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4" r:id="rId1"/>
  </p:sldMasterIdLst>
  <p:notesMasterIdLst>
    <p:notesMasterId r:id="rId29"/>
  </p:notesMasterIdLst>
  <p:handoutMasterIdLst>
    <p:handoutMasterId r:id="rId30"/>
  </p:handoutMasterIdLst>
  <p:sldIdLst>
    <p:sldId id="257" r:id="rId2"/>
    <p:sldId id="258" r:id="rId3"/>
    <p:sldId id="323" r:id="rId4"/>
    <p:sldId id="350" r:id="rId5"/>
    <p:sldId id="337" r:id="rId6"/>
    <p:sldId id="366" r:id="rId7"/>
    <p:sldId id="367" r:id="rId8"/>
    <p:sldId id="388" r:id="rId9"/>
    <p:sldId id="369" r:id="rId10"/>
    <p:sldId id="370" r:id="rId11"/>
    <p:sldId id="385" r:id="rId12"/>
    <p:sldId id="377" r:id="rId13"/>
    <p:sldId id="371" r:id="rId14"/>
    <p:sldId id="389" r:id="rId15"/>
    <p:sldId id="390" r:id="rId16"/>
    <p:sldId id="391" r:id="rId17"/>
    <p:sldId id="372" r:id="rId18"/>
    <p:sldId id="380" r:id="rId19"/>
    <p:sldId id="373" r:id="rId20"/>
    <p:sldId id="384" r:id="rId21"/>
    <p:sldId id="346" r:id="rId22"/>
    <p:sldId id="381" r:id="rId23"/>
    <p:sldId id="386" r:id="rId24"/>
    <p:sldId id="383" r:id="rId25"/>
    <p:sldId id="276" r:id="rId26"/>
    <p:sldId id="277" r:id="rId27"/>
    <p:sldId id="285" r:id="rId28"/>
  </p:sldIdLst>
  <p:sldSz cx="9144000" cy="6858000" type="screen4x3"/>
  <p:notesSz cx="6858000" cy="90773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wner" initials="O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6666"/>
    <a:srgbClr val="99CCFF"/>
    <a:srgbClr val="990033"/>
    <a:srgbClr val="800080"/>
    <a:srgbClr val="6600CC"/>
    <a:srgbClr val="006699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91" autoAdjust="0"/>
    <p:restoredTop sz="86254" autoAdjust="0"/>
  </p:normalViewPr>
  <p:slideViewPr>
    <p:cSldViewPr>
      <p:cViewPr>
        <p:scale>
          <a:sx n="75" d="100"/>
          <a:sy n="75" d="100"/>
        </p:scale>
        <p:origin x="-11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82"/>
    </p:cViewPr>
  </p:sorterViewPr>
  <p:notesViewPr>
    <p:cSldViewPr>
      <p:cViewPr varScale="1">
        <p:scale>
          <a:sx n="54" d="100"/>
          <a:sy n="54" d="100"/>
        </p:scale>
        <p:origin x="-1854" y="-96"/>
      </p:cViewPr>
      <p:guideLst>
        <p:guide orient="horz" pos="2859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2330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2330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32F8758A-878B-493B-8534-1B762D7D42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2051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050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427" name="Rectangle 2051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205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9" name="Rectangle 205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11650"/>
            <a:ext cx="5029200" cy="40846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3430" name="Rectangle 205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330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431" name="Rectangle 205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23300"/>
            <a:ext cx="2971800" cy="4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D4CA50BD-44D6-4336-957E-2162FCCBD4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280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269075-856F-4BCE-AE8B-467B2EA615F0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4403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102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C7CA085-F88B-47AC-9FBF-0518C635A56B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4E7876-E02D-40EE-8581-82AF0E33CCFE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131967-A670-46A2-BA9B-74AF22069365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A789A7-3A8E-42FA-BB92-D8C9B439DE07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D830B1-C3C3-4904-8BD0-0D50A9B8CD91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9215152-70D8-47C7-A320-9A1631CA9F86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A95FD7-6AA3-4441-A997-587E358C4DD3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81DB0E-4C70-4F6C-9B61-8F90581382CC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66DA5D-967A-4E8A-881C-5F870964872B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C234B08-2B73-445B-B40A-9D3285C5C8F9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1F118B-7116-45A2-BEAF-9653E13066D9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2B79FD-69E5-4277-8961-77B97B756821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C2A776-DC1B-4986-9096-0197F006A965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EB6316-2DE6-4EA5-960B-7CD935D36B90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204F08-FAE0-4954-8D20-AA15346FD41F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5B863B-7D52-47D1-B1EE-E23BD9134A06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C22AC8-FC83-4150-B76C-3A89A0B12135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z="1800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A90E34-B177-443F-8493-BBD9BDF46CCB}" type="slidenum">
              <a:rPr lang="en-US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055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E23B3E-E395-406A-A045-84F093D8D8FC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14400"/>
            <a:ext cx="8534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03663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14400"/>
            <a:ext cx="8534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828800"/>
            <a:ext cx="8534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34" r:id="rId2"/>
    <p:sldLayoutId id="2147483735" r:id="rId3"/>
    <p:sldLayoutId id="2147483736" r:id="rId4"/>
    <p:sldLayoutId id="2147483754" r:id="rId5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i="1" kern="1200">
          <a:solidFill>
            <a:schemeClr val="tx1"/>
          </a:solidFill>
          <a:latin typeface="+mj-lt"/>
          <a:ea typeface="+mj-ea"/>
          <a:cs typeface="Times New Roman" pitchFamily="18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7000"/>
        </a:buClr>
        <a:buSzPct val="85000"/>
        <a:buFont typeface="Wingdings 2" pitchFamily="18" charset="2"/>
        <a:buChar char="÷"/>
        <a:defRPr sz="3200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000"/>
        </a:buClr>
        <a:buSzPct val="90000"/>
        <a:buFont typeface="Wingdings 2" pitchFamily="18" charset="2"/>
        <a:buChar char="®"/>
        <a:defRPr sz="2800" kern="1200">
          <a:solidFill>
            <a:srgbClr val="0048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70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Wingdings" pitchFamily="2" charset="2"/>
        <a:buChar char="§"/>
        <a:defRPr sz="2000" kern="1200">
          <a:solidFill>
            <a:srgbClr val="0070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007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1930400"/>
            <a:ext cx="6629400" cy="762000"/>
          </a:xfrm>
        </p:spPr>
        <p:txBody>
          <a:bodyPr/>
          <a:lstStyle/>
          <a:p>
            <a:pPr algn="l"/>
            <a:r>
              <a:rPr lang="en-US" sz="4000" dirty="0" smtClean="0">
                <a:solidFill>
                  <a:schemeClr val="bg1"/>
                </a:solidFill>
                <a:latin typeface="+mj-lt"/>
              </a:rPr>
              <a:t>Gender and Leadership</a:t>
            </a:r>
          </a:p>
        </p:txBody>
      </p:sp>
      <p:sp>
        <p:nvSpPr>
          <p:cNvPr id="11267" name="Rectangle 7"/>
          <p:cNvSpPr>
            <a:spLocks noChangeArrowheads="1"/>
          </p:cNvSpPr>
          <p:nvPr/>
        </p:nvSpPr>
        <p:spPr bwMode="auto">
          <a:xfrm>
            <a:off x="381000" y="2667000"/>
            <a:ext cx="23022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Arial" pitchFamily="34" charset="0"/>
              </a:rPr>
              <a:t>Chapter 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</a:rPr>
              <a:t>15</a:t>
            </a:r>
            <a:endParaRPr lang="en-US" sz="3200" b="1" dirty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+mj-lt"/>
              </a:rPr>
              <a:t>Overview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Women and Leadership Perspective</a:t>
            </a:r>
          </a:p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T</a:t>
            </a: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he Glass Ceiling Turned Labyrinth</a:t>
            </a:r>
          </a:p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Evidence of the Leadership Labyrinth</a:t>
            </a:r>
          </a:p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Understanding the Labyrinth</a:t>
            </a:r>
          </a:p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Gender Differences in Leadership Styles and   Effectiveness</a:t>
            </a:r>
          </a:p>
          <a:p>
            <a:pPr algn="l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400" dirty="0" smtClean="0">
                <a:solidFill>
                  <a:schemeClr val="tx1"/>
                </a:solidFill>
                <a:latin typeface="+mn-lt"/>
              </a:rPr>
              <a:t>Navigating the Labyrinth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143000"/>
            <a:ext cx="8610600" cy="533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en-US" sz="3200" b="1" dirty="0" smtClean="0">
                <a:latin typeface="+mj-lt"/>
              </a:rPr>
              <a:t>Gender and Leadership Approach Description</a:t>
            </a:r>
            <a:endParaRPr lang="en-US" sz="3200" b="1" dirty="0" smtClean="0">
              <a:solidFill>
                <a:srgbClr val="6600CC"/>
              </a:solidFill>
              <a:latin typeface="+mj-lt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590800"/>
            <a:ext cx="8305800" cy="304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</a:pPr>
            <a:r>
              <a:rPr lang="en-US" b="1" dirty="0" smtClean="0">
                <a:latin typeface="+mn-lt"/>
              </a:rPr>
              <a:t> </a:t>
            </a:r>
            <a:r>
              <a:rPr lang="en-US" sz="2800" b="1" dirty="0" smtClean="0">
                <a:latin typeface="+mn-lt"/>
              </a:rPr>
              <a:t>Gender and Leadership</a:t>
            </a:r>
          </a:p>
          <a:p>
            <a:pPr lvl="1" eaLnBrk="1" hangingPunct="1">
              <a:lnSpc>
                <a:spcPct val="90000"/>
              </a:lnSpc>
              <a:buClr>
                <a:srgbClr val="0070C0"/>
              </a:buClr>
            </a:pPr>
            <a:r>
              <a:rPr lang="en-US" sz="2400" b="1" dirty="0" smtClean="0">
                <a:solidFill>
                  <a:schemeClr val="tx1"/>
                </a:solidFill>
              </a:rPr>
              <a:t>Researchers</a:t>
            </a:r>
            <a:r>
              <a:rPr lang="en-US" sz="2400" dirty="0" smtClean="0">
                <a:solidFill>
                  <a:schemeClr val="tx1"/>
                </a:solidFill>
              </a:rPr>
              <a:t> ignored issues related to gender &amp; leadership until the 1970s</a:t>
            </a:r>
          </a:p>
          <a:p>
            <a:pPr lvl="1" eaLnBrk="1" hangingPunct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Scholars started </a:t>
            </a:r>
            <a:r>
              <a:rPr lang="en-US" sz="2400" dirty="0">
                <a:solidFill>
                  <a:schemeClr val="tx1"/>
                </a:solidFill>
              </a:rPr>
              <a:t>by asking “Can women lead?”</a:t>
            </a:r>
          </a:p>
          <a:p>
            <a:pPr lvl="1" eaLnBrk="1" hangingPunct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sz="2400" b="1" dirty="0">
                <a:solidFill>
                  <a:schemeClr val="tx1"/>
                </a:solidFill>
              </a:rPr>
              <a:t>Changed by women in leadership </a:t>
            </a:r>
          </a:p>
          <a:p>
            <a:pPr lvl="2" eaLnBrk="1" hangingPunct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Presence of women in corporate &amp; political leadership</a:t>
            </a:r>
          </a:p>
          <a:p>
            <a:pPr lvl="2" eaLnBrk="1" hangingPunct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Highly effective female leaders – PepsiCo’s CEO, Avon’s CEO, General Ann Dunwoody, etc.</a:t>
            </a:r>
            <a:endParaRPr lang="en-US" sz="2000" b="1" dirty="0">
              <a:solidFill>
                <a:schemeClr val="tx1"/>
              </a:solidFill>
            </a:endParaRPr>
          </a:p>
          <a:p>
            <a:pPr marL="457200" lvl="1" indent="0" eaLnBrk="1" hangingPunct="1">
              <a:lnSpc>
                <a:spcPct val="90000"/>
              </a:lnSpc>
              <a:buClr>
                <a:srgbClr val="0070C0"/>
              </a:buClr>
              <a:buNone/>
            </a:pPr>
            <a:endParaRPr lang="en-US" sz="3200" dirty="0" smtClean="0">
              <a:solidFill>
                <a:schemeClr val="tx1"/>
              </a:solidFill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572000" y="1676400"/>
            <a:ext cx="4419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515408" y="2129135"/>
            <a:ext cx="26155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600" b="1" dirty="0" smtClean="0">
                <a:solidFill>
                  <a:srgbClr val="0070C0"/>
                </a:solidFill>
                <a:latin typeface="Arial Rounded MT Bold" pitchFamily="34" charset="0"/>
              </a:rPr>
              <a:t>Historical View</a:t>
            </a:r>
            <a:endParaRPr lang="en-US" sz="2600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en-US" sz="3200" b="1" dirty="0" smtClean="0">
                <a:latin typeface="+mj-lt"/>
              </a:rPr>
              <a:t>Gender and Leadership Approach Description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667000"/>
            <a:ext cx="8534400" cy="3581400"/>
          </a:xfrm>
        </p:spPr>
        <p:txBody>
          <a:bodyPr/>
          <a:lstStyle/>
          <a:p>
            <a:pPr marL="285750" lvl="2" eaLnBrk="1" hangingPunct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b="1" dirty="0" smtClean="0">
                <a:solidFill>
                  <a:schemeClr val="tx1"/>
                </a:solidFill>
              </a:rPr>
              <a:t>Current research primary questions  </a:t>
            </a:r>
          </a:p>
          <a:p>
            <a:pPr marL="857250" lvl="3" indent="-342900" eaLnBrk="1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Char char="®"/>
              <a:defRPr/>
            </a:pPr>
            <a:r>
              <a:rPr lang="en-US" sz="2400" dirty="0">
                <a:solidFill>
                  <a:schemeClr val="tx1"/>
                </a:solidFill>
              </a:rPr>
              <a:t>Do </a:t>
            </a:r>
            <a:r>
              <a:rPr lang="en-US" sz="2400" dirty="0" smtClean="0">
                <a:solidFill>
                  <a:schemeClr val="tx1"/>
                </a:solidFill>
              </a:rPr>
              <a:t>men and </a:t>
            </a:r>
            <a:r>
              <a:rPr lang="en-US" sz="2400" dirty="0">
                <a:solidFill>
                  <a:schemeClr val="tx1"/>
                </a:solidFill>
              </a:rPr>
              <a:t>women lead </a:t>
            </a:r>
            <a:r>
              <a:rPr lang="en-US" sz="2400" dirty="0" smtClean="0">
                <a:solidFill>
                  <a:schemeClr val="tx1"/>
                </a:solidFill>
              </a:rPr>
              <a:t>differently?</a:t>
            </a:r>
          </a:p>
          <a:p>
            <a:pPr marL="857250" lvl="3" indent="-342900" eaLnBrk="1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Char char="®"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Are </a:t>
            </a:r>
            <a:r>
              <a:rPr lang="en-US" sz="2400" dirty="0">
                <a:solidFill>
                  <a:schemeClr val="tx1"/>
                </a:solidFill>
              </a:rPr>
              <a:t>men more effective leaders than women</a:t>
            </a:r>
            <a:r>
              <a:rPr lang="en-US" sz="2400" dirty="0" smtClean="0">
                <a:solidFill>
                  <a:schemeClr val="tx1"/>
                </a:solidFill>
              </a:rPr>
              <a:t>?</a:t>
            </a:r>
          </a:p>
          <a:p>
            <a:pPr marL="857250" lvl="3" indent="-342900" eaLnBrk="1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Char char="®"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Why </a:t>
            </a:r>
            <a:r>
              <a:rPr lang="en-US" sz="2400" dirty="0">
                <a:solidFill>
                  <a:schemeClr val="tx1"/>
                </a:solidFill>
              </a:rPr>
              <a:t>are women underrepresented in elite leadership roles</a:t>
            </a:r>
            <a:r>
              <a:rPr lang="en-US" sz="2400" dirty="0" smtClean="0">
                <a:solidFill>
                  <a:schemeClr val="tx1"/>
                </a:solidFill>
              </a:rPr>
              <a:t>?</a:t>
            </a:r>
            <a:r>
              <a:rPr lang="en-US" sz="2400" dirty="0">
                <a:solidFill>
                  <a:schemeClr val="tx1"/>
                </a:solidFill>
              </a:rPr>
              <a:t> 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572000" y="1676400"/>
            <a:ext cx="4419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661011" y="2133600"/>
            <a:ext cx="26155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600" b="1" dirty="0" smtClean="0">
                <a:solidFill>
                  <a:srgbClr val="0070C0"/>
                </a:solidFill>
                <a:latin typeface="Arial Rounded MT Bold" pitchFamily="34" charset="0"/>
              </a:rPr>
              <a:t>Historical View</a:t>
            </a:r>
            <a:endParaRPr lang="en-US" sz="2600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The Glass Ceiling Turned Labyrinth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31775" indent="-231775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</a:pPr>
            <a:r>
              <a:rPr lang="en-US" sz="2800" b="1" dirty="0" smtClean="0">
                <a:latin typeface="+mn-lt"/>
              </a:rPr>
              <a:t>Women </a:t>
            </a:r>
            <a:r>
              <a:rPr lang="en-US" sz="2800" dirty="0" smtClean="0">
                <a:latin typeface="+mn-lt"/>
              </a:rPr>
              <a:t> </a:t>
            </a:r>
          </a:p>
          <a:p>
            <a:pPr marL="631825" lvl="2" indent="-231775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dirty="0">
                <a:solidFill>
                  <a:schemeClr val="tx1"/>
                </a:solidFill>
              </a:rPr>
              <a:t>C</a:t>
            </a:r>
            <a:r>
              <a:rPr lang="en-US" dirty="0" smtClean="0">
                <a:solidFill>
                  <a:schemeClr val="tx1"/>
                </a:solidFill>
              </a:rPr>
              <a:t>urrently outnumber men in higher education  - 57% of bachelor’s degrees, 60% of master’s degrees, more than 50% of doctorates, nearly half of professional degrees (Catalyst, 2014c)</a:t>
            </a:r>
          </a:p>
          <a:p>
            <a:pPr marL="631825" lvl="2" indent="-231775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dirty="0">
                <a:solidFill>
                  <a:schemeClr val="tx1"/>
                </a:solidFill>
              </a:rPr>
              <a:t>M</a:t>
            </a:r>
            <a:r>
              <a:rPr lang="en-US" dirty="0" smtClean="0">
                <a:solidFill>
                  <a:schemeClr val="tx1"/>
                </a:solidFill>
              </a:rPr>
              <a:t>ake up nearly half of the US labor force - 46.8% </a:t>
            </a:r>
          </a:p>
          <a:p>
            <a:pPr marL="631825" lvl="2" indent="-231775" eaLnBrk="1" hangingPunct="1">
              <a:spcBef>
                <a:spcPts val="60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dirty="0" smtClean="0">
                <a:solidFill>
                  <a:schemeClr val="tx1"/>
                </a:solidFill>
              </a:rPr>
              <a:t>Still are underrepresented in upper echelons of America’s corporations &amp; political system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The Glass Ceiling Turned Labyrinth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0070C0"/>
              </a:buClr>
              <a:buSzPct val="110000"/>
            </a:pPr>
            <a:r>
              <a:rPr lang="en-US" sz="2800" b="1" dirty="0" smtClean="0">
                <a:latin typeface="+mn-lt"/>
              </a:rPr>
              <a:t>Women</a:t>
            </a:r>
            <a:r>
              <a:rPr lang="en-US" b="1" dirty="0" smtClean="0"/>
              <a:t> </a:t>
            </a:r>
          </a:p>
          <a:p>
            <a:pPr lvl="1"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Occupy more than half of all management and professional positions and a quarter of all CEO positions (U.S. Bureau of Labor Statistics, 2013)</a:t>
            </a:r>
          </a:p>
          <a:p>
            <a:pPr lvl="1"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Hold only 14.4% of highest titles in the Fortune 500</a:t>
            </a:r>
          </a:p>
          <a:p>
            <a:pPr lvl="1"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Represent only 4% of Fortune 500 CEOs (Catalyst, 2014c)</a:t>
            </a:r>
          </a:p>
          <a:p>
            <a:pPr lvl="1"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Hold only 16.9% of Fortune 500 board seats 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The Glass Ceiling Turned Labyrinth</a:t>
            </a:r>
          </a:p>
        </p:txBody>
      </p:sp>
      <p:sp>
        <p:nvSpPr>
          <p:cNvPr id="22531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SzPct val="110000"/>
              <a:defRPr/>
            </a:pPr>
            <a:r>
              <a:rPr lang="en-US" sz="2800" dirty="0" smtClean="0">
                <a:latin typeface="+mn-lt"/>
              </a:rPr>
              <a:t> </a:t>
            </a:r>
            <a:r>
              <a:rPr lang="en-US" sz="2800" b="1" dirty="0" smtClean="0">
                <a:latin typeface="+mn-lt"/>
              </a:rPr>
              <a:t>Women in Politics</a:t>
            </a:r>
          </a:p>
          <a:p>
            <a:pPr marL="627063"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99 of the 535 seats in the US Congress = 18.5%</a:t>
            </a:r>
          </a:p>
          <a:p>
            <a:pPr marL="627063"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20%: Senate; 18.2%: House of Representatives</a:t>
            </a:r>
          </a:p>
          <a:p>
            <a:pPr marL="627063"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Women of color occupy just 30 seats (Center for Women and Politics, 2014 a,b)</a:t>
            </a:r>
          </a:p>
          <a:p>
            <a:pPr marL="627063"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World average of women’s representation in national legislatures or parliaments is 21.9%.  The United States is ranked 84th out of 189 countries  (Inter-Parliamentary Union, April 2014).</a:t>
            </a:r>
          </a:p>
          <a:p>
            <a:pPr marL="627063"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High-ranking US women military officers = 6.9%</a:t>
            </a:r>
          </a:p>
          <a:p>
            <a:pPr marL="341313" lvl="1" indent="0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   (U.S. Dept. of Defense)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smtClean="0">
                <a:latin typeface="+mj-lt"/>
              </a:rPr>
              <a:t>The Gender Gap in Leadership</a:t>
            </a:r>
            <a:endParaRPr lang="en-US" sz="32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</a:pPr>
            <a:r>
              <a:rPr lang="en-US" b="1" dirty="0" smtClean="0"/>
              <a:t>Global phenomenon whereby women are disproportionately concentrated in lower-level and lower-authority leadership positions than men. (Powell &amp; Graves, 2003)</a:t>
            </a:r>
          </a:p>
          <a:p>
            <a:pPr>
              <a:buClr>
                <a:srgbClr val="0070C0"/>
              </a:buClr>
            </a:pPr>
            <a:r>
              <a:rPr lang="en-US" b="1" dirty="0" smtClean="0"/>
              <a:t>Three types of explanations</a:t>
            </a: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763000" y="76200"/>
            <a:ext cx="381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1E81554-9677-46D8-8345-A85C63C8947E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28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295400"/>
            <a:ext cx="74295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14400"/>
            <a:ext cx="58007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Font typeface="+mj-lt"/>
              <a:buAutoNum type="arabicPeriod"/>
            </a:pPr>
            <a:r>
              <a:rPr lang="en-US" sz="2400" b="1" i="1" dirty="0" smtClean="0">
                <a:latin typeface="+mn-lt"/>
                <a:ea typeface="Calibri" pitchFamily="34" charset="0"/>
                <a:cs typeface="Calibri" pitchFamily="34" charset="0"/>
              </a:rPr>
              <a:t>Human Capital Differences</a:t>
            </a:r>
          </a:p>
          <a:p>
            <a:pPr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Pipeline Problem 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– Women have less education, training, and work experience than men resulting in a dearth of qualified women. </a:t>
            </a:r>
          </a:p>
          <a:p>
            <a:pPr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Pipeline is not empty but leaking 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–</a:t>
            </a:r>
            <a:r>
              <a:rPr lang="en-US" sz="20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Explanation that women haven’t been in managerial positions </a:t>
            </a:r>
            <a:r>
              <a:rPr lang="en-US" sz="20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long enough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 for natural career progression to occur (Heilman, 1997) ; </a:t>
            </a:r>
            <a:r>
              <a:rPr lang="en-US" sz="20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not supported by research.</a:t>
            </a:r>
          </a:p>
          <a:p>
            <a:pPr lvl="1"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b="1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Division of labor 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– Explanation that women self-select out of leadership tracks by choosing “mommy track” positions that do not funnel into leadership positions (Belkin, 2003; Ehrlich, 1989; Wadman, 1992); </a:t>
            </a:r>
            <a:r>
              <a:rPr lang="en-US" sz="2000" b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not supported by research 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(Eagly &amp; Carli, 2004).</a:t>
            </a:r>
            <a:endParaRPr lang="en-US" sz="2000" b="1" dirty="0" smtClean="0">
              <a:solidFill>
                <a:schemeClr val="tx1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1889125" y="16414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2117725" y="17938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6629" name="Text Box 9"/>
          <p:cNvSpPr txBox="1">
            <a:spLocks noChangeArrowheads="1"/>
          </p:cNvSpPr>
          <p:nvPr/>
        </p:nvSpPr>
        <p:spPr bwMode="auto">
          <a:xfrm>
            <a:off x="381000" y="1752600"/>
            <a:ext cx="8382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  <a:buClr>
                <a:srgbClr val="0070C0"/>
              </a:buClr>
              <a:buSzPct val="110000"/>
              <a:buFont typeface="Wingdings 2" pitchFamily="18" charset="2"/>
              <a:buChar char="÷"/>
            </a:pPr>
            <a:r>
              <a:rPr lang="en-US" b="1" i="1" dirty="0">
                <a:latin typeface="Arial" pitchFamily="34" charset="0"/>
              </a:rPr>
              <a:t>Women</a:t>
            </a:r>
          </a:p>
          <a:p>
            <a:pPr marL="800100" lvl="1" indent="-342900">
              <a:spcBef>
                <a:spcPts val="600"/>
              </a:spcBef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latin typeface="Arial" pitchFamily="34" charset="0"/>
              </a:rPr>
              <a:t>do have somewhat less work experience and continuity than men, largely due to disproportionate responsibility women assume for child rearing and domestic duties</a:t>
            </a:r>
          </a:p>
          <a:p>
            <a:pPr marL="800100" lvl="1" indent="-342900">
              <a:spcBef>
                <a:spcPts val="600"/>
              </a:spcBef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latin typeface="Arial" pitchFamily="34" charset="0"/>
              </a:rPr>
              <a:t>respond to work-home conflicts by not marrying, not having children, becoming “superwomen,” taking leaves of absence or working part time</a:t>
            </a:r>
          </a:p>
          <a:p>
            <a:pPr marL="800100" lvl="1" indent="-342900">
              <a:spcBef>
                <a:spcPts val="600"/>
              </a:spcBef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>
                <a:latin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</a:rPr>
              <a:t>ho use flextime and workplace leave are often marginalized; taking time off from a career makes reentry difficult (Williams, 2010)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en-US" b="1" i="1" dirty="0">
              <a:latin typeface="Arial" pitchFamily="34" charset="0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                            </a:t>
            </a:r>
          </a:p>
        </p:txBody>
      </p:sp>
      <p:sp>
        <p:nvSpPr>
          <p:cNvPr id="27651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Clr>
                <a:srgbClr val="0070C0"/>
              </a:buClr>
              <a:buSzPct val="100000"/>
            </a:pPr>
            <a:r>
              <a:rPr lang="en-US" sz="2400" b="1" i="1" dirty="0" smtClean="0">
                <a:latin typeface="+mn-lt"/>
                <a:ea typeface="Calibri" pitchFamily="34" charset="0"/>
                <a:cs typeface="Calibri" pitchFamily="34" charset="0"/>
              </a:rPr>
              <a:t>Women</a:t>
            </a:r>
            <a:br>
              <a:rPr lang="en-US" sz="2400" b="1" i="1" dirty="0" smtClean="0">
                <a:latin typeface="+mn-lt"/>
                <a:ea typeface="Calibri" pitchFamily="34" charset="0"/>
                <a:cs typeface="Calibri" pitchFamily="34" charset="0"/>
              </a:rPr>
            </a:br>
            <a:endParaRPr lang="en-US" sz="2400" b="1" i="1" dirty="0" smtClean="0">
              <a:latin typeface="+mn-lt"/>
              <a:ea typeface="Calibri" pitchFamily="34" charset="0"/>
              <a:cs typeface="Calibri" pitchFamily="34" charset="0"/>
            </a:endParaRPr>
          </a:p>
          <a:p>
            <a:pPr marL="806450" lvl="2" eaLnBrk="1" hangingPunct="1">
              <a:spcBef>
                <a:spcPct val="0"/>
              </a:spcBef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occupy more than half of all management &amp; professional positions (Catalyst, 2014c) but have fewer developmental opportunities </a:t>
            </a:r>
          </a:p>
          <a:p>
            <a:pPr marL="806450" lvl="2" eaLnBrk="1" hangingPunct="1">
              <a:spcBef>
                <a:spcPct val="0"/>
              </a:spcBef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fewer responsibilities in the same jobs as men</a:t>
            </a:r>
          </a:p>
          <a:p>
            <a:pPr marL="806450" lvl="2" eaLnBrk="1" hangingPunct="1">
              <a:spcBef>
                <a:spcPct val="0"/>
              </a:spcBef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are less likely to receive encouragement, be included in key networks, and receive formal job training than their male counterparts </a:t>
            </a:r>
          </a:p>
          <a:p>
            <a:pPr marL="806450" lvl="2" eaLnBrk="1" hangingPunct="1">
              <a:spcBef>
                <a:spcPct val="0"/>
              </a:spcBef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confront greater barriers to establishing informal mentor relationships </a:t>
            </a:r>
          </a:p>
          <a:p>
            <a:pPr marL="806450" lvl="2" eaLnBrk="1" hangingPunct="1">
              <a:spcBef>
                <a:spcPct val="0"/>
              </a:spcBef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Are more likely to be put in precarious leadership situations associated with greater risk and criticism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28675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Clr>
                <a:srgbClr val="0070C0"/>
              </a:buClr>
              <a:buFont typeface="+mj-lt"/>
              <a:buAutoNum type="arabicPeriod" startAt="2"/>
            </a:pPr>
            <a:r>
              <a:rPr lang="en-US" sz="2400" b="1" i="1" dirty="0" smtClean="0">
                <a:latin typeface="+mn-lt"/>
              </a:rPr>
              <a:t>Gender Differences in Leadership Styles and Effectiveness</a:t>
            </a:r>
            <a:br>
              <a:rPr lang="en-US" sz="2400" b="1" i="1" dirty="0" smtClean="0">
                <a:latin typeface="+mn-lt"/>
              </a:rPr>
            </a:br>
            <a:endParaRPr lang="en-US" sz="2400" b="1" i="1" dirty="0" smtClean="0">
              <a:latin typeface="+mn-lt"/>
            </a:endParaRPr>
          </a:p>
          <a:p>
            <a:pPr lvl="1" eaLnBrk="1" hangingPunct="1"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dirty="0" smtClean="0">
                <a:solidFill>
                  <a:schemeClr val="tx1"/>
                </a:solidFill>
                <a:latin typeface="+mn-lt"/>
              </a:rPr>
              <a:t>Contrary to stereotypical expectations, women leaders aren’t less task oriented or more interpersonal than men leaders.</a:t>
            </a:r>
          </a:p>
          <a:p>
            <a:pPr lvl="1" eaLnBrk="1" hangingPunct="1"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dirty="0" smtClean="0">
                <a:solidFill>
                  <a:schemeClr val="tx1"/>
                </a:solidFill>
                <a:latin typeface="+mn-lt"/>
              </a:rPr>
              <a:t>Women do lead in a more participative manner than men. </a:t>
            </a:r>
          </a:p>
          <a:p>
            <a:pPr lvl="1" eaLnBrk="1" hangingPunct="1"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000" dirty="0" smtClean="0">
                <a:solidFill>
                  <a:schemeClr val="tx1"/>
                </a:solidFill>
                <a:latin typeface="+mn-lt"/>
              </a:rPr>
              <a:t>Adaptive style because women are devalued when they lead in a masculine manner, occupy a typically masculine role, or when evaluators are male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+mj-lt"/>
              </a:rPr>
              <a:t>   Understanding the Labyrinth </a:t>
            </a:r>
            <a:endParaRPr lang="en-US" sz="32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  <a:buSzPct val="100000"/>
            </a:pPr>
            <a:r>
              <a:rPr lang="en-US" sz="2800" b="1" dirty="0" smtClean="0">
                <a:latin typeface="+mn-lt"/>
              </a:rPr>
              <a:t>Transformational leadership</a:t>
            </a:r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endParaRPr lang="en-US" b="1" dirty="0" smtClean="0">
              <a:latin typeface="+mn-lt"/>
            </a:endParaRPr>
          </a:p>
          <a:p>
            <a:pPr lvl="1"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Women’s styles tend to be more transforma-tional than men’s</a:t>
            </a:r>
          </a:p>
          <a:p>
            <a:pPr lvl="1"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Even as transformational leaders, they are valued less than men</a:t>
            </a:r>
          </a:p>
          <a:p>
            <a:pPr lvl="1"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Women engage in more contingent behavior than men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429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>
                <a:latin typeface="+mj-lt"/>
              </a:rPr>
              <a:t>Effectiveness of </a:t>
            </a:r>
            <a:r>
              <a:rPr lang="en-US" sz="3200" b="1" dirty="0" smtClean="0">
                <a:latin typeface="+mj-lt"/>
              </a:rPr>
              <a:t>Male </a:t>
            </a:r>
            <a:r>
              <a:rPr lang="en-US" sz="3200" b="1" dirty="0">
                <a:latin typeface="+mj-lt"/>
              </a:rPr>
              <a:t>and </a:t>
            </a:r>
            <a:r>
              <a:rPr lang="en-US" sz="3200" b="1" dirty="0" smtClean="0">
                <a:latin typeface="+mj-lt"/>
              </a:rPr>
              <a:t>Female </a:t>
            </a:r>
            <a:r>
              <a:rPr lang="en-US" sz="3200" b="1" dirty="0">
                <a:latin typeface="+mj-lt"/>
              </a:rPr>
              <a:t>L</a:t>
            </a:r>
            <a:r>
              <a:rPr lang="en-US" sz="3200" b="1" dirty="0" smtClean="0">
                <a:latin typeface="+mj-lt"/>
              </a:rPr>
              <a:t>eaders</a:t>
            </a:r>
            <a:endParaRPr lang="en-US" sz="32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Men and women equally effective overall</a:t>
            </a:r>
          </a:p>
          <a:p>
            <a:pPr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Men and women more effective in roles congruent with their gender</a:t>
            </a:r>
          </a:p>
          <a:p>
            <a:pPr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Women less effective than men when role is masculinized (military), when supervising large numbers of men, or when rated by men</a:t>
            </a:r>
          </a:p>
          <a:p>
            <a:pPr>
              <a:buClr>
                <a:srgbClr val="0070C0"/>
              </a:buClr>
            </a:pPr>
            <a:r>
              <a:rPr lang="en-US" sz="2400" dirty="0">
                <a:latin typeface="+mn-lt"/>
              </a:rPr>
              <a:t>S</a:t>
            </a:r>
            <a:r>
              <a:rPr lang="en-US" sz="2400" dirty="0" smtClean="0">
                <a:latin typeface="+mn-lt"/>
              </a:rPr>
              <a:t>omewhat more effective in education, government, social service; substantially more effective in middle management</a:t>
            </a:r>
            <a:endParaRPr lang="en-US" sz="2400" dirty="0">
              <a:latin typeface="+mn-lt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808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smtClean="0">
                <a:latin typeface="+mj-lt"/>
              </a:rPr>
              <a:t>Commitment to Employment and Motivation to Lead</a:t>
            </a:r>
            <a:endParaRPr lang="en-US" sz="3200" b="1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</a:pPr>
            <a:r>
              <a:rPr lang="en-US" sz="2000" dirty="0" smtClean="0">
                <a:latin typeface="+mn-lt"/>
              </a:rPr>
              <a:t>Men and women show same level of identification and commitment to paid employment roles</a:t>
            </a:r>
          </a:p>
          <a:p>
            <a:pPr>
              <a:buClr>
                <a:srgbClr val="0070C0"/>
              </a:buClr>
            </a:pPr>
            <a:r>
              <a:rPr lang="en-US" sz="2000" dirty="0" smtClean="0">
                <a:latin typeface="+mn-lt"/>
              </a:rPr>
              <a:t>Men and women both view roles as workers as secondary to partner and parent roles</a:t>
            </a:r>
          </a:p>
          <a:p>
            <a:pPr>
              <a:buClr>
                <a:srgbClr val="0070C0"/>
              </a:buClr>
            </a:pPr>
            <a:r>
              <a:rPr lang="en-US" sz="2000" dirty="0" smtClean="0">
                <a:latin typeface="+mn-lt"/>
              </a:rPr>
              <a:t>Women less likely to promote themselves for leadership positions</a:t>
            </a:r>
          </a:p>
          <a:p>
            <a:pPr>
              <a:buClr>
                <a:srgbClr val="0070C0"/>
              </a:buClr>
            </a:pPr>
            <a:r>
              <a:rPr lang="en-US" sz="2000" dirty="0" smtClean="0">
                <a:latin typeface="+mn-lt"/>
              </a:rPr>
              <a:t>Women less likely to emerge as group leaders; more likely to serve as social facilitators</a:t>
            </a:r>
          </a:p>
          <a:p>
            <a:pPr>
              <a:buClr>
                <a:srgbClr val="0070C0"/>
              </a:buClr>
            </a:pPr>
            <a:r>
              <a:rPr lang="en-US" sz="2000" dirty="0" smtClean="0">
                <a:latin typeface="+mn-lt"/>
              </a:rPr>
              <a:t>Men more likely to ask for what they want; Women less likely to negotiate or self-promote and receive more backlash when they do</a:t>
            </a:r>
            <a:endParaRPr lang="en-US" sz="2000" dirty="0">
              <a:latin typeface="+mn-lt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465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30723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spcAft>
                <a:spcPts val="1200"/>
              </a:spcAft>
              <a:buClr>
                <a:srgbClr val="0070C0"/>
              </a:buClr>
              <a:buFont typeface="+mj-lt"/>
              <a:buAutoNum type="arabicPeriod" startAt="3"/>
            </a:pPr>
            <a:r>
              <a:rPr lang="en-US" sz="2800" b="1" i="1" dirty="0" smtClean="0">
                <a:latin typeface="+mn-lt"/>
                <a:ea typeface="Calibri" pitchFamily="34" charset="0"/>
                <a:cs typeface="Calibri" pitchFamily="34" charset="0"/>
              </a:rPr>
              <a:t>Prejudice</a:t>
            </a:r>
          </a:p>
          <a:p>
            <a:pPr lvl="1"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000" i="1" dirty="0" smtClean="0">
                <a:solidFill>
                  <a:srgbClr val="0070C0"/>
                </a:solidFill>
                <a:ea typeface="Calibri" pitchFamily="34" charset="0"/>
                <a:cs typeface="Calibri" pitchFamily="34" charset="0"/>
              </a:rPr>
              <a:t>gender bias stemming from stereotyped expectations – “women take care and men take charge”</a:t>
            </a:r>
          </a:p>
          <a:p>
            <a:pPr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  <a:ea typeface="Calibri" pitchFamily="34" charset="0"/>
                <a:cs typeface="Calibri" pitchFamily="34" charset="0"/>
              </a:rPr>
              <a:t>Stereotypes = cognitive shortcuts that influence the way people process information regarding groups and group members.</a:t>
            </a:r>
          </a:p>
          <a:p>
            <a:pPr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  <a:ea typeface="Calibri" pitchFamily="34" charset="0"/>
                <a:cs typeface="Calibri" pitchFamily="34" charset="0"/>
              </a:rPr>
              <a:t>Gender stereotypes include beliefs about the attributes of men and women and prescribe how men and women ought to be.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31747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>
                <a:srgbClr val="0070C0"/>
              </a:buClr>
              <a:buSzPct val="110000"/>
            </a:pPr>
            <a:r>
              <a:rPr lang="en-US" sz="2800" b="1" i="1" dirty="0" smtClean="0">
                <a:latin typeface="+mn-lt"/>
              </a:rPr>
              <a:t> Gender Stereotypes</a:t>
            </a:r>
          </a:p>
          <a:p>
            <a:pPr lvl="1" eaLnBrk="1" hangingPunct="1">
              <a:spcBef>
                <a:spcPct val="0"/>
              </a:spcBef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Pervasive, well documented, and highly resistant to change (Dodge, Gilroy, &amp; Fenzel, 1995; Heilman, 2001)</a:t>
            </a:r>
          </a:p>
          <a:p>
            <a:pPr lvl="1" eaLnBrk="1" hangingPunct="1">
              <a:spcBef>
                <a:spcPct val="0"/>
              </a:spcBef>
              <a:buClr>
                <a:srgbClr val="0070C0"/>
              </a:buClr>
            </a:pPr>
            <a:r>
              <a:rPr lang="en-US" sz="2400" b="1" dirty="0" smtClean="0">
                <a:solidFill>
                  <a:schemeClr val="tx1"/>
                </a:solidFill>
              </a:rPr>
              <a:t>Men</a:t>
            </a:r>
            <a:r>
              <a:rPr lang="en-US" sz="2400" dirty="0" smtClean="0">
                <a:solidFill>
                  <a:schemeClr val="tx1"/>
                </a:solidFill>
              </a:rPr>
              <a:t> are stereotyped with </a:t>
            </a:r>
            <a:r>
              <a:rPr lang="en-US" sz="2400" i="1" dirty="0" smtClean="0">
                <a:solidFill>
                  <a:schemeClr val="tx1"/>
                </a:solidFill>
              </a:rPr>
              <a:t>agentic characteristics</a:t>
            </a:r>
          </a:p>
          <a:p>
            <a:pPr lvl="2" eaLnBrk="1" hangingPunct="1">
              <a:spcBef>
                <a:spcPct val="0"/>
              </a:spcBef>
              <a:buClr>
                <a:srgbClr val="0070C0"/>
              </a:buClr>
            </a:pPr>
            <a:r>
              <a:rPr lang="en-US" dirty="0" smtClean="0">
                <a:solidFill>
                  <a:schemeClr val="tx1"/>
                </a:solidFill>
              </a:rPr>
              <a:t>confidence, assertiveness, independence, rationality, &amp; decisiveness</a:t>
            </a:r>
          </a:p>
          <a:p>
            <a:pPr lvl="1" eaLnBrk="1" hangingPunct="1">
              <a:spcBef>
                <a:spcPct val="0"/>
              </a:spcBef>
              <a:buClr>
                <a:srgbClr val="0070C0"/>
              </a:buClr>
            </a:pPr>
            <a:r>
              <a:rPr lang="en-US" sz="2400" b="1" dirty="0" smtClean="0">
                <a:solidFill>
                  <a:schemeClr val="tx1"/>
                </a:solidFill>
              </a:rPr>
              <a:t>Women</a:t>
            </a:r>
            <a:r>
              <a:rPr lang="en-US" sz="2400" dirty="0" smtClean="0">
                <a:solidFill>
                  <a:schemeClr val="tx1"/>
                </a:solidFill>
              </a:rPr>
              <a:t> are stereotyped with </a:t>
            </a:r>
            <a:r>
              <a:rPr lang="en-US" sz="2400" i="1" dirty="0" smtClean="0">
                <a:solidFill>
                  <a:schemeClr val="tx1"/>
                </a:solidFill>
              </a:rPr>
              <a:t>communal characteristics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</a:p>
          <a:p>
            <a:pPr lvl="2" eaLnBrk="1" hangingPunct="1">
              <a:spcBef>
                <a:spcPct val="0"/>
              </a:spcBef>
              <a:buClr>
                <a:srgbClr val="0070C0"/>
              </a:buClr>
            </a:pPr>
            <a:r>
              <a:rPr lang="en-US" dirty="0" smtClean="0">
                <a:solidFill>
                  <a:schemeClr val="tx1"/>
                </a:solidFill>
              </a:rPr>
              <a:t>concern for others, sensitivity, warmth, helpfulness, &amp; nurturance (Deaux &amp; Kite, 1993; Heilman, 2001)</a:t>
            </a:r>
            <a:endParaRPr lang="en-US" b="1" i="1" dirty="0" smtClean="0">
              <a:solidFill>
                <a:schemeClr val="tx1"/>
              </a:solidFill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  <a:buSzPct val="110000"/>
            </a:pPr>
            <a:r>
              <a:rPr lang="en-US" sz="2400" dirty="0" smtClean="0">
                <a:latin typeface="+mn-lt"/>
                <a:ea typeface="Calibri" pitchFamily="34" charset="0"/>
                <a:cs typeface="Calibri" pitchFamily="34" charset="0"/>
              </a:rPr>
              <a:t>Gender stereotypes explain numerous findings – 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Women facing cross-pressures to be tough but not too “manly”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Greater difficulty for women to be viewed as effective in top leadership roles (Eagly &amp; Karau, 2002)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Penalties for women who violate gender stereotypes (Ex. </a:t>
            </a:r>
            <a:r>
              <a:rPr lang="en-US" sz="2000" i="1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Price Waterhouse vs. Ann Hopkins</a:t>
            </a: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; media coverage of 2008 Hillary Clinton presidential run)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  <a:ea typeface="Calibri" pitchFamily="34" charset="0"/>
                <a:cs typeface="Calibri" pitchFamily="34" charset="0"/>
              </a:rPr>
              <a:t>Decision-makers influenced by homosocial reproduction, a tendency for a group to reproduce itself in its own image (Ex. Male leaders choosing male successors)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sz="2400" dirty="0" smtClean="0"/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sz="2400" dirty="0" smtClean="0"/>
          </a:p>
        </p:txBody>
      </p:sp>
      <p:sp>
        <p:nvSpPr>
          <p:cNvPr id="7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Understanding the Labyrinth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Aft>
                <a:spcPts val="600"/>
              </a:spcAft>
              <a:buClr>
                <a:srgbClr val="0070C0"/>
              </a:buClr>
              <a:buSzPct val="110000"/>
              <a:defRPr/>
            </a:pPr>
            <a:r>
              <a:rPr lang="en-US" sz="2800" b="1" dirty="0" smtClean="0">
                <a:latin typeface="+mn-lt"/>
              </a:rPr>
              <a:t>How stereotypes affect women themselves</a:t>
            </a:r>
          </a:p>
          <a:p>
            <a:pPr marL="736600" eaLnBrk="1" hangingPunct="1">
              <a:lnSpc>
                <a:spcPct val="80000"/>
              </a:lnSpc>
              <a:spcAft>
                <a:spcPts val="6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2400" dirty="0" smtClean="0">
                <a:latin typeface="+mn-lt"/>
              </a:rPr>
              <a:t>Pressure of tokenism (Kanter, 1977) and being scrutinized.</a:t>
            </a:r>
          </a:p>
          <a:p>
            <a:pPr marL="736600" eaLnBrk="1" hangingPunct="1">
              <a:lnSpc>
                <a:spcPct val="80000"/>
              </a:lnSpc>
              <a:spcAft>
                <a:spcPts val="6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2400" dirty="0" smtClean="0">
                <a:latin typeface="+mn-lt"/>
              </a:rPr>
              <a:t>Women may assimilate to stereotype OR may counter the stereotype. Depends on</a:t>
            </a:r>
            <a:endParaRPr lang="en-US" sz="2400" dirty="0" smtClean="0">
              <a:latin typeface="+mn-lt"/>
              <a:cs typeface="Calibri" pitchFamily="34" charset="0"/>
            </a:endParaRP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Leader’s self-efficacy</a:t>
            </a: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Explicitness of the stereotype</a:t>
            </a: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Type of task</a:t>
            </a: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Gender composition of the group</a:t>
            </a: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Power of the leader</a:t>
            </a:r>
          </a:p>
          <a:p>
            <a:pPr marL="1147763" lvl="1" eaLnBrk="1" hangingPunct="1">
              <a:lnSpc>
                <a:spcPct val="80000"/>
              </a:lnSpc>
              <a:buClr>
                <a:srgbClr val="0070C0"/>
              </a:buClr>
              <a:buFontTx/>
              <a:buChar char="•"/>
              <a:defRPr/>
            </a:pPr>
            <a:r>
              <a:rPr lang="en-US" sz="2000" dirty="0" smtClean="0">
                <a:solidFill>
                  <a:schemeClr val="tx1"/>
                </a:solidFill>
                <a:cs typeface="Calibri" pitchFamily="34" charset="0"/>
              </a:rPr>
              <a:t>Whether stereotype threats are combined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dirty="0" smtClean="0"/>
              <a:t>	</a:t>
            </a:r>
            <a:endParaRPr 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1600" dirty="0" smtClean="0"/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9" y="914400"/>
            <a:ext cx="48768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71600"/>
            <a:ext cx="6795937" cy="520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Navigating the Labyrinth</a:t>
            </a:r>
          </a:p>
        </p:txBody>
      </p:sp>
      <p:sp>
        <p:nvSpPr>
          <p:cNvPr id="35843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800" b="1" dirty="0"/>
              <a:t>F</a:t>
            </a:r>
            <a:r>
              <a:rPr lang="en-US" sz="2800" b="1" dirty="0" smtClean="0"/>
              <a:t>actors contributing to leadership effectiveness &amp; rise of female leaders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Culture of many organizations is changing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Gendered work assumptions are being challenged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Organizations valuing flexible workers &amp; diversity of top managers &amp; leaders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Developing effective &amp; supportive mentoring relationships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Increasing parity in domestic responsibilities</a:t>
            </a:r>
          </a:p>
          <a:p>
            <a:pPr lvl="2" eaLnBrk="1" hangingPunct="1">
              <a:lnSpc>
                <a:spcPct val="90000"/>
              </a:lnSpc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®"/>
            </a:pPr>
            <a:r>
              <a:rPr lang="en-US" sz="2000" dirty="0" smtClean="0">
                <a:solidFill>
                  <a:schemeClr val="tx1"/>
                </a:solidFill>
              </a:rPr>
              <a:t>Negotiating for valued positions and resources</a:t>
            </a:r>
          </a:p>
          <a:p>
            <a:pPr lvl="2" eaLnBrk="1" hangingPunct="1">
              <a:lnSpc>
                <a:spcPct val="90000"/>
              </a:lnSpc>
              <a:spcAft>
                <a:spcPct val="20000"/>
              </a:spcAft>
              <a:buFont typeface="Wingdings" pitchFamily="2" charset="2"/>
              <a:buNone/>
            </a:pPr>
            <a:endParaRPr lang="en-US" sz="2000" dirty="0" smtClean="0"/>
          </a:p>
          <a:p>
            <a:pPr lvl="2" eaLnBrk="1" hangingPunct="1">
              <a:lnSpc>
                <a:spcPct val="90000"/>
              </a:lnSpc>
              <a:spcAft>
                <a:spcPct val="20000"/>
              </a:spcAft>
            </a:pPr>
            <a:endParaRPr lang="en-US" sz="2000" dirty="0" smtClean="0"/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Navigating the Labyrinth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Aft>
                <a:spcPts val="1200"/>
              </a:spcAft>
              <a:buClr>
                <a:srgbClr val="0070C0"/>
              </a:buClr>
              <a:buSzPct val="110000"/>
            </a:pPr>
            <a:r>
              <a:rPr lang="en-US" sz="2800" b="1" dirty="0" smtClean="0">
                <a:latin typeface="+mn-lt"/>
              </a:rPr>
              <a:t>Factors contributing to leadership effectiveness &amp; rise of female leaders</a:t>
            </a:r>
          </a:p>
          <a:p>
            <a:pPr lvl="1"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Women’s foray into entrepreneurship</a:t>
            </a:r>
          </a:p>
          <a:p>
            <a:pPr lvl="1"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Improving perceptions of women’s leadership by combining communal and agentic qualities</a:t>
            </a:r>
          </a:p>
          <a:p>
            <a:pPr lvl="1"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Adopting transformational leadership style</a:t>
            </a:r>
          </a:p>
          <a:p>
            <a:pPr lvl="1" eaLnBrk="1" hangingPunct="1">
              <a:spcAft>
                <a:spcPts val="1200"/>
              </a:spcAft>
              <a:buClr>
                <a:srgbClr val="0070C0"/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Becoming more assertive without losing their femininity</a:t>
            </a:r>
          </a:p>
          <a:p>
            <a:pPr eaLnBrk="1" hangingPunct="1">
              <a:buFont typeface="Wingdings" pitchFamily="2" charset="2"/>
              <a:buNone/>
            </a:pPr>
            <a:endParaRPr lang="en-US" sz="2400" b="1" dirty="0" smtClean="0"/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+mj-lt"/>
              </a:rPr>
              <a:t>Women and Leadership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eaLnBrk="1" hangingPunct="1">
              <a:spcAft>
                <a:spcPts val="24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Strengths</a:t>
            </a:r>
          </a:p>
          <a:p>
            <a:pPr algn="l" eaLnBrk="1" hangingPunct="1">
              <a:spcAft>
                <a:spcPts val="24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Criticisms</a:t>
            </a:r>
          </a:p>
          <a:p>
            <a:pPr algn="l" eaLnBrk="1" hangingPunct="1">
              <a:spcAft>
                <a:spcPts val="2400"/>
              </a:spcAft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Application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Strengths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Understanding the research in gender and leadership can help promote more women into upper echelons of leadership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Developing a more androgynous style of democratic leadership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Research on gender and leadership is productive in both </a:t>
            </a:r>
            <a:r>
              <a:rPr lang="en-US" sz="2000" b="1" i="1" dirty="0" smtClean="0">
                <a:latin typeface="+mn-lt"/>
              </a:rPr>
              <a:t>dispelling myths</a:t>
            </a:r>
            <a:r>
              <a:rPr lang="en-US" sz="2000" dirty="0" smtClean="0">
                <a:latin typeface="+mn-lt"/>
              </a:rPr>
              <a:t> about the gender gap and </a:t>
            </a:r>
            <a:r>
              <a:rPr lang="en-US" sz="2000" b="1" i="1" dirty="0" smtClean="0">
                <a:latin typeface="+mn-lt"/>
              </a:rPr>
              <a:t>shining a light</a:t>
            </a:r>
            <a:r>
              <a:rPr lang="en-US" sz="2000" dirty="0" smtClean="0">
                <a:latin typeface="+mn-lt"/>
              </a:rPr>
              <a:t> on aspects of the gender barrier that are difficult to see and therefore are overlooked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Understanding many components of the labyrinth will </a:t>
            </a:r>
            <a:r>
              <a:rPr lang="en-US" sz="2000" b="1" i="1" dirty="0" smtClean="0">
                <a:latin typeface="+mn-lt"/>
              </a:rPr>
              <a:t>give us the tools</a:t>
            </a:r>
            <a:r>
              <a:rPr lang="en-US" sz="2000" dirty="0" smtClean="0">
                <a:latin typeface="+mn-lt"/>
              </a:rPr>
              <a:t> necessary to combat this inequality from many perspectives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Research addresses larger, </a:t>
            </a:r>
            <a:r>
              <a:rPr lang="en-US" sz="2000" b="1" i="1" dirty="0" smtClean="0">
                <a:latin typeface="+mn-lt"/>
              </a:rPr>
              <a:t>more significant considerations</a:t>
            </a:r>
            <a:r>
              <a:rPr lang="en-US" sz="2000" dirty="0" smtClean="0">
                <a:latin typeface="+mn-lt"/>
              </a:rPr>
              <a:t> about gender and social systems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Criticisms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Leadership researchers should put a greater </a:t>
            </a:r>
            <a:r>
              <a:rPr lang="en-US" sz="2400" b="1" i="1" dirty="0" smtClean="0">
                <a:latin typeface="+mn-lt"/>
              </a:rPr>
              <a:t>emphasis on understanding</a:t>
            </a:r>
            <a:r>
              <a:rPr lang="en-US" sz="2400" dirty="0" smtClean="0">
                <a:latin typeface="+mn-lt"/>
              </a:rPr>
              <a:t> the role of gender, ethnicity, and sexual orientation in leadership processes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Researchers should examine the </a:t>
            </a:r>
            <a:r>
              <a:rPr lang="en-US" sz="2400" b="1" i="1" dirty="0" smtClean="0">
                <a:latin typeface="+mn-lt"/>
              </a:rPr>
              <a:t>differences</a:t>
            </a:r>
            <a:r>
              <a:rPr lang="en-US" sz="2400" dirty="0" smtClean="0">
                <a:latin typeface="+mn-lt"/>
              </a:rPr>
              <a:t> in the impact of gender, ethnicity, and sexual orientation on leadership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Research in gender issues and leadership is predominantly in Western contexts and should be </a:t>
            </a:r>
            <a:r>
              <a:rPr lang="en-US" sz="2400" b="1" i="1" dirty="0" smtClean="0">
                <a:latin typeface="+mn-lt"/>
              </a:rPr>
              <a:t>expanded</a:t>
            </a:r>
            <a:r>
              <a:rPr lang="en-US" sz="2400" dirty="0" smtClean="0">
                <a:latin typeface="+mn-lt"/>
              </a:rPr>
              <a:t> into other global regions 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Research on gender and leadership should be expanded to </a:t>
            </a:r>
            <a:r>
              <a:rPr lang="en-US" sz="2400" b="1" i="1" dirty="0" smtClean="0">
                <a:latin typeface="+mn-lt"/>
              </a:rPr>
              <a:t>include</a:t>
            </a:r>
            <a:r>
              <a:rPr lang="en-US" sz="2400" dirty="0" smtClean="0">
                <a:latin typeface="+mn-lt"/>
              </a:rPr>
              <a:t> closing the gender gap at home</a:t>
            </a:r>
          </a:p>
          <a:p>
            <a:pPr eaLnBrk="1" hangingPunct="1">
              <a:spcAft>
                <a:spcPct val="20000"/>
              </a:spcAft>
            </a:pPr>
            <a:endParaRPr lang="en-US" sz="2000" dirty="0" smtClean="0"/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Application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Make it easier for women to reach top positions by </a:t>
            </a:r>
          </a:p>
          <a:p>
            <a:pPr lvl="1"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rgbClr val="0070C0"/>
                </a:solidFill>
              </a:rPr>
              <a:t>Understanding obstacles that make up the labyrinth </a:t>
            </a:r>
          </a:p>
          <a:p>
            <a:pPr lvl="1"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</a:pPr>
            <a:r>
              <a:rPr lang="en-US" sz="2000" dirty="0" smtClean="0">
                <a:solidFill>
                  <a:srgbClr val="0070C0"/>
                </a:solidFill>
              </a:rPr>
              <a:t>Initiating tactics to eradicate inequality</a:t>
            </a:r>
          </a:p>
          <a:p>
            <a:pPr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Prejudice still a factor and needs to be addressed with awareness </a:t>
            </a:r>
          </a:p>
          <a:p>
            <a:pPr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Women can manage biased perceptions of their leadership by enacting individualized consideration and inspirational motivation</a:t>
            </a:r>
          </a:p>
          <a:p>
            <a:pPr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Using effective negotiation techniques can enhance leadership advancement</a:t>
            </a:r>
          </a:p>
          <a:p>
            <a:pPr eaLnBrk="1" hangingPunct="1">
              <a:lnSpc>
                <a:spcPct val="80000"/>
              </a:lnSpc>
              <a:spcAft>
                <a:spcPct val="20000"/>
              </a:spcAft>
              <a:buClr>
                <a:srgbClr val="0070C0"/>
              </a:buClr>
              <a:buSzPct val="110000"/>
            </a:pPr>
            <a:r>
              <a:rPr lang="en-US" sz="2000" dirty="0" smtClean="0">
                <a:latin typeface="+mn-lt"/>
              </a:rPr>
              <a:t>Changes in organizational culture, women’s career development, mentoring opportunities, and increased numbers of women in strategic positions will increase presence of women in prominent leadership roles.  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Custom Desig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Office\Templates\Business Planner Templates\Leadeship with background.pot</Template>
  <TotalTime>5649</TotalTime>
  <Words>1908</Words>
  <Application>Microsoft Office PowerPoint</Application>
  <PresentationFormat>On-screen Show (4:3)</PresentationFormat>
  <Paragraphs>196</Paragraphs>
  <Slides>27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1_Custom Design</vt:lpstr>
      <vt:lpstr>Gender and Leadership</vt:lpstr>
      <vt:lpstr>Overview</vt:lpstr>
      <vt:lpstr>Gender and Leadership Approach Description</vt:lpstr>
      <vt:lpstr>Gender and Leadership Approach Description</vt:lpstr>
      <vt:lpstr>The Glass Ceiling Turned Labyrinth</vt:lpstr>
      <vt:lpstr>The Glass Ceiling Turned Labyrinth</vt:lpstr>
      <vt:lpstr>The Glass Ceiling Turned Labyrinth</vt:lpstr>
      <vt:lpstr>The Gender Gap in Leadership</vt:lpstr>
      <vt:lpstr>PowerPoint Presentation</vt:lpstr>
      <vt:lpstr>Understanding the Labyrinth</vt:lpstr>
      <vt:lpstr>Understanding the Labyrinth</vt:lpstr>
      <vt:lpstr>Understanding the Labyrinth                            </vt:lpstr>
      <vt:lpstr>Understanding the Labyrinth</vt:lpstr>
      <vt:lpstr>   Understanding the Labyrinth </vt:lpstr>
      <vt:lpstr>Effectiveness of Male and Female Leaders</vt:lpstr>
      <vt:lpstr>Commitment to Employment and Motivation to Lead</vt:lpstr>
      <vt:lpstr>Understanding the Labyrinth</vt:lpstr>
      <vt:lpstr>Understanding the Labyrinth</vt:lpstr>
      <vt:lpstr>Understanding the Labyrinth</vt:lpstr>
      <vt:lpstr>Understanding the Labyrinth</vt:lpstr>
      <vt:lpstr>PowerPoint Presentation</vt:lpstr>
      <vt:lpstr>Navigating the Labyrinth</vt:lpstr>
      <vt:lpstr>Navigating the Labyrinth</vt:lpstr>
      <vt:lpstr>Women and Leadership</vt:lpstr>
      <vt:lpstr>Strengths</vt:lpstr>
      <vt:lpstr>Criticisms</vt:lpstr>
      <vt:lpstr>Application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Virginia Gregory</dc:creator>
  <cp:lastModifiedBy>Glenn Behenna</cp:lastModifiedBy>
  <cp:revision>369</cp:revision>
  <dcterms:created xsi:type="dcterms:W3CDTF">2000-11-13T21:29:08Z</dcterms:created>
  <dcterms:modified xsi:type="dcterms:W3CDTF">2017-03-05T15:26:04Z</dcterms:modified>
</cp:coreProperties>
</file>