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24" r:id="rId3"/>
    <p:sldId id="328" r:id="rId4"/>
    <p:sldId id="329" r:id="rId5"/>
    <p:sldId id="330" r:id="rId6"/>
    <p:sldId id="334" r:id="rId7"/>
    <p:sldId id="257" r:id="rId8"/>
    <p:sldId id="335" r:id="rId9"/>
    <p:sldId id="336" r:id="rId10"/>
    <p:sldId id="258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 varScale="1">
        <p:scale>
          <a:sx n="77" d="100"/>
          <a:sy n="77" d="100"/>
        </p:scale>
        <p:origin x="2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C3D5E-BD44-4AA8-B2D7-80E19FAF87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E1D6D2-3D74-4C5A-98CC-D776C86279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F63D3-F450-405E-903A-F23CF893A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C2A46-A388-4F19-BF28-D49A55B1D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38933-F3B3-487D-BB55-861770D6D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45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A8CA5-BBAE-44FF-BC22-3302F291F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611A7-EE6F-40A3-B38C-1EA7A9FE2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84FF9-27FF-4702-B9BF-54279F09F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AC9B5-8834-487D-9ED1-5A616FD1E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2BC915-B9BA-4137-B0AF-816080B15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49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44FCC-7548-449A-9951-7702A6D69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6C8389-2A7C-4D50-86A8-6A9D4ED66A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7AF25-CD26-418B-BA80-F0349655B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4EF8F-364E-4BA7-B127-9426E4A5A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F5C4B-50A6-42B7-9E81-863035E36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493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B4120-9BA0-448B-96E6-47CB26B24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FA563-97FF-42E5-BA33-66CD7755C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41D1FC-E4FC-40CF-8612-9CB59202FC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1CBD4-F189-471C-B34C-38EF04DB3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06989C-54EB-43B9-8C67-6A8C1D1DB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6AF8FD-A6F0-4162-9F3C-3D050464D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78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AB69B-A93E-4656-A558-B7A4C1F99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A9AB3F-D154-4E14-8B58-16CD968D8B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734A9E-F581-461D-B381-7C6FDBAA4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930683-258C-473C-926E-1DE1068425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5760EF-D8CB-47DD-8F4F-9F114C81CB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81FFD7-F4F7-4A58-89E2-25D81A25D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CFA39D-DE1F-49E0-8C46-8F1AC3141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534D0C-73C6-4FC6-9C00-9F5737A6E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690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5F125-926F-4662-BD9B-564919421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39193B-198E-42FC-B40F-61C880A23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5B23AC-B1C1-400D-A99C-1825A58F4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78A6C5-BDE1-4636-8BFC-BE38F6C3D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309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647056-7599-489A-9DAF-F19B9451C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B1AB03-8698-4CA3-8D29-BC5B75311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0D0075-21C4-43F6-BE80-508E394B7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86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4EF09-FD54-4318-81B1-2991EFF36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4345D-A6BA-4143-A186-328C2B6EC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9A3032-AADB-462E-A743-CDB83DAA57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F98B2D-3F95-419C-AAC8-814970A1D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79D539-387E-4072-BC5B-9D53B1457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113E38-3D84-4B06-A2F3-19E777E05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733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21764-6E61-4C8D-B063-31D789C44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8ADEBE-EAC3-48E8-B4CA-19EC3012B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196517-FC36-4E35-884B-6CD735C90E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786A4-B3AF-47D4-AB49-A8A05A4E5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AFA998-72E4-4BAC-9130-E84919F5D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EFA824-28A5-4486-BAD1-EF8DF4789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37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AB037-5A86-492C-AE23-C2A205642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B139D0-3DE4-4830-A09A-8F7C18E5C0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33B1D-3BE6-4121-80AD-10E5B3BF6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49C05-9BB7-4CF3-91B1-9A38C4CC6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F702E-D35C-45C4-81FB-0D4C82501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806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46EB1A-BA6D-4A1F-A13F-631DCFB46F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1CD1F5-EE4E-478C-9AED-6ACB5EDC79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7B361-E1E8-4A62-80B7-2C76C4797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716AD-CB78-426F-9113-07097A259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86098-3469-4C92-ACEB-284AA39CB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671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10/17/2019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610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32150-478B-4E52-A2A1-B1FF8FE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DD610-3BC3-4E56-84A3-F17F5DD7E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8B7EC-E446-4AF3-A890-B68D5B38FD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CF65B-A857-4526-99C1-E5E17862CB98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69AE8-749A-4654-B602-FD42DDCF3B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F5928-A2CA-4C78-B168-620EA86D77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36B84-FACE-4A86-B702-DB8C05D5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453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7CD67-9147-4C4D-8214-ACEA2FD0D4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Trawsgwricwlaidd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selio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lyfr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6993E-BB2C-43F4-B5FA-7A574BC04F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ECAD6012/C</a:t>
            </a:r>
          </a:p>
          <a:p>
            <a:r>
              <a:rPr lang="en-GB" dirty="0"/>
              <a:t>17/10/2019</a:t>
            </a:r>
          </a:p>
        </p:txBody>
      </p:sp>
    </p:spTree>
    <p:extLst>
      <p:ext uri="{BB962C8B-B14F-4D97-AF65-F5344CB8AC3E}">
        <p14:creationId xmlns:p14="http://schemas.microsoft.com/office/powerpoint/2010/main" val="744366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433C4-43F0-47D2-90C1-E2F7CD41A892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7620000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US"/>
              <a:t>Tacsonomeg Barnes</a:t>
            </a:r>
            <a:endParaRPr lang="en-US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1524000" y="1600200"/>
            <a:ext cx="9252520" cy="4800600"/>
          </a:xfrm>
          <a:prstGeom prst="rect">
            <a:avLst/>
          </a:prstGeom>
        </p:spPr>
        <p:txBody>
          <a:bodyPr/>
          <a:lstStyle>
            <a:lvl1pPr marL="3429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-128"/>
              </a:defRPr>
            </a:lvl1pPr>
            <a:lvl2pPr marL="6397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004888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2795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15541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en-GB" sz="2800"/>
              <a:t>Tokenistic – </a:t>
            </a:r>
            <a:r>
              <a:rPr lang="en-GB" sz="2800" b="1"/>
              <a:t>Symbolaidd</a:t>
            </a:r>
          </a:p>
          <a:p>
            <a:pPr marL="114300" indent="0">
              <a:buNone/>
            </a:pPr>
            <a:r>
              <a:rPr lang="en-GB" sz="2800"/>
              <a:t>Hierarchical – </a:t>
            </a:r>
            <a:r>
              <a:rPr lang="en-GB" sz="2800" b="1"/>
              <a:t>Hierarchaidd</a:t>
            </a:r>
          </a:p>
          <a:p>
            <a:pPr marL="114300" indent="0">
              <a:buNone/>
            </a:pPr>
            <a:r>
              <a:rPr lang="en-GB" sz="2800"/>
              <a:t>Single Transferable Subject – </a:t>
            </a:r>
            <a:r>
              <a:rPr lang="en-GB" sz="2800" b="1"/>
              <a:t>Pwnc Unigol Trosglwyddadwy</a:t>
            </a:r>
          </a:p>
          <a:p>
            <a:pPr marL="114300" indent="0">
              <a:buNone/>
            </a:pPr>
            <a:r>
              <a:rPr lang="en-GB" sz="2800"/>
              <a:t>Theme-based – </a:t>
            </a:r>
            <a:r>
              <a:rPr lang="en-GB" sz="2800" b="1"/>
              <a:t>Thema-seiliedig</a:t>
            </a:r>
          </a:p>
          <a:p>
            <a:pPr marL="114300" indent="0">
              <a:buNone/>
            </a:pPr>
            <a:r>
              <a:rPr lang="en-GB" sz="2800"/>
              <a:t>Multi-disciplinary – </a:t>
            </a:r>
            <a:r>
              <a:rPr lang="en-GB" sz="2800" b="1"/>
              <a:t>Aml-ddisgyblaethol</a:t>
            </a:r>
          </a:p>
          <a:p>
            <a:pPr marL="114300" indent="0">
              <a:buNone/>
            </a:pPr>
            <a:r>
              <a:rPr lang="en-GB" sz="2800"/>
              <a:t>Inter-disciplinary – </a:t>
            </a:r>
            <a:r>
              <a:rPr lang="en-GB" sz="2800" b="1"/>
              <a:t>Rhyng-ddisgyblaethol</a:t>
            </a:r>
          </a:p>
          <a:p>
            <a:pPr marL="114300" indent="0">
              <a:buNone/>
            </a:pPr>
            <a:r>
              <a:rPr lang="en-GB" sz="2800"/>
              <a:t>Opportunistic – </a:t>
            </a:r>
            <a:r>
              <a:rPr lang="en-GB" sz="2800" b="1"/>
              <a:t>Oportiwnistaidd</a:t>
            </a:r>
          </a:p>
          <a:p>
            <a:pPr marL="114300" indent="0">
              <a:buNone/>
            </a:pPr>
            <a:r>
              <a:rPr lang="en-GB" sz="2800"/>
              <a:t>Double-focus – </a:t>
            </a:r>
            <a:r>
              <a:rPr lang="en-GB" sz="2800" b="1"/>
              <a:t>Ffocws-dwbl</a:t>
            </a:r>
          </a:p>
          <a:p>
            <a:pPr marL="114300" indent="0">
              <a:buNone/>
            </a:pPr>
            <a:r>
              <a:rPr lang="en-GB"/>
              <a:t> </a:t>
            </a:r>
          </a:p>
          <a:p>
            <a:pPr marL="114300" indent="0">
              <a:buNone/>
            </a:pPr>
            <a:r>
              <a:rPr lang="en-GB"/>
              <a:t> </a:t>
            </a:r>
          </a:p>
          <a:p>
            <a:pPr marL="11430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9" y="116632"/>
            <a:ext cx="1423443" cy="203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842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F429C-64CF-4CDA-8CB3-FDE846E80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EE980-0AC8-41C4-A2F2-118B0DB39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18A589-94AD-48F7-BB66-D8664295CF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2A226A-3448-4EB8-800D-2A5A94114079}"/>
              </a:ext>
            </a:extLst>
          </p:cNvPr>
          <p:cNvSpPr txBox="1"/>
          <p:nvPr/>
        </p:nvSpPr>
        <p:spPr>
          <a:xfrm>
            <a:off x="4584526" y="365125"/>
            <a:ext cx="2104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5 a 6</a:t>
            </a:r>
          </a:p>
        </p:txBody>
      </p:sp>
    </p:spTree>
    <p:extLst>
      <p:ext uri="{BB962C8B-B14F-4D97-AF65-F5344CB8AC3E}">
        <p14:creationId xmlns:p14="http://schemas.microsoft.com/office/powerpoint/2010/main" val="1138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7AE25-F399-47D0-A428-CDB0BE761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E2A73-81D6-4964-9B65-46FDA7C12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D3A3E3-7AAF-47DD-B51F-92C764B6D5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50"/>
          <a:stretch/>
        </p:blipFill>
        <p:spPr>
          <a:xfrm>
            <a:off x="1540701" y="0"/>
            <a:ext cx="9856495" cy="687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765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647F1-41B7-4181-BC8D-9059AE106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C3DA2-DCB9-4CDA-B683-AE95472716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AC15D0-1F14-46E3-82C3-F2897C9A3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195" y="43841"/>
            <a:ext cx="9551610" cy="67703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B9437B-3B24-42A5-BB26-F83F31FB6CC4}"/>
              </a:ext>
            </a:extLst>
          </p:cNvPr>
          <p:cNvSpPr txBox="1"/>
          <p:nvPr/>
        </p:nvSpPr>
        <p:spPr>
          <a:xfrm>
            <a:off x="3657600" y="5987441"/>
            <a:ext cx="2104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1 a 2</a:t>
            </a:r>
          </a:p>
        </p:txBody>
      </p:sp>
    </p:spTree>
    <p:extLst>
      <p:ext uri="{BB962C8B-B14F-4D97-AF65-F5344CB8AC3E}">
        <p14:creationId xmlns:p14="http://schemas.microsoft.com/office/powerpoint/2010/main" val="2796071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735EDF-6A8C-4896-841B-93AEA0069C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9916B4-C8F7-499F-B2F3-6B26950F3E42}"/>
              </a:ext>
            </a:extLst>
          </p:cNvPr>
          <p:cNvSpPr/>
          <p:nvPr/>
        </p:nvSpPr>
        <p:spPr>
          <a:xfrm>
            <a:off x="39315" y="0"/>
            <a:ext cx="9807492" cy="13542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cap="none" spc="0" dirty="0" err="1">
                <a:ln w="0"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Moddion</a:t>
            </a:r>
            <a:r>
              <a:rPr lang="en-US" sz="5400" b="1" cap="none" spc="0" dirty="0">
                <a:ln w="0"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5400" b="1" cap="none" spc="0" dirty="0" err="1">
                <a:ln w="0"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Rhyfeddol</a:t>
            </a:r>
            <a:r>
              <a:rPr lang="en-US" sz="5400" b="1" cap="none" spc="0" dirty="0">
                <a:ln w="0"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George (Bl.4)</a:t>
            </a:r>
          </a:p>
          <a:p>
            <a:r>
              <a:rPr lang="en-US" sz="2800" b="1" dirty="0">
                <a:ln w="0">
                  <a:solidFill>
                    <a:schemeClr val="bg1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Model - </a:t>
            </a:r>
            <a:r>
              <a:rPr lang="en-US" sz="2800" b="1" dirty="0" err="1">
                <a:ln w="0">
                  <a:solidFill>
                    <a:schemeClr val="bg1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Rhyng-ddisgyblaethol</a:t>
            </a:r>
            <a:endParaRPr lang="en-US" sz="2800" b="1" cap="none" spc="0" dirty="0">
              <a:ln w="0">
                <a:solidFill>
                  <a:schemeClr val="bg1"/>
                </a:solidFill>
              </a:ln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7C4297-0BB9-4A2A-B353-711D36399A52}"/>
              </a:ext>
            </a:extLst>
          </p:cNvPr>
          <p:cNvSpPr/>
          <p:nvPr/>
        </p:nvSpPr>
        <p:spPr>
          <a:xfrm>
            <a:off x="238539" y="1354217"/>
            <a:ext cx="4386470" cy="2302565"/>
          </a:xfrm>
          <a:prstGeom prst="rect">
            <a:avLst/>
          </a:prstGeom>
          <a:solidFill>
            <a:schemeClr val="accent1">
              <a:alpha val="63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bg1"/>
                </a:solidFill>
              </a:rPr>
              <a:t>Gwyddoniaeth a Thechnoleg: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Creu hydoddiant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Cymysgu gwahanol hylifau (eg. Llosgfynydd)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i="1" dirty="0">
                <a:solidFill>
                  <a:schemeClr val="bg1"/>
                </a:solidFill>
              </a:rPr>
              <a:t>Cyfrifoldebau Trawsgwricwlaidd: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Mesur cynhwysion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Darllen cyfarwyddiadau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Dylunio potel moddion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4F5B58-E6EE-4656-90C6-6880D25F11DA}"/>
              </a:ext>
            </a:extLst>
          </p:cNvPr>
          <p:cNvSpPr/>
          <p:nvPr/>
        </p:nvSpPr>
        <p:spPr>
          <a:xfrm>
            <a:off x="238539" y="3859887"/>
            <a:ext cx="4545496" cy="2302565"/>
          </a:xfrm>
          <a:prstGeom prst="rect">
            <a:avLst/>
          </a:prstGeom>
          <a:solidFill>
            <a:schemeClr val="accent1">
              <a:alpha val="63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/>
              <a:t>Celfyddydau Mynegiannol:</a:t>
            </a:r>
          </a:p>
          <a:p>
            <a:pPr algn="ctr"/>
            <a:r>
              <a:rPr lang="cy-GB" dirty="0"/>
              <a:t>Creu ‘sound effect’ i wahanol bethau yn y llyfr</a:t>
            </a:r>
          </a:p>
          <a:p>
            <a:pPr algn="ctr"/>
            <a:r>
              <a:rPr lang="cy-GB" dirty="0"/>
              <a:t>Creu caneuon i fynd gyda’r cerddi</a:t>
            </a:r>
          </a:p>
          <a:p>
            <a:pPr algn="ctr"/>
            <a:r>
              <a:rPr lang="cy-GB" dirty="0"/>
              <a:t>Ysgrifennu cerdd/can i fynd gyda phob pennod</a:t>
            </a:r>
          </a:p>
          <a:p>
            <a:pPr algn="ctr"/>
            <a:endParaRPr lang="cy-GB" dirty="0"/>
          </a:p>
          <a:p>
            <a:pPr algn="ctr"/>
            <a:r>
              <a:rPr lang="cy-GB" i="1" dirty="0"/>
              <a:t>Cyfrifoldebau Trawsgwricwlaidd:</a:t>
            </a:r>
          </a:p>
          <a:p>
            <a:pPr algn="ctr"/>
            <a:r>
              <a:rPr lang="cy-GB" dirty="0"/>
              <a:t>Cyfri sillafau mewn llinell</a:t>
            </a:r>
          </a:p>
          <a:p>
            <a:pPr algn="ctr"/>
            <a:r>
              <a:rPr lang="cy-GB" dirty="0"/>
              <a:t>Odli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2C7488C-CA0B-4D12-B2B3-F316F206BA69}"/>
              </a:ext>
            </a:extLst>
          </p:cNvPr>
          <p:cNvSpPr/>
          <p:nvPr/>
        </p:nvSpPr>
        <p:spPr>
          <a:xfrm>
            <a:off x="4784034" y="1455769"/>
            <a:ext cx="3591339" cy="2302565"/>
          </a:xfrm>
          <a:prstGeom prst="rect">
            <a:avLst/>
          </a:prstGeom>
          <a:solidFill>
            <a:schemeClr val="accent1">
              <a:alpha val="63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bg1"/>
                </a:solidFill>
              </a:rPr>
              <a:t>Iaith: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Creu hysbyseb (script)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Cyfarwyddiadau ar gyfer y moddion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i="1" dirty="0">
                <a:solidFill>
                  <a:schemeClr val="bg1"/>
                </a:solidFill>
              </a:rPr>
              <a:t>Cyfrifoldebau Trawsgwricwlaidd: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Creu fideo (</a:t>
            </a:r>
            <a:r>
              <a:rPr lang="cy-GB" dirty="0" err="1">
                <a:solidFill>
                  <a:schemeClr val="bg1"/>
                </a:solidFill>
              </a:rPr>
              <a:t>iPad</a:t>
            </a:r>
            <a:r>
              <a:rPr lang="cy-GB" dirty="0">
                <a:solidFill>
                  <a:schemeClr val="bg1"/>
                </a:solidFill>
              </a:rPr>
              <a:t>)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Geirfa fathemategol (mesur e.e. cynhwysedd)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51276B-30E0-48A0-B8E2-DC211D9DA4E3}"/>
              </a:ext>
            </a:extLst>
          </p:cNvPr>
          <p:cNvSpPr/>
          <p:nvPr/>
        </p:nvSpPr>
        <p:spPr>
          <a:xfrm>
            <a:off x="8534400" y="2370864"/>
            <a:ext cx="3419061" cy="2302565"/>
          </a:xfrm>
          <a:prstGeom prst="rect">
            <a:avLst/>
          </a:prstGeom>
          <a:solidFill>
            <a:schemeClr val="accent1">
              <a:alpha val="63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bg1"/>
                </a:solidFill>
              </a:rPr>
              <a:t>Dyniaethau: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Apothecari (Hen foddion)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Ymweliad i’r Gerddi Fotaneg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Ail-gylchu boteli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i="1" dirty="0">
                <a:solidFill>
                  <a:schemeClr val="bg1"/>
                </a:solidFill>
              </a:rPr>
              <a:t>Cyfrifoldebau Trawsgwricwlaidd: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Mesur cynhwysion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Dyddiadau mewn hanes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B1D474-32FD-4BBF-A27E-1658FF741412}"/>
              </a:ext>
            </a:extLst>
          </p:cNvPr>
          <p:cNvSpPr/>
          <p:nvPr/>
        </p:nvSpPr>
        <p:spPr>
          <a:xfrm>
            <a:off x="4863548" y="4139004"/>
            <a:ext cx="3551582" cy="2521226"/>
          </a:xfrm>
          <a:prstGeom prst="rect">
            <a:avLst/>
          </a:prstGeom>
          <a:solidFill>
            <a:schemeClr val="accent1">
              <a:alpha val="63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bg1"/>
                </a:solidFill>
              </a:rPr>
              <a:t>Iechyd a Lles: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Beth gallwn ni fwyta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Beth sy’n cadw ni’n iach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Symudiadau gymnasteg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i="1" dirty="0">
                <a:solidFill>
                  <a:schemeClr val="bg1"/>
                </a:solidFill>
              </a:rPr>
              <a:t>Cyfrifoldebau Trawsgwricwlaidd: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Cyd-drafod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Didoli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B49712-CAA2-410D-8C36-29A6381757BB}"/>
              </a:ext>
            </a:extLst>
          </p:cNvPr>
          <p:cNvSpPr/>
          <p:nvPr/>
        </p:nvSpPr>
        <p:spPr>
          <a:xfrm>
            <a:off x="8548535" y="4787320"/>
            <a:ext cx="3419061" cy="1956789"/>
          </a:xfrm>
          <a:prstGeom prst="rect">
            <a:avLst/>
          </a:prstGeom>
          <a:solidFill>
            <a:schemeClr val="accent1">
              <a:alpha val="63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bg1"/>
                </a:solidFill>
              </a:rPr>
              <a:t>Mathemateg: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Mesur a phwyso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Cyfaint boteli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Adio a thynnu (eg. Cyfanswm)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i="1" dirty="0">
                <a:solidFill>
                  <a:schemeClr val="bg1"/>
                </a:solidFill>
              </a:rPr>
              <a:t>Cyfrifoldebau Trawsgwricwlaidd: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Graff bar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A9C4D865-FD2E-4F70-9714-D8831797D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5346" y="113892"/>
            <a:ext cx="1333694" cy="204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organ Evans's profile photo, Image may contain: 2 people, including Morgan Evans, people smiling, people standing, sky and outdoor">
            <a:extLst>
              <a:ext uri="{FF2B5EF4-FFF2-40B4-BE49-F238E27FC236}">
                <a16:creationId xmlns:a16="http://schemas.microsoft.com/office/drawing/2014/main" id="{9A9F527C-7C5F-4C6E-A876-B4FE278422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2826" r="30870" b="65435"/>
          <a:stretch/>
        </p:blipFill>
        <p:spPr bwMode="auto">
          <a:xfrm>
            <a:off x="10727855" y="1290117"/>
            <a:ext cx="291548" cy="33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5504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C2416C33-F5B8-7249-B2C1-68B3D907C9E1}"/>
              </a:ext>
            </a:extLst>
          </p:cNvPr>
          <p:cNvSpPr/>
          <p:nvPr/>
        </p:nvSpPr>
        <p:spPr>
          <a:xfrm>
            <a:off x="3913712" y="2121519"/>
            <a:ext cx="4084484" cy="2570357"/>
          </a:xfrm>
          <a:prstGeom prst="cloud">
            <a:avLst/>
          </a:prstGeom>
          <a:solidFill>
            <a:srgbClr val="C400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/>
          </a:p>
          <a:p>
            <a:pPr algn="ctr"/>
            <a:r>
              <a:rPr lang="en-US" sz="3200" dirty="0"/>
              <a:t>Henri </a:t>
            </a:r>
            <a:r>
              <a:rPr lang="en-US" sz="3200" dirty="0" err="1"/>
              <a:t>Helynt</a:t>
            </a:r>
            <a:r>
              <a:rPr lang="en-US" sz="3200" dirty="0"/>
              <a:t> </a:t>
            </a:r>
            <a:r>
              <a:rPr lang="en-US" sz="3200" dirty="0" err="1"/>
              <a:t>a’r</a:t>
            </a:r>
            <a:r>
              <a:rPr lang="en-US" sz="3200" dirty="0"/>
              <a:t> Arian </a:t>
            </a:r>
            <a:r>
              <a:rPr lang="en-US" sz="3200" dirty="0" err="1"/>
              <a:t>Mawr</a:t>
            </a:r>
            <a:endParaRPr lang="en-US" sz="3200" dirty="0"/>
          </a:p>
          <a:p>
            <a:pPr algn="ctr"/>
            <a:r>
              <a:rPr lang="en-US" sz="3200" dirty="0" err="1"/>
              <a:t>Blwyddyn</a:t>
            </a:r>
            <a:r>
              <a:rPr lang="en-US" sz="3200" dirty="0"/>
              <a:t> 3 a 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D67219-AB62-4743-811B-744DF3E388B6}"/>
              </a:ext>
            </a:extLst>
          </p:cNvPr>
          <p:cNvSpPr/>
          <p:nvPr/>
        </p:nvSpPr>
        <p:spPr>
          <a:xfrm>
            <a:off x="111512" y="189571"/>
            <a:ext cx="2096429" cy="151656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amserlen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diwrnod</a:t>
            </a:r>
            <a:r>
              <a:rPr lang="en-US" dirty="0"/>
              <a:t> </a:t>
            </a:r>
            <a:r>
              <a:rPr lang="en-US" dirty="0" err="1"/>
              <a:t>mabolgampau</a:t>
            </a:r>
            <a:r>
              <a:rPr lang="en-US" dirty="0"/>
              <a:t>-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digwyddiadau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trefn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EB17DF1-F4A0-004F-8F20-1983332AC9A5}"/>
              </a:ext>
            </a:extLst>
          </p:cNvPr>
          <p:cNvSpPr/>
          <p:nvPr/>
        </p:nvSpPr>
        <p:spPr>
          <a:xfrm>
            <a:off x="1677227" y="2161477"/>
            <a:ext cx="2096429" cy="16949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Henri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stondyn</a:t>
            </a:r>
            <a:r>
              <a:rPr lang="en-US" dirty="0"/>
              <a:t> </a:t>
            </a:r>
            <a:r>
              <a:rPr lang="en-US" dirty="0" err="1"/>
              <a:t>siop</a:t>
            </a:r>
            <a:r>
              <a:rPr lang="en-US" dirty="0"/>
              <a:t>- </a:t>
            </a:r>
            <a:r>
              <a:rPr lang="en-US" dirty="0" err="1"/>
              <a:t>delio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arian</a:t>
            </a:r>
            <a:r>
              <a:rPr lang="en-US" dirty="0"/>
              <a:t>-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eitemau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trefn</a:t>
            </a:r>
            <a:r>
              <a:rPr lang="en-US" dirty="0"/>
              <a:t>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cymharu</a:t>
            </a:r>
            <a:r>
              <a:rPr lang="en-US" dirty="0"/>
              <a:t> </a:t>
            </a:r>
            <a:r>
              <a:rPr lang="en-US" dirty="0" err="1"/>
              <a:t>hyd</a:t>
            </a:r>
            <a:r>
              <a:rPr lang="en-US" dirty="0"/>
              <a:t> at £100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E49587-48B4-5644-AE7B-3D32433D9928}"/>
              </a:ext>
            </a:extLst>
          </p:cNvPr>
          <p:cNvSpPr/>
          <p:nvPr/>
        </p:nvSpPr>
        <p:spPr>
          <a:xfrm>
            <a:off x="2197254" y="5455269"/>
            <a:ext cx="2096429" cy="115972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Creu</a:t>
            </a:r>
            <a:r>
              <a:rPr lang="en-US" dirty="0"/>
              <a:t> poster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hysbysebu</a:t>
            </a:r>
            <a:r>
              <a:rPr lang="en-US" dirty="0"/>
              <a:t> </a:t>
            </a:r>
            <a:r>
              <a:rPr lang="en-US" dirty="0" err="1"/>
              <a:t>diwrnod</a:t>
            </a:r>
            <a:r>
              <a:rPr lang="en-US" dirty="0"/>
              <a:t> </a:t>
            </a:r>
            <a:r>
              <a:rPr lang="en-US" dirty="0" err="1"/>
              <a:t>mabolgampau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25CE61F-391D-E14D-AD4D-459460DB429C}"/>
              </a:ext>
            </a:extLst>
          </p:cNvPr>
          <p:cNvSpPr/>
          <p:nvPr/>
        </p:nvSpPr>
        <p:spPr>
          <a:xfrm>
            <a:off x="2653990" y="189570"/>
            <a:ext cx="2096429" cy="115972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Amseri’r</a:t>
            </a:r>
            <a:r>
              <a:rPr lang="en-US" dirty="0"/>
              <a:t> </a:t>
            </a:r>
            <a:r>
              <a:rPr lang="en-US" dirty="0" err="1"/>
              <a:t>rasys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stop watch-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EEE5FB-82E2-974A-A712-AFB089FF1EC6}"/>
              </a:ext>
            </a:extLst>
          </p:cNvPr>
          <p:cNvSpPr/>
          <p:nvPr/>
        </p:nvSpPr>
        <p:spPr>
          <a:xfrm>
            <a:off x="111510" y="3986561"/>
            <a:ext cx="2096429" cy="115972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siopa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stondyn</a:t>
            </a:r>
            <a:r>
              <a:rPr lang="en-US" dirty="0"/>
              <a:t> </a:t>
            </a:r>
            <a:r>
              <a:rPr lang="en-US" dirty="0" err="1"/>
              <a:t>gwerthu</a:t>
            </a:r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110305-E5D8-B248-87A5-6FA94BD0ECA8}"/>
              </a:ext>
            </a:extLst>
          </p:cNvPr>
          <p:cNvSpPr/>
          <p:nvPr/>
        </p:nvSpPr>
        <p:spPr>
          <a:xfrm>
            <a:off x="7590263" y="256478"/>
            <a:ext cx="2096429" cy="1159727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Mesur</a:t>
            </a:r>
            <a:r>
              <a:rPr lang="en-US" dirty="0"/>
              <a:t> </a:t>
            </a:r>
            <a:r>
              <a:rPr lang="en-US" dirty="0" err="1"/>
              <a:t>curiad</a:t>
            </a:r>
            <a:r>
              <a:rPr lang="en-US" dirty="0"/>
              <a:t> y </a:t>
            </a:r>
            <a:r>
              <a:rPr lang="en-US" dirty="0" err="1"/>
              <a:t>galon</a:t>
            </a:r>
            <a:r>
              <a:rPr lang="en-US" dirty="0"/>
              <a:t>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F99F43F-3D3B-4346-86AD-D994CA0EE402}"/>
              </a:ext>
            </a:extLst>
          </p:cNvPr>
          <p:cNvSpPr/>
          <p:nvPr/>
        </p:nvSpPr>
        <p:spPr>
          <a:xfrm>
            <a:off x="5196468" y="189570"/>
            <a:ext cx="2096429" cy="138275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 </a:t>
            </a:r>
            <a:r>
              <a:rPr lang="en-US" dirty="0" err="1"/>
              <a:t>aml-ddisgyblaethol</a:t>
            </a:r>
            <a:r>
              <a:rPr lang="en-US" dirty="0"/>
              <a:t>/ </a:t>
            </a:r>
            <a:r>
              <a:rPr lang="en-US" dirty="0" err="1"/>
              <a:t>Rhyng-ddisgyblaethol</a:t>
            </a:r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E87C44-FFF6-8848-8EEF-10E17D9CBBB2}"/>
              </a:ext>
            </a:extLst>
          </p:cNvPr>
          <p:cNvSpPr/>
          <p:nvPr/>
        </p:nvSpPr>
        <p:spPr>
          <a:xfrm>
            <a:off x="9984059" y="189569"/>
            <a:ext cx="2096429" cy="151656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Ymchwilio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athletwyr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-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cymreig</a:t>
            </a:r>
            <a:r>
              <a:rPr lang="en-US" dirty="0"/>
              <a:t> a </a:t>
            </a:r>
            <a:r>
              <a:rPr lang="en-US" dirty="0" err="1"/>
              <a:t>chymhwysedd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40468AF-BDB6-F540-88ED-E2E6F2547F96}"/>
              </a:ext>
            </a:extLst>
          </p:cNvPr>
          <p:cNvSpPr/>
          <p:nvPr/>
        </p:nvSpPr>
        <p:spPr>
          <a:xfrm>
            <a:off x="8625894" y="1907437"/>
            <a:ext cx="2096429" cy="115972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Cyfri</a:t>
            </a:r>
            <a:r>
              <a:rPr lang="en-US" dirty="0"/>
              <a:t> </a:t>
            </a:r>
            <a:r>
              <a:rPr lang="en-US" dirty="0" err="1"/>
              <a:t>arian</a:t>
            </a:r>
            <a:r>
              <a:rPr lang="en-US" dirty="0"/>
              <a:t> a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arian</a:t>
            </a:r>
            <a:r>
              <a:rPr lang="en-US" dirty="0"/>
              <a:t> i </a:t>
            </a:r>
            <a:r>
              <a:rPr lang="en-US" dirty="0" err="1"/>
              <a:t>dalu</a:t>
            </a:r>
            <a:r>
              <a:rPr lang="en-US" dirty="0"/>
              <a:t> am </a:t>
            </a:r>
            <a:r>
              <a:rPr lang="en-US" dirty="0" err="1"/>
              <a:t>eitemau</a:t>
            </a:r>
            <a:r>
              <a:rPr lang="en-US" dirty="0"/>
              <a:t> </a:t>
            </a:r>
            <a:r>
              <a:rPr lang="en-US" dirty="0" err="1"/>
              <a:t>hyd</a:t>
            </a:r>
            <a:r>
              <a:rPr lang="en-US" dirty="0"/>
              <a:t> at £10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161235C-02FB-3545-AF06-6027DBA2B9D8}"/>
              </a:ext>
            </a:extLst>
          </p:cNvPr>
          <p:cNvSpPr/>
          <p:nvPr/>
        </p:nvSpPr>
        <p:spPr>
          <a:xfrm>
            <a:off x="9984057" y="3406698"/>
            <a:ext cx="2096429" cy="115972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siart</a:t>
            </a:r>
            <a:r>
              <a:rPr lang="en-US" dirty="0"/>
              <a:t> o </a:t>
            </a:r>
            <a:r>
              <a:rPr lang="en-US" dirty="0" err="1"/>
              <a:t>ganlyniadau’r</a:t>
            </a:r>
            <a:r>
              <a:rPr lang="en-US" dirty="0"/>
              <a:t> </a:t>
            </a:r>
            <a:r>
              <a:rPr lang="en-US" dirty="0" err="1"/>
              <a:t>mabolgampau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gyfrifiadur</a:t>
            </a:r>
            <a:r>
              <a:rPr lang="en-US" dirty="0"/>
              <a:t>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70885C-C74D-BF48-B274-B0C5E1CE5B33}"/>
              </a:ext>
            </a:extLst>
          </p:cNvPr>
          <p:cNvSpPr/>
          <p:nvPr/>
        </p:nvSpPr>
        <p:spPr>
          <a:xfrm>
            <a:off x="7590263" y="5252225"/>
            <a:ext cx="4471639" cy="12749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/>
              <a:t>Unigolion</a:t>
            </a:r>
            <a:r>
              <a:rPr lang="en-US" b="1" u="sng" dirty="0"/>
              <a:t> </a:t>
            </a:r>
            <a:r>
              <a:rPr lang="en-US" b="1" u="sng" dirty="0" err="1"/>
              <a:t>iach</a:t>
            </a:r>
            <a:r>
              <a:rPr lang="en-US" b="1" u="sng" dirty="0"/>
              <a:t>, </a:t>
            </a:r>
            <a:r>
              <a:rPr lang="en-US" b="1" u="sng" dirty="0" err="1"/>
              <a:t>hyderus</a:t>
            </a:r>
            <a:r>
              <a:rPr lang="en-US" dirty="0"/>
              <a:t>= </a:t>
            </a:r>
            <a:r>
              <a:rPr lang="en-US" dirty="0" err="1"/>
              <a:t>Mabolgampau</a:t>
            </a:r>
            <a:endParaRPr lang="en-US" dirty="0"/>
          </a:p>
          <a:p>
            <a:pPr algn="ctr"/>
            <a:r>
              <a:rPr lang="en-US" b="1" u="sng" dirty="0" err="1"/>
              <a:t>Gyfranwyr</a:t>
            </a:r>
            <a:r>
              <a:rPr lang="en-US" b="1" u="sng" dirty="0"/>
              <a:t> </a:t>
            </a:r>
            <a:r>
              <a:rPr lang="en-US" b="1" u="sng" dirty="0" err="1"/>
              <a:t>mentrus</a:t>
            </a:r>
            <a:r>
              <a:rPr lang="en-US" b="1" u="sng" dirty="0"/>
              <a:t>, </a:t>
            </a:r>
            <a:r>
              <a:rPr lang="en-US" b="1" u="sng" dirty="0" err="1"/>
              <a:t>creadigol</a:t>
            </a:r>
            <a:r>
              <a:rPr lang="en-US" dirty="0"/>
              <a:t>= </a:t>
            </a:r>
            <a:r>
              <a:rPr lang="en-US" dirty="0" err="1"/>
              <a:t>Stondyn</a:t>
            </a:r>
            <a:r>
              <a:rPr lang="en-US" dirty="0"/>
              <a:t> </a:t>
            </a:r>
            <a:r>
              <a:rPr lang="en-US" dirty="0" err="1"/>
              <a:t>siop</a:t>
            </a:r>
            <a:endParaRPr lang="en-US" dirty="0"/>
          </a:p>
          <a:p>
            <a:pPr algn="ctr"/>
            <a:r>
              <a:rPr lang="en-US" b="1" u="sng" dirty="0" err="1"/>
              <a:t>Dinasyddion</a:t>
            </a:r>
            <a:r>
              <a:rPr lang="en-US" b="1" u="sng" dirty="0"/>
              <a:t> </a:t>
            </a:r>
            <a:r>
              <a:rPr lang="en-US" b="1" u="sng" dirty="0" err="1"/>
              <a:t>egwyddorol</a:t>
            </a:r>
            <a:r>
              <a:rPr lang="en-US" dirty="0"/>
              <a:t>= </a:t>
            </a:r>
            <a:r>
              <a:rPr lang="en-US" dirty="0" err="1"/>
              <a:t>Ymchwilio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athletwyr</a:t>
            </a:r>
            <a:r>
              <a:rPr lang="en-US" dirty="0"/>
              <a:t> Cymru.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A5E8098-5028-6E40-A7C8-9DF774BED206}"/>
              </a:ext>
            </a:extLst>
          </p:cNvPr>
          <p:cNvSpPr/>
          <p:nvPr/>
        </p:nvSpPr>
        <p:spPr>
          <a:xfrm>
            <a:off x="4763429" y="5241073"/>
            <a:ext cx="2096429" cy="115972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cloc</a:t>
            </a:r>
            <a:r>
              <a:rPr lang="en-US" dirty="0"/>
              <a:t> 24 </a:t>
            </a:r>
            <a:r>
              <a:rPr lang="en-US" dirty="0" err="1"/>
              <a:t>awr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amserlen</a:t>
            </a:r>
            <a:r>
              <a:rPr lang="en-US" dirty="0"/>
              <a:t> y </a:t>
            </a:r>
            <a:r>
              <a:rPr lang="en-US" dirty="0" err="1"/>
              <a:t>dydd</a:t>
            </a:r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28FA28C-06E5-9148-A4D7-0BD6D0A12B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8252" y="3373244"/>
            <a:ext cx="1125064" cy="177304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31AEA32-A40D-3240-BE1E-F6D9636AE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74" y="5212266"/>
            <a:ext cx="1645734" cy="164573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9E518A5-A14D-B949-AC5F-5D1F32332D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7917"/>
          <a:stretch/>
        </p:blipFill>
        <p:spPr>
          <a:xfrm>
            <a:off x="0" y="2161477"/>
            <a:ext cx="1356387" cy="1419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6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1C2DD6-6074-EF45-A5A2-44476B22D8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08" y="0"/>
            <a:ext cx="50017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5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387DE-D8F5-0144-A00B-C7C5CEFE2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Chi </a:t>
            </a:r>
            <a:r>
              <a:rPr lang="en-US" dirty="0" err="1"/>
              <a:t>ydy</a:t>
            </a:r>
            <a:r>
              <a:rPr lang="en-US" dirty="0"/>
              <a:t> Wendi </a:t>
            </a:r>
            <a:r>
              <a:rPr lang="en-US" dirty="0" err="1"/>
              <a:t>Wlanog</a:t>
            </a:r>
            <a:r>
              <a:rPr lang="en-US" dirty="0"/>
              <a:t>..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91B679-DF99-8A4D-A6D3-D8DDD6C6D099}"/>
              </a:ext>
            </a:extLst>
          </p:cNvPr>
          <p:cNvSpPr txBox="1"/>
          <p:nvPr/>
        </p:nvSpPr>
        <p:spPr>
          <a:xfrm>
            <a:off x="838200" y="1690688"/>
            <a:ext cx="875211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endParaRPr lang="en-GB" sz="2800" dirty="0"/>
          </a:p>
          <a:p>
            <a:pPr hangingPunct="0"/>
            <a:r>
              <a:rPr lang="es-ES" sz="2800" dirty="0" err="1"/>
              <a:t>Darllen</a:t>
            </a:r>
            <a:r>
              <a:rPr lang="es-ES" sz="2800" dirty="0"/>
              <a:t> y </a:t>
            </a:r>
            <a:r>
              <a:rPr lang="es-ES" sz="2800" dirty="0" err="1"/>
              <a:t>stori</a:t>
            </a:r>
            <a:r>
              <a:rPr lang="es-ES" sz="2800" dirty="0"/>
              <a:t> </a:t>
            </a:r>
            <a:r>
              <a:rPr lang="es-ES" sz="2800" dirty="0" err="1"/>
              <a:t>i’r</a:t>
            </a:r>
            <a:r>
              <a:rPr lang="es-ES" sz="2800" dirty="0"/>
              <a:t> </a:t>
            </a:r>
            <a:r>
              <a:rPr lang="es-ES" sz="2800" dirty="0" err="1"/>
              <a:t>grwp</a:t>
            </a:r>
            <a:r>
              <a:rPr lang="es-ES" sz="2800" dirty="0"/>
              <a:t> / </a:t>
            </a:r>
            <a:r>
              <a:rPr lang="es-ES" sz="2800" dirty="0" err="1"/>
              <a:t>ar</a:t>
            </a:r>
            <a:r>
              <a:rPr lang="es-ES" sz="2800" dirty="0"/>
              <a:t> y </a:t>
            </a:r>
            <a:r>
              <a:rPr lang="es-ES" sz="2800" dirty="0" err="1"/>
              <a:t>cyd</a:t>
            </a:r>
            <a:r>
              <a:rPr lang="es-ES" sz="2800" dirty="0"/>
              <a:t> </a:t>
            </a:r>
          </a:p>
          <a:p>
            <a:pPr hangingPunct="0"/>
            <a:endParaRPr lang="en-GB" sz="2800" dirty="0"/>
          </a:p>
          <a:p>
            <a:pPr hangingPunct="0"/>
            <a:r>
              <a:rPr lang="en-GB" sz="2800" dirty="0"/>
              <a:t>Plant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ofyn</a:t>
            </a:r>
            <a:r>
              <a:rPr lang="en-GB" sz="2800" dirty="0"/>
              <a:t> </a:t>
            </a:r>
            <a:r>
              <a:rPr lang="en-GB" sz="2800" dirty="0" err="1"/>
              <a:t>cwestiynau</a:t>
            </a:r>
            <a:r>
              <a:rPr lang="en-GB" sz="2800" dirty="0"/>
              <a:t> </a:t>
            </a:r>
            <a:r>
              <a:rPr lang="en-GB" sz="2800" dirty="0" err="1"/>
              <a:t>i’r</a:t>
            </a:r>
            <a:r>
              <a:rPr lang="en-GB" sz="2800" dirty="0"/>
              <a:t> </a:t>
            </a:r>
            <a:r>
              <a:rPr lang="en-GB" sz="2800" dirty="0" err="1"/>
              <a:t>unigolyn</a:t>
            </a:r>
            <a:r>
              <a:rPr lang="en-GB" sz="2800" dirty="0"/>
              <a:t> (Wendi </a:t>
            </a:r>
            <a:r>
              <a:rPr lang="en-GB" sz="2800" dirty="0" err="1"/>
              <a:t>Wlanog</a:t>
            </a:r>
            <a:r>
              <a:rPr lang="en-GB" sz="2800" dirty="0"/>
              <a:t>) </a:t>
            </a:r>
            <a:endParaRPr lang="en-GB" dirty="0"/>
          </a:p>
          <a:p>
            <a:pPr hangingPunct="0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30D2B6-028F-E946-A022-3671FA916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1666" y="301145"/>
            <a:ext cx="3070334" cy="36811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9268AC9-D3D7-E340-A836-B236973478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742" y="4101648"/>
            <a:ext cx="6070997" cy="209288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AFB5D80-6143-0B47-97F4-7FC9566EC4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1666" y="4463974"/>
            <a:ext cx="2702695" cy="209288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A5C1BFF-8961-A441-A108-5D00B207BBAC}"/>
              </a:ext>
            </a:extLst>
          </p:cNvPr>
          <p:cNvSpPr/>
          <p:nvPr/>
        </p:nvSpPr>
        <p:spPr>
          <a:xfrm>
            <a:off x="6571739" y="5189333"/>
            <a:ext cx="347185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40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cynnig</a:t>
            </a:r>
            <a:r>
              <a:rPr lang="en-GB" sz="2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240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amcangyfrif</a:t>
            </a:r>
            <a:endParaRPr lang="en-GB" sz="660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7977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74F36-C49F-DF4E-9E78-E89834126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Didoli</a:t>
            </a:r>
            <a:r>
              <a:rPr lang="en-US" dirty="0"/>
              <a:t> bag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5311A-3135-AB41-A417-36102C8CA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ym</a:t>
            </a:r>
            <a:r>
              <a:rPr lang="en-US" dirty="0"/>
              <a:t> mag Wendi </a:t>
            </a:r>
            <a:r>
              <a:rPr lang="en-US" dirty="0" err="1"/>
              <a:t>Wlanog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 err="1"/>
              <a:t>Diodoli</a:t>
            </a:r>
            <a:r>
              <a:rPr lang="en-US" dirty="0"/>
              <a:t> </a:t>
            </a:r>
            <a:r>
              <a:rPr lang="en-US" dirty="0" err="1"/>
              <a:t>eitem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angenrheidiol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Wendi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daith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354FCE-3B71-D74A-BD6D-3AF52619AE26}"/>
              </a:ext>
            </a:extLst>
          </p:cNvPr>
          <p:cNvSpPr/>
          <p:nvPr/>
        </p:nvSpPr>
        <p:spPr>
          <a:xfrm>
            <a:off x="9252981" y="5111571"/>
            <a:ext cx="2939019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4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cyfrif</a:t>
            </a:r>
            <a:r>
              <a:rPr lang="en-GB" sz="2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hyd</a:t>
            </a:r>
            <a:r>
              <a:rPr lang="en-GB" sz="2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at 10 o </a:t>
            </a:r>
            <a:r>
              <a:rPr lang="en-GB" sz="24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wrthrychau’n</a:t>
            </a:r>
            <a:r>
              <a:rPr lang="en-GB" sz="2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ddibynadwy</a:t>
            </a:r>
            <a:r>
              <a:rPr lang="en-GB" sz="2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660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DCD5E4-A86E-3C46-BF21-F8DADDE1FD9E}"/>
              </a:ext>
            </a:extLst>
          </p:cNvPr>
          <p:cNvSpPr txBox="1"/>
          <p:nvPr/>
        </p:nvSpPr>
        <p:spPr>
          <a:xfrm>
            <a:off x="283028" y="5019237"/>
            <a:ext cx="24819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rgbClr val="FF0000"/>
                </a:solidFill>
              </a:rPr>
              <a:t>galw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i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gof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rhif</a:t>
            </a:r>
            <a:r>
              <a:rPr lang="en-GB" sz="2800" b="1" dirty="0">
                <a:solidFill>
                  <a:srgbClr val="FF0000"/>
                </a:solidFill>
              </a:rPr>
              <a:t> ’un </a:t>
            </a:r>
            <a:r>
              <a:rPr lang="en-GB" sz="2800" b="1" dirty="0" err="1">
                <a:solidFill>
                  <a:srgbClr val="FF0000"/>
                </a:solidFill>
              </a:rPr>
              <a:t>yn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fwy</a:t>
            </a:r>
            <a:r>
              <a:rPr lang="en-GB" sz="2800" b="1" dirty="0">
                <a:solidFill>
                  <a:srgbClr val="FF0000"/>
                </a:solidFill>
              </a:rPr>
              <a:t>’ o </a:t>
            </a:r>
            <a:r>
              <a:rPr lang="en-GB" sz="2800" b="1" dirty="0" err="1">
                <a:solidFill>
                  <a:srgbClr val="FF0000"/>
                </a:solidFill>
              </a:rPr>
              <a:t>fewn</a:t>
            </a:r>
            <a:r>
              <a:rPr lang="en-GB" sz="2800" b="1" dirty="0">
                <a:solidFill>
                  <a:srgbClr val="FF0000"/>
                </a:solidFill>
              </a:rPr>
              <a:t> 10 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79E09F-8151-FE48-A08C-DFDFA9B1816E}"/>
              </a:ext>
            </a:extLst>
          </p:cNvPr>
          <p:cNvSpPr txBox="1"/>
          <p:nvPr/>
        </p:nvSpPr>
        <p:spPr>
          <a:xfrm>
            <a:off x="2960914" y="4926905"/>
            <a:ext cx="3657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rgbClr val="FF0000"/>
                </a:solidFill>
              </a:rPr>
              <a:t>cymryd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cyfrifoldeb</a:t>
            </a:r>
            <a:r>
              <a:rPr lang="en-GB" sz="2800" dirty="0">
                <a:solidFill>
                  <a:srgbClr val="FF0000"/>
                </a:solidFill>
              </a:rPr>
              <a:t> am </a:t>
            </a:r>
            <a:r>
              <a:rPr lang="en-GB" sz="2800" dirty="0" err="1">
                <a:solidFill>
                  <a:srgbClr val="FF0000"/>
                </a:solidFill>
              </a:rPr>
              <a:t>eu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gweithrediadau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eu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hunain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D99668-CC34-1E42-BA07-446A798BD190}"/>
              </a:ext>
            </a:extLst>
          </p:cNvPr>
          <p:cNvSpPr txBox="1"/>
          <p:nvPr/>
        </p:nvSpPr>
        <p:spPr>
          <a:xfrm>
            <a:off x="9252981" y="587829"/>
            <a:ext cx="26995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rgbClr val="FF0000"/>
                </a:solidFill>
              </a:rPr>
              <a:t>Siarad</a:t>
            </a:r>
            <a:r>
              <a:rPr lang="en-GB" sz="2400" dirty="0">
                <a:solidFill>
                  <a:srgbClr val="FF0000"/>
                </a:solidFill>
              </a:rPr>
              <a:t> am </a:t>
            </a:r>
            <a:r>
              <a:rPr lang="en-GB" sz="2400" dirty="0" err="1">
                <a:solidFill>
                  <a:srgbClr val="FF0000"/>
                </a:solidFill>
              </a:rPr>
              <a:t>bethau</a:t>
            </a:r>
            <a:r>
              <a:rPr lang="en-GB" sz="2400" dirty="0">
                <a:solidFill>
                  <a:srgbClr val="FF0000"/>
                </a:solidFill>
              </a:rPr>
              <a:t> y </a:t>
            </a:r>
            <a:r>
              <a:rPr lang="en-GB" sz="2400" dirty="0" err="1">
                <a:solidFill>
                  <a:srgbClr val="FF0000"/>
                </a:solidFill>
              </a:rPr>
              <a:t>maent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wedi’u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llunio</a:t>
            </a:r>
            <a:r>
              <a:rPr lang="en-GB" sz="2400" dirty="0">
                <a:solidFill>
                  <a:srgbClr val="FF0000"/>
                </a:solidFill>
              </a:rPr>
              <a:t> neu </a:t>
            </a:r>
            <a:r>
              <a:rPr lang="en-GB" sz="2400" dirty="0" err="1">
                <a:solidFill>
                  <a:srgbClr val="FF0000"/>
                </a:solidFill>
              </a:rPr>
              <a:t>wedi’u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gwneud</a:t>
            </a:r>
            <a:r>
              <a:rPr lang="en-GB" sz="2400" dirty="0">
                <a:solidFill>
                  <a:srgbClr val="FF0000"/>
                </a:solidFill>
              </a:rPr>
              <a:t>, </a:t>
            </a:r>
            <a:r>
              <a:rPr lang="en-GB" sz="2400" dirty="0" err="1">
                <a:solidFill>
                  <a:srgbClr val="FF0000"/>
                </a:solidFill>
              </a:rPr>
              <a:t>gan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esbonio’r</a:t>
            </a:r>
            <a:r>
              <a:rPr lang="en-GB" sz="2400" dirty="0">
                <a:solidFill>
                  <a:srgbClr val="FF0000"/>
                </a:solidFill>
              </a:rPr>
              <a:t> broses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C25F12-54FD-5A42-97D9-A3054AD3F887}"/>
              </a:ext>
            </a:extLst>
          </p:cNvPr>
          <p:cNvSpPr txBox="1"/>
          <p:nvPr/>
        </p:nvSpPr>
        <p:spPr>
          <a:xfrm>
            <a:off x="6400862" y="3726576"/>
            <a:ext cx="3069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archwilio</a:t>
            </a:r>
            <a:r>
              <a:rPr lang="en-GB" dirty="0">
                <a:solidFill>
                  <a:srgbClr val="FF0000"/>
                </a:solidFill>
              </a:rPr>
              <a:t> a </a:t>
            </a:r>
            <a:r>
              <a:rPr lang="en-GB" dirty="0" err="1">
                <a:solidFill>
                  <a:srgbClr val="FF0000"/>
                </a:solidFill>
              </a:rPr>
              <a:t>mynegi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ystod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err="1">
                <a:solidFill>
                  <a:srgbClr val="FF0000"/>
                </a:solidFill>
              </a:rPr>
              <a:t>hwyliau</a:t>
            </a:r>
            <a:r>
              <a:rPr lang="en-GB" dirty="0">
                <a:solidFill>
                  <a:srgbClr val="FF0000"/>
                </a:solidFill>
              </a:rPr>
              <a:t> a </a:t>
            </a:r>
            <a:r>
              <a:rPr lang="en-GB" dirty="0" err="1">
                <a:solidFill>
                  <a:srgbClr val="FF0000"/>
                </a:solidFill>
              </a:rPr>
              <a:t>theimladau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drwy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gyfrwng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amrywiaeth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err="1">
                <a:solidFill>
                  <a:srgbClr val="FF0000"/>
                </a:solidFill>
              </a:rPr>
              <a:t>symudiadau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FC634D-0365-8649-AF6A-336B1833B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393" y="432198"/>
            <a:ext cx="2078388" cy="211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339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808AD-3AB0-0E48-9531-23C1E5AF3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Bee-bot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1ABC0-8E2D-E348-8061-1391C628F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Arwain</a:t>
            </a:r>
            <a:r>
              <a:rPr lang="en-US" dirty="0"/>
              <a:t> Wendi </a:t>
            </a:r>
            <a:r>
              <a:rPr lang="en-US" dirty="0" err="1"/>
              <a:t>Wlanog</a:t>
            </a:r>
            <a:r>
              <a:rPr lang="en-US" dirty="0"/>
              <a:t> at y </a:t>
            </a:r>
            <a:r>
              <a:rPr lang="en-US" dirty="0" err="1"/>
              <a:t>lili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. </a:t>
            </a:r>
          </a:p>
          <a:p>
            <a:endParaRPr lang="en-US" dirty="0"/>
          </a:p>
          <a:p>
            <a:r>
              <a:rPr lang="en-US" dirty="0" err="1"/>
              <a:t>Defnyddio</a:t>
            </a:r>
            <a:r>
              <a:rPr lang="en-US" dirty="0"/>
              <a:t> bee-bot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harwain</a:t>
            </a:r>
            <a:r>
              <a:rPr lang="en-US" dirty="0"/>
              <a:t> at bob </a:t>
            </a:r>
            <a:r>
              <a:rPr lang="en-US" dirty="0" err="1"/>
              <a:t>lili</a:t>
            </a:r>
            <a:r>
              <a:rPr lang="en-US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596628-08E3-294E-9917-B5101510C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2006" y="4324804"/>
            <a:ext cx="2221544" cy="21680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073D28-BAA1-D54D-9391-1AE327AD4043}"/>
              </a:ext>
            </a:extLst>
          </p:cNvPr>
          <p:cNvSpPr txBox="1"/>
          <p:nvPr/>
        </p:nvSpPr>
        <p:spPr>
          <a:xfrm>
            <a:off x="6096000" y="3707725"/>
            <a:ext cx="290648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rgbClr val="FF0000"/>
                </a:solidFill>
              </a:rPr>
              <a:t>archwilio</a:t>
            </a:r>
            <a:r>
              <a:rPr lang="en-GB" sz="2400" dirty="0">
                <a:solidFill>
                  <a:srgbClr val="FF0000"/>
                </a:solidFill>
              </a:rPr>
              <a:t> ac </a:t>
            </a:r>
            <a:r>
              <a:rPr lang="en-GB" sz="2400" dirty="0" err="1">
                <a:solidFill>
                  <a:srgbClr val="FF0000"/>
                </a:solidFill>
              </a:rPr>
              <a:t>arbrofi</a:t>
            </a:r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FF0000"/>
                </a:solidFill>
              </a:rPr>
              <a:t>gwrando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eraill</a:t>
            </a:r>
            <a:r>
              <a:rPr lang="en-GB" dirty="0">
                <a:solidFill>
                  <a:srgbClr val="FF0000"/>
                </a:solidFill>
              </a:rPr>
              <a:t>, â </a:t>
            </a:r>
            <a:r>
              <a:rPr lang="en-GB" dirty="0" err="1">
                <a:solidFill>
                  <a:srgbClr val="FF0000"/>
                </a:solidFill>
              </a:rPr>
              <a:t>sylw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cynyddol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 err="1">
                <a:solidFill>
                  <a:srgbClr val="FF0000"/>
                </a:solidFill>
              </a:rPr>
              <a:t>gan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ymateb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briodol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fel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arfer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i="1" dirty="0" err="1">
                <a:solidFill>
                  <a:srgbClr val="FF0000"/>
                </a:solidFill>
              </a:rPr>
              <a:t>e.e.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dilyn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cyfarwyddiadau’n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gywir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01959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483</Words>
  <Application>Microsoft Office PowerPoint</Application>
  <PresentationFormat>Widescreen</PresentationFormat>
  <Paragraphs>104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ＭＳ Ｐゴシック</vt:lpstr>
      <vt:lpstr>Arial</vt:lpstr>
      <vt:lpstr>Calibri</vt:lpstr>
      <vt:lpstr>Calibri Light</vt:lpstr>
      <vt:lpstr>Office Theme</vt:lpstr>
      <vt:lpstr>Syniadau Trawsgwricwlaidd wedi eu selio ar lyfr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Chi ydy Wendi Wlanog.. </vt:lpstr>
      <vt:lpstr>Didoli bag  </vt:lpstr>
      <vt:lpstr>Bee-bot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Syniadau Trawsgwricwlaidd wedi eu selio ar lyfr</dc:title>
  <dc:creator>Nerys Defis</dc:creator>
  <cp:lastModifiedBy>Nerys Defis</cp:lastModifiedBy>
  <cp:revision>6</cp:revision>
  <dcterms:created xsi:type="dcterms:W3CDTF">2019-10-17T11:22:33Z</dcterms:created>
  <dcterms:modified xsi:type="dcterms:W3CDTF">2019-10-17T11:58:29Z</dcterms:modified>
</cp:coreProperties>
</file>