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65" r:id="rId4"/>
    <p:sldId id="266" r:id="rId5"/>
    <p:sldId id="259" r:id="rId6"/>
    <p:sldId id="263"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36" d="100"/>
          <a:sy n="136" d="100"/>
        </p:scale>
        <p:origin x="-166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09/10/2018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09/10/2018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4282" y="285728"/>
            <a:ext cx="2863685" cy="1077218"/>
          </a:xfrm>
          <a:prstGeom prst="rect">
            <a:avLst/>
          </a:prstGeom>
          <a:noFill/>
        </p:spPr>
        <p:txBody>
          <a:bodyPr wrap="none" rtlCol="0">
            <a:spAutoFit/>
          </a:bodyPr>
          <a:lstStyle/>
          <a:p>
            <a:r>
              <a:rPr lang="en-GB" sz="3200" dirty="0" smtClean="0">
                <a:solidFill>
                  <a:srgbClr val="FFC000"/>
                </a:solidFill>
              </a:rPr>
              <a:t>Documentary 1:</a:t>
            </a:r>
          </a:p>
          <a:p>
            <a:r>
              <a:rPr lang="en-GB" sz="3200" b="1" dirty="0" smtClean="0">
                <a:solidFill>
                  <a:srgbClr val="FFC000"/>
                </a:solidFill>
              </a:rPr>
              <a:t>ORIGINS</a:t>
            </a:r>
            <a:endParaRPr lang="en-GB" sz="3200" dirty="0">
              <a:solidFill>
                <a:srgbClr val="FFC000"/>
              </a:solidFill>
            </a:endParaRPr>
          </a:p>
        </p:txBody>
      </p:sp>
      <p:pic>
        <p:nvPicPr>
          <p:cNvPr id="4" name="Picture 3" descr="nanook-of-the-north-poster.jpg"/>
          <p:cNvPicPr>
            <a:picLocks noChangeAspect="1"/>
          </p:cNvPicPr>
          <p:nvPr/>
        </p:nvPicPr>
        <p:blipFill>
          <a:blip r:embed="rId2">
            <a:duotone>
              <a:prstClr val="black"/>
              <a:schemeClr val="accent6">
                <a:tint val="45000"/>
                <a:satMod val="400000"/>
              </a:schemeClr>
            </a:duotone>
          </a:blip>
          <a:stretch>
            <a:fillRect/>
          </a:stretch>
        </p:blipFill>
        <p:spPr>
          <a:xfrm>
            <a:off x="5008808" y="3643314"/>
            <a:ext cx="4135191" cy="3214686"/>
          </a:xfrm>
          <a:prstGeom prst="rect">
            <a:avLst/>
          </a:prstGeom>
        </p:spPr>
      </p:pic>
      <p:pic>
        <p:nvPicPr>
          <p:cNvPr id="7" name="Picture 6" descr="Vertov.jpg"/>
          <p:cNvPicPr>
            <a:picLocks noChangeAspect="1"/>
          </p:cNvPicPr>
          <p:nvPr/>
        </p:nvPicPr>
        <p:blipFill>
          <a:blip r:embed="rId3">
            <a:duotone>
              <a:prstClr val="black"/>
              <a:schemeClr val="accent2">
                <a:tint val="45000"/>
                <a:satMod val="400000"/>
              </a:schemeClr>
            </a:duotone>
          </a:blip>
          <a:stretch>
            <a:fillRect/>
          </a:stretch>
        </p:blipFill>
        <p:spPr>
          <a:xfrm>
            <a:off x="1860908" y="2285992"/>
            <a:ext cx="2963339" cy="4572008"/>
          </a:xfrm>
          <a:prstGeom prst="rect">
            <a:avLst/>
          </a:prstGeom>
        </p:spPr>
      </p:pic>
      <p:pic>
        <p:nvPicPr>
          <p:cNvPr id="8" name="Picture 7" descr="Night Mail.jpg"/>
          <p:cNvPicPr>
            <a:picLocks noChangeAspect="1"/>
          </p:cNvPicPr>
          <p:nvPr/>
        </p:nvPicPr>
        <p:blipFill>
          <a:blip r:embed="rId4">
            <a:duotone>
              <a:prstClr val="black"/>
              <a:schemeClr val="accent1">
                <a:tint val="45000"/>
                <a:satMod val="400000"/>
              </a:schemeClr>
            </a:duotone>
          </a:blip>
          <a:stretch>
            <a:fillRect/>
          </a:stretch>
        </p:blipFill>
        <p:spPr>
          <a:xfrm>
            <a:off x="5031244" y="428604"/>
            <a:ext cx="2143130" cy="300038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laherty.jpg"/>
          <p:cNvPicPr>
            <a:picLocks noChangeAspect="1"/>
          </p:cNvPicPr>
          <p:nvPr/>
        </p:nvPicPr>
        <p:blipFill>
          <a:blip r:embed="rId2">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4573945" y="88339"/>
            <a:ext cx="4570055" cy="6769661"/>
          </a:xfrm>
          <a:prstGeom prst="rect">
            <a:avLst/>
          </a:prstGeom>
          <a:ln>
            <a:noFill/>
          </a:ln>
          <a:effectLst>
            <a:softEdge rad="112500"/>
          </a:effectLst>
        </p:spPr>
      </p:pic>
      <p:sp>
        <p:nvSpPr>
          <p:cNvPr id="8" name="TextBox 7"/>
          <p:cNvSpPr txBox="1"/>
          <p:nvPr/>
        </p:nvSpPr>
        <p:spPr>
          <a:xfrm>
            <a:off x="0" y="116632"/>
            <a:ext cx="9144000" cy="707886"/>
          </a:xfrm>
          <a:prstGeom prst="rect">
            <a:avLst/>
          </a:prstGeom>
          <a:noFill/>
        </p:spPr>
        <p:txBody>
          <a:bodyPr wrap="square" rtlCol="0">
            <a:spAutoFit/>
          </a:bodyPr>
          <a:lstStyle/>
          <a:p>
            <a:pPr algn="ctr"/>
            <a:r>
              <a:rPr lang="en-GB" sz="4000" b="1" dirty="0" smtClean="0">
                <a:solidFill>
                  <a:srgbClr val="FFC000"/>
                </a:solidFill>
              </a:rPr>
              <a:t>Robert J. Flaherty</a:t>
            </a:r>
            <a:endParaRPr lang="en-GB" sz="4000" dirty="0" smtClean="0">
              <a:solidFill>
                <a:srgbClr val="FFFFFF"/>
              </a:solidFill>
            </a:endParaRPr>
          </a:p>
        </p:txBody>
      </p:sp>
      <p:sp>
        <p:nvSpPr>
          <p:cNvPr id="11" name="TextBox 10"/>
          <p:cNvSpPr txBox="1"/>
          <p:nvPr/>
        </p:nvSpPr>
        <p:spPr>
          <a:xfrm>
            <a:off x="-8341" y="1124744"/>
            <a:ext cx="9144000" cy="6247864"/>
          </a:xfrm>
          <a:prstGeom prst="rect">
            <a:avLst/>
          </a:prstGeom>
          <a:noFill/>
        </p:spPr>
        <p:txBody>
          <a:bodyPr wrap="square" rtlCol="0">
            <a:spAutoFit/>
          </a:bodyPr>
          <a:lstStyle/>
          <a:p>
            <a:pPr algn="ctr"/>
            <a:r>
              <a:rPr lang="en-GB" sz="2400" b="1" i="1" dirty="0" smtClean="0">
                <a:solidFill>
                  <a:srgbClr val="F79646"/>
                </a:solidFill>
              </a:rPr>
              <a:t>Nanook of the North </a:t>
            </a:r>
            <a:r>
              <a:rPr lang="en-GB" sz="2400" b="1" dirty="0" smtClean="0">
                <a:solidFill>
                  <a:srgbClr val="F79646"/>
                </a:solidFill>
              </a:rPr>
              <a:t>(1922) </a:t>
            </a:r>
            <a:r>
              <a:rPr lang="en-GB" sz="2400" b="1" dirty="0" smtClean="0"/>
              <a:t>The anthropological film</a:t>
            </a:r>
          </a:p>
          <a:p>
            <a:pPr algn="ctr"/>
            <a:endParaRPr lang="en-GB" sz="2400" b="1" dirty="0"/>
          </a:p>
          <a:p>
            <a:r>
              <a:rPr lang="en-GB" sz="2000" b="1" dirty="0" smtClean="0">
                <a:solidFill>
                  <a:srgbClr val="F79646"/>
                </a:solidFill>
              </a:rPr>
              <a:t>Method &amp; Ethics</a:t>
            </a:r>
            <a:r>
              <a:rPr lang="en-GB" sz="2000" b="1" dirty="0" smtClean="0"/>
              <a:t>: The full collaboration of Eskimos had already become key to his method. This seemed a philosophical necessity but also, in working alone, a practical necessity. Some of the Eskimos soon knew his camera better than he did.</a:t>
            </a:r>
          </a:p>
          <a:p>
            <a:endParaRPr lang="en-GB" sz="2000" b="1" dirty="0" smtClean="0"/>
          </a:p>
          <a:p>
            <a:r>
              <a:rPr lang="en-GB" sz="2000" b="1" dirty="0" smtClean="0"/>
              <a:t>One of his first suggestions was a walrus hunt, done as in former days, before the explorers came. RF: </a:t>
            </a:r>
            <a:r>
              <a:rPr lang="en-GB" sz="2000" b="1" i="1" dirty="0" smtClean="0"/>
              <a:t>Do you know that you and your men may have to give up making a kill if it interferes with my film? </a:t>
            </a:r>
            <a:r>
              <a:rPr lang="en-GB" sz="2000" b="1" dirty="0" smtClean="0"/>
              <a:t>N: </a:t>
            </a:r>
            <a:r>
              <a:rPr lang="en-GB" sz="2000" b="1" i="1" dirty="0" smtClean="0"/>
              <a:t>Yes, yes, the ‘aggie’ will come first</a:t>
            </a:r>
            <a:r>
              <a:rPr lang="en-GB" sz="2000" b="1" dirty="0" smtClean="0"/>
              <a:t>.</a:t>
            </a:r>
          </a:p>
          <a:p>
            <a:endParaRPr lang="en-GB" sz="2000" b="1" dirty="0"/>
          </a:p>
          <a:p>
            <a:r>
              <a:rPr lang="en-GB" sz="2000" b="1" dirty="0" smtClean="0">
                <a:solidFill>
                  <a:srgbClr val="F79646"/>
                </a:solidFill>
              </a:rPr>
              <a:t>Key point</a:t>
            </a:r>
            <a:r>
              <a:rPr lang="en-GB" sz="2000" b="1" dirty="0" smtClean="0"/>
              <a:t>: Flaherty had apparently mastered – unlike previous documentarists – the ‘grammar’ of film as it had evolved in the fiction film. This evolution had not merely changed techniques; it had transformed the sensibilities of audiences. The ability to witness an episode from many angles and distances … had become so much a part of film-viewing that it was unconsciously accepted as ‘natural’. Flaherty had by now absorbed this machinery of the fiction film, but he was applying it to material not invented by a director, nor performed by actors.			</a:t>
            </a:r>
            <a:r>
              <a:rPr lang="en-GB" sz="1600" b="1" dirty="0" smtClean="0"/>
              <a:t>(Erik Barnouw)</a:t>
            </a:r>
          </a:p>
          <a:p>
            <a:endParaRPr lang="en-GB" sz="2000" b="1" dirty="0" smtClean="0"/>
          </a:p>
          <a:p>
            <a:endParaRPr lang="en-GB" sz="2400" b="1" dirty="0"/>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34" y="214290"/>
            <a:ext cx="4128053" cy="646331"/>
          </a:xfrm>
          <a:prstGeom prst="rect">
            <a:avLst/>
          </a:prstGeom>
          <a:noFill/>
        </p:spPr>
        <p:txBody>
          <a:bodyPr wrap="none" rtlCol="0">
            <a:spAutoFit/>
          </a:bodyPr>
          <a:lstStyle/>
          <a:p>
            <a:r>
              <a:rPr lang="en-GB" sz="3600" b="1" i="1" dirty="0" smtClean="0">
                <a:solidFill>
                  <a:srgbClr val="FFC000"/>
                </a:solidFill>
              </a:rPr>
              <a:t>Nanook of the North</a:t>
            </a:r>
            <a:endParaRPr lang="en-GB" sz="3600" b="1" i="1" dirty="0">
              <a:solidFill>
                <a:srgbClr val="FFC000"/>
              </a:solidFill>
            </a:endParaRPr>
          </a:p>
        </p:txBody>
      </p:sp>
      <p:sp>
        <p:nvSpPr>
          <p:cNvPr id="6" name="TextBox 5"/>
          <p:cNvSpPr txBox="1"/>
          <p:nvPr/>
        </p:nvSpPr>
        <p:spPr>
          <a:xfrm>
            <a:off x="500034" y="785794"/>
            <a:ext cx="1514710" cy="369332"/>
          </a:xfrm>
          <a:prstGeom prst="rect">
            <a:avLst/>
          </a:prstGeom>
          <a:noFill/>
        </p:spPr>
        <p:txBody>
          <a:bodyPr wrap="none" rtlCol="0">
            <a:spAutoFit/>
          </a:bodyPr>
          <a:lstStyle/>
          <a:p>
            <a:r>
              <a:rPr lang="en-GB" dirty="0" smtClean="0"/>
              <a:t>Flaherty, 1922</a:t>
            </a:r>
            <a:endParaRPr lang="en-GB" dirty="0"/>
          </a:p>
        </p:txBody>
      </p:sp>
      <p:pic>
        <p:nvPicPr>
          <p:cNvPr id="8" name="Picture 7" descr="nanook-of-the-north-poster.jpg"/>
          <p:cNvPicPr>
            <a:picLocks noChangeAspect="1"/>
          </p:cNvPicPr>
          <p:nvPr/>
        </p:nvPicPr>
        <p:blipFill>
          <a:blip r:embed="rId2"/>
          <a:stretch>
            <a:fillRect/>
          </a:stretch>
        </p:blipFill>
        <p:spPr>
          <a:xfrm>
            <a:off x="3643306" y="2143116"/>
            <a:ext cx="5090887" cy="395764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vertov.png"/>
          <p:cNvPicPr>
            <a:picLocks noChangeAspect="1"/>
          </p:cNvPicPr>
          <p:nvPr/>
        </p:nvPicPr>
        <p:blipFill>
          <a:blip r:embed="rId2">
            <a:alphaModFix amt="87000"/>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3416403" y="56479"/>
            <a:ext cx="5727597" cy="6801521"/>
          </a:xfrm>
          <a:prstGeom prst="rect">
            <a:avLst/>
          </a:prstGeom>
          <a:ln>
            <a:noFill/>
          </a:ln>
          <a:effectLst>
            <a:softEdge rad="112500"/>
          </a:effectLst>
        </p:spPr>
      </p:pic>
      <p:sp>
        <p:nvSpPr>
          <p:cNvPr id="3" name="TextBox 2"/>
          <p:cNvSpPr txBox="1"/>
          <p:nvPr/>
        </p:nvSpPr>
        <p:spPr>
          <a:xfrm>
            <a:off x="0" y="116632"/>
            <a:ext cx="9144000" cy="707886"/>
          </a:xfrm>
          <a:prstGeom prst="rect">
            <a:avLst/>
          </a:prstGeom>
          <a:noFill/>
        </p:spPr>
        <p:txBody>
          <a:bodyPr wrap="square" rtlCol="0">
            <a:spAutoFit/>
          </a:bodyPr>
          <a:lstStyle/>
          <a:p>
            <a:pPr algn="ctr"/>
            <a:r>
              <a:rPr lang="en-GB" sz="4000" b="1" dirty="0" smtClean="0">
                <a:solidFill>
                  <a:srgbClr val="FFC000"/>
                </a:solidFill>
              </a:rPr>
              <a:t>Dziga Vertov</a:t>
            </a:r>
            <a:endParaRPr lang="en-GB" sz="4000" dirty="0" smtClean="0">
              <a:solidFill>
                <a:srgbClr val="FFFFFF"/>
              </a:solidFill>
            </a:endParaRPr>
          </a:p>
        </p:txBody>
      </p:sp>
      <p:sp>
        <p:nvSpPr>
          <p:cNvPr id="5" name="TextBox 4"/>
          <p:cNvSpPr txBox="1"/>
          <p:nvPr/>
        </p:nvSpPr>
        <p:spPr>
          <a:xfrm>
            <a:off x="-8341" y="1124744"/>
            <a:ext cx="9144000" cy="6124754"/>
          </a:xfrm>
          <a:prstGeom prst="rect">
            <a:avLst/>
          </a:prstGeom>
          <a:noFill/>
        </p:spPr>
        <p:txBody>
          <a:bodyPr wrap="square" rtlCol="0">
            <a:spAutoFit/>
          </a:bodyPr>
          <a:lstStyle/>
          <a:p>
            <a:pPr algn="ctr"/>
            <a:r>
              <a:rPr lang="en-GB" sz="2400" b="1" i="1" dirty="0" smtClean="0">
                <a:solidFill>
                  <a:srgbClr val="F79646"/>
                </a:solidFill>
              </a:rPr>
              <a:t>Man With a Movie Camera </a:t>
            </a:r>
            <a:r>
              <a:rPr lang="en-GB" sz="2400" b="1" dirty="0" smtClean="0">
                <a:solidFill>
                  <a:srgbClr val="F79646"/>
                </a:solidFill>
              </a:rPr>
              <a:t>(1929) </a:t>
            </a:r>
            <a:r>
              <a:rPr lang="en-GB" sz="2400" b="1" dirty="0" smtClean="0"/>
              <a:t>The experimental film</a:t>
            </a:r>
          </a:p>
          <a:p>
            <a:endParaRPr lang="en-GB" sz="2400" b="1" dirty="0"/>
          </a:p>
          <a:p>
            <a:r>
              <a:rPr lang="en-GB" sz="2000" b="1" dirty="0" smtClean="0">
                <a:solidFill>
                  <a:srgbClr val="F79646"/>
                </a:solidFill>
              </a:rPr>
              <a:t>Method &amp; Ethics</a:t>
            </a:r>
            <a:r>
              <a:rPr lang="en-GB" sz="2000" b="1" dirty="0" smtClean="0"/>
              <a:t>: Vertov saw the traditional fiction film, descendant of theatre artifice, as something in the same class as religion – ‘opium for the people’. The task of the Soviet films, as Vertov saw it, was to document reality.</a:t>
            </a:r>
          </a:p>
          <a:p>
            <a:endParaRPr lang="en-GB" sz="2000" b="1" dirty="0" smtClean="0"/>
          </a:p>
          <a:p>
            <a:r>
              <a:rPr lang="en-GB" sz="2000" b="1" dirty="0" smtClean="0"/>
              <a:t>He scorned producers and distributors who ‘snapped up scraps from the German table and the American table.’ ‘Come to life,’ he urged filmmakers. He asked them to stop running for ‘the prose of life’. (</a:t>
            </a:r>
            <a:r>
              <a:rPr lang="en-GB" sz="2000" b="1" i="1" dirty="0" smtClean="0"/>
              <a:t>kino</a:t>
            </a:r>
            <a:r>
              <a:rPr lang="en-GB" sz="2000" b="1" dirty="0" smtClean="0"/>
              <a:t> </a:t>
            </a:r>
            <a:r>
              <a:rPr lang="en-GB" sz="2000" b="1" i="1" dirty="0" smtClean="0"/>
              <a:t>pravda</a:t>
            </a:r>
            <a:r>
              <a:rPr lang="en-GB" sz="2000" b="1" dirty="0" smtClean="0"/>
              <a:t> – ‘film-truth’; newsreel)</a:t>
            </a:r>
          </a:p>
          <a:p>
            <a:endParaRPr lang="en-GB" sz="2000" b="1" dirty="0"/>
          </a:p>
          <a:p>
            <a:r>
              <a:rPr lang="en-GB" sz="2000" b="1" dirty="0" smtClean="0">
                <a:solidFill>
                  <a:srgbClr val="F79646"/>
                </a:solidFill>
              </a:rPr>
              <a:t>Key point</a:t>
            </a:r>
            <a:r>
              <a:rPr lang="en-GB" sz="2000" b="1" dirty="0" smtClean="0"/>
              <a:t>: An issue of </a:t>
            </a:r>
            <a:r>
              <a:rPr lang="en-GB" sz="2000" b="1" i="1" dirty="0" smtClean="0"/>
              <a:t>Film-Truth </a:t>
            </a:r>
            <a:r>
              <a:rPr lang="en-GB" sz="2000" b="1" dirty="0" smtClean="0"/>
              <a:t>generally took up several topics. Subject matter was seldom spectacular. This was part of its essential quality: drama was revealed in ‘the prose of life’. It caught the moment … Audiences clearly valued all this … But the Vertov stress on unusual, revealing camera vistas and on meaningful juxtapositions must also have contributed to the impact. The subject matter might be “prose” but the treatment was lively, vigorous, sometimes witty. 		</a:t>
            </a:r>
            <a:r>
              <a:rPr lang="en-GB" sz="1600" b="1" dirty="0" smtClean="0"/>
              <a:t>(</a:t>
            </a:r>
            <a:r>
              <a:rPr lang="en-GB" sz="1600" b="1" dirty="0"/>
              <a:t>Erik Barnouw)</a:t>
            </a:r>
          </a:p>
          <a:p>
            <a:endParaRPr lang="en-GB" sz="2000" b="1" dirty="0" smtClean="0"/>
          </a:p>
          <a:p>
            <a:endParaRPr lang="en-GB" sz="2000" b="1" dirty="0" smtClean="0"/>
          </a:p>
          <a:p>
            <a:endParaRPr lang="en-GB" sz="2400" b="1" dirty="0"/>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0034" y="214290"/>
            <a:ext cx="5359416" cy="646331"/>
          </a:xfrm>
          <a:prstGeom prst="rect">
            <a:avLst/>
          </a:prstGeom>
          <a:noFill/>
        </p:spPr>
        <p:txBody>
          <a:bodyPr wrap="none" rtlCol="0">
            <a:spAutoFit/>
          </a:bodyPr>
          <a:lstStyle/>
          <a:p>
            <a:r>
              <a:rPr lang="en-GB" sz="3600" b="1" i="1" dirty="0" smtClean="0">
                <a:solidFill>
                  <a:srgbClr val="FFC000"/>
                </a:solidFill>
              </a:rPr>
              <a:t>Man With a Movie Camera</a:t>
            </a:r>
            <a:endParaRPr lang="en-GB" sz="3600" b="1" i="1" dirty="0">
              <a:solidFill>
                <a:srgbClr val="FFC000"/>
              </a:solidFill>
            </a:endParaRPr>
          </a:p>
        </p:txBody>
      </p:sp>
      <p:sp>
        <p:nvSpPr>
          <p:cNvPr id="7" name="TextBox 6"/>
          <p:cNvSpPr txBox="1"/>
          <p:nvPr/>
        </p:nvSpPr>
        <p:spPr>
          <a:xfrm>
            <a:off x="500034" y="785794"/>
            <a:ext cx="1360694" cy="369332"/>
          </a:xfrm>
          <a:prstGeom prst="rect">
            <a:avLst/>
          </a:prstGeom>
          <a:noFill/>
        </p:spPr>
        <p:txBody>
          <a:bodyPr wrap="none" rtlCol="0">
            <a:spAutoFit/>
          </a:bodyPr>
          <a:lstStyle/>
          <a:p>
            <a:r>
              <a:rPr lang="en-GB" dirty="0" smtClean="0"/>
              <a:t>Vertov, 1929</a:t>
            </a:r>
            <a:endParaRPr lang="en-GB" dirty="0"/>
          </a:p>
        </p:txBody>
      </p:sp>
      <p:pic>
        <p:nvPicPr>
          <p:cNvPr id="8" name="Picture 7" descr="Vertov.jpg"/>
          <p:cNvPicPr>
            <a:picLocks noChangeAspect="1"/>
          </p:cNvPicPr>
          <p:nvPr/>
        </p:nvPicPr>
        <p:blipFill>
          <a:blip r:embed="rId2"/>
          <a:stretch>
            <a:fillRect/>
          </a:stretch>
        </p:blipFill>
        <p:spPr>
          <a:xfrm>
            <a:off x="5143504" y="1214422"/>
            <a:ext cx="3357586" cy="5180276"/>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ierson2.jpg"/>
          <p:cNvPicPr>
            <a:picLocks noChangeAspect="1"/>
          </p:cNvPicPr>
          <p:nvPr/>
        </p:nvPicPr>
        <p:blipFill rotWithShape="1">
          <a:blip r:embed="rId2">
            <a:duotone>
              <a:prstClr val="black"/>
              <a:schemeClr val="accent1">
                <a:tint val="45000"/>
                <a:satMod val="400000"/>
              </a:schemeClr>
            </a:duotone>
            <a:extLst>
              <a:ext uri="{28A0092B-C50C-407E-A947-70E740481C1C}">
                <a14:useLocalDpi xmlns:a14="http://schemas.microsoft.com/office/drawing/2010/main" val="0"/>
              </a:ext>
            </a:extLst>
          </a:blip>
          <a:srcRect l="16436" r="33792"/>
          <a:stretch/>
        </p:blipFill>
        <p:spPr>
          <a:xfrm>
            <a:off x="4788024" y="260648"/>
            <a:ext cx="4165995" cy="6480720"/>
          </a:xfrm>
          <a:prstGeom prst="rect">
            <a:avLst/>
          </a:prstGeom>
          <a:ln>
            <a:noFill/>
          </a:ln>
          <a:effectLst>
            <a:softEdge rad="112500"/>
          </a:effectLst>
        </p:spPr>
      </p:pic>
      <p:sp>
        <p:nvSpPr>
          <p:cNvPr id="3" name="TextBox 2"/>
          <p:cNvSpPr txBox="1"/>
          <p:nvPr/>
        </p:nvSpPr>
        <p:spPr>
          <a:xfrm>
            <a:off x="-8341" y="1124744"/>
            <a:ext cx="9144000" cy="6170919"/>
          </a:xfrm>
          <a:prstGeom prst="rect">
            <a:avLst/>
          </a:prstGeom>
          <a:noFill/>
        </p:spPr>
        <p:txBody>
          <a:bodyPr wrap="square" rtlCol="0">
            <a:spAutoFit/>
          </a:bodyPr>
          <a:lstStyle/>
          <a:p>
            <a:pPr algn="ctr"/>
            <a:r>
              <a:rPr lang="en-GB" sz="2400" b="1" i="1" dirty="0" smtClean="0">
                <a:solidFill>
                  <a:srgbClr val="F79646"/>
                </a:solidFill>
              </a:rPr>
              <a:t>Night Mail </a:t>
            </a:r>
            <a:r>
              <a:rPr lang="en-GB" sz="2400" b="1" dirty="0" smtClean="0">
                <a:solidFill>
                  <a:srgbClr val="F79646"/>
                </a:solidFill>
              </a:rPr>
              <a:t>(1936) </a:t>
            </a:r>
            <a:r>
              <a:rPr lang="en-GB" sz="2400" b="1" dirty="0" smtClean="0"/>
              <a:t>Advocacy</a:t>
            </a:r>
          </a:p>
          <a:p>
            <a:endParaRPr lang="en-GB" sz="2400" b="1" dirty="0"/>
          </a:p>
          <a:p>
            <a:endParaRPr lang="en-GB" sz="1900" b="1" dirty="0" smtClean="0">
              <a:solidFill>
                <a:srgbClr val="F79646"/>
              </a:solidFill>
            </a:endParaRPr>
          </a:p>
          <a:p>
            <a:r>
              <a:rPr lang="en-GB" sz="1900" b="1" dirty="0" smtClean="0">
                <a:solidFill>
                  <a:srgbClr val="F79646"/>
                </a:solidFill>
              </a:rPr>
              <a:t>Method &amp; Ethics</a:t>
            </a:r>
            <a:r>
              <a:rPr lang="en-GB" sz="1900" b="1" dirty="0" smtClean="0"/>
              <a:t>: Grierson sensed that film and other popular media had acquired leverage over ideas and actions once exercised by church and school. He began to feel that expectations once held for democracy were proving illusory. The documentary filmmaker, dramatizing issues and their implications in a meaningful way, could lead the citizen through the wilderness. This became the Grierson mission.</a:t>
            </a:r>
          </a:p>
          <a:p>
            <a:endParaRPr lang="en-GB" sz="1900" b="1" dirty="0"/>
          </a:p>
          <a:p>
            <a:endParaRPr lang="en-GB" sz="1900" b="1" dirty="0" smtClean="0"/>
          </a:p>
          <a:p>
            <a:endParaRPr lang="en-GB" sz="1900" b="1" dirty="0" smtClean="0"/>
          </a:p>
          <a:p>
            <a:r>
              <a:rPr lang="en-GB" sz="1900" b="1" dirty="0" smtClean="0">
                <a:solidFill>
                  <a:srgbClr val="F79646"/>
                </a:solidFill>
              </a:rPr>
              <a:t>Key point</a:t>
            </a:r>
            <a:r>
              <a:rPr lang="en-GB" sz="1900" b="1" dirty="0"/>
              <a:t>: At the Empire Marketing Board </a:t>
            </a:r>
            <a:r>
              <a:rPr lang="en-GB" sz="1900" b="1" dirty="0" smtClean="0"/>
              <a:t>he </a:t>
            </a:r>
            <a:r>
              <a:rPr lang="en-GB" sz="1900" b="1" dirty="0"/>
              <a:t>assembled untrained recruits and proceeded to turn them into a bustling EMB film unit. </a:t>
            </a:r>
            <a:r>
              <a:rPr lang="en-GB" sz="1900" b="1" dirty="0" smtClean="0"/>
              <a:t>That all this called for a special kind of genius may be seen in the paradox of his position. His </a:t>
            </a:r>
            <a:r>
              <a:rPr lang="en-GB" sz="1900" b="1" dirty="0"/>
              <a:t>mandate and funds were from sources intent on consolidating the status quo and the British </a:t>
            </a:r>
            <a:r>
              <a:rPr lang="en-GB" sz="1900" b="1" dirty="0" smtClean="0"/>
              <a:t>Empire. Grierson’s recruits, almost without exception, were socialistically inclined activists. </a:t>
            </a:r>
            <a:r>
              <a:rPr lang="en-GB" sz="1600" b="1" dirty="0"/>
              <a:t>(Erik Barnouw)</a:t>
            </a:r>
          </a:p>
          <a:p>
            <a:endParaRPr lang="en-GB" sz="1900" b="1" dirty="0"/>
          </a:p>
          <a:p>
            <a:endParaRPr lang="en-GB" sz="1900" b="1" dirty="0"/>
          </a:p>
          <a:p>
            <a:endParaRPr lang="en-GB" sz="1900" b="1" dirty="0" smtClean="0"/>
          </a:p>
          <a:p>
            <a:endParaRPr lang="en-GB" sz="2400" b="1" dirty="0"/>
          </a:p>
        </p:txBody>
      </p:sp>
      <p:sp>
        <p:nvSpPr>
          <p:cNvPr id="5" name="TextBox 4"/>
          <p:cNvSpPr txBox="1"/>
          <p:nvPr/>
        </p:nvSpPr>
        <p:spPr>
          <a:xfrm>
            <a:off x="0" y="116632"/>
            <a:ext cx="9144000" cy="707886"/>
          </a:xfrm>
          <a:prstGeom prst="rect">
            <a:avLst/>
          </a:prstGeom>
          <a:noFill/>
        </p:spPr>
        <p:txBody>
          <a:bodyPr wrap="square" rtlCol="0">
            <a:spAutoFit/>
          </a:bodyPr>
          <a:lstStyle/>
          <a:p>
            <a:pPr algn="ctr"/>
            <a:r>
              <a:rPr lang="en-GB" sz="4000" b="1" dirty="0" smtClean="0">
                <a:solidFill>
                  <a:srgbClr val="FFC000"/>
                </a:solidFill>
              </a:rPr>
              <a:t>John Grierson</a:t>
            </a:r>
            <a:endParaRPr lang="en-GB" sz="4000" dirty="0" smtClean="0">
              <a:solidFill>
                <a:srgbClr val="FFFFFF"/>
              </a:solidFill>
            </a:endParaRP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34" y="285728"/>
            <a:ext cx="2224199" cy="646331"/>
          </a:xfrm>
          <a:prstGeom prst="rect">
            <a:avLst/>
          </a:prstGeom>
          <a:noFill/>
        </p:spPr>
        <p:txBody>
          <a:bodyPr wrap="none" rtlCol="0">
            <a:spAutoFit/>
          </a:bodyPr>
          <a:lstStyle/>
          <a:p>
            <a:r>
              <a:rPr lang="en-GB" sz="3600" b="1" i="1" dirty="0" smtClean="0">
                <a:solidFill>
                  <a:srgbClr val="FFC000"/>
                </a:solidFill>
              </a:rPr>
              <a:t>Night Mail</a:t>
            </a:r>
            <a:endParaRPr lang="en-GB" sz="3600" b="1" i="1" dirty="0">
              <a:solidFill>
                <a:srgbClr val="FFC000"/>
              </a:solidFill>
            </a:endParaRPr>
          </a:p>
        </p:txBody>
      </p:sp>
      <p:sp>
        <p:nvSpPr>
          <p:cNvPr id="6" name="TextBox 5"/>
          <p:cNvSpPr txBox="1"/>
          <p:nvPr/>
        </p:nvSpPr>
        <p:spPr>
          <a:xfrm>
            <a:off x="500034" y="857232"/>
            <a:ext cx="1400512" cy="369332"/>
          </a:xfrm>
          <a:prstGeom prst="rect">
            <a:avLst/>
          </a:prstGeom>
          <a:noFill/>
        </p:spPr>
        <p:txBody>
          <a:bodyPr wrap="none" rtlCol="0">
            <a:spAutoFit/>
          </a:bodyPr>
          <a:lstStyle/>
          <a:p>
            <a:r>
              <a:rPr lang="en-GB" dirty="0" smtClean="0"/>
              <a:t>Wright, 1936</a:t>
            </a:r>
            <a:endParaRPr lang="en-GB" dirty="0"/>
          </a:p>
        </p:txBody>
      </p:sp>
      <p:sp>
        <p:nvSpPr>
          <p:cNvPr id="9" name="TextBox 8"/>
          <p:cNvSpPr txBox="1"/>
          <p:nvPr/>
        </p:nvSpPr>
        <p:spPr>
          <a:xfrm>
            <a:off x="428596" y="1500174"/>
            <a:ext cx="4359428" cy="3816429"/>
          </a:xfrm>
          <a:prstGeom prst="rect">
            <a:avLst/>
          </a:prstGeom>
          <a:noFill/>
        </p:spPr>
        <p:txBody>
          <a:bodyPr wrap="square" rtlCol="0">
            <a:spAutoFit/>
          </a:bodyPr>
          <a:lstStyle/>
          <a:p>
            <a:r>
              <a:rPr lang="en-GB" sz="2200" b="1" dirty="0" smtClean="0"/>
              <a:t>The </a:t>
            </a:r>
            <a:r>
              <a:rPr lang="en-GB" sz="2200" b="1" dirty="0"/>
              <a:t>General Post Office was in reality a sort of communication ministry, which also had charge of the development of wireless in all its forms, including radio and television. Grierson saw the situation as a mandate to explore the entire role of communication in modern society – a favourite Grierson topic.</a:t>
            </a:r>
          </a:p>
          <a:p>
            <a:pPr>
              <a:buFont typeface="Arial" pitchFamily="34" charset="0"/>
              <a:buChar char="•"/>
            </a:pPr>
            <a:endParaRPr lang="en-GB" sz="2200" dirty="0" smtClean="0"/>
          </a:p>
        </p:txBody>
      </p:sp>
      <p:pic>
        <p:nvPicPr>
          <p:cNvPr id="10" name="Picture 9" descr="Night Mail.jpg"/>
          <p:cNvPicPr>
            <a:picLocks noChangeAspect="1"/>
          </p:cNvPicPr>
          <p:nvPr/>
        </p:nvPicPr>
        <p:blipFill>
          <a:blip r:embed="rId2"/>
          <a:stretch>
            <a:fillRect/>
          </a:stretch>
        </p:blipFill>
        <p:spPr>
          <a:xfrm>
            <a:off x="4929190" y="785794"/>
            <a:ext cx="3500462" cy="4900647"/>
          </a:xfrm>
          <a:prstGeom prst="rect">
            <a:avLst/>
          </a:prstGeom>
        </p:spPr>
      </p:pic>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765</TotalTime>
  <Words>668</Words>
  <Application>Microsoft Macintosh PowerPoint</Application>
  <PresentationFormat>On-screen Show (4:3)</PresentationFormat>
  <Paragraphs>37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Dr. Susan Drake</cp:lastModifiedBy>
  <cp:revision>43</cp:revision>
  <dcterms:created xsi:type="dcterms:W3CDTF">2016-10-05T07:20:19Z</dcterms:created>
  <dcterms:modified xsi:type="dcterms:W3CDTF">2018-10-09T10:20:49Z</dcterms:modified>
</cp:coreProperties>
</file>