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1"/>
  </p:notesMasterIdLst>
  <p:sldIdLst>
    <p:sldId id="257" r:id="rId8"/>
    <p:sldId id="256" r:id="rId9"/>
    <p:sldId id="916" r:id="rId10"/>
    <p:sldId id="285" r:id="rId11"/>
    <p:sldId id="280" r:id="rId12"/>
    <p:sldId id="286" r:id="rId13"/>
    <p:sldId id="287" r:id="rId14"/>
    <p:sldId id="288" r:id="rId15"/>
    <p:sldId id="289" r:id="rId16"/>
    <p:sldId id="290" r:id="rId17"/>
    <p:sldId id="291" r:id="rId18"/>
    <p:sldId id="292" r:id="rId19"/>
    <p:sldId id="293" r:id="rId20"/>
    <p:sldId id="294" r:id="rId21"/>
    <p:sldId id="295" r:id="rId22"/>
    <p:sldId id="296" r:id="rId23"/>
    <p:sldId id="297" r:id="rId24"/>
    <p:sldId id="298" r:id="rId25"/>
    <p:sldId id="299" r:id="rId26"/>
    <p:sldId id="300" r:id="rId27"/>
    <p:sldId id="301" r:id="rId28"/>
    <p:sldId id="302" r:id="rId29"/>
    <p:sldId id="30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16"/>
            <p14:sldId id="285"/>
            <p14:sldId id="280"/>
            <p14:sldId id="286"/>
            <p14:sldId id="287"/>
            <p14:sldId id="288"/>
            <p14:sldId id="289"/>
            <p14:sldId id="290"/>
            <p14:sldId id="291"/>
            <p14:sldId id="292"/>
            <p14:sldId id="293"/>
            <p14:sldId id="294"/>
            <p14:sldId id="295"/>
            <p14:sldId id="296"/>
            <p14:sldId id="297"/>
            <p14:sldId id="298"/>
            <p14:sldId id="299"/>
            <p14:sldId id="300"/>
            <p14:sldId id="301"/>
            <p14:sldId id="302"/>
            <p14:sldId id="303"/>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17" dt="2026-02-26T15:14:52.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Formula</a:t>
            </a:r>
            <a:r>
              <a:rPr lang="en-GB" dirty="0"/>
              <a:t> has been a source of contention in Wales for several reasons, primarily relating to perceived </a:t>
            </a:r>
            <a:r>
              <a:rPr lang="en-GB" b="1" dirty="0"/>
              <a:t>funding inequality</a:t>
            </a:r>
            <a:r>
              <a:rPr lang="en-GB" dirty="0"/>
              <a:t> and </a:t>
            </a:r>
            <a:r>
              <a:rPr lang="en-GB" b="1" dirty="0"/>
              <a:t>inadequate adjustments</a:t>
            </a:r>
            <a:r>
              <a:rPr lang="en-GB" dirty="0"/>
              <a:t> for </a:t>
            </a:r>
            <a:r>
              <a:rPr lang="en-GB" dirty="0" err="1"/>
              <a:t>Wales'</a:t>
            </a:r>
            <a:r>
              <a:rPr lang="en-GB" dirty="0"/>
              <a:t> specific needs. Here are the key issues that make the Barnett Formula problematic in Wales:</a:t>
            </a:r>
          </a:p>
          <a:p>
            <a:r>
              <a:rPr lang="en-GB" b="1" dirty="0"/>
              <a:t>1. Population-Based Allocation</a:t>
            </a:r>
          </a:p>
          <a:p>
            <a:pPr>
              <a:buFont typeface="Arial" panose="020B0604020202020204" pitchFamily="34" charset="0"/>
              <a:buChar char="•"/>
            </a:pPr>
            <a:r>
              <a:rPr lang="en-GB" b="1" dirty="0"/>
              <a:t>Issue</a:t>
            </a:r>
            <a:r>
              <a:rPr lang="en-GB" dirty="0"/>
              <a:t>: The Barnett Formula allocates funds to the devolved nations (Wales, Scotland, and Northern Ireland) based on changes in public spending in England, using a population-based proportion. Essentially, when public spending in England increases, Wales gets a corresponding increase based on its population share.</a:t>
            </a:r>
          </a:p>
          <a:p>
            <a:pPr>
              <a:buFont typeface="Arial" panose="020B0604020202020204" pitchFamily="34" charset="0"/>
              <a:buChar char="•"/>
            </a:pPr>
            <a:r>
              <a:rPr lang="en-GB" b="1" dirty="0"/>
              <a:t>Problem for Wales</a:t>
            </a:r>
            <a:r>
              <a:rPr lang="en-GB" dirty="0"/>
              <a:t>: The formula doesn’t take into account the actual </a:t>
            </a:r>
            <a:r>
              <a:rPr lang="en-GB" b="1" dirty="0"/>
              <a:t>needs</a:t>
            </a:r>
            <a:r>
              <a:rPr lang="en-GB" dirty="0"/>
              <a:t> of different regions. Wales has higher levels of poverty, worse health outcomes, and a larger proportion of older people compared to England. Allocating funds purely based on population size, rather than need, means that Wales often receives less funding than it arguably requires to address these socio-economic challenges.</a:t>
            </a:r>
          </a:p>
          <a:p>
            <a:r>
              <a:rPr lang="en-GB" b="1" dirty="0"/>
              <a:t>2. "Convergence Effect"</a:t>
            </a:r>
          </a:p>
          <a:p>
            <a:r>
              <a:rPr lang="en-GB" b="1" dirty="0"/>
              <a:t>Issue</a:t>
            </a:r>
            <a:r>
              <a:rPr lang="en-GB" dirty="0"/>
              <a:t>: The Barnett Formula has an in-built tendency known as the </a:t>
            </a:r>
            <a:r>
              <a:rPr lang="en-GB" b="1" dirty="0"/>
              <a:t>convergence effect</a:t>
            </a:r>
            <a:r>
              <a:rPr lang="en-GB" dirty="0"/>
              <a:t>, where over time, spending per head in the devolved nations tends to converge towards the level of spending in England. </a:t>
            </a:r>
            <a:r>
              <a:rPr lang="en-GB" b="1" dirty="0"/>
              <a:t>Mechanism of Convergence</a:t>
            </a:r>
            <a:r>
              <a:rPr lang="en-GB" dirty="0"/>
              <a:t>:</a:t>
            </a:r>
          </a:p>
          <a:p>
            <a:pPr>
              <a:buFont typeface="Arial" panose="020B0604020202020204" pitchFamily="34" charset="0"/>
              <a:buChar char="•"/>
            </a:pPr>
            <a:r>
              <a:rPr lang="en-GB" dirty="0"/>
              <a:t>When the UK government increases spending on public services in England, the Barnett Formula increases the block grants to the devolved nations by applying a percentage based on their population share.</a:t>
            </a:r>
          </a:p>
          <a:p>
            <a:pPr>
              <a:buFont typeface="Arial" panose="020B0604020202020204" pitchFamily="34" charset="0"/>
              <a:buChar char="•"/>
            </a:pPr>
            <a:r>
              <a:rPr lang="en-GB" dirty="0"/>
              <a:t>However, because the percentage increase applies to the already higher spending in the devolved regions, the actual amount added per person is often smaller in absolute terms. Over time, this results in </a:t>
            </a:r>
            <a:r>
              <a:rPr lang="en-GB" b="1" dirty="0"/>
              <a:t>smaller relative increases in funding</a:t>
            </a:r>
            <a:r>
              <a:rPr lang="en-GB" dirty="0"/>
              <a:t> in the devolved nations compared to the increases in England.</a:t>
            </a:r>
          </a:p>
          <a:p>
            <a:pPr>
              <a:buFont typeface="Arial" panose="020B0604020202020204" pitchFamily="34" charset="0"/>
              <a:buChar char="•"/>
            </a:pPr>
            <a:r>
              <a:rPr lang="en-GB" dirty="0"/>
              <a:t>Thus, the higher spending levels in the devolved nations gradually approach (or converge on) the levels seen in England, hence the term "convergence effect."</a:t>
            </a:r>
          </a:p>
          <a:p>
            <a:r>
              <a:rPr lang="en-GB" b="1" dirty="0"/>
              <a:t>Criticism of the Convergence Effect</a:t>
            </a:r>
            <a:r>
              <a:rPr lang="en-GB" dirty="0"/>
              <a:t>:</a:t>
            </a:r>
          </a:p>
          <a:p>
            <a:pPr>
              <a:buFont typeface="Arial" panose="020B0604020202020204" pitchFamily="34" charset="0"/>
              <a:buChar char="•"/>
            </a:pPr>
            <a:r>
              <a:rPr lang="en-GB" dirty="0"/>
              <a:t>The convergence effect is often criticized in Scotland, Wales, and Northern Ireland, where it is seen as a gradual erosion of their historically higher levels of public spending.</a:t>
            </a:r>
          </a:p>
          <a:p>
            <a:pPr>
              <a:buFont typeface="Arial" panose="020B0604020202020204" pitchFamily="34" charset="0"/>
              <a:buChar char="•"/>
            </a:pPr>
            <a:r>
              <a:rPr lang="en-GB" dirty="0"/>
              <a:t>Critics argue that because of differences in needs, geography, and demographics, these regions require sustained higher levels of funding. The convergence effect, by bringing their spending closer to that of England, may not fully reflect those needs.</a:t>
            </a:r>
          </a:p>
          <a:p>
            <a:pPr>
              <a:buFont typeface="Arial" panose="020B0604020202020204" pitchFamily="34" charset="0"/>
              <a:buChar char="•"/>
            </a:pPr>
            <a:endParaRPr lang="en-GB" dirty="0"/>
          </a:p>
          <a:p>
            <a:pPr>
              <a:buFont typeface="Arial" panose="020B0604020202020204" pitchFamily="34" charset="0"/>
              <a:buChar char="•"/>
            </a:pPr>
            <a:r>
              <a:rPr lang="en-GB" b="1" dirty="0"/>
              <a:t>Problem for Wales</a:t>
            </a:r>
            <a:r>
              <a:rPr lang="en-GB" dirty="0"/>
              <a:t>: Historically, Wales has had lower per capita public spending than Scotland and Northern Ireland, and the convergence effect exacerbates this issue. As public spending grows in England, the proportional increases given to Wales are smaller, which limits the ability of the Welsh Government to address the deeper and more persistent socio-economic problems in Wales.</a:t>
            </a:r>
          </a:p>
          <a:p>
            <a:r>
              <a:rPr lang="en-GB" b="1" dirty="0"/>
              <a:t>3. Historical Underfunding</a:t>
            </a:r>
          </a:p>
          <a:p>
            <a:pPr>
              <a:buFont typeface="Arial" panose="020B0604020202020204" pitchFamily="34" charset="0"/>
              <a:buChar char="•"/>
            </a:pPr>
            <a:r>
              <a:rPr lang="en-GB" b="1" dirty="0"/>
              <a:t>Issue</a:t>
            </a:r>
            <a:r>
              <a:rPr lang="en-GB" dirty="0"/>
              <a:t>: Unlike Scotland and Northern Ireland, Wales has historically been underfunded relative to its needs since the Barnett Formula does not factor in regional disparities.</a:t>
            </a:r>
          </a:p>
          <a:p>
            <a:pPr>
              <a:buFont typeface="Arial" panose="020B0604020202020204" pitchFamily="34" charset="0"/>
              <a:buChar char="•"/>
            </a:pPr>
            <a:r>
              <a:rPr lang="en-GB" b="1" dirty="0"/>
              <a:t>Problem for Wales</a:t>
            </a:r>
            <a:r>
              <a:rPr lang="en-GB" dirty="0"/>
              <a:t>: There is a widespread belief that Wales has been consistently underfunded under the Barnett Formula. Various studies, including some by the </a:t>
            </a:r>
            <a:r>
              <a:rPr lang="en-GB" b="1" dirty="0"/>
              <a:t>Holtham Commission</a:t>
            </a:r>
            <a:r>
              <a:rPr lang="en-GB" dirty="0"/>
              <a:t> (2008–2010), concluded that Wales was being shortchanged by around £300 million annually because the formula didn’t account for the higher levels of deprivation and other demographic factors that increase the cost of providing public services in Wales.</a:t>
            </a:r>
          </a:p>
          <a:p>
            <a:r>
              <a:rPr lang="en-GB" b="1" dirty="0"/>
              <a:t>4. Needs-Based Funding</a:t>
            </a:r>
          </a:p>
          <a:p>
            <a:pPr>
              <a:buFont typeface="Arial" panose="020B0604020202020204" pitchFamily="34" charset="0"/>
              <a:buChar char="•"/>
            </a:pPr>
            <a:r>
              <a:rPr lang="en-GB" b="1" dirty="0"/>
              <a:t>Issue</a:t>
            </a:r>
            <a:r>
              <a:rPr lang="en-GB" dirty="0"/>
              <a:t>: The Barnett Formula is seen as outdated because it was never designed to reflect the </a:t>
            </a:r>
            <a:r>
              <a:rPr lang="en-GB" b="1" dirty="0"/>
              <a:t>needs-based funding</a:t>
            </a:r>
            <a:r>
              <a:rPr lang="en-GB" dirty="0"/>
              <a:t> requirements of devolved administrations.</a:t>
            </a:r>
          </a:p>
          <a:p>
            <a:pPr>
              <a:buFont typeface="Arial" panose="020B0604020202020204" pitchFamily="34" charset="0"/>
              <a:buChar char="•"/>
            </a:pPr>
            <a:r>
              <a:rPr lang="en-GB" b="1" dirty="0"/>
              <a:t>Problem for Wales</a:t>
            </a:r>
            <a:r>
              <a:rPr lang="en-GB" dirty="0"/>
              <a:t>: Wales, with its higher levels of social deprivation and economic challenges, would likely benefit from a needs-based formula rather than the simple population-based formula that Barnett uses. The formula ignores factors like health inequality, rural infrastructure needs, and other social determinants that are more prevalent in Wales compared to England or Scotland.</a:t>
            </a:r>
          </a:p>
          <a:p>
            <a:r>
              <a:rPr lang="en-GB" b="1" dirty="0"/>
              <a:t>5. Comparison with Scotland</a:t>
            </a:r>
          </a:p>
          <a:p>
            <a:pPr>
              <a:buFont typeface="Arial" panose="020B0604020202020204" pitchFamily="34" charset="0"/>
              <a:buChar char="•"/>
            </a:pPr>
            <a:r>
              <a:rPr lang="en-GB" b="1" dirty="0"/>
              <a:t>Issue</a:t>
            </a:r>
            <a:r>
              <a:rPr lang="en-GB" dirty="0"/>
              <a:t>: Scotland receives more money per head than Wales under the Barnett Formula, due in part to historical allocations that were set before devolution and the different structures of the Scottish and Welsh economies.</a:t>
            </a:r>
          </a:p>
          <a:p>
            <a:pPr>
              <a:buFont typeface="Arial" panose="020B0604020202020204" pitchFamily="34" charset="0"/>
              <a:buChar char="•"/>
            </a:pPr>
            <a:r>
              <a:rPr lang="en-GB" b="1" dirty="0"/>
              <a:t>Problem for Wales</a:t>
            </a:r>
            <a:r>
              <a:rPr lang="en-GB" dirty="0"/>
              <a:t>: Many in Wales view this disparity as unfair, especially since Wales has similar, if not greater, socio-economic challenges than Scotland. The difference in funding fuels political grievances and calls for a fairer funding system based on need rather than historic precedent or arbitrary population figures.</a:t>
            </a:r>
          </a:p>
          <a:p>
            <a:r>
              <a:rPr lang="en-GB" b="1" dirty="0"/>
              <a:t>6. Limited Flexibility for Welsh Government</a:t>
            </a:r>
          </a:p>
          <a:p>
            <a:pPr>
              <a:buFont typeface="Arial" panose="020B0604020202020204" pitchFamily="34" charset="0"/>
              <a:buChar char="•"/>
            </a:pPr>
            <a:r>
              <a:rPr lang="en-GB" b="1" dirty="0"/>
              <a:t>Issue</a:t>
            </a:r>
            <a:r>
              <a:rPr lang="en-GB" dirty="0"/>
              <a:t>: The Barnett Formula restricts the Welsh Government's financial autonomy because it ties funding increases directly to what happens in England.</a:t>
            </a:r>
          </a:p>
          <a:p>
            <a:pPr>
              <a:buFont typeface="Arial" panose="020B0604020202020204" pitchFamily="34" charset="0"/>
              <a:buChar char="•"/>
            </a:pPr>
            <a:r>
              <a:rPr lang="en-GB" b="1" dirty="0"/>
              <a:t>Problem for Wales</a:t>
            </a:r>
            <a:r>
              <a:rPr lang="en-GB" dirty="0"/>
              <a:t>: This means that the Welsh Government has limited control over how much funding it can expect, as it is dependent on spending decisions made in Westminster, which may not align with </a:t>
            </a:r>
            <a:r>
              <a:rPr lang="en-GB" dirty="0" err="1"/>
              <a:t>Wales'</a:t>
            </a:r>
            <a:r>
              <a:rPr lang="en-GB" dirty="0"/>
              <a:t> specific priorities or challenges. This has become particularly contentious during times of economic strain or when public spending priorities differ between England and Wales.</a:t>
            </a:r>
          </a:p>
          <a:p>
            <a:r>
              <a:rPr lang="en-GB" b="1" dirty="0"/>
              <a:t>7. Reforms and Political Frustrations</a:t>
            </a:r>
          </a:p>
          <a:p>
            <a:pPr>
              <a:buFont typeface="Arial" panose="020B0604020202020204" pitchFamily="34" charset="0"/>
              <a:buChar char="•"/>
            </a:pPr>
            <a:r>
              <a:rPr lang="en-GB" b="1" dirty="0"/>
              <a:t>Issue</a:t>
            </a:r>
            <a:r>
              <a:rPr lang="en-GB" dirty="0"/>
              <a:t>: There have been calls for reforming or replacing the Barnett Formula, particularly in Wales, to better reflect regional needs. The </a:t>
            </a:r>
            <a:r>
              <a:rPr lang="en-GB" b="1" dirty="0"/>
              <a:t>Holtham Commission</a:t>
            </a:r>
            <a:r>
              <a:rPr lang="en-GB" dirty="0"/>
              <a:t> recommended a shift towards a needs-based system, which would provide a more equitable distribution of resources.</a:t>
            </a:r>
          </a:p>
          <a:p>
            <a:pPr>
              <a:buFont typeface="Arial" panose="020B0604020202020204" pitchFamily="34" charset="0"/>
              <a:buChar char="•"/>
            </a:pPr>
            <a:r>
              <a:rPr lang="en-GB" b="1" dirty="0"/>
              <a:t>Problem for Wales</a:t>
            </a:r>
            <a:r>
              <a:rPr lang="en-GB" dirty="0"/>
              <a:t>: Despite these recommendations, significant changes have not been fully implemented. While the UK government has made adjustments in the form of the </a:t>
            </a:r>
            <a:r>
              <a:rPr lang="en-GB" b="1" dirty="0"/>
              <a:t>Barnett Floor</a:t>
            </a:r>
            <a:r>
              <a:rPr lang="en-GB" dirty="0"/>
              <a:t> (introduced in 2015) to ensure that Wales receives a minimum level of funding, this has not fully addressed the long-standing issues, and many in Wales feel that the formula remains inadequate.</a:t>
            </a:r>
          </a:p>
          <a:p>
            <a:pPr>
              <a:buFont typeface="Arial" panose="020B0604020202020204" pitchFamily="34" charset="0"/>
              <a:buChar char="•"/>
            </a:pPr>
            <a:endParaRPr lang="en-GB" dirty="0"/>
          </a:p>
          <a:p>
            <a:pPr>
              <a:buFont typeface="Arial" panose="020B0604020202020204" pitchFamily="34" charset="0"/>
              <a:buChar char="•"/>
            </a:pPr>
            <a:endParaRPr lang="en-GB" dirty="0"/>
          </a:p>
          <a:p>
            <a:r>
              <a:rPr lang="en-GB" b="1" dirty="0"/>
              <a:t>Devolved Powers (Areas the Senedd has control over):</a:t>
            </a:r>
          </a:p>
          <a:p>
            <a:pPr>
              <a:buFont typeface="+mj-lt"/>
              <a:buAutoNum type="arabicPeriod"/>
            </a:pPr>
            <a:r>
              <a:rPr lang="en-GB" b="1" dirty="0"/>
              <a:t>Health and Social Services:</a:t>
            </a:r>
            <a:endParaRPr lang="en-GB" dirty="0"/>
          </a:p>
          <a:p>
            <a:pPr marL="742950" lvl="1" indent="-285750">
              <a:buFont typeface="+mj-lt"/>
              <a:buAutoNum type="arabicPeriod"/>
            </a:pPr>
            <a:r>
              <a:rPr lang="en-GB" dirty="0"/>
              <a:t>The Welsh Government is responsible for the NHS in Wales, including health services, hospitals, public health initiatives, and social care.</a:t>
            </a:r>
          </a:p>
          <a:p>
            <a:pPr>
              <a:buFont typeface="+mj-lt"/>
              <a:buAutoNum type="arabicPeriod"/>
            </a:pPr>
            <a:r>
              <a:rPr lang="en-GB" b="1" dirty="0"/>
              <a:t>Education and Training:</a:t>
            </a:r>
            <a:endParaRPr lang="en-GB" dirty="0"/>
          </a:p>
          <a:p>
            <a:pPr marL="742950" lvl="1" indent="-285750">
              <a:buFont typeface="+mj-lt"/>
              <a:buAutoNum type="arabicPeriod"/>
            </a:pPr>
            <a:r>
              <a:rPr lang="en-GB" dirty="0"/>
              <a:t>Wales controls school curricula, school governance, qualifications, and further education. It also manages universities and higher education funding.</a:t>
            </a:r>
          </a:p>
          <a:p>
            <a:pPr>
              <a:buFont typeface="+mj-lt"/>
              <a:buAutoNum type="arabicPeriod"/>
            </a:pPr>
            <a:r>
              <a:rPr lang="en-GB" b="1" dirty="0"/>
              <a:t>Local Government:</a:t>
            </a:r>
            <a:endParaRPr lang="en-GB" dirty="0"/>
          </a:p>
          <a:p>
            <a:pPr marL="742950" lvl="1" indent="-285750">
              <a:buFont typeface="+mj-lt"/>
              <a:buAutoNum type="arabicPeriod"/>
            </a:pPr>
            <a:r>
              <a:rPr lang="en-GB" dirty="0"/>
              <a:t>Matters related to the structure and functions of local authorities (like councils), including housing, transport, and local planning.</a:t>
            </a:r>
          </a:p>
          <a:p>
            <a:pPr>
              <a:buFont typeface="+mj-lt"/>
              <a:buAutoNum type="arabicPeriod"/>
            </a:pPr>
            <a:r>
              <a:rPr lang="en-GB" b="1" dirty="0"/>
              <a:t>Housing:</a:t>
            </a:r>
            <a:endParaRPr lang="en-GB" dirty="0"/>
          </a:p>
          <a:p>
            <a:pPr marL="742950" lvl="1" indent="-285750">
              <a:buFont typeface="+mj-lt"/>
              <a:buAutoNum type="arabicPeriod"/>
            </a:pPr>
            <a:r>
              <a:rPr lang="en-GB" dirty="0"/>
              <a:t>The Welsh Government sets housing policies, including social housing, homelessness support, and building regulations.</a:t>
            </a:r>
          </a:p>
          <a:p>
            <a:pPr>
              <a:buFont typeface="+mj-lt"/>
              <a:buAutoNum type="arabicPeriod"/>
            </a:pPr>
            <a:r>
              <a:rPr lang="en-GB" b="1" dirty="0"/>
              <a:t>Economic Development:</a:t>
            </a:r>
            <a:endParaRPr lang="en-GB" dirty="0"/>
          </a:p>
          <a:p>
            <a:pPr marL="742950" lvl="1" indent="-285750">
              <a:buFont typeface="+mj-lt"/>
              <a:buAutoNum type="arabicPeriod"/>
            </a:pPr>
            <a:r>
              <a:rPr lang="en-GB" dirty="0"/>
              <a:t>Wales controls business support, economic development strategies, and tourism promotion.</a:t>
            </a:r>
          </a:p>
          <a:p>
            <a:pPr>
              <a:buFont typeface="+mj-lt"/>
              <a:buAutoNum type="arabicPeriod"/>
            </a:pPr>
            <a:r>
              <a:rPr lang="en-GB" b="1" dirty="0"/>
              <a:t>Transport (Partially Devolved):</a:t>
            </a:r>
            <a:endParaRPr lang="en-GB" dirty="0"/>
          </a:p>
          <a:p>
            <a:pPr marL="742950" lvl="1" indent="-285750">
              <a:buFont typeface="+mj-lt"/>
              <a:buAutoNum type="arabicPeriod"/>
            </a:pPr>
            <a:r>
              <a:rPr lang="en-GB" dirty="0"/>
              <a:t>The Welsh Government manages certain aspects of transport, like roads and rail services within Wales, as well as bus services. However, regulation of railways, air travel, and certain transport infrastructure projects remains with the UK.</a:t>
            </a:r>
          </a:p>
          <a:p>
            <a:pPr>
              <a:buFont typeface="+mj-lt"/>
              <a:buAutoNum type="arabicPeriod"/>
            </a:pPr>
            <a:r>
              <a:rPr lang="en-GB" b="1" dirty="0"/>
              <a:t>Agriculture, Forestry, and Fisheries:</a:t>
            </a:r>
            <a:endParaRPr lang="en-GB" dirty="0"/>
          </a:p>
          <a:p>
            <a:pPr marL="742950" lvl="1" indent="-285750">
              <a:buFont typeface="+mj-lt"/>
              <a:buAutoNum type="arabicPeriod"/>
            </a:pPr>
            <a:r>
              <a:rPr lang="en-GB" dirty="0"/>
              <a:t>Wales governs farming, animal welfare, and food production standards. Fisheries management in Welsh waters is also devolved.</a:t>
            </a:r>
          </a:p>
          <a:p>
            <a:pPr>
              <a:buFont typeface="+mj-lt"/>
              <a:buAutoNum type="arabicPeriod"/>
            </a:pPr>
            <a:r>
              <a:rPr lang="en-GB" b="1" dirty="0"/>
              <a:t>Environment and Planning:</a:t>
            </a:r>
            <a:endParaRPr lang="en-GB" dirty="0"/>
          </a:p>
          <a:p>
            <a:pPr marL="742950" lvl="1" indent="-285750">
              <a:buFont typeface="+mj-lt"/>
              <a:buAutoNum type="arabicPeriod"/>
            </a:pPr>
            <a:r>
              <a:rPr lang="en-GB" dirty="0"/>
              <a:t>The Welsh Government oversees environmental protection, land use planning, national parks, and energy efficiency measures.</a:t>
            </a:r>
          </a:p>
          <a:p>
            <a:pPr>
              <a:buFont typeface="+mj-lt"/>
              <a:buAutoNum type="arabicPeriod"/>
            </a:pPr>
            <a:r>
              <a:rPr lang="en-GB" b="1" dirty="0"/>
              <a:t>Culture, Sport, and Tourism:</a:t>
            </a:r>
            <a:endParaRPr lang="en-GB" dirty="0"/>
          </a:p>
          <a:p>
            <a:pPr marL="742950" lvl="1" indent="-285750">
              <a:buFont typeface="+mj-lt"/>
              <a:buAutoNum type="arabicPeriod"/>
            </a:pPr>
            <a:r>
              <a:rPr lang="en-GB" dirty="0"/>
              <a:t>Responsibility for promoting Welsh culture, heritage, sport, and the arts falls under the Welsh Government.</a:t>
            </a:r>
          </a:p>
          <a:p>
            <a:pPr>
              <a:buFont typeface="+mj-lt"/>
              <a:buAutoNum type="arabicPeriod"/>
            </a:pPr>
            <a:r>
              <a:rPr lang="en-GB" b="1" dirty="0"/>
              <a:t>Welsh Language:</a:t>
            </a:r>
            <a:endParaRPr lang="en-GB" dirty="0"/>
          </a:p>
          <a:p>
            <a:pPr marL="742950" lvl="1" indent="-285750">
              <a:buFont typeface="+mj-lt"/>
              <a:buAutoNum type="arabicPeriod"/>
            </a:pPr>
            <a:r>
              <a:rPr lang="en-GB" dirty="0"/>
              <a:t>Promotion and regulation of the Welsh language, including its use in public services, education, and media.</a:t>
            </a:r>
          </a:p>
          <a:p>
            <a:pPr>
              <a:buFont typeface="+mj-lt"/>
              <a:buAutoNum type="arabicPeriod"/>
            </a:pPr>
            <a:r>
              <a:rPr lang="en-GB" b="1" dirty="0"/>
              <a:t>Public Services:</a:t>
            </a:r>
            <a:endParaRPr lang="en-GB" dirty="0"/>
          </a:p>
          <a:p>
            <a:pPr marL="742950" lvl="1" indent="-285750">
              <a:buFont typeface="+mj-lt"/>
              <a:buAutoNum type="arabicPeriod"/>
            </a:pPr>
            <a:r>
              <a:rPr lang="en-GB" dirty="0"/>
              <a:t>Oversight of policing (since 2017) and fire services, but not all aspects of criminal justice.</a:t>
            </a:r>
          </a:p>
          <a:p>
            <a:pPr>
              <a:buFont typeface="+mj-lt"/>
              <a:buAutoNum type="arabicPeriod"/>
            </a:pPr>
            <a:r>
              <a:rPr lang="en-GB" b="1" dirty="0"/>
              <a:t>Some Taxation Powers:</a:t>
            </a:r>
            <a:endParaRPr lang="en-GB" dirty="0"/>
          </a:p>
          <a:p>
            <a:pPr marL="742950" lvl="1" indent="-285750">
              <a:buFont typeface="+mj-lt"/>
              <a:buAutoNum type="arabicPeriod"/>
            </a:pPr>
            <a:r>
              <a:rPr lang="en-GB" dirty="0"/>
              <a:t>Wales has powers over certain taxes, such as land transaction tax (similar to stamp duty) and landfill tax. It also has the ability to vary income tax rates within specific limits.</a:t>
            </a:r>
          </a:p>
          <a:p>
            <a:r>
              <a:rPr lang="en-GB" b="1" dirty="0"/>
              <a:t>Non-Devolved (Reserved) Powers (Areas controlled by the UK government):</a:t>
            </a:r>
          </a:p>
          <a:p>
            <a:pPr>
              <a:buFont typeface="+mj-lt"/>
              <a:buAutoNum type="arabicPeriod"/>
            </a:pPr>
            <a:r>
              <a:rPr lang="en-GB" b="1" dirty="0"/>
              <a:t>Foreign Affairs and International Relations:</a:t>
            </a:r>
            <a:endParaRPr lang="en-GB" dirty="0"/>
          </a:p>
          <a:p>
            <a:pPr marL="742950" lvl="1" indent="-285750">
              <a:buFont typeface="+mj-lt"/>
              <a:buAutoNum type="arabicPeriod"/>
            </a:pPr>
            <a:r>
              <a:rPr lang="en-GB" dirty="0"/>
              <a:t>The UK government controls foreign policy, diplomacy, </a:t>
            </a:r>
            <a:r>
              <a:rPr lang="en-GB" dirty="0" err="1"/>
              <a:t>defense</a:t>
            </a:r>
            <a:r>
              <a:rPr lang="en-GB" dirty="0"/>
              <a:t>, and security matters.</a:t>
            </a:r>
          </a:p>
          <a:p>
            <a:pPr>
              <a:buFont typeface="+mj-lt"/>
              <a:buAutoNum type="arabicPeriod"/>
            </a:pPr>
            <a:r>
              <a:rPr lang="en-GB" b="1" dirty="0"/>
              <a:t>Defence:</a:t>
            </a:r>
            <a:endParaRPr lang="en-GB" dirty="0"/>
          </a:p>
          <a:p>
            <a:pPr marL="742950" lvl="1" indent="-285750">
              <a:buFont typeface="+mj-lt"/>
              <a:buAutoNum type="arabicPeriod"/>
            </a:pPr>
            <a:r>
              <a:rPr lang="en-GB" dirty="0"/>
              <a:t>The UK Parliament remains responsible for the armed forces and </a:t>
            </a:r>
            <a:r>
              <a:rPr lang="en-GB" dirty="0" err="1"/>
              <a:t>defense</a:t>
            </a:r>
            <a:r>
              <a:rPr lang="en-GB" dirty="0"/>
              <a:t> strategy, including military deployments.</a:t>
            </a:r>
          </a:p>
          <a:p>
            <a:pPr>
              <a:buFont typeface="+mj-lt"/>
              <a:buAutoNum type="arabicPeriod"/>
            </a:pPr>
            <a:r>
              <a:rPr lang="en-GB" b="1" dirty="0"/>
              <a:t>Monetary Policy and Fiscal Policy:</a:t>
            </a:r>
            <a:endParaRPr lang="en-GB" dirty="0"/>
          </a:p>
          <a:p>
            <a:pPr marL="742950" lvl="1" indent="-285750">
              <a:buFont typeface="+mj-lt"/>
              <a:buAutoNum type="arabicPeriod"/>
            </a:pPr>
            <a:r>
              <a:rPr lang="en-GB" dirty="0"/>
              <a:t>Control over currency, monetary policy (via the Bank of England), and most major taxes (such as VAT, corporation tax, and income tax beyond devolved variations) remains with the UK government.</a:t>
            </a:r>
          </a:p>
          <a:p>
            <a:pPr>
              <a:buFont typeface="+mj-lt"/>
              <a:buAutoNum type="arabicPeriod"/>
            </a:pPr>
            <a:r>
              <a:rPr lang="en-GB" b="1" dirty="0"/>
              <a:t>Immigration and Nationality:</a:t>
            </a:r>
            <a:endParaRPr lang="en-GB" dirty="0"/>
          </a:p>
          <a:p>
            <a:pPr marL="742950" lvl="1" indent="-285750">
              <a:buFont typeface="+mj-lt"/>
              <a:buAutoNum type="arabicPeriod"/>
            </a:pPr>
            <a:r>
              <a:rPr lang="en-GB" dirty="0"/>
              <a:t>Immigration, visas, citizenship, and border control are not devolved and remain under the control of Westminster.</a:t>
            </a:r>
          </a:p>
          <a:p>
            <a:pPr>
              <a:buFont typeface="+mj-lt"/>
              <a:buAutoNum type="arabicPeriod"/>
            </a:pPr>
            <a:r>
              <a:rPr lang="en-GB" b="1" dirty="0"/>
              <a:t>Justice and Policing (Partially Devolved):</a:t>
            </a:r>
            <a:endParaRPr lang="en-GB" dirty="0"/>
          </a:p>
          <a:p>
            <a:pPr marL="742950" lvl="1" indent="-285750">
              <a:buFont typeface="+mj-lt"/>
              <a:buAutoNum type="arabicPeriod"/>
            </a:pPr>
            <a:r>
              <a:rPr lang="en-GB" dirty="0"/>
              <a:t>While Wales has control over some aspects of policing and local justice, major areas like criminal law, sentencing, and the courts system (excluding devolved tribunals) remain under UK government jurisdiction.</a:t>
            </a:r>
          </a:p>
          <a:p>
            <a:pPr>
              <a:buFont typeface="+mj-lt"/>
              <a:buAutoNum type="arabicPeriod"/>
            </a:pPr>
            <a:r>
              <a:rPr lang="en-GB" b="1" dirty="0"/>
              <a:t>Broadcasting and Media:</a:t>
            </a:r>
            <a:endParaRPr lang="en-GB" dirty="0"/>
          </a:p>
          <a:p>
            <a:pPr marL="742950" lvl="1" indent="-285750">
              <a:buFont typeface="+mj-lt"/>
              <a:buAutoNum type="arabicPeriod"/>
            </a:pPr>
            <a:r>
              <a:rPr lang="en-GB" dirty="0"/>
              <a:t>Broadcasting, including the BBC and television and radio regulation, is a UK-wide responsibility.</a:t>
            </a:r>
          </a:p>
          <a:p>
            <a:pPr>
              <a:buFont typeface="+mj-lt"/>
              <a:buAutoNum type="arabicPeriod"/>
            </a:pPr>
            <a:r>
              <a:rPr lang="en-GB" b="1" dirty="0"/>
              <a:t>Energy (Strategic):</a:t>
            </a:r>
            <a:endParaRPr lang="en-GB" dirty="0"/>
          </a:p>
          <a:p>
            <a:pPr marL="742950" lvl="1" indent="-285750">
              <a:buFont typeface="+mj-lt"/>
              <a:buAutoNum type="arabicPeriod"/>
            </a:pPr>
            <a:r>
              <a:rPr lang="en-GB" dirty="0"/>
              <a:t>Large-scale energy infrastructure (e.g., nuclear power stations, national energy grid) remains with the UK, although some environmental and planning aspects are devolved.</a:t>
            </a:r>
          </a:p>
          <a:p>
            <a:pPr>
              <a:buFont typeface="+mj-lt"/>
              <a:buAutoNum type="arabicPeriod"/>
            </a:pPr>
            <a:r>
              <a:rPr lang="en-GB" b="1" dirty="0"/>
              <a:t>Social Security and Welfare:</a:t>
            </a:r>
            <a:endParaRPr lang="en-GB" dirty="0"/>
          </a:p>
          <a:p>
            <a:pPr marL="742950" lvl="1" indent="-285750">
              <a:buFont typeface="+mj-lt"/>
              <a:buAutoNum type="arabicPeriod"/>
            </a:pPr>
            <a:r>
              <a:rPr lang="en-GB" dirty="0"/>
              <a:t>Most welfare benefits, such as Universal Credit, pensions, and child benefit, are reserved to Westminster.</a:t>
            </a:r>
          </a:p>
          <a:p>
            <a:pPr>
              <a:buFont typeface="+mj-lt"/>
              <a:buAutoNum type="arabicPeriod"/>
            </a:pPr>
            <a:r>
              <a:rPr lang="en-GB" b="1" dirty="0"/>
              <a:t>Trade and Industry:</a:t>
            </a:r>
            <a:endParaRPr lang="en-GB" dirty="0"/>
          </a:p>
          <a:p>
            <a:pPr marL="742950" lvl="1" indent="-285750">
              <a:buFont typeface="+mj-lt"/>
              <a:buAutoNum type="arabicPeriod"/>
            </a:pPr>
            <a:r>
              <a:rPr lang="en-GB" dirty="0"/>
              <a:t>International trade deals, tariffs, and trade policy are reserved matters for the UK government.</a:t>
            </a:r>
          </a:p>
          <a:p>
            <a:pPr>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5</a:t>
            </a:fld>
            <a:endParaRPr lang="en-GB"/>
          </a:p>
        </p:txBody>
      </p:sp>
    </p:spTree>
    <p:extLst>
      <p:ext uri="{BB962C8B-B14F-4D97-AF65-F5344CB8AC3E}">
        <p14:creationId xmlns:p14="http://schemas.microsoft.com/office/powerpoint/2010/main" val="80129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26/02/2026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26/02/2026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B5BD9-B934-F8E0-03E4-9B7A6446FD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7CA758-9032-D812-C835-082ACB6C17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0D6DF0-E02C-78F4-20D3-ED299DB460D2}"/>
              </a:ext>
            </a:extLst>
          </p:cNvPr>
          <p:cNvSpPr>
            <a:spLocks noGrp="1"/>
          </p:cNvSpPr>
          <p:nvPr>
            <p:ph type="dt" sz="half" idx="10"/>
          </p:nvPr>
        </p:nvSpPr>
        <p:spPr/>
        <p:txBody>
          <a:bodyPr/>
          <a:lstStyle/>
          <a:p>
            <a:fld id="{30110046-4232-4D5D-9BDC-EC8812477053}" type="datetimeFigureOut">
              <a:rPr lang="en-GB" smtClean="0"/>
              <a:t>26/02/2026</a:t>
            </a:fld>
            <a:endParaRPr lang="en-GB"/>
          </a:p>
        </p:txBody>
      </p:sp>
      <p:sp>
        <p:nvSpPr>
          <p:cNvPr id="5" name="Footer Placeholder 4">
            <a:extLst>
              <a:ext uri="{FF2B5EF4-FFF2-40B4-BE49-F238E27FC236}">
                <a16:creationId xmlns:a16="http://schemas.microsoft.com/office/drawing/2014/main" id="{EE678518-61C1-C59C-6B81-D3E28A5A4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FD2233-BFD4-3466-6B64-C2C3CE59B159}"/>
              </a:ext>
            </a:extLst>
          </p:cNvPr>
          <p:cNvSpPr>
            <a:spLocks noGrp="1"/>
          </p:cNvSpPr>
          <p:nvPr>
            <p:ph type="sldNum" sz="quarter" idx="12"/>
          </p:nvPr>
        </p:nvSpPr>
        <p:spPr/>
        <p:txBody>
          <a:bodyPr/>
          <a:lstStyle/>
          <a:p>
            <a:fld id="{9C509659-EF3A-4D58-B27F-F58C3754EEE6}" type="slidenum">
              <a:rPr lang="en-GB" smtClean="0"/>
              <a:t>‹#›</a:t>
            </a:fld>
            <a:endParaRPr lang="en-GB"/>
          </a:p>
        </p:txBody>
      </p:sp>
    </p:spTree>
    <p:extLst>
      <p:ext uri="{BB962C8B-B14F-4D97-AF65-F5344CB8AC3E}">
        <p14:creationId xmlns:p14="http://schemas.microsoft.com/office/powerpoint/2010/main" val="38249577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1F6D-FF60-12B1-6AD8-985E75E06E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06A18F-EE91-48B4-FED1-E7F7E42886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FF9A01-1838-197B-EBD6-A4791E7BA08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DFC7E4-1514-D559-63E2-26C59C7461EE}"/>
              </a:ext>
            </a:extLst>
          </p:cNvPr>
          <p:cNvSpPr>
            <a:spLocks noGrp="1"/>
          </p:cNvSpPr>
          <p:nvPr>
            <p:ph type="dt" sz="half" idx="10"/>
          </p:nvPr>
        </p:nvSpPr>
        <p:spPr/>
        <p:txBody>
          <a:bodyPr/>
          <a:lstStyle/>
          <a:p>
            <a:fld id="{30110046-4232-4D5D-9BDC-EC8812477053}" type="datetimeFigureOut">
              <a:rPr lang="en-GB" smtClean="0"/>
              <a:t>26/02/2026</a:t>
            </a:fld>
            <a:endParaRPr lang="en-GB"/>
          </a:p>
        </p:txBody>
      </p:sp>
      <p:sp>
        <p:nvSpPr>
          <p:cNvPr id="6" name="Footer Placeholder 5">
            <a:extLst>
              <a:ext uri="{FF2B5EF4-FFF2-40B4-BE49-F238E27FC236}">
                <a16:creationId xmlns:a16="http://schemas.microsoft.com/office/drawing/2014/main" id="{60CDB438-F798-9F4A-58B0-E3AE501B4B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2D494E-D036-8769-0A3B-08493BB8540A}"/>
              </a:ext>
            </a:extLst>
          </p:cNvPr>
          <p:cNvSpPr>
            <a:spLocks noGrp="1"/>
          </p:cNvSpPr>
          <p:nvPr>
            <p:ph type="sldNum" sz="quarter" idx="12"/>
          </p:nvPr>
        </p:nvSpPr>
        <p:spPr/>
        <p:txBody>
          <a:bodyPr/>
          <a:lstStyle/>
          <a:p>
            <a:fld id="{9C509659-EF3A-4D58-B27F-F58C3754EEE6}" type="slidenum">
              <a:rPr lang="en-GB" smtClean="0"/>
              <a:t>‹#›</a:t>
            </a:fld>
            <a:endParaRPr lang="en-GB"/>
          </a:p>
        </p:txBody>
      </p:sp>
    </p:spTree>
    <p:extLst>
      <p:ext uri="{BB962C8B-B14F-4D97-AF65-F5344CB8AC3E}">
        <p14:creationId xmlns:p14="http://schemas.microsoft.com/office/powerpoint/2010/main" val="1182413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26/02/2026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F5E5-9770-5709-F6B0-D17A57C58FC2}"/>
              </a:ext>
            </a:extLst>
          </p:cNvPr>
          <p:cNvSpPr>
            <a:spLocks noGrp="1"/>
          </p:cNvSpPr>
          <p:nvPr>
            <p:ph type="ctrTitle"/>
          </p:nvPr>
        </p:nvSpPr>
        <p:spPr/>
        <p:txBody>
          <a:bodyPr/>
          <a:lstStyle/>
          <a:p>
            <a:r>
              <a:rPr lang="en-GB" dirty="0"/>
              <a:t>Y </a:t>
            </a:r>
            <a:r>
              <a:rPr lang="en-GB" dirty="0" err="1"/>
              <a:t>formiwla</a:t>
            </a:r>
            <a:r>
              <a:rPr lang="en-GB" dirty="0"/>
              <a:t> Barnett </a:t>
            </a:r>
            <a:br>
              <a:rPr lang="en-GB" dirty="0"/>
            </a:br>
            <a:r>
              <a:rPr lang="en-GB" dirty="0" err="1"/>
              <a:t>Barnett</a:t>
            </a:r>
            <a:r>
              <a:rPr lang="en-GB" dirty="0"/>
              <a:t> Formula</a:t>
            </a:r>
          </a:p>
        </p:txBody>
      </p:sp>
      <p:sp>
        <p:nvSpPr>
          <p:cNvPr id="3" name="Subtitle 2">
            <a:extLst>
              <a:ext uri="{FF2B5EF4-FFF2-40B4-BE49-F238E27FC236}">
                <a16:creationId xmlns:a16="http://schemas.microsoft.com/office/drawing/2014/main" id="{CD3C5FFA-3F83-D958-7470-8E21EE37C1D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58010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FC55E-332A-9DFD-F51D-D86F109603FC}"/>
              </a:ext>
            </a:extLst>
          </p:cNvPr>
          <p:cNvSpPr>
            <a:spLocks noGrp="1"/>
          </p:cNvSpPr>
          <p:nvPr>
            <p:ph type="title"/>
          </p:nvPr>
        </p:nvSpPr>
        <p:spPr/>
        <p:txBody>
          <a:bodyPr/>
          <a:lstStyle/>
          <a:p>
            <a:r>
              <a:rPr lang="en-GB" dirty="0"/>
              <a:t>Arian! Y </a:t>
            </a:r>
            <a:r>
              <a:rPr lang="en-GB" dirty="0" err="1"/>
              <a:t>formiwla</a:t>
            </a:r>
            <a:r>
              <a:rPr lang="en-GB" dirty="0"/>
              <a:t> Barnett</a:t>
            </a:r>
          </a:p>
        </p:txBody>
      </p:sp>
      <p:sp>
        <p:nvSpPr>
          <p:cNvPr id="4" name="Content Placeholder 3">
            <a:extLst>
              <a:ext uri="{FF2B5EF4-FFF2-40B4-BE49-F238E27FC236}">
                <a16:creationId xmlns:a16="http://schemas.microsoft.com/office/drawing/2014/main" id="{F89808C6-7DA4-EEDC-BF5D-D40E17D5AD37}"/>
              </a:ext>
            </a:extLst>
          </p:cNvPr>
          <p:cNvSpPr>
            <a:spLocks noGrp="1"/>
          </p:cNvSpPr>
          <p:nvPr>
            <p:ph sz="half" idx="2"/>
          </p:nvPr>
        </p:nvSpPr>
        <p:spPr>
          <a:xfrm>
            <a:off x="914400" y="1722466"/>
            <a:ext cx="4626591" cy="4351338"/>
          </a:xfrm>
        </p:spPr>
        <p:txBody>
          <a:bodyPr>
            <a:normAutofit fontScale="92500"/>
          </a:bodyPr>
          <a:lstStyle/>
          <a:p>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Nid yw fformiwla </a:t>
            </a:r>
            <a:r>
              <a:rPr kumimoji="0" lang="cy-GB" altLang="en-US" sz="22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Barnett</a:t>
            </a:r>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yn ystyried anghenion gwirioneddol gwahanol ranbarthau </a:t>
            </a:r>
          </a:p>
          <a:p>
            <a:pPr marL="0" indent="0">
              <a:buNone/>
            </a:pPr>
            <a:endPar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Yn dyrannu cyllid i’r gwledydd datganoledig (Cymru, yr Alban a Gogledd Iwerddon) yn seiliedig ar newidiadau mewn gwariant cyhoeddus yn Lloegr, gan ddefnyddio cyfran sy’n seiliedig ar boblogaeth. </a:t>
            </a:r>
          </a:p>
          <a:p>
            <a:pPr marL="0" indent="0">
              <a:buNone/>
            </a:pPr>
            <a:endPar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Yr effaith cydgyfeirio Cymru yn hanesyddol yn cael ei thanariannu</a:t>
            </a:r>
            <a:r>
              <a:rPr kumimoji="0" lang="cy-GB"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indent="0">
              <a:buNone/>
            </a:pPr>
            <a:endParaRPr lang="en-GB" dirty="0"/>
          </a:p>
        </p:txBody>
      </p:sp>
      <p:sp>
        <p:nvSpPr>
          <p:cNvPr id="8" name="TextBox 7">
            <a:extLst>
              <a:ext uri="{FF2B5EF4-FFF2-40B4-BE49-F238E27FC236}">
                <a16:creationId xmlns:a16="http://schemas.microsoft.com/office/drawing/2014/main" id="{D114F4CC-F9A3-6CC9-E107-052DA4888E42}"/>
              </a:ext>
            </a:extLst>
          </p:cNvPr>
          <p:cNvSpPr txBox="1"/>
          <p:nvPr/>
        </p:nvSpPr>
        <p:spPr>
          <a:xfrm>
            <a:off x="5870461" y="1754072"/>
            <a:ext cx="6093724" cy="4093428"/>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Daeth Comisiwn </a:t>
            </a:r>
            <a:r>
              <a:rPr kumimoji="0" lang="cy-GB" altLang="en-US" sz="20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Holtham</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(2008–2010) i’r casgliad bod Cymru’n cael ei newid tua £300 miliwn y flwyddyn o’r wybodaeth sy’n cyfrif am y lefel uwch o amddifadedd a lefelau demograffig eraill sy’n cynyddu cost darparu gwasanaethau cyhoeddus yng Nghymru. </a:t>
            </a:r>
          </a:p>
          <a:p>
            <a:pPr marR="0" lvl="0" algn="l" defTabSz="914400" rtl="0" eaLnBrk="0" fontAlgn="base" latinLnBrk="0" hangingPunct="0">
              <a:lnSpc>
                <a:spcPct val="100000"/>
              </a:lnSpc>
              <a:spcBef>
                <a:spcPct val="0"/>
              </a:spcBef>
              <a:spcAft>
                <a:spcPct val="0"/>
              </a:spcAft>
              <a:buClrTx/>
              <a:buSzTx/>
              <a:tabLst/>
            </a:pPr>
            <a:endPar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Llawr </a:t>
            </a:r>
            <a:r>
              <a:rPr kumimoji="0" lang="cy-GB" altLang="en-US" sz="20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Barnett</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 gyflwynwyd yn 2015) i sicrhau bod Cymru’n cael lefel o ymchwil</a:t>
            </a:r>
            <a:r>
              <a:rPr lang="cy-GB" altLang="en-US" sz="2000" dirty="0">
                <a:solidFill>
                  <a:srgbClr val="1F1F1F"/>
                </a:solidFill>
                <a:latin typeface="Arial" panose="020B0604020202020204" pitchFamily="34" charset="0"/>
                <a:ea typeface="inherit"/>
                <a:cs typeface="Arial" panose="020B0604020202020204" pitchFamily="34" charset="0"/>
              </a:rPr>
              <a:t> - </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nid yw hyn wedi mynd i’r afael yn llawn â’r sefydliad </a:t>
            </a:r>
            <a:r>
              <a:rPr kumimoji="0" lang="cy-GB" altLang="en-US" sz="20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hirsefydlog</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ac mae llawer yng Nghymru yn teimlo bod y fformiwla yn amaethyddol.</a:t>
            </a:r>
            <a:r>
              <a:rPr kumimoji="0" lang="cy-GB"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1932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CE39-9A88-4D0A-25BB-598B18043A6B}"/>
              </a:ext>
            </a:extLst>
          </p:cNvPr>
          <p:cNvSpPr>
            <a:spLocks noGrp="1"/>
          </p:cNvSpPr>
          <p:nvPr>
            <p:ph type="title"/>
          </p:nvPr>
        </p:nvSpPr>
        <p:spPr/>
        <p:txBody>
          <a:bodyPr/>
          <a:lstStyle/>
          <a:p>
            <a:r>
              <a:rPr lang="en-GB" dirty="0">
                <a:solidFill>
                  <a:srgbClr val="0070C0"/>
                </a:solidFill>
              </a:rPr>
              <a:t>Money! The Barnett formula </a:t>
            </a:r>
          </a:p>
        </p:txBody>
      </p:sp>
      <p:sp>
        <p:nvSpPr>
          <p:cNvPr id="3" name="Content Placeholder 2">
            <a:extLst>
              <a:ext uri="{FF2B5EF4-FFF2-40B4-BE49-F238E27FC236}">
                <a16:creationId xmlns:a16="http://schemas.microsoft.com/office/drawing/2014/main" id="{64D924D3-5EBC-AA71-6EDD-ADC4BF29B143}"/>
              </a:ext>
            </a:extLst>
          </p:cNvPr>
          <p:cNvSpPr>
            <a:spLocks noGrp="1"/>
          </p:cNvSpPr>
          <p:nvPr>
            <p:ph sz="half" idx="1"/>
          </p:nvPr>
        </p:nvSpPr>
        <p:spPr>
          <a:xfrm>
            <a:off x="838200" y="2108959"/>
            <a:ext cx="5181600" cy="4351338"/>
          </a:xfrm>
        </p:spPr>
        <p:txBody>
          <a:bodyPr>
            <a:noAutofit/>
          </a:bodyPr>
          <a:lstStyle/>
          <a:p>
            <a:pPr>
              <a:lnSpc>
                <a:spcPct val="100000"/>
              </a:lnSpc>
            </a:pPr>
            <a:r>
              <a:rPr lang="en-GB" sz="2000" dirty="0">
                <a:solidFill>
                  <a:srgbClr val="0070C0"/>
                </a:solidFill>
                <a:latin typeface="Arial" panose="020B0604020202020204" pitchFamily="34" charset="0"/>
                <a:cs typeface="Arial" panose="020B0604020202020204" pitchFamily="34" charset="0"/>
              </a:rPr>
              <a:t>Barnett formula does not consider the actual </a:t>
            </a:r>
            <a:r>
              <a:rPr lang="en-GB" sz="2000" b="1" dirty="0">
                <a:solidFill>
                  <a:srgbClr val="0070C0"/>
                </a:solidFill>
                <a:latin typeface="Arial" panose="020B0604020202020204" pitchFamily="34" charset="0"/>
                <a:cs typeface="Arial" panose="020B0604020202020204" pitchFamily="34" charset="0"/>
              </a:rPr>
              <a:t>needs</a:t>
            </a:r>
            <a:r>
              <a:rPr lang="en-GB" sz="2000" dirty="0">
                <a:solidFill>
                  <a:srgbClr val="0070C0"/>
                </a:solidFill>
                <a:latin typeface="Arial" panose="020B0604020202020204" pitchFamily="34" charset="0"/>
                <a:cs typeface="Arial" panose="020B0604020202020204" pitchFamily="34" charset="0"/>
              </a:rPr>
              <a:t> of different regions</a:t>
            </a:r>
          </a:p>
          <a:p>
            <a:pPr>
              <a:lnSpc>
                <a:spcPct val="100000"/>
              </a:lnSpc>
            </a:pPr>
            <a:r>
              <a:rPr lang="en-GB" sz="2000" dirty="0">
                <a:solidFill>
                  <a:srgbClr val="0070C0"/>
                </a:solidFill>
                <a:latin typeface="Arial" panose="020B0604020202020204" pitchFamily="34" charset="0"/>
                <a:cs typeface="Arial" panose="020B0604020202020204" pitchFamily="34" charset="0"/>
              </a:rPr>
              <a:t>Allocates funds to the devolved nations (Wales, Scotland, and Northern Ireland) based on changes in public spending in England, using a population-based proportion. </a:t>
            </a:r>
          </a:p>
          <a:p>
            <a:pPr>
              <a:lnSpc>
                <a:spcPct val="100000"/>
              </a:lnSpc>
            </a:pPr>
            <a:r>
              <a:rPr lang="en-GB" sz="2000" dirty="0">
                <a:solidFill>
                  <a:srgbClr val="0070C0"/>
                </a:solidFill>
                <a:latin typeface="Arial" panose="020B0604020202020204" pitchFamily="34" charset="0"/>
                <a:cs typeface="Arial" panose="020B0604020202020204" pitchFamily="34" charset="0"/>
              </a:rPr>
              <a:t>The convergence effect</a:t>
            </a:r>
          </a:p>
          <a:p>
            <a:pPr>
              <a:lnSpc>
                <a:spcPct val="100000"/>
              </a:lnSpc>
            </a:pPr>
            <a:r>
              <a:rPr lang="en-GB" sz="2000" dirty="0">
                <a:solidFill>
                  <a:srgbClr val="0070C0"/>
                </a:solidFill>
                <a:latin typeface="Arial" panose="020B0604020202020204" pitchFamily="34" charset="0"/>
                <a:cs typeface="Arial" panose="020B0604020202020204" pitchFamily="34" charset="0"/>
              </a:rPr>
              <a:t>Wales historically underfunded </a:t>
            </a:r>
          </a:p>
        </p:txBody>
      </p:sp>
      <p:sp>
        <p:nvSpPr>
          <p:cNvPr id="4" name="Content Placeholder 3">
            <a:extLst>
              <a:ext uri="{FF2B5EF4-FFF2-40B4-BE49-F238E27FC236}">
                <a16:creationId xmlns:a16="http://schemas.microsoft.com/office/drawing/2014/main" id="{CD8D8092-B1D9-4C49-50D2-778972EAE1C7}"/>
              </a:ext>
            </a:extLst>
          </p:cNvPr>
          <p:cNvSpPr>
            <a:spLocks noGrp="1"/>
          </p:cNvSpPr>
          <p:nvPr>
            <p:ph sz="half" idx="2"/>
          </p:nvPr>
        </p:nvSpPr>
        <p:spPr>
          <a:xfrm>
            <a:off x="6096000" y="1690688"/>
            <a:ext cx="5906067" cy="4718193"/>
          </a:xfrm>
        </p:spPr>
        <p:txBody>
          <a:bodyPr>
            <a:normAutofit fontScale="62500" lnSpcReduction="20000"/>
          </a:bodyPr>
          <a:lstStyle/>
          <a:p>
            <a:endParaRPr lang="en-GB" dirty="0">
              <a:solidFill>
                <a:srgbClr val="0070C0"/>
              </a:solidFill>
              <a:latin typeface="Arial" panose="020B0604020202020204" pitchFamily="34" charset="0"/>
              <a:cs typeface="Arial" panose="020B0604020202020204" pitchFamily="34" charset="0"/>
            </a:endParaRPr>
          </a:p>
          <a:p>
            <a:pPr>
              <a:lnSpc>
                <a:spcPct val="120000"/>
              </a:lnSpc>
            </a:pPr>
            <a:r>
              <a:rPr lang="en-GB" sz="3100" b="1" dirty="0">
                <a:solidFill>
                  <a:srgbClr val="0070C0"/>
                </a:solidFill>
                <a:latin typeface="Arial" panose="020B0604020202020204" pitchFamily="34" charset="0"/>
                <a:cs typeface="Arial" panose="020B0604020202020204" pitchFamily="34" charset="0"/>
              </a:rPr>
              <a:t>Holtham Commission</a:t>
            </a:r>
            <a:r>
              <a:rPr lang="en-GB" sz="3100" dirty="0">
                <a:solidFill>
                  <a:srgbClr val="0070C0"/>
                </a:solidFill>
                <a:latin typeface="Arial" panose="020B0604020202020204" pitchFamily="34" charset="0"/>
                <a:cs typeface="Arial" panose="020B0604020202020204" pitchFamily="34" charset="0"/>
              </a:rPr>
              <a:t> (2008–2010), concluded that Wales was being shortchanged by around £300 million annually because the formula didn’t account for the higher levels of deprivation and other demographic factors that increase the cost of providing public services in Wales.</a:t>
            </a:r>
          </a:p>
          <a:p>
            <a:pPr>
              <a:lnSpc>
                <a:spcPct val="120000"/>
              </a:lnSpc>
            </a:pPr>
            <a:endParaRPr lang="en-GB" sz="3100" dirty="0">
              <a:solidFill>
                <a:srgbClr val="0070C0"/>
              </a:solidFill>
              <a:latin typeface="Arial" panose="020B0604020202020204" pitchFamily="34" charset="0"/>
              <a:cs typeface="Arial" panose="020B0604020202020204" pitchFamily="34" charset="0"/>
            </a:endParaRPr>
          </a:p>
          <a:p>
            <a:pPr>
              <a:lnSpc>
                <a:spcPct val="120000"/>
              </a:lnSpc>
            </a:pPr>
            <a:r>
              <a:rPr lang="en-GB" sz="3100" b="1" dirty="0">
                <a:solidFill>
                  <a:srgbClr val="0070C0"/>
                </a:solidFill>
                <a:latin typeface="Arial" panose="020B0604020202020204" pitchFamily="34" charset="0"/>
                <a:cs typeface="Arial" panose="020B0604020202020204" pitchFamily="34" charset="0"/>
              </a:rPr>
              <a:t>Barnett Floor</a:t>
            </a:r>
            <a:r>
              <a:rPr lang="en-GB" sz="3100" dirty="0">
                <a:solidFill>
                  <a:srgbClr val="0070C0"/>
                </a:solidFill>
                <a:latin typeface="Arial" panose="020B0604020202020204" pitchFamily="34" charset="0"/>
                <a:cs typeface="Arial" panose="020B0604020202020204" pitchFamily="34" charset="0"/>
              </a:rPr>
              <a:t> (introduced in 2015) to ensure that Wales receives a minimum level of funding, this has not fully addressed the long-standing issues, and many in Wales feel that the formula remains inadequate.</a:t>
            </a:r>
          </a:p>
          <a:p>
            <a:pPr>
              <a:lnSpc>
                <a:spcPct val="120000"/>
              </a:lnSpc>
            </a:pPr>
            <a:endParaRPr lang="en-GB" sz="3100" dirty="0"/>
          </a:p>
          <a:p>
            <a:endParaRPr lang="en-GB" dirty="0"/>
          </a:p>
        </p:txBody>
      </p:sp>
    </p:spTree>
    <p:extLst>
      <p:ext uri="{BB962C8B-B14F-4D97-AF65-F5344CB8AC3E}">
        <p14:creationId xmlns:p14="http://schemas.microsoft.com/office/powerpoint/2010/main" val="190905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8952F1B-C357-1212-0902-41C7C97C3B10}"/>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6" name="Content Placeholder 5">
            <a:extLst>
              <a:ext uri="{FF2B5EF4-FFF2-40B4-BE49-F238E27FC236}">
                <a16:creationId xmlns:a16="http://schemas.microsoft.com/office/drawing/2014/main" id="{BB00F5DB-FFFF-6A0C-0BA7-3CB095F71C8B}"/>
              </a:ext>
            </a:extLst>
          </p:cNvPr>
          <p:cNvSpPr>
            <a:spLocks noGrp="1"/>
          </p:cNvSpPr>
          <p:nvPr>
            <p:ph idx="1"/>
          </p:nvPr>
        </p:nvSpPr>
        <p:spPr/>
        <p:txBody>
          <a:bodyPr/>
          <a:lstStyle/>
          <a:p>
            <a:r>
              <a:rPr lang="en-GB" b="1" dirty="0"/>
              <a:t>Formula</a:t>
            </a:r>
            <a:r>
              <a:rPr lang="en-GB" dirty="0"/>
              <a:t> has been a source of contention in Wales for several reasons, primarily relating to perceived </a:t>
            </a:r>
            <a:r>
              <a:rPr lang="en-GB" b="1" dirty="0"/>
              <a:t>funding inequality</a:t>
            </a:r>
            <a:r>
              <a:rPr lang="en-GB" dirty="0"/>
              <a:t> and </a:t>
            </a:r>
            <a:r>
              <a:rPr lang="en-GB" b="1" dirty="0"/>
              <a:t>inadequate adjustments</a:t>
            </a:r>
            <a:r>
              <a:rPr lang="en-GB" dirty="0"/>
              <a:t> for </a:t>
            </a:r>
            <a:r>
              <a:rPr lang="en-GB" dirty="0" err="1"/>
              <a:t>Wales'</a:t>
            </a:r>
            <a:r>
              <a:rPr lang="en-GB" dirty="0"/>
              <a:t> specific needs. Here are the key issues that make the Barnett Formula problematic in Wales:</a:t>
            </a:r>
          </a:p>
          <a:p>
            <a:endParaRPr lang="en-GB" dirty="0"/>
          </a:p>
        </p:txBody>
      </p:sp>
    </p:spTree>
    <p:extLst>
      <p:ext uri="{BB962C8B-B14F-4D97-AF65-F5344CB8AC3E}">
        <p14:creationId xmlns:p14="http://schemas.microsoft.com/office/powerpoint/2010/main" val="3779106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507EB-1A2D-14E4-0EA8-3404586EE710}"/>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1E91388E-0C93-8301-2F6C-14FC24D20109}"/>
              </a:ext>
            </a:extLst>
          </p:cNvPr>
          <p:cNvSpPr>
            <a:spLocks noGrp="1"/>
          </p:cNvSpPr>
          <p:nvPr>
            <p:ph idx="1"/>
          </p:nvPr>
        </p:nvSpPr>
        <p:spPr/>
        <p:txBody>
          <a:bodyPr>
            <a:normAutofit fontScale="92500" lnSpcReduction="10000"/>
          </a:bodyPr>
          <a:lstStyle/>
          <a:p>
            <a:r>
              <a:rPr lang="en-GB" b="1" dirty="0"/>
              <a:t>1. Population-Based Allocation</a:t>
            </a:r>
            <a:endParaRPr lang="en-GB" dirty="0"/>
          </a:p>
          <a:p>
            <a:pPr lvl="0"/>
            <a:r>
              <a:rPr lang="en-GB" b="1" dirty="0"/>
              <a:t>Issue</a:t>
            </a:r>
            <a:r>
              <a:rPr lang="en-GB" dirty="0"/>
              <a:t>: The Barnett Formula allocates funds to the devolved nations (Wales, Scotland, and Northern Ireland) based on changes in public spending in England, using a population-based proportion. Essentially, when public spending in England increases, Wales gets a corresponding increase based on its population share.</a:t>
            </a:r>
          </a:p>
          <a:p>
            <a:pPr lvl="0"/>
            <a:r>
              <a:rPr lang="en-GB" b="1" dirty="0"/>
              <a:t>Problem for Wales</a:t>
            </a:r>
            <a:r>
              <a:rPr lang="en-GB" dirty="0"/>
              <a:t>: The formula doesn’t take into account the actual </a:t>
            </a:r>
            <a:r>
              <a:rPr lang="en-GB" b="1" dirty="0"/>
              <a:t>needs</a:t>
            </a:r>
            <a:r>
              <a:rPr lang="en-GB" dirty="0"/>
              <a:t> of different regions. Wales has higher levels of poverty, worse health outcomes, and a larger proportion of older people compared to England. Allocating funds purely based on population size, rather than need, means that Wales often receives less funding than it arguably requires to address these socio-economic challenges.</a:t>
            </a:r>
          </a:p>
          <a:p>
            <a:endParaRPr lang="en-GB" dirty="0"/>
          </a:p>
        </p:txBody>
      </p:sp>
    </p:spTree>
    <p:extLst>
      <p:ext uri="{BB962C8B-B14F-4D97-AF65-F5344CB8AC3E}">
        <p14:creationId xmlns:p14="http://schemas.microsoft.com/office/powerpoint/2010/main" val="2991931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ABFB-572D-FBBA-D7C1-CE969EA02570}"/>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441591AD-F48B-FFF4-269E-35537912E40A}"/>
              </a:ext>
            </a:extLst>
          </p:cNvPr>
          <p:cNvSpPr>
            <a:spLocks noGrp="1"/>
          </p:cNvSpPr>
          <p:nvPr>
            <p:ph idx="1"/>
          </p:nvPr>
        </p:nvSpPr>
        <p:spPr/>
        <p:txBody>
          <a:bodyPr/>
          <a:lstStyle/>
          <a:p>
            <a:pPr marL="0" indent="0">
              <a:buNone/>
            </a:pPr>
            <a:r>
              <a:rPr lang="en-GB" b="1" dirty="0"/>
              <a:t>2. "Convergence Effect"</a:t>
            </a:r>
            <a:endParaRPr lang="en-GB" dirty="0"/>
          </a:p>
          <a:p>
            <a:r>
              <a:rPr lang="en-GB" b="1" dirty="0"/>
              <a:t>Issue</a:t>
            </a:r>
            <a:r>
              <a:rPr lang="en-GB" dirty="0"/>
              <a:t>: The Barnett Formula has an in-built tendency known as the </a:t>
            </a:r>
            <a:r>
              <a:rPr lang="en-GB" b="1" dirty="0"/>
              <a:t>convergence effect</a:t>
            </a:r>
            <a:r>
              <a:rPr lang="en-GB" dirty="0"/>
              <a:t>, where over time, spending per head in the devolved nations tends to converge towards the level of spending in England. </a:t>
            </a:r>
            <a:r>
              <a:rPr lang="en-GB" b="1" dirty="0"/>
              <a:t>Mechanism of Convergence</a:t>
            </a:r>
            <a:r>
              <a:rPr lang="en-GB" dirty="0"/>
              <a:t>:</a:t>
            </a:r>
          </a:p>
          <a:p>
            <a:pPr lvl="0"/>
            <a:r>
              <a:rPr lang="en-GB" dirty="0"/>
              <a:t>When the UK government increases spending on public services in England, the Barnett Formula increases the block grants to the devolved nations by applying a percentage based on their population share.</a:t>
            </a:r>
          </a:p>
          <a:p>
            <a:endParaRPr lang="en-GB" dirty="0"/>
          </a:p>
        </p:txBody>
      </p:sp>
    </p:spTree>
    <p:extLst>
      <p:ext uri="{BB962C8B-B14F-4D97-AF65-F5344CB8AC3E}">
        <p14:creationId xmlns:p14="http://schemas.microsoft.com/office/powerpoint/2010/main" val="3898901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FE520-A557-7D12-F387-16964FA4D52A}"/>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C902F99C-ECC9-FA65-A658-6031A0666FD1}"/>
              </a:ext>
            </a:extLst>
          </p:cNvPr>
          <p:cNvSpPr>
            <a:spLocks noGrp="1"/>
          </p:cNvSpPr>
          <p:nvPr>
            <p:ph idx="1"/>
          </p:nvPr>
        </p:nvSpPr>
        <p:spPr/>
        <p:txBody>
          <a:bodyPr/>
          <a:lstStyle/>
          <a:p>
            <a:pPr lvl="0"/>
            <a:r>
              <a:rPr lang="en-GB" dirty="0"/>
              <a:t>However, because the percentage increase applies to the already higher spending in the devolved regions, the actual amount added per person is often smaller in absolute terms. Over time, this results in </a:t>
            </a:r>
            <a:r>
              <a:rPr lang="en-GB" b="1" dirty="0"/>
              <a:t>smaller relative increases in funding</a:t>
            </a:r>
            <a:r>
              <a:rPr lang="en-GB" dirty="0"/>
              <a:t> in the devolved nations compared to the increases in England.</a:t>
            </a:r>
          </a:p>
          <a:p>
            <a:pPr lvl="0"/>
            <a:r>
              <a:rPr lang="en-GB" dirty="0"/>
              <a:t>Thus, the higher spending levels in the devolved nations gradually approach (or converge on) the levels seen in England, hence the term "convergence effect."</a:t>
            </a:r>
          </a:p>
          <a:p>
            <a:endParaRPr lang="en-GB" dirty="0"/>
          </a:p>
        </p:txBody>
      </p:sp>
    </p:spTree>
    <p:extLst>
      <p:ext uri="{BB962C8B-B14F-4D97-AF65-F5344CB8AC3E}">
        <p14:creationId xmlns:p14="http://schemas.microsoft.com/office/powerpoint/2010/main" val="1074576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D832-2A43-D771-9F93-5DD83B14610F}"/>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BDEC913A-EDE3-87F3-A17A-7CE80BAB17F6}"/>
              </a:ext>
            </a:extLst>
          </p:cNvPr>
          <p:cNvSpPr>
            <a:spLocks noGrp="1"/>
          </p:cNvSpPr>
          <p:nvPr>
            <p:ph idx="1"/>
          </p:nvPr>
        </p:nvSpPr>
        <p:spPr/>
        <p:txBody>
          <a:bodyPr/>
          <a:lstStyle/>
          <a:p>
            <a:pPr marL="0" indent="0">
              <a:buNone/>
            </a:pPr>
            <a:r>
              <a:rPr lang="en-GB" b="1" dirty="0"/>
              <a:t>Criticism of the Convergence Effect</a:t>
            </a:r>
            <a:r>
              <a:rPr lang="en-GB" dirty="0"/>
              <a:t>:</a:t>
            </a:r>
          </a:p>
          <a:p>
            <a:pPr lvl="0"/>
            <a:r>
              <a:rPr lang="en-GB" dirty="0"/>
              <a:t>The convergence effect is often criticized in Scotland, Wales, and Northern Ireland, where it is seen as a gradual erosion of their historically higher levels of public spending.</a:t>
            </a:r>
          </a:p>
          <a:p>
            <a:pPr lvl="0"/>
            <a:r>
              <a:rPr lang="en-GB" dirty="0"/>
              <a:t>Critics argue that because of differences in needs, geography, and demographics, these regions require sustained higher levels of funding. The convergence effect, by bringing their spending closer to that of England, may not fully reflect those needs.</a:t>
            </a:r>
          </a:p>
          <a:p>
            <a:pPr marL="0" indent="0">
              <a:buNone/>
            </a:pPr>
            <a:endParaRPr lang="en-GB" dirty="0"/>
          </a:p>
        </p:txBody>
      </p:sp>
    </p:spTree>
    <p:extLst>
      <p:ext uri="{BB962C8B-B14F-4D97-AF65-F5344CB8AC3E}">
        <p14:creationId xmlns:p14="http://schemas.microsoft.com/office/powerpoint/2010/main" val="859572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56B5D-52B5-AA2B-2208-7F4CB16793AC}"/>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836CD027-FF50-CD93-5EA1-68F8D5B5B809}"/>
              </a:ext>
            </a:extLst>
          </p:cNvPr>
          <p:cNvSpPr>
            <a:spLocks noGrp="1"/>
          </p:cNvSpPr>
          <p:nvPr>
            <p:ph idx="1"/>
          </p:nvPr>
        </p:nvSpPr>
        <p:spPr/>
        <p:txBody>
          <a:bodyPr/>
          <a:lstStyle/>
          <a:p>
            <a:r>
              <a:rPr lang="en-GB" b="1" dirty="0"/>
              <a:t>Problem for Wales</a:t>
            </a:r>
            <a:r>
              <a:rPr lang="en-GB" dirty="0"/>
              <a:t>: Historically, Wales has had lower per capita public spending than Scotland and Northern Ireland, and the convergence effect exacerbates this issue. As public spending grows in England, the proportional increases given to Wales are smaller, which limits the ability of the Welsh Government to address the deeper and more persistent socio-economic problems in Wales.</a:t>
            </a:r>
          </a:p>
          <a:p>
            <a:endParaRPr lang="en-GB" dirty="0"/>
          </a:p>
        </p:txBody>
      </p:sp>
    </p:spTree>
    <p:extLst>
      <p:ext uri="{BB962C8B-B14F-4D97-AF65-F5344CB8AC3E}">
        <p14:creationId xmlns:p14="http://schemas.microsoft.com/office/powerpoint/2010/main" val="1817111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BF93-942E-3248-A2E1-E30567B21AE8}"/>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D894874B-E17D-9092-38D7-79605B4B3D3D}"/>
              </a:ext>
            </a:extLst>
          </p:cNvPr>
          <p:cNvSpPr>
            <a:spLocks noGrp="1"/>
          </p:cNvSpPr>
          <p:nvPr>
            <p:ph idx="1"/>
          </p:nvPr>
        </p:nvSpPr>
        <p:spPr/>
        <p:txBody>
          <a:bodyPr>
            <a:normAutofit fontScale="92500" lnSpcReduction="10000"/>
          </a:bodyPr>
          <a:lstStyle/>
          <a:p>
            <a:pPr marL="0" indent="0">
              <a:buNone/>
            </a:pPr>
            <a:r>
              <a:rPr lang="en-GB" b="1" dirty="0"/>
              <a:t>3. Historical Underfunding</a:t>
            </a:r>
            <a:endParaRPr lang="en-GB" dirty="0"/>
          </a:p>
          <a:p>
            <a:pPr lvl="0"/>
            <a:r>
              <a:rPr lang="en-GB" b="1" dirty="0"/>
              <a:t>Issue</a:t>
            </a:r>
            <a:r>
              <a:rPr lang="en-GB" dirty="0"/>
              <a:t>: Unlike Scotland and Northern Ireland, Wales has historically been underfunded relative to its needs since the Barnett Formula does not factor in regional disparities.</a:t>
            </a:r>
          </a:p>
          <a:p>
            <a:pPr lvl="0"/>
            <a:r>
              <a:rPr lang="en-GB" b="1" dirty="0"/>
              <a:t>Problem for Wales</a:t>
            </a:r>
            <a:r>
              <a:rPr lang="en-GB" dirty="0"/>
              <a:t>: There is a widespread belief that Wales has been consistently underfunded under the Barnett Formula. Various studies, including some by the </a:t>
            </a:r>
            <a:r>
              <a:rPr lang="en-GB" b="1" dirty="0"/>
              <a:t>Holtham Commission</a:t>
            </a:r>
            <a:r>
              <a:rPr lang="en-GB" dirty="0"/>
              <a:t> (2008–2010), concluded that Wales was being shortchanged by around £300 million annually because the formula didn’t account for the higher levels of deprivation and other demographic factors that increase the cost of providing public services in Wales.</a:t>
            </a:r>
          </a:p>
          <a:p>
            <a:endParaRPr lang="en-GB" dirty="0"/>
          </a:p>
        </p:txBody>
      </p:sp>
    </p:spTree>
    <p:extLst>
      <p:ext uri="{BB962C8B-B14F-4D97-AF65-F5344CB8AC3E}">
        <p14:creationId xmlns:p14="http://schemas.microsoft.com/office/powerpoint/2010/main" val="3015743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C3347-0E6F-0395-6D0E-DBD0DE96E299}"/>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93A6DE62-DE33-0222-F333-331406373272}"/>
              </a:ext>
            </a:extLst>
          </p:cNvPr>
          <p:cNvSpPr>
            <a:spLocks noGrp="1"/>
          </p:cNvSpPr>
          <p:nvPr>
            <p:ph idx="1"/>
          </p:nvPr>
        </p:nvSpPr>
        <p:spPr/>
        <p:txBody>
          <a:bodyPr>
            <a:normAutofit fontScale="92500"/>
          </a:bodyPr>
          <a:lstStyle/>
          <a:p>
            <a:pPr marL="0" indent="0">
              <a:buNone/>
            </a:pPr>
            <a:r>
              <a:rPr lang="en-GB" b="1" dirty="0"/>
              <a:t>4. Needs-Based Funding</a:t>
            </a:r>
            <a:endParaRPr lang="en-GB" dirty="0"/>
          </a:p>
          <a:p>
            <a:pPr lvl="0"/>
            <a:r>
              <a:rPr lang="en-GB" b="1" dirty="0"/>
              <a:t>Issue</a:t>
            </a:r>
            <a:r>
              <a:rPr lang="en-GB" dirty="0"/>
              <a:t>: The Barnett Formula is seen as outdated because it was never designed to reflect the </a:t>
            </a:r>
            <a:r>
              <a:rPr lang="en-GB" b="1" dirty="0"/>
              <a:t>needs-based funding</a:t>
            </a:r>
            <a:r>
              <a:rPr lang="en-GB" dirty="0"/>
              <a:t> requirements of devolved administrations.</a:t>
            </a:r>
          </a:p>
          <a:p>
            <a:pPr lvl="0"/>
            <a:r>
              <a:rPr lang="en-GB" b="1" dirty="0"/>
              <a:t>Problem for Wales</a:t>
            </a:r>
            <a:r>
              <a:rPr lang="en-GB" dirty="0"/>
              <a:t>: Wales, with its higher levels of social deprivation and economic challenges, would likely benefit from a needs-based formula rather than the simple population-based formula that Barnett uses. The formula ignores factors like health inequality, rural infrastructure needs, and other social determinants that are more prevalent in Wales compared to England or Scotland.</a:t>
            </a:r>
          </a:p>
          <a:p>
            <a:endParaRPr lang="en-GB" dirty="0"/>
          </a:p>
        </p:txBody>
      </p:sp>
    </p:spTree>
    <p:extLst>
      <p:ext uri="{BB962C8B-B14F-4D97-AF65-F5344CB8AC3E}">
        <p14:creationId xmlns:p14="http://schemas.microsoft.com/office/powerpoint/2010/main" val="3179441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A908B-F0E5-9DAA-1D87-C6978249B9BF}"/>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E0AE0006-7160-FA80-C896-4A60414E400F}"/>
              </a:ext>
            </a:extLst>
          </p:cNvPr>
          <p:cNvSpPr>
            <a:spLocks noGrp="1"/>
          </p:cNvSpPr>
          <p:nvPr>
            <p:ph idx="1"/>
          </p:nvPr>
        </p:nvSpPr>
        <p:spPr/>
        <p:txBody>
          <a:bodyPr>
            <a:normAutofit fontScale="92500"/>
          </a:bodyPr>
          <a:lstStyle/>
          <a:p>
            <a:pPr marL="0" indent="0">
              <a:buNone/>
            </a:pPr>
            <a:r>
              <a:rPr lang="en-GB" b="1" dirty="0"/>
              <a:t>5. Comparison with Scotland</a:t>
            </a:r>
            <a:endParaRPr lang="en-GB" dirty="0"/>
          </a:p>
          <a:p>
            <a:pPr lvl="0"/>
            <a:r>
              <a:rPr lang="en-GB" b="1" dirty="0"/>
              <a:t>Issue</a:t>
            </a:r>
            <a:r>
              <a:rPr lang="en-GB" dirty="0"/>
              <a:t>: Scotland receives more money per head than Wales under the Barnett Formula, due in part to historical allocations that were set before devolution and the different structures of the Scottish and Welsh economies.</a:t>
            </a:r>
          </a:p>
          <a:p>
            <a:pPr lvl="0"/>
            <a:r>
              <a:rPr lang="en-GB" b="1" dirty="0"/>
              <a:t>Problem for Wales</a:t>
            </a:r>
            <a:r>
              <a:rPr lang="en-GB" dirty="0"/>
              <a:t>: Many in Wales view this disparity as unfair, especially since Wales has similar, if not greater, socio-economic challenges than Scotland. The difference in funding fuels political grievances and calls for a fairer funding system based on need rather than historic precedent or arbitrary population figures.</a:t>
            </a:r>
          </a:p>
          <a:p>
            <a:endParaRPr lang="en-GB" dirty="0"/>
          </a:p>
        </p:txBody>
      </p:sp>
    </p:spTree>
    <p:extLst>
      <p:ext uri="{BB962C8B-B14F-4D97-AF65-F5344CB8AC3E}">
        <p14:creationId xmlns:p14="http://schemas.microsoft.com/office/powerpoint/2010/main" val="2440217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1682D-D600-E5D5-6757-2316D13B3D62}"/>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D3963838-F5BF-7DFF-3BE9-6CA4E1177618}"/>
              </a:ext>
            </a:extLst>
          </p:cNvPr>
          <p:cNvSpPr>
            <a:spLocks noGrp="1"/>
          </p:cNvSpPr>
          <p:nvPr>
            <p:ph idx="1"/>
          </p:nvPr>
        </p:nvSpPr>
        <p:spPr/>
        <p:txBody>
          <a:bodyPr>
            <a:normAutofit fontScale="92500"/>
          </a:bodyPr>
          <a:lstStyle/>
          <a:p>
            <a:pPr marL="0" indent="0">
              <a:buNone/>
            </a:pPr>
            <a:r>
              <a:rPr lang="en-GB" b="1" dirty="0"/>
              <a:t>6. Limited Flexibility for Welsh Government</a:t>
            </a:r>
            <a:endParaRPr lang="en-GB" dirty="0"/>
          </a:p>
          <a:p>
            <a:pPr lvl="0"/>
            <a:r>
              <a:rPr lang="en-GB" b="1" dirty="0"/>
              <a:t>Issue</a:t>
            </a:r>
            <a:r>
              <a:rPr lang="en-GB" dirty="0"/>
              <a:t>: The Barnett Formula restricts the Welsh Government's financial autonomy because it ties funding increases directly to what happens in England.</a:t>
            </a:r>
          </a:p>
          <a:p>
            <a:pPr lvl="0"/>
            <a:r>
              <a:rPr lang="en-GB" b="1" dirty="0"/>
              <a:t>Problem for Wales</a:t>
            </a:r>
            <a:r>
              <a:rPr lang="en-GB" dirty="0"/>
              <a:t>: This means that the Welsh Government has limited control over how much funding it can expect, as it is dependent on spending decisions made in Westminster, which may not align with </a:t>
            </a:r>
            <a:r>
              <a:rPr lang="en-GB" dirty="0" err="1"/>
              <a:t>Wales'</a:t>
            </a:r>
            <a:r>
              <a:rPr lang="en-GB" dirty="0"/>
              <a:t> specific priorities or challenges. This has become particularly contentious during times of economic strain or when public spending priorities differ between England and Wales.</a:t>
            </a:r>
          </a:p>
          <a:p>
            <a:endParaRPr lang="en-GB" dirty="0"/>
          </a:p>
        </p:txBody>
      </p:sp>
    </p:spTree>
    <p:extLst>
      <p:ext uri="{BB962C8B-B14F-4D97-AF65-F5344CB8AC3E}">
        <p14:creationId xmlns:p14="http://schemas.microsoft.com/office/powerpoint/2010/main" val="1252720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D704D-99E2-54A2-9328-794E5E354966}"/>
              </a:ext>
            </a:extLst>
          </p:cNvPr>
          <p:cNvSpPr>
            <a:spLocks noGrp="1"/>
          </p:cNvSpPr>
          <p:nvPr>
            <p:ph type="title"/>
          </p:nvPr>
        </p:nvSpPr>
        <p:spPr/>
        <p:txBody>
          <a:bodyPr/>
          <a:lstStyle/>
          <a:p>
            <a:r>
              <a:rPr lang="en-GB" dirty="0">
                <a:solidFill>
                  <a:srgbClr val="0070C0"/>
                </a:solidFill>
              </a:rPr>
              <a:t>The Barnett formula</a:t>
            </a:r>
            <a:endParaRPr lang="en-GB" dirty="0"/>
          </a:p>
        </p:txBody>
      </p:sp>
      <p:sp>
        <p:nvSpPr>
          <p:cNvPr id="3" name="Content Placeholder 2">
            <a:extLst>
              <a:ext uri="{FF2B5EF4-FFF2-40B4-BE49-F238E27FC236}">
                <a16:creationId xmlns:a16="http://schemas.microsoft.com/office/drawing/2014/main" id="{78D8635E-3502-2F22-5695-1FD0B09C1781}"/>
              </a:ext>
            </a:extLst>
          </p:cNvPr>
          <p:cNvSpPr>
            <a:spLocks noGrp="1"/>
          </p:cNvSpPr>
          <p:nvPr>
            <p:ph idx="1"/>
          </p:nvPr>
        </p:nvSpPr>
        <p:spPr/>
        <p:txBody>
          <a:bodyPr>
            <a:normAutofit fontScale="92500" lnSpcReduction="10000"/>
          </a:bodyPr>
          <a:lstStyle/>
          <a:p>
            <a:pPr marL="0" indent="0">
              <a:buNone/>
            </a:pPr>
            <a:r>
              <a:rPr lang="en-GB" b="1" dirty="0"/>
              <a:t>7. Reforms and Political Frustrations</a:t>
            </a:r>
            <a:endParaRPr lang="en-GB" dirty="0"/>
          </a:p>
          <a:p>
            <a:pPr lvl="0"/>
            <a:r>
              <a:rPr lang="en-GB" b="1" dirty="0"/>
              <a:t>Issue</a:t>
            </a:r>
            <a:r>
              <a:rPr lang="en-GB" dirty="0"/>
              <a:t>: There have been calls for reforming or replacing the Barnett Formula, particularly in Wales, to better reflect regional needs. The </a:t>
            </a:r>
            <a:r>
              <a:rPr lang="en-GB" b="1" dirty="0"/>
              <a:t>Holtham Commission</a:t>
            </a:r>
            <a:r>
              <a:rPr lang="en-GB" dirty="0"/>
              <a:t> recommended a shift towards a needs-based system, which would provide a more equitable distribution of resources.</a:t>
            </a:r>
          </a:p>
          <a:p>
            <a:r>
              <a:rPr lang="en-GB" b="1" dirty="0"/>
              <a:t>Problem for Wales</a:t>
            </a:r>
            <a:r>
              <a:rPr lang="en-GB" dirty="0"/>
              <a:t>: Despite these recommendations, significant changes have not been fully implemented. While the UK government has made adjustments in the form of the </a:t>
            </a:r>
            <a:r>
              <a:rPr lang="en-GB" b="1" dirty="0"/>
              <a:t>Barnett Floor</a:t>
            </a:r>
            <a:r>
              <a:rPr lang="en-GB" dirty="0"/>
              <a:t> (introduced in 2015) to ensure that Wales receives a minimum level of funding, this has not fully addressed the long-standing issues, and many in Wales feel that the formula remains inadequate.</a:t>
            </a:r>
          </a:p>
          <a:p>
            <a:endParaRPr lang="en-GB" dirty="0"/>
          </a:p>
        </p:txBody>
      </p:sp>
    </p:spTree>
    <p:extLst>
      <p:ext uri="{BB962C8B-B14F-4D97-AF65-F5344CB8AC3E}">
        <p14:creationId xmlns:p14="http://schemas.microsoft.com/office/powerpoint/2010/main" val="1816622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7AA4D-63D8-CBE1-518D-75200C30EB60}"/>
              </a:ext>
            </a:extLst>
          </p:cNvPr>
          <p:cNvSpPr>
            <a:spLocks noGrp="1"/>
          </p:cNvSpPr>
          <p:nvPr>
            <p:ph type="title"/>
          </p:nvPr>
        </p:nvSpPr>
        <p:spPr/>
        <p:txBody>
          <a:bodyPr>
            <a:normAutofit fontScale="90000"/>
          </a:bodyPr>
          <a:lstStyle/>
          <a:p>
            <a:r>
              <a:rPr lang="en-GB" b="1" dirty="0"/>
              <a:t>Devolved Powers (Areas the Senedd has control over):</a:t>
            </a:r>
            <a:br>
              <a:rPr lang="en-GB" dirty="0"/>
            </a:br>
            <a:endParaRPr lang="en-GB" dirty="0"/>
          </a:p>
        </p:txBody>
      </p:sp>
      <p:sp>
        <p:nvSpPr>
          <p:cNvPr id="3" name="Content Placeholder 2">
            <a:extLst>
              <a:ext uri="{FF2B5EF4-FFF2-40B4-BE49-F238E27FC236}">
                <a16:creationId xmlns:a16="http://schemas.microsoft.com/office/drawing/2014/main" id="{25D2E454-AD39-8322-1811-8E0E7C874FAE}"/>
              </a:ext>
            </a:extLst>
          </p:cNvPr>
          <p:cNvSpPr>
            <a:spLocks noGrp="1"/>
          </p:cNvSpPr>
          <p:nvPr>
            <p:ph idx="1"/>
          </p:nvPr>
        </p:nvSpPr>
        <p:spPr/>
        <p:txBody>
          <a:bodyPr>
            <a:normAutofit fontScale="85000" lnSpcReduction="20000"/>
          </a:bodyPr>
          <a:lstStyle/>
          <a:p>
            <a:pPr lvl="0"/>
            <a:r>
              <a:rPr lang="en-GB" b="1" dirty="0"/>
              <a:t>Health and Social Services:</a:t>
            </a:r>
            <a:endParaRPr lang="en-GB" dirty="0"/>
          </a:p>
          <a:p>
            <a:pPr lvl="1"/>
            <a:r>
              <a:rPr lang="en-GB" dirty="0"/>
              <a:t>The Welsh Government is responsible for the NHS in Wales, including health services, hospitals, public health initiatives, and social care.</a:t>
            </a:r>
          </a:p>
          <a:p>
            <a:pPr lvl="0"/>
            <a:r>
              <a:rPr lang="en-GB" b="1" dirty="0"/>
              <a:t>Education and Training:</a:t>
            </a:r>
            <a:endParaRPr lang="en-GB" dirty="0"/>
          </a:p>
          <a:p>
            <a:pPr lvl="1"/>
            <a:r>
              <a:rPr lang="en-GB" dirty="0"/>
              <a:t>Wales controls school curricula, school governance, qualifications, and further education. It also manages universities and higher education funding.</a:t>
            </a:r>
          </a:p>
          <a:p>
            <a:pPr lvl="0"/>
            <a:r>
              <a:rPr lang="en-GB" b="1" dirty="0"/>
              <a:t>Local Government:</a:t>
            </a:r>
            <a:endParaRPr lang="en-GB" dirty="0"/>
          </a:p>
          <a:p>
            <a:pPr lvl="1"/>
            <a:r>
              <a:rPr lang="en-GB" dirty="0"/>
              <a:t>Matters related to the structure and functions of local authorities (like councils), including housing, transport, and local planning.</a:t>
            </a:r>
          </a:p>
          <a:p>
            <a:pPr lvl="0"/>
            <a:r>
              <a:rPr lang="en-GB" b="1" dirty="0"/>
              <a:t>Housing:</a:t>
            </a:r>
            <a:endParaRPr lang="en-GB" dirty="0"/>
          </a:p>
          <a:p>
            <a:pPr lvl="1"/>
            <a:r>
              <a:rPr lang="en-GB" dirty="0"/>
              <a:t>The Welsh Government sets housing policies, including social housing, homelessness support, and building regulations.</a:t>
            </a:r>
          </a:p>
          <a:p>
            <a:endParaRPr lang="en-GB" dirty="0"/>
          </a:p>
        </p:txBody>
      </p:sp>
    </p:spTree>
    <p:extLst>
      <p:ext uri="{BB962C8B-B14F-4D97-AF65-F5344CB8AC3E}">
        <p14:creationId xmlns:p14="http://schemas.microsoft.com/office/powerpoint/2010/main" val="2775144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7B0C-6751-758D-47C1-D452CF23517F}"/>
              </a:ext>
            </a:extLst>
          </p:cNvPr>
          <p:cNvSpPr>
            <a:spLocks noGrp="1"/>
          </p:cNvSpPr>
          <p:nvPr>
            <p:ph type="title"/>
          </p:nvPr>
        </p:nvSpPr>
        <p:spPr/>
        <p:txBody>
          <a:bodyPr>
            <a:normAutofit fontScale="90000"/>
          </a:bodyPr>
          <a:lstStyle/>
          <a:p>
            <a:r>
              <a:rPr lang="en-GB" b="1" dirty="0"/>
              <a:t>Devolved Powers (Areas the Senedd has control over):</a:t>
            </a:r>
            <a:br>
              <a:rPr lang="en-GB" dirty="0"/>
            </a:br>
            <a:endParaRPr lang="en-GB" dirty="0"/>
          </a:p>
        </p:txBody>
      </p:sp>
      <p:sp>
        <p:nvSpPr>
          <p:cNvPr id="3" name="Content Placeholder 2">
            <a:extLst>
              <a:ext uri="{FF2B5EF4-FFF2-40B4-BE49-F238E27FC236}">
                <a16:creationId xmlns:a16="http://schemas.microsoft.com/office/drawing/2014/main" id="{5E50D36E-F189-A0E5-0F7A-A827AE81BB8D}"/>
              </a:ext>
            </a:extLst>
          </p:cNvPr>
          <p:cNvSpPr>
            <a:spLocks noGrp="1"/>
          </p:cNvSpPr>
          <p:nvPr>
            <p:ph idx="1"/>
          </p:nvPr>
        </p:nvSpPr>
        <p:spPr/>
        <p:txBody>
          <a:bodyPr>
            <a:normAutofit fontScale="92500"/>
          </a:bodyPr>
          <a:lstStyle/>
          <a:p>
            <a:pPr lvl="0"/>
            <a:r>
              <a:rPr lang="en-GB" b="1" dirty="0"/>
              <a:t>Economic Development:</a:t>
            </a:r>
            <a:endParaRPr lang="en-GB" dirty="0"/>
          </a:p>
          <a:p>
            <a:pPr lvl="1"/>
            <a:r>
              <a:rPr lang="en-GB" dirty="0"/>
              <a:t>Wales controls business support, economic development strategies, and tourism promotion.</a:t>
            </a:r>
          </a:p>
          <a:p>
            <a:pPr lvl="0"/>
            <a:r>
              <a:rPr lang="en-GB" b="1" dirty="0"/>
              <a:t>Transport (Partially Devolved):</a:t>
            </a:r>
            <a:endParaRPr lang="en-GB" dirty="0"/>
          </a:p>
          <a:p>
            <a:pPr lvl="1"/>
            <a:r>
              <a:rPr lang="en-GB" dirty="0"/>
              <a:t>The Welsh Government manages certain aspects of transport, like roads and rail services within Wales, as well as bus services. However, regulation of railways, air travel, and certain transport infrastructure projects remains with the UK.</a:t>
            </a:r>
          </a:p>
          <a:p>
            <a:pPr lvl="0"/>
            <a:r>
              <a:rPr lang="en-GB" b="1" dirty="0"/>
              <a:t>Agriculture, Forestry, and Fisheries:</a:t>
            </a:r>
            <a:endParaRPr lang="en-GB" dirty="0"/>
          </a:p>
          <a:p>
            <a:pPr lvl="1"/>
            <a:r>
              <a:rPr lang="en-GB" dirty="0"/>
              <a:t>Wales governs farming, animal welfare, and food production standards. Fisheries management in Welsh waters is also devolved.</a:t>
            </a:r>
          </a:p>
          <a:p>
            <a:endParaRPr lang="en-GB" dirty="0"/>
          </a:p>
        </p:txBody>
      </p:sp>
    </p:spTree>
    <p:extLst>
      <p:ext uri="{BB962C8B-B14F-4D97-AF65-F5344CB8AC3E}">
        <p14:creationId xmlns:p14="http://schemas.microsoft.com/office/powerpoint/2010/main" val="26555930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5F75F-1278-AFC2-CEAA-8031F9CB947F}"/>
              </a:ext>
            </a:extLst>
          </p:cNvPr>
          <p:cNvSpPr>
            <a:spLocks noGrp="1"/>
          </p:cNvSpPr>
          <p:nvPr>
            <p:ph type="title"/>
          </p:nvPr>
        </p:nvSpPr>
        <p:spPr/>
        <p:txBody>
          <a:bodyPr>
            <a:normAutofit fontScale="90000"/>
          </a:bodyPr>
          <a:lstStyle/>
          <a:p>
            <a:r>
              <a:rPr lang="en-GB" b="1" dirty="0"/>
              <a:t>Devolved Powers (Areas the Senedd has control over):</a:t>
            </a:r>
            <a:br>
              <a:rPr lang="en-GB" dirty="0"/>
            </a:br>
            <a:endParaRPr lang="en-GB" dirty="0"/>
          </a:p>
        </p:txBody>
      </p:sp>
      <p:sp>
        <p:nvSpPr>
          <p:cNvPr id="3" name="Content Placeholder 2">
            <a:extLst>
              <a:ext uri="{FF2B5EF4-FFF2-40B4-BE49-F238E27FC236}">
                <a16:creationId xmlns:a16="http://schemas.microsoft.com/office/drawing/2014/main" id="{204F60F2-8BE4-4420-24BA-0A76491195DF}"/>
              </a:ext>
            </a:extLst>
          </p:cNvPr>
          <p:cNvSpPr>
            <a:spLocks noGrp="1"/>
          </p:cNvSpPr>
          <p:nvPr>
            <p:ph idx="1"/>
          </p:nvPr>
        </p:nvSpPr>
        <p:spPr/>
        <p:txBody>
          <a:bodyPr>
            <a:normAutofit lnSpcReduction="10000"/>
          </a:bodyPr>
          <a:lstStyle/>
          <a:p>
            <a:pPr lvl="0"/>
            <a:r>
              <a:rPr lang="en-GB" b="1" dirty="0"/>
              <a:t>Environment and Planning:</a:t>
            </a:r>
            <a:endParaRPr lang="en-GB" dirty="0"/>
          </a:p>
          <a:p>
            <a:pPr lvl="1"/>
            <a:r>
              <a:rPr lang="en-GB" dirty="0"/>
              <a:t>The Welsh Government oversees environmental protection, land use planning, national parks, and energy efficiency measures.</a:t>
            </a:r>
          </a:p>
          <a:p>
            <a:pPr lvl="0"/>
            <a:r>
              <a:rPr lang="en-GB" b="1" dirty="0"/>
              <a:t>Culture, Sport, and Tourism:</a:t>
            </a:r>
            <a:endParaRPr lang="en-GB" dirty="0"/>
          </a:p>
          <a:p>
            <a:pPr lvl="1"/>
            <a:r>
              <a:rPr lang="en-GB" dirty="0"/>
              <a:t>Responsibility for promoting Welsh culture, heritage, sport, and the arts falls under the Welsh Government.</a:t>
            </a:r>
          </a:p>
          <a:p>
            <a:pPr lvl="0"/>
            <a:r>
              <a:rPr lang="en-GB" b="1" dirty="0"/>
              <a:t>Welsh Language:</a:t>
            </a:r>
            <a:endParaRPr lang="en-GB" dirty="0"/>
          </a:p>
          <a:p>
            <a:pPr lvl="1"/>
            <a:r>
              <a:rPr lang="en-GB" dirty="0"/>
              <a:t>Promotion and regulation of the Welsh language, including its use in public services, education, and media.</a:t>
            </a:r>
          </a:p>
          <a:p>
            <a:endParaRPr lang="en-GB" dirty="0"/>
          </a:p>
        </p:txBody>
      </p:sp>
    </p:spTree>
    <p:extLst>
      <p:ext uri="{BB962C8B-B14F-4D97-AF65-F5344CB8AC3E}">
        <p14:creationId xmlns:p14="http://schemas.microsoft.com/office/powerpoint/2010/main" val="989215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110A-BA0B-32B2-07A6-900996A29BB9}"/>
              </a:ext>
            </a:extLst>
          </p:cNvPr>
          <p:cNvSpPr>
            <a:spLocks noGrp="1"/>
          </p:cNvSpPr>
          <p:nvPr>
            <p:ph type="title"/>
          </p:nvPr>
        </p:nvSpPr>
        <p:spPr/>
        <p:txBody>
          <a:bodyPr/>
          <a:lstStyle/>
          <a:p>
            <a:r>
              <a:rPr lang="en-GB" b="1" dirty="0"/>
              <a:t>Devolved Powers (Areas the Senedd has control over):</a:t>
            </a:r>
            <a:endParaRPr lang="en-GB" dirty="0"/>
          </a:p>
        </p:txBody>
      </p:sp>
      <p:sp>
        <p:nvSpPr>
          <p:cNvPr id="3" name="Content Placeholder 2">
            <a:extLst>
              <a:ext uri="{FF2B5EF4-FFF2-40B4-BE49-F238E27FC236}">
                <a16:creationId xmlns:a16="http://schemas.microsoft.com/office/drawing/2014/main" id="{CEF215E6-6AF0-2823-12E9-31D85E2BA412}"/>
              </a:ext>
            </a:extLst>
          </p:cNvPr>
          <p:cNvSpPr>
            <a:spLocks noGrp="1"/>
          </p:cNvSpPr>
          <p:nvPr>
            <p:ph idx="1"/>
          </p:nvPr>
        </p:nvSpPr>
        <p:spPr/>
        <p:txBody>
          <a:bodyPr/>
          <a:lstStyle/>
          <a:p>
            <a:pPr lvl="0"/>
            <a:r>
              <a:rPr lang="en-GB" b="1" dirty="0"/>
              <a:t>Public Services:</a:t>
            </a:r>
            <a:endParaRPr lang="en-GB" dirty="0"/>
          </a:p>
          <a:p>
            <a:pPr lvl="1"/>
            <a:r>
              <a:rPr lang="en-GB" dirty="0"/>
              <a:t>Oversight of policing (since 2017) and fire services, but not all aspects of criminal justice.</a:t>
            </a:r>
          </a:p>
          <a:p>
            <a:pPr lvl="0"/>
            <a:r>
              <a:rPr lang="en-GB" b="1" dirty="0"/>
              <a:t>Some Taxation Powers:</a:t>
            </a:r>
            <a:endParaRPr lang="en-GB" dirty="0"/>
          </a:p>
          <a:p>
            <a:pPr lvl="1"/>
            <a:r>
              <a:rPr lang="en-GB" dirty="0"/>
              <a:t>Wales has powers over certain taxes, such as land transaction tax (similar to stamp duty) and landfill tax. It also has the ability to vary income tax rates within specific limits.</a:t>
            </a:r>
          </a:p>
          <a:p>
            <a:endParaRPr lang="en-GB" dirty="0"/>
          </a:p>
        </p:txBody>
      </p:sp>
    </p:spTree>
    <p:extLst>
      <p:ext uri="{BB962C8B-B14F-4D97-AF65-F5344CB8AC3E}">
        <p14:creationId xmlns:p14="http://schemas.microsoft.com/office/powerpoint/2010/main" val="3747214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8DF16-8736-4BA0-57EB-E68BF1549AD6}"/>
              </a:ext>
            </a:extLst>
          </p:cNvPr>
          <p:cNvSpPr>
            <a:spLocks noGrp="1"/>
          </p:cNvSpPr>
          <p:nvPr>
            <p:ph type="title"/>
          </p:nvPr>
        </p:nvSpPr>
        <p:spPr/>
        <p:txBody>
          <a:bodyPr>
            <a:normAutofit fontScale="90000"/>
          </a:bodyPr>
          <a:lstStyle/>
          <a:p>
            <a:r>
              <a:rPr lang="en-GB" b="1" dirty="0"/>
              <a:t>Non-Devolved (Reserved) Powers (Areas controlled by the UK government):</a:t>
            </a:r>
            <a:br>
              <a:rPr lang="en-GB" dirty="0"/>
            </a:br>
            <a:endParaRPr lang="en-GB" dirty="0"/>
          </a:p>
        </p:txBody>
      </p:sp>
      <p:sp>
        <p:nvSpPr>
          <p:cNvPr id="3" name="Content Placeholder 2">
            <a:extLst>
              <a:ext uri="{FF2B5EF4-FFF2-40B4-BE49-F238E27FC236}">
                <a16:creationId xmlns:a16="http://schemas.microsoft.com/office/drawing/2014/main" id="{F43D9D1A-9F03-3F43-F316-4AB9206D64C8}"/>
              </a:ext>
            </a:extLst>
          </p:cNvPr>
          <p:cNvSpPr>
            <a:spLocks noGrp="1"/>
          </p:cNvSpPr>
          <p:nvPr>
            <p:ph idx="1"/>
          </p:nvPr>
        </p:nvSpPr>
        <p:spPr/>
        <p:txBody>
          <a:bodyPr>
            <a:normAutofit lnSpcReduction="10000"/>
          </a:bodyPr>
          <a:lstStyle/>
          <a:p>
            <a:pPr lvl="0"/>
            <a:r>
              <a:rPr lang="en-GB" b="1" dirty="0"/>
              <a:t>Foreign Affairs and International Relations:</a:t>
            </a:r>
            <a:endParaRPr lang="en-GB" dirty="0"/>
          </a:p>
          <a:p>
            <a:pPr lvl="1"/>
            <a:r>
              <a:rPr lang="en-GB" dirty="0"/>
              <a:t>The UK government controls foreign policy, diplomacy, </a:t>
            </a:r>
            <a:r>
              <a:rPr lang="en-GB" dirty="0" err="1"/>
              <a:t>defense</a:t>
            </a:r>
            <a:r>
              <a:rPr lang="en-GB" dirty="0"/>
              <a:t>, and security matters.</a:t>
            </a:r>
          </a:p>
          <a:p>
            <a:pPr lvl="0"/>
            <a:r>
              <a:rPr lang="en-GB" b="1" dirty="0"/>
              <a:t>Defence:</a:t>
            </a:r>
            <a:endParaRPr lang="en-GB" dirty="0"/>
          </a:p>
          <a:p>
            <a:pPr lvl="1"/>
            <a:r>
              <a:rPr lang="en-GB" dirty="0"/>
              <a:t>The UK Parliament remains responsible for the armed forces and </a:t>
            </a:r>
            <a:r>
              <a:rPr lang="en-GB" dirty="0" err="1"/>
              <a:t>defense</a:t>
            </a:r>
            <a:r>
              <a:rPr lang="en-GB" dirty="0"/>
              <a:t> strategy, including military deployments.</a:t>
            </a:r>
          </a:p>
          <a:p>
            <a:pPr lvl="0"/>
            <a:r>
              <a:rPr lang="en-GB" b="1" dirty="0"/>
              <a:t>Monetary Policy and Fiscal Policy:</a:t>
            </a:r>
            <a:endParaRPr lang="en-GB" dirty="0"/>
          </a:p>
          <a:p>
            <a:pPr lvl="1"/>
            <a:r>
              <a:rPr lang="en-GB" dirty="0"/>
              <a:t>Control over currency, monetary policy (via the Bank of England), and most major taxes (such as VAT, corporation tax, and income tax beyond devolved variations) remains with the UK government.</a:t>
            </a:r>
          </a:p>
          <a:p>
            <a:endParaRPr lang="en-GB" dirty="0"/>
          </a:p>
        </p:txBody>
      </p:sp>
    </p:spTree>
    <p:extLst>
      <p:ext uri="{BB962C8B-B14F-4D97-AF65-F5344CB8AC3E}">
        <p14:creationId xmlns:p14="http://schemas.microsoft.com/office/powerpoint/2010/main" val="1400670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D9094-4C8C-BEA6-AD62-D91B64272022}"/>
              </a:ext>
            </a:extLst>
          </p:cNvPr>
          <p:cNvSpPr>
            <a:spLocks noGrp="1"/>
          </p:cNvSpPr>
          <p:nvPr>
            <p:ph type="title"/>
          </p:nvPr>
        </p:nvSpPr>
        <p:spPr/>
        <p:txBody>
          <a:bodyPr/>
          <a:lstStyle/>
          <a:p>
            <a:r>
              <a:rPr lang="en-GB" b="1" dirty="0"/>
              <a:t>Non-Devolved (Reserved) Powers (Areas controlled by the UK government):</a:t>
            </a:r>
            <a:endParaRPr lang="en-GB" dirty="0"/>
          </a:p>
        </p:txBody>
      </p:sp>
      <p:sp>
        <p:nvSpPr>
          <p:cNvPr id="3" name="Content Placeholder 2">
            <a:extLst>
              <a:ext uri="{FF2B5EF4-FFF2-40B4-BE49-F238E27FC236}">
                <a16:creationId xmlns:a16="http://schemas.microsoft.com/office/drawing/2014/main" id="{D3EAC197-6137-0923-BA09-A304192AF6F1}"/>
              </a:ext>
            </a:extLst>
          </p:cNvPr>
          <p:cNvSpPr>
            <a:spLocks noGrp="1"/>
          </p:cNvSpPr>
          <p:nvPr>
            <p:ph idx="1"/>
          </p:nvPr>
        </p:nvSpPr>
        <p:spPr/>
        <p:txBody>
          <a:bodyPr>
            <a:normAutofit fontScale="92500" lnSpcReduction="10000"/>
          </a:bodyPr>
          <a:lstStyle/>
          <a:p>
            <a:pPr lvl="0"/>
            <a:r>
              <a:rPr lang="en-GB" b="1" dirty="0"/>
              <a:t>Immigration and Nationality:</a:t>
            </a:r>
            <a:endParaRPr lang="en-GB" dirty="0"/>
          </a:p>
          <a:p>
            <a:pPr lvl="1"/>
            <a:r>
              <a:rPr lang="en-GB" dirty="0"/>
              <a:t>Immigration, visas, citizenship, and border control are not devolved and remain under the control of Westminster.</a:t>
            </a:r>
          </a:p>
          <a:p>
            <a:pPr lvl="0"/>
            <a:r>
              <a:rPr lang="en-GB" b="1" dirty="0"/>
              <a:t>Justice and Policing (Partially Devolved):</a:t>
            </a:r>
            <a:endParaRPr lang="en-GB" dirty="0"/>
          </a:p>
          <a:p>
            <a:pPr lvl="1"/>
            <a:r>
              <a:rPr lang="en-GB" dirty="0"/>
              <a:t>While Wales has control over some aspects of policing and local justice, major areas like criminal law, sentencing, and the courts system (excluding devolved tribunals) remain under UK government jurisdiction.</a:t>
            </a:r>
          </a:p>
          <a:p>
            <a:pPr lvl="0"/>
            <a:r>
              <a:rPr lang="en-GB" b="1" dirty="0"/>
              <a:t>Broadcasting and Media:</a:t>
            </a:r>
            <a:endParaRPr lang="en-GB" dirty="0"/>
          </a:p>
          <a:p>
            <a:pPr lvl="1"/>
            <a:r>
              <a:rPr lang="en-GB" dirty="0"/>
              <a:t>Broadcasting, including the BBC and television and radio regulation, is a UK-wide responsibility.</a:t>
            </a:r>
          </a:p>
          <a:p>
            <a:endParaRPr lang="en-GB" dirty="0"/>
          </a:p>
        </p:txBody>
      </p:sp>
    </p:spTree>
    <p:extLst>
      <p:ext uri="{BB962C8B-B14F-4D97-AF65-F5344CB8AC3E}">
        <p14:creationId xmlns:p14="http://schemas.microsoft.com/office/powerpoint/2010/main" val="38971321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59667-C67A-2CE0-9D2C-22E7D36474CD}"/>
              </a:ext>
            </a:extLst>
          </p:cNvPr>
          <p:cNvSpPr>
            <a:spLocks noGrp="1"/>
          </p:cNvSpPr>
          <p:nvPr>
            <p:ph type="title"/>
          </p:nvPr>
        </p:nvSpPr>
        <p:spPr/>
        <p:txBody>
          <a:bodyPr/>
          <a:lstStyle/>
          <a:p>
            <a:r>
              <a:rPr lang="en-GB" b="1" dirty="0"/>
              <a:t>Non-Devolved (Reserved) Powers (Areas controlled by the UK government):</a:t>
            </a:r>
            <a:endParaRPr lang="en-GB" dirty="0"/>
          </a:p>
        </p:txBody>
      </p:sp>
      <p:sp>
        <p:nvSpPr>
          <p:cNvPr id="3" name="Content Placeholder 2">
            <a:extLst>
              <a:ext uri="{FF2B5EF4-FFF2-40B4-BE49-F238E27FC236}">
                <a16:creationId xmlns:a16="http://schemas.microsoft.com/office/drawing/2014/main" id="{E35A7D91-BF8A-FF13-EED2-EE886F3A5302}"/>
              </a:ext>
            </a:extLst>
          </p:cNvPr>
          <p:cNvSpPr>
            <a:spLocks noGrp="1"/>
          </p:cNvSpPr>
          <p:nvPr>
            <p:ph idx="1"/>
          </p:nvPr>
        </p:nvSpPr>
        <p:spPr/>
        <p:txBody>
          <a:bodyPr>
            <a:normAutofit fontScale="92500"/>
          </a:bodyPr>
          <a:lstStyle/>
          <a:p>
            <a:pPr lvl="0"/>
            <a:r>
              <a:rPr lang="en-GB" b="1" dirty="0"/>
              <a:t>Energy (Strategic):</a:t>
            </a:r>
            <a:endParaRPr lang="en-GB" dirty="0"/>
          </a:p>
          <a:p>
            <a:pPr lvl="1"/>
            <a:r>
              <a:rPr lang="en-GB" dirty="0"/>
              <a:t>Large-scale energy infrastructure (e.g., nuclear power stations, national energy grid) remains with the UK, although some environmental and planning aspects are devolved.</a:t>
            </a:r>
          </a:p>
          <a:p>
            <a:pPr lvl="0"/>
            <a:r>
              <a:rPr lang="en-GB" b="1" dirty="0"/>
              <a:t>Social Security and Welfare:</a:t>
            </a:r>
            <a:endParaRPr lang="en-GB" dirty="0"/>
          </a:p>
          <a:p>
            <a:pPr lvl="1"/>
            <a:r>
              <a:rPr lang="en-GB" dirty="0"/>
              <a:t>Most welfare benefits, such as Universal Credit, pensions, and child benefit, are reserved to Westminster.</a:t>
            </a:r>
          </a:p>
          <a:p>
            <a:pPr lvl="0"/>
            <a:r>
              <a:rPr lang="en-GB" b="1" dirty="0"/>
              <a:t>Trade and Industry:</a:t>
            </a:r>
            <a:endParaRPr lang="en-GB" dirty="0"/>
          </a:p>
          <a:p>
            <a:pPr lvl="1"/>
            <a:r>
              <a:rPr lang="en-GB" dirty="0"/>
              <a:t>International trade deals, tariffs, and trade policy are reserved matters for the UK government.</a:t>
            </a:r>
          </a:p>
          <a:p>
            <a:endParaRPr lang="en-GB" dirty="0"/>
          </a:p>
        </p:txBody>
      </p:sp>
    </p:spTree>
    <p:extLst>
      <p:ext uri="{BB962C8B-B14F-4D97-AF65-F5344CB8AC3E}">
        <p14:creationId xmlns:p14="http://schemas.microsoft.com/office/powerpoint/2010/main" val="154083229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3531</Words>
  <Application>Microsoft Office PowerPoint</Application>
  <PresentationFormat>Widescreen</PresentationFormat>
  <Paragraphs>184</Paragraphs>
  <Slides>23</Slides>
  <Notes>1</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23</vt:i4>
      </vt:variant>
    </vt:vector>
  </HeadingPairs>
  <TitlesOfParts>
    <vt:vector size="34"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Y formiwla Barnett  Barnett Formula</vt:lpstr>
      <vt:lpstr>Arian! Y formiwla Barnett</vt:lpstr>
      <vt:lpstr>Money! The Barnett formula </vt:lpstr>
      <vt:lpstr>The Barnett formula</vt:lpstr>
      <vt:lpstr>The Barnett formula</vt:lpstr>
      <vt:lpstr>The Barnett formula</vt:lpstr>
      <vt:lpstr>The Barnett formula</vt:lpstr>
      <vt:lpstr>The Barnett formula</vt:lpstr>
      <vt:lpstr>The Barnett formula</vt:lpstr>
      <vt:lpstr>The Barnett formula</vt:lpstr>
      <vt:lpstr>The Barnett formula</vt:lpstr>
      <vt:lpstr>The Barnett formula</vt:lpstr>
      <vt:lpstr>The Barnett formula</vt:lpstr>
      <vt:lpstr>The Barnett formula</vt:lpstr>
      <vt:lpstr>Devolved Powers (Areas the Senedd has control over): </vt:lpstr>
      <vt:lpstr>Devolved Powers (Areas the Senedd has control over): </vt:lpstr>
      <vt:lpstr>Devolved Powers (Areas the Senedd has control over): </vt:lpstr>
      <vt:lpstr>Devolved Powers (Areas the Senedd has control over):</vt:lpstr>
      <vt:lpstr>Non-Devolved (Reserved) Powers (Areas controlled by the UK government): </vt:lpstr>
      <vt:lpstr>Non-Devolved (Reserved) Powers (Areas controlled by the UK government):</vt:lpstr>
      <vt:lpstr>Non-Devolved (Reserved) Powers (Areas controlled by the UK government):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2026-02-26T15:15:26Z</dcterms:modified>
</cp:coreProperties>
</file>