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ink/ink1.xml" ContentType="application/inkml+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60"/>
  </p:notesMasterIdLst>
  <p:sldIdLst>
    <p:sldId id="259" r:id="rId6"/>
    <p:sldId id="920" r:id="rId7"/>
    <p:sldId id="860" r:id="rId8"/>
    <p:sldId id="851" r:id="rId9"/>
    <p:sldId id="598" r:id="rId10"/>
    <p:sldId id="596" r:id="rId11"/>
    <p:sldId id="597" r:id="rId12"/>
    <p:sldId id="484" r:id="rId13"/>
    <p:sldId id="821" r:id="rId14"/>
    <p:sldId id="547" r:id="rId15"/>
    <p:sldId id="984" r:id="rId16"/>
    <p:sldId id="914" r:id="rId17"/>
    <p:sldId id="577" r:id="rId18"/>
    <p:sldId id="823" r:id="rId19"/>
    <p:sldId id="772" r:id="rId20"/>
    <p:sldId id="846" r:id="rId21"/>
    <p:sldId id="820" r:id="rId22"/>
    <p:sldId id="813" r:id="rId23"/>
    <p:sldId id="822" r:id="rId24"/>
    <p:sldId id="553" r:id="rId25"/>
    <p:sldId id="922" r:id="rId26"/>
    <p:sldId id="826" r:id="rId27"/>
    <p:sldId id="827" r:id="rId28"/>
    <p:sldId id="830" r:id="rId29"/>
    <p:sldId id="837" r:id="rId30"/>
    <p:sldId id="836" r:id="rId31"/>
    <p:sldId id="916" r:id="rId32"/>
    <p:sldId id="839" r:id="rId33"/>
    <p:sldId id="841" r:id="rId34"/>
    <p:sldId id="842" r:id="rId35"/>
    <p:sldId id="985" r:id="rId36"/>
    <p:sldId id="907" r:id="rId37"/>
    <p:sldId id="850" r:id="rId38"/>
    <p:sldId id="555" r:id="rId39"/>
    <p:sldId id="986" r:id="rId40"/>
    <p:sldId id="543" r:id="rId41"/>
    <p:sldId id="588" r:id="rId42"/>
    <p:sldId id="609" r:id="rId43"/>
    <p:sldId id="987" r:id="rId44"/>
    <p:sldId id="911" r:id="rId45"/>
    <p:sldId id="909" r:id="rId46"/>
    <p:sldId id="587" r:id="rId47"/>
    <p:sldId id="983" r:id="rId48"/>
    <p:sldId id="895" r:id="rId49"/>
    <p:sldId id="913" r:id="rId50"/>
    <p:sldId id="852" r:id="rId51"/>
    <p:sldId id="855" r:id="rId52"/>
    <p:sldId id="868" r:id="rId53"/>
    <p:sldId id="368" r:id="rId54"/>
    <p:sldId id="854" r:id="rId55"/>
    <p:sldId id="856" r:id="rId56"/>
    <p:sldId id="912" r:id="rId57"/>
    <p:sldId id="603" r:id="rId58"/>
    <p:sldId id="557"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259"/>
            <p14:sldId id="920"/>
            <p14:sldId id="860"/>
            <p14:sldId id="851"/>
            <p14:sldId id="598"/>
            <p14:sldId id="596"/>
            <p14:sldId id="597"/>
            <p14:sldId id="484"/>
            <p14:sldId id="821"/>
            <p14:sldId id="547"/>
            <p14:sldId id="984"/>
            <p14:sldId id="914"/>
            <p14:sldId id="577"/>
            <p14:sldId id="823"/>
            <p14:sldId id="772"/>
            <p14:sldId id="846"/>
            <p14:sldId id="820"/>
            <p14:sldId id="813"/>
            <p14:sldId id="822"/>
            <p14:sldId id="553"/>
            <p14:sldId id="922"/>
            <p14:sldId id="826"/>
            <p14:sldId id="827"/>
            <p14:sldId id="830"/>
            <p14:sldId id="837"/>
            <p14:sldId id="836"/>
            <p14:sldId id="916"/>
            <p14:sldId id="839"/>
            <p14:sldId id="841"/>
            <p14:sldId id="842"/>
            <p14:sldId id="985"/>
            <p14:sldId id="907"/>
            <p14:sldId id="850"/>
            <p14:sldId id="555"/>
            <p14:sldId id="986"/>
            <p14:sldId id="543"/>
            <p14:sldId id="588"/>
            <p14:sldId id="609"/>
            <p14:sldId id="987"/>
            <p14:sldId id="911"/>
            <p14:sldId id="909"/>
            <p14:sldId id="587"/>
            <p14:sldId id="983"/>
            <p14:sldId id="895"/>
            <p14:sldId id="913"/>
            <p14:sldId id="852"/>
            <p14:sldId id="855"/>
            <p14:sldId id="868"/>
            <p14:sldId id="368"/>
            <p14:sldId id="854"/>
            <p14:sldId id="856"/>
            <p14:sldId id="912"/>
            <p14:sldId id="603"/>
            <p14:sldId id="55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a:srgbClr val="731DFF"/>
    <a:srgbClr val="0563C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6BA604-8A18-487B-94F9-A814A5553586}" v="22" dt="2026-03-16T11:19:38.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467" autoAdjust="0"/>
    <p:restoredTop sz="91270" autoAdjust="0"/>
  </p:normalViewPr>
  <p:slideViewPr>
    <p:cSldViewPr snapToGrid="0">
      <p:cViewPr varScale="1">
        <p:scale>
          <a:sx n="67" d="100"/>
          <a:sy n="67" d="100"/>
        </p:scale>
        <p:origin x="39" y="261"/>
      </p:cViewPr>
      <p:guideLst/>
    </p:cSldViewPr>
  </p:slideViewPr>
  <p:outlineViewPr>
    <p:cViewPr>
      <p:scale>
        <a:sx n="33" d="100"/>
        <a:sy n="33" d="100"/>
      </p:scale>
      <p:origin x="0" y="-6456"/>
    </p:cViewPr>
  </p:outlin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custSel addSld delSld modSld sldOrd delMainMaster modSection">
      <pc:chgData name="James Williams" userId="c957a50b-491f-4d94-b4bc-52aca3e2340d" providerId="ADAL" clId="{24AD1EBB-B856-443B-9200-42FCDD6529A9}" dt="2026-03-16T14:54:20.906" v="712" actId="20577"/>
      <pc:docMkLst>
        <pc:docMk/>
      </pc:docMkLst>
      <pc:sldChg chg="delSp modSp mod">
        <pc:chgData name="James Williams" userId="c957a50b-491f-4d94-b4bc-52aca3e2340d" providerId="ADAL" clId="{24AD1EBB-B856-443B-9200-42FCDD6529A9}" dt="2026-03-16T11:00:00.519" v="710" actId="20577"/>
        <pc:sldMkLst>
          <pc:docMk/>
          <pc:sldMk cId="1082051791" sldId="259"/>
        </pc:sldMkLst>
        <pc:spChg chg="mod">
          <ac:chgData name="James Williams" userId="c957a50b-491f-4d94-b4bc-52aca3e2340d" providerId="ADAL" clId="{24AD1EBB-B856-443B-9200-42FCDD6529A9}" dt="2026-03-16T11:00:00.519" v="710" actId="20577"/>
          <ac:spMkLst>
            <pc:docMk/>
            <pc:sldMk cId="1082051791" sldId="259"/>
            <ac:spMk id="2" creationId="{7F53F7EE-5CE7-450A-96B3-B3B9BA4610AC}"/>
          </ac:spMkLst>
        </pc:spChg>
        <pc:spChg chg="mod">
          <ac:chgData name="James Williams" userId="c957a50b-491f-4d94-b4bc-52aca3e2340d" providerId="ADAL" clId="{24AD1EBB-B856-443B-9200-42FCDD6529A9}" dt="2026-03-15T17:11:36.585" v="233" actId="14100"/>
          <ac:spMkLst>
            <pc:docMk/>
            <pc:sldMk cId="1082051791" sldId="259"/>
            <ac:spMk id="3" creationId="{65420062-4274-EC1F-E65E-2CF53F186463}"/>
          </ac:spMkLst>
        </pc:spChg>
        <pc:spChg chg="del mod">
          <ac:chgData name="James Williams" userId="c957a50b-491f-4d94-b4bc-52aca3e2340d" providerId="ADAL" clId="{24AD1EBB-B856-443B-9200-42FCDD6529A9}" dt="2026-03-15T17:11:28.201" v="230" actId="478"/>
          <ac:spMkLst>
            <pc:docMk/>
            <pc:sldMk cId="1082051791" sldId="259"/>
            <ac:spMk id="4" creationId="{5EE7A691-8892-61C0-D104-34CB5F8C4983}"/>
          </ac:spMkLst>
        </pc:spChg>
      </pc:sldChg>
      <pc:sldChg chg="modSp mod">
        <pc:chgData name="James Williams" userId="c957a50b-491f-4d94-b4bc-52aca3e2340d" providerId="ADAL" clId="{24AD1EBB-B856-443B-9200-42FCDD6529A9}" dt="2026-03-15T17:34:20.004" v="473" actId="1076"/>
        <pc:sldMkLst>
          <pc:docMk/>
          <pc:sldMk cId="1049913035" sldId="484"/>
        </pc:sldMkLst>
        <pc:spChg chg="mod">
          <ac:chgData name="James Williams" userId="c957a50b-491f-4d94-b4bc-52aca3e2340d" providerId="ADAL" clId="{24AD1EBB-B856-443B-9200-42FCDD6529A9}" dt="2026-03-15T17:34:20.004" v="473" actId="1076"/>
          <ac:spMkLst>
            <pc:docMk/>
            <pc:sldMk cId="1049913035" sldId="484"/>
            <ac:spMk id="2" creationId="{61365102-6F14-4FB7-8C3C-AB618E6179A2}"/>
          </ac:spMkLst>
        </pc:spChg>
      </pc:sldChg>
      <pc:sldChg chg="del">
        <pc:chgData name="James Williams" userId="c957a50b-491f-4d94-b4bc-52aca3e2340d" providerId="ADAL" clId="{24AD1EBB-B856-443B-9200-42FCDD6529A9}" dt="2026-03-15T17:02:20.826" v="213" actId="2696"/>
        <pc:sldMkLst>
          <pc:docMk/>
          <pc:sldMk cId="3915827218" sldId="541"/>
        </pc:sldMkLst>
      </pc:sldChg>
      <pc:sldChg chg="modSp mod">
        <pc:chgData name="James Williams" userId="c957a50b-491f-4d94-b4bc-52aca3e2340d" providerId="ADAL" clId="{24AD1EBB-B856-443B-9200-42FCDD6529A9}" dt="2026-03-15T17:35:14.610" v="476" actId="403"/>
        <pc:sldMkLst>
          <pc:docMk/>
          <pc:sldMk cId="1381556731" sldId="547"/>
        </pc:sldMkLst>
        <pc:spChg chg="mod">
          <ac:chgData name="James Williams" userId="c957a50b-491f-4d94-b4bc-52aca3e2340d" providerId="ADAL" clId="{24AD1EBB-B856-443B-9200-42FCDD6529A9}" dt="2026-03-15T17:35:14.610" v="476" actId="403"/>
          <ac:spMkLst>
            <pc:docMk/>
            <pc:sldMk cId="1381556731" sldId="547"/>
            <ac:spMk id="2" creationId="{61365102-6F14-4FB7-8C3C-AB618E6179A2}"/>
          </ac:spMkLst>
        </pc:spChg>
      </pc:sldChg>
      <pc:sldChg chg="add">
        <pc:chgData name="James Williams" userId="c957a50b-491f-4d94-b4bc-52aca3e2340d" providerId="ADAL" clId="{24AD1EBB-B856-443B-9200-42FCDD6529A9}" dt="2026-03-16T11:19:38.512" v="711"/>
        <pc:sldMkLst>
          <pc:docMk/>
          <pc:sldMk cId="3454231266" sldId="553"/>
        </pc:sldMkLst>
      </pc:sldChg>
      <pc:sldChg chg="add">
        <pc:chgData name="James Williams" userId="c957a50b-491f-4d94-b4bc-52aca3e2340d" providerId="ADAL" clId="{24AD1EBB-B856-443B-9200-42FCDD6529A9}" dt="2026-03-15T17:14:33.797" v="258"/>
        <pc:sldMkLst>
          <pc:docMk/>
          <pc:sldMk cId="2981738136" sldId="555"/>
        </pc:sldMkLst>
      </pc:sldChg>
      <pc:sldChg chg="add ord">
        <pc:chgData name="James Williams" userId="c957a50b-491f-4d94-b4bc-52aca3e2340d" providerId="ADAL" clId="{24AD1EBB-B856-443B-9200-42FCDD6529A9}" dt="2026-03-15T17:27:10.249" v="330"/>
        <pc:sldMkLst>
          <pc:docMk/>
          <pc:sldMk cId="468702709" sldId="557"/>
        </pc:sldMkLst>
      </pc:sldChg>
      <pc:sldChg chg="del ord">
        <pc:chgData name="James Williams" userId="c957a50b-491f-4d94-b4bc-52aca3e2340d" providerId="ADAL" clId="{24AD1EBB-B856-443B-9200-42FCDD6529A9}" dt="2026-03-15T17:25:46.737" v="305" actId="2696"/>
        <pc:sldMkLst>
          <pc:docMk/>
          <pc:sldMk cId="4067351686" sldId="557"/>
        </pc:sldMkLst>
      </pc:sldChg>
      <pc:sldChg chg="modSp mod">
        <pc:chgData name="James Williams" userId="c957a50b-491f-4d94-b4bc-52aca3e2340d" providerId="ADAL" clId="{24AD1EBB-B856-443B-9200-42FCDD6529A9}" dt="2026-03-15T17:27:06.797" v="328" actId="20577"/>
        <pc:sldMkLst>
          <pc:docMk/>
          <pc:sldMk cId="2521669176" sldId="603"/>
        </pc:sldMkLst>
        <pc:spChg chg="mod">
          <ac:chgData name="James Williams" userId="c957a50b-491f-4d94-b4bc-52aca3e2340d" providerId="ADAL" clId="{24AD1EBB-B856-443B-9200-42FCDD6529A9}" dt="2026-03-15T17:26:51.573" v="320" actId="1076"/>
          <ac:spMkLst>
            <pc:docMk/>
            <pc:sldMk cId="2521669176" sldId="603"/>
            <ac:spMk id="2" creationId="{61365102-6F14-4FB7-8C3C-AB618E6179A2}"/>
          </ac:spMkLst>
        </pc:spChg>
        <pc:spChg chg="mod">
          <ac:chgData name="James Williams" userId="c957a50b-491f-4d94-b4bc-52aca3e2340d" providerId="ADAL" clId="{24AD1EBB-B856-443B-9200-42FCDD6529A9}" dt="2026-03-15T17:27:06.797" v="328" actId="20577"/>
          <ac:spMkLst>
            <pc:docMk/>
            <pc:sldMk cId="2521669176" sldId="603"/>
            <ac:spMk id="15" creationId="{005CED6A-A5A7-4341-8E5F-61ACE04CC2A1}"/>
          </ac:spMkLst>
        </pc:spChg>
        <pc:picChg chg="mod">
          <ac:chgData name="James Williams" userId="c957a50b-491f-4d94-b4bc-52aca3e2340d" providerId="ADAL" clId="{24AD1EBB-B856-443B-9200-42FCDD6529A9}" dt="2026-03-15T17:26:36.503" v="313" actId="1076"/>
          <ac:picMkLst>
            <pc:docMk/>
            <pc:sldMk cId="2521669176" sldId="603"/>
            <ac:picMk id="4" creationId="{C92A9336-D66D-8C14-ABFF-759DC4956DA0}"/>
          </ac:picMkLst>
        </pc:picChg>
        <pc:picChg chg="mod">
          <ac:chgData name="James Williams" userId="c957a50b-491f-4d94-b4bc-52aca3e2340d" providerId="ADAL" clId="{24AD1EBB-B856-443B-9200-42FCDD6529A9}" dt="2026-03-15T17:26:42.974" v="317" actId="1076"/>
          <ac:picMkLst>
            <pc:docMk/>
            <pc:sldMk cId="2521669176" sldId="603"/>
            <ac:picMk id="9" creationId="{B9D1949B-A15E-460F-BCED-0C27DE291DED}"/>
          </ac:picMkLst>
        </pc:picChg>
      </pc:sldChg>
      <pc:sldChg chg="modSp mod">
        <pc:chgData name="James Williams" userId="c957a50b-491f-4d94-b4bc-52aca3e2340d" providerId="ADAL" clId="{24AD1EBB-B856-443B-9200-42FCDD6529A9}" dt="2026-03-15T17:38:55.729" v="557" actId="13926"/>
        <pc:sldMkLst>
          <pc:docMk/>
          <pc:sldMk cId="108516314" sldId="772"/>
        </pc:sldMkLst>
        <pc:spChg chg="mod">
          <ac:chgData name="James Williams" userId="c957a50b-491f-4d94-b4bc-52aca3e2340d" providerId="ADAL" clId="{24AD1EBB-B856-443B-9200-42FCDD6529A9}" dt="2026-03-15T17:38:26.172" v="554" actId="403"/>
          <ac:spMkLst>
            <pc:docMk/>
            <pc:sldMk cId="108516314" sldId="772"/>
            <ac:spMk id="2" creationId="{61365102-6F14-4FB7-8C3C-AB618E6179A2}"/>
          </ac:spMkLst>
        </pc:spChg>
        <pc:spChg chg="mod">
          <ac:chgData name="James Williams" userId="c957a50b-491f-4d94-b4bc-52aca3e2340d" providerId="ADAL" clId="{24AD1EBB-B856-443B-9200-42FCDD6529A9}" dt="2026-03-15T17:38:55.729" v="557" actId="13926"/>
          <ac:spMkLst>
            <pc:docMk/>
            <pc:sldMk cId="108516314" sldId="772"/>
            <ac:spMk id="15" creationId="{005CED6A-A5A7-4341-8E5F-61ACE04CC2A1}"/>
          </ac:spMkLst>
        </pc:spChg>
      </pc:sldChg>
      <pc:sldChg chg="modSp mod">
        <pc:chgData name="James Williams" userId="c957a50b-491f-4d94-b4bc-52aca3e2340d" providerId="ADAL" clId="{24AD1EBB-B856-443B-9200-42FCDD6529A9}" dt="2026-03-15T17:42:45.306" v="658" actId="6549"/>
        <pc:sldMkLst>
          <pc:docMk/>
          <pc:sldMk cId="2123580922" sldId="813"/>
        </pc:sldMkLst>
        <pc:spChg chg="mod">
          <ac:chgData name="James Williams" userId="c957a50b-491f-4d94-b4bc-52aca3e2340d" providerId="ADAL" clId="{24AD1EBB-B856-443B-9200-42FCDD6529A9}" dt="2026-03-15T17:42:45.306" v="658" actId="6549"/>
          <ac:spMkLst>
            <pc:docMk/>
            <pc:sldMk cId="2123580922" sldId="813"/>
            <ac:spMk id="15" creationId="{005CED6A-A5A7-4341-8E5F-61ACE04CC2A1}"/>
          </ac:spMkLst>
        </pc:spChg>
      </pc:sldChg>
      <pc:sldChg chg="modSp mod ord">
        <pc:chgData name="James Williams" userId="c957a50b-491f-4d94-b4bc-52aca3e2340d" providerId="ADAL" clId="{24AD1EBB-B856-443B-9200-42FCDD6529A9}" dt="2026-03-15T17:40:57.303" v="596" actId="20577"/>
        <pc:sldMkLst>
          <pc:docMk/>
          <pc:sldMk cId="3922841895" sldId="820"/>
        </pc:sldMkLst>
        <pc:spChg chg="mod">
          <ac:chgData name="James Williams" userId="c957a50b-491f-4d94-b4bc-52aca3e2340d" providerId="ADAL" clId="{24AD1EBB-B856-443B-9200-42FCDD6529A9}" dt="2026-03-15T17:40:57.303" v="596" actId="20577"/>
          <ac:spMkLst>
            <pc:docMk/>
            <pc:sldMk cId="3922841895" sldId="820"/>
            <ac:spMk id="2" creationId="{61365102-6F14-4FB7-8C3C-AB618E6179A2}"/>
          </ac:spMkLst>
        </pc:spChg>
        <pc:spChg chg="mod">
          <ac:chgData name="James Williams" userId="c957a50b-491f-4d94-b4bc-52aca3e2340d" providerId="ADAL" clId="{24AD1EBB-B856-443B-9200-42FCDD6529A9}" dt="2026-03-15T17:40:34.862" v="584" actId="1076"/>
          <ac:spMkLst>
            <pc:docMk/>
            <pc:sldMk cId="3922841895" sldId="820"/>
            <ac:spMk id="7" creationId="{145833C0-EC4F-4291-B881-A131686BDC9A}"/>
          </ac:spMkLst>
        </pc:spChg>
        <pc:spChg chg="mod">
          <ac:chgData name="James Williams" userId="c957a50b-491f-4d94-b4bc-52aca3e2340d" providerId="ADAL" clId="{24AD1EBB-B856-443B-9200-42FCDD6529A9}" dt="2026-03-15T17:40:46.109" v="593" actId="20577"/>
          <ac:spMkLst>
            <pc:docMk/>
            <pc:sldMk cId="3922841895" sldId="820"/>
            <ac:spMk id="15" creationId="{005CED6A-A5A7-4341-8E5F-61ACE04CC2A1}"/>
          </ac:spMkLst>
        </pc:spChg>
        <pc:picChg chg="mod">
          <ac:chgData name="James Williams" userId="c957a50b-491f-4d94-b4bc-52aca3e2340d" providerId="ADAL" clId="{24AD1EBB-B856-443B-9200-42FCDD6529A9}" dt="2026-03-15T17:40:42.122" v="588" actId="1076"/>
          <ac:picMkLst>
            <pc:docMk/>
            <pc:sldMk cId="3922841895" sldId="820"/>
            <ac:picMk id="6" creationId="{ABBCAA1A-A350-4343-96AF-DF2C9B13C84E}"/>
          </ac:picMkLst>
        </pc:picChg>
      </pc:sldChg>
      <pc:sldChg chg="modSp mod">
        <pc:chgData name="James Williams" userId="c957a50b-491f-4d94-b4bc-52aca3e2340d" providerId="ADAL" clId="{24AD1EBB-B856-443B-9200-42FCDD6529A9}" dt="2026-03-15T17:34:49.312" v="474" actId="113"/>
        <pc:sldMkLst>
          <pc:docMk/>
          <pc:sldMk cId="3387402285" sldId="821"/>
        </pc:sldMkLst>
        <pc:spChg chg="mod">
          <ac:chgData name="James Williams" userId="c957a50b-491f-4d94-b4bc-52aca3e2340d" providerId="ADAL" clId="{24AD1EBB-B856-443B-9200-42FCDD6529A9}" dt="2026-03-15T17:34:49.312" v="474" actId="113"/>
          <ac:spMkLst>
            <pc:docMk/>
            <pc:sldMk cId="3387402285" sldId="821"/>
            <ac:spMk id="15" creationId="{005CED6A-A5A7-4341-8E5F-61ACE04CC2A1}"/>
          </ac:spMkLst>
        </pc:spChg>
      </pc:sldChg>
      <pc:sldChg chg="modSp mod">
        <pc:chgData name="James Williams" userId="c957a50b-491f-4d94-b4bc-52aca3e2340d" providerId="ADAL" clId="{24AD1EBB-B856-443B-9200-42FCDD6529A9}" dt="2026-03-15T17:37:41.655" v="547" actId="20577"/>
        <pc:sldMkLst>
          <pc:docMk/>
          <pc:sldMk cId="2672539740" sldId="823"/>
        </pc:sldMkLst>
        <pc:spChg chg="mod">
          <ac:chgData name="James Williams" userId="c957a50b-491f-4d94-b4bc-52aca3e2340d" providerId="ADAL" clId="{24AD1EBB-B856-443B-9200-42FCDD6529A9}" dt="2026-03-15T13:12:01.519" v="198" actId="403"/>
          <ac:spMkLst>
            <pc:docMk/>
            <pc:sldMk cId="2672539740" sldId="823"/>
            <ac:spMk id="2" creationId="{61365102-6F14-4FB7-8C3C-AB618E6179A2}"/>
          </ac:spMkLst>
        </pc:spChg>
        <pc:spChg chg="mod">
          <ac:chgData name="James Williams" userId="c957a50b-491f-4d94-b4bc-52aca3e2340d" providerId="ADAL" clId="{24AD1EBB-B856-443B-9200-42FCDD6529A9}" dt="2026-03-15T17:37:41.655" v="547" actId="20577"/>
          <ac:spMkLst>
            <pc:docMk/>
            <pc:sldMk cId="2672539740" sldId="823"/>
            <ac:spMk id="15" creationId="{005CED6A-A5A7-4341-8E5F-61ACE04CC2A1}"/>
          </ac:spMkLst>
        </pc:spChg>
      </pc:sldChg>
      <pc:sldChg chg="modSp mod">
        <pc:chgData name="James Williams" userId="c957a50b-491f-4d94-b4bc-52aca3e2340d" providerId="ADAL" clId="{24AD1EBB-B856-443B-9200-42FCDD6529A9}" dt="2026-03-15T17:43:42.381" v="661" actId="1076"/>
        <pc:sldMkLst>
          <pc:docMk/>
          <pc:sldMk cId="1964981134" sldId="842"/>
        </pc:sldMkLst>
        <pc:spChg chg="mod">
          <ac:chgData name="James Williams" userId="c957a50b-491f-4d94-b4bc-52aca3e2340d" providerId="ADAL" clId="{24AD1EBB-B856-443B-9200-42FCDD6529A9}" dt="2026-03-15T17:43:42.381" v="661" actId="1076"/>
          <ac:spMkLst>
            <pc:docMk/>
            <pc:sldMk cId="1964981134" sldId="842"/>
            <ac:spMk id="2" creationId="{61365102-6F14-4FB7-8C3C-AB618E6179A2}"/>
          </ac:spMkLst>
        </pc:spChg>
      </pc:sldChg>
      <pc:sldChg chg="del">
        <pc:chgData name="James Williams" userId="c957a50b-491f-4d94-b4bc-52aca3e2340d" providerId="ADAL" clId="{24AD1EBB-B856-443B-9200-42FCDD6529A9}" dt="2026-03-15T17:14:12.952" v="250" actId="2696"/>
        <pc:sldMkLst>
          <pc:docMk/>
          <pc:sldMk cId="2135557723" sldId="845"/>
        </pc:sldMkLst>
      </pc:sldChg>
      <pc:sldChg chg="delSp modSp mod">
        <pc:chgData name="James Williams" userId="c957a50b-491f-4d94-b4bc-52aca3e2340d" providerId="ADAL" clId="{24AD1EBB-B856-443B-9200-42FCDD6529A9}" dt="2026-03-15T17:25:03.648" v="299" actId="20577"/>
        <pc:sldMkLst>
          <pc:docMk/>
          <pc:sldMk cId="1033012097" sldId="851"/>
        </pc:sldMkLst>
        <pc:spChg chg="mod">
          <ac:chgData name="James Williams" userId="c957a50b-491f-4d94-b4bc-52aca3e2340d" providerId="ADAL" clId="{24AD1EBB-B856-443B-9200-42FCDD6529A9}" dt="2026-03-15T17:13:32.401" v="248" actId="1076"/>
          <ac:spMkLst>
            <pc:docMk/>
            <pc:sldMk cId="1033012097" sldId="851"/>
            <ac:spMk id="2" creationId="{61365102-6F14-4FB7-8C3C-AB618E6179A2}"/>
          </ac:spMkLst>
        </pc:spChg>
        <pc:spChg chg="mod">
          <ac:chgData name="James Williams" userId="c957a50b-491f-4d94-b4bc-52aca3e2340d" providerId="ADAL" clId="{24AD1EBB-B856-443B-9200-42FCDD6529A9}" dt="2026-03-15T17:25:03.648" v="299" actId="20577"/>
          <ac:spMkLst>
            <pc:docMk/>
            <pc:sldMk cId="1033012097" sldId="851"/>
            <ac:spMk id="9" creationId="{1907F43D-0AA3-4886-AF0D-843268D6CDBB}"/>
          </ac:spMkLst>
        </pc:spChg>
        <pc:picChg chg="del mod">
          <ac:chgData name="James Williams" userId="c957a50b-491f-4d94-b4bc-52aca3e2340d" providerId="ADAL" clId="{24AD1EBB-B856-443B-9200-42FCDD6529A9}" dt="2026-03-15T17:13:15.061" v="245" actId="478"/>
          <ac:picMkLst>
            <pc:docMk/>
            <pc:sldMk cId="1033012097" sldId="851"/>
            <ac:picMk id="11" creationId="{676CBE84-4CAB-4EDF-B368-44185B06620F}"/>
          </ac:picMkLst>
        </pc:picChg>
      </pc:sldChg>
      <pc:sldChg chg="modSp mod">
        <pc:chgData name="James Williams" userId="c957a50b-491f-4d94-b4bc-52aca3e2340d" providerId="ADAL" clId="{24AD1EBB-B856-443B-9200-42FCDD6529A9}" dt="2026-03-15T17:25:18.308" v="302"/>
        <pc:sldMkLst>
          <pc:docMk/>
          <pc:sldMk cId="3612418663" sldId="852"/>
        </pc:sldMkLst>
        <pc:spChg chg="mod">
          <ac:chgData name="James Williams" userId="c957a50b-491f-4d94-b4bc-52aca3e2340d" providerId="ADAL" clId="{24AD1EBB-B856-443B-9200-42FCDD6529A9}" dt="2026-03-15T17:24:43.002" v="297" actId="403"/>
          <ac:spMkLst>
            <pc:docMk/>
            <pc:sldMk cId="3612418663" sldId="852"/>
            <ac:spMk id="2" creationId="{61365102-6F14-4FB7-8C3C-AB618E6179A2}"/>
          </ac:spMkLst>
        </pc:spChg>
        <pc:spChg chg="mod">
          <ac:chgData name="James Williams" userId="c957a50b-491f-4d94-b4bc-52aca3e2340d" providerId="ADAL" clId="{24AD1EBB-B856-443B-9200-42FCDD6529A9}" dt="2026-03-15T17:25:18.308" v="302"/>
          <ac:spMkLst>
            <pc:docMk/>
            <pc:sldMk cId="3612418663" sldId="852"/>
            <ac:spMk id="9" creationId="{1907F43D-0AA3-4886-AF0D-843268D6CDBB}"/>
          </ac:spMkLst>
        </pc:spChg>
        <pc:picChg chg="mod">
          <ac:chgData name="James Williams" userId="c957a50b-491f-4d94-b4bc-52aca3e2340d" providerId="ADAL" clId="{24AD1EBB-B856-443B-9200-42FCDD6529A9}" dt="2026-03-15T17:25:14.294" v="301" actId="1076"/>
          <ac:picMkLst>
            <pc:docMk/>
            <pc:sldMk cId="3612418663" sldId="852"/>
            <ac:picMk id="11" creationId="{676CBE84-4CAB-4EDF-B368-44185B06620F}"/>
          </ac:picMkLst>
        </pc:picChg>
      </pc:sldChg>
      <pc:sldChg chg="modSp mod">
        <pc:chgData name="James Williams" userId="c957a50b-491f-4d94-b4bc-52aca3e2340d" providerId="ADAL" clId="{24AD1EBB-B856-443B-9200-42FCDD6529A9}" dt="2026-03-15T13:10:56.846" v="191" actId="1076"/>
        <pc:sldMkLst>
          <pc:docMk/>
          <pc:sldMk cId="878951179" sldId="860"/>
        </pc:sldMkLst>
        <pc:spChg chg="mod">
          <ac:chgData name="James Williams" userId="c957a50b-491f-4d94-b4bc-52aca3e2340d" providerId="ADAL" clId="{24AD1EBB-B856-443B-9200-42FCDD6529A9}" dt="2026-03-15T13:10:56.846" v="191" actId="1076"/>
          <ac:spMkLst>
            <pc:docMk/>
            <pc:sldMk cId="878951179" sldId="860"/>
            <ac:spMk id="4" creationId="{8C1596FC-1A2B-D1D3-802B-E79EC1F74D45}"/>
          </ac:spMkLst>
        </pc:spChg>
      </pc:sldChg>
      <pc:sldChg chg="del">
        <pc:chgData name="James Williams" userId="c957a50b-491f-4d94-b4bc-52aca3e2340d" providerId="ADAL" clId="{24AD1EBB-B856-443B-9200-42FCDD6529A9}" dt="2026-03-15T13:11:26.565" v="193" actId="2696"/>
        <pc:sldMkLst>
          <pc:docMk/>
          <pc:sldMk cId="3832404334" sldId="882"/>
        </pc:sldMkLst>
      </pc:sldChg>
      <pc:sldChg chg="modSp mod">
        <pc:chgData name="James Williams" userId="c957a50b-491f-4d94-b4bc-52aca3e2340d" providerId="ADAL" clId="{24AD1EBB-B856-443B-9200-42FCDD6529A9}" dt="2026-03-15T17:44:04.145" v="676" actId="403"/>
        <pc:sldMkLst>
          <pc:docMk/>
          <pc:sldMk cId="82477428" sldId="907"/>
        </pc:sldMkLst>
        <pc:spChg chg="mod">
          <ac:chgData name="James Williams" userId="c957a50b-491f-4d94-b4bc-52aca3e2340d" providerId="ADAL" clId="{24AD1EBB-B856-443B-9200-42FCDD6529A9}" dt="2026-03-15T17:44:04.145" v="676" actId="403"/>
          <ac:spMkLst>
            <pc:docMk/>
            <pc:sldMk cId="82477428" sldId="907"/>
            <ac:spMk id="2" creationId="{A3CD40F9-3E4B-4BF8-8BE7-390BD21BFDB5}"/>
          </ac:spMkLst>
        </pc:spChg>
        <pc:spChg chg="mod">
          <ac:chgData name="James Williams" userId="c957a50b-491f-4d94-b4bc-52aca3e2340d" providerId="ADAL" clId="{24AD1EBB-B856-443B-9200-42FCDD6529A9}" dt="2026-03-15T17:03:04.405" v="228" actId="27636"/>
          <ac:spMkLst>
            <pc:docMk/>
            <pc:sldMk cId="82477428" sldId="907"/>
            <ac:spMk id="3" creationId="{17A529C8-E0AF-EA62-025B-9DA3080D1728}"/>
          </ac:spMkLst>
        </pc:spChg>
      </pc:sldChg>
      <pc:sldChg chg="addSp modSp mod ord">
        <pc:chgData name="James Williams" userId="c957a50b-491f-4d94-b4bc-52aca3e2340d" providerId="ADAL" clId="{24AD1EBB-B856-443B-9200-42FCDD6529A9}" dt="2026-03-15T17:45:35.956" v="705" actId="113"/>
        <pc:sldMkLst>
          <pc:docMk/>
          <pc:sldMk cId="2426078557" sldId="909"/>
        </pc:sldMkLst>
        <pc:spChg chg="mod">
          <ac:chgData name="James Williams" userId="c957a50b-491f-4d94-b4bc-52aca3e2340d" providerId="ADAL" clId="{24AD1EBB-B856-443B-9200-42FCDD6529A9}" dt="2026-03-15T17:45:14.666" v="689" actId="14100"/>
          <ac:spMkLst>
            <pc:docMk/>
            <pc:sldMk cId="2426078557" sldId="909"/>
            <ac:spMk id="2" creationId="{E0BE8407-3FA7-CE18-DEC6-66E4B13C9BEB}"/>
          </ac:spMkLst>
        </pc:spChg>
        <pc:spChg chg="add mod">
          <ac:chgData name="James Williams" userId="c957a50b-491f-4d94-b4bc-52aca3e2340d" providerId="ADAL" clId="{24AD1EBB-B856-443B-9200-42FCDD6529A9}" dt="2026-03-15T17:45:35.956" v="705" actId="113"/>
          <ac:spMkLst>
            <pc:docMk/>
            <pc:sldMk cId="2426078557" sldId="909"/>
            <ac:spMk id="4" creationId="{364B8EBB-C0A0-28DC-6314-84EF47699368}"/>
          </ac:spMkLst>
        </pc:spChg>
      </pc:sldChg>
      <pc:sldChg chg="del">
        <pc:chgData name="James Williams" userId="c957a50b-491f-4d94-b4bc-52aca3e2340d" providerId="ADAL" clId="{24AD1EBB-B856-443B-9200-42FCDD6529A9}" dt="2026-03-15T17:21:36.605" v="260" actId="2696"/>
        <pc:sldMkLst>
          <pc:docMk/>
          <pc:sldMk cId="3998835472" sldId="910"/>
        </pc:sldMkLst>
      </pc:sldChg>
      <pc:sldChg chg="modSp mod">
        <pc:chgData name="James Williams" userId="c957a50b-491f-4d94-b4bc-52aca3e2340d" providerId="ADAL" clId="{24AD1EBB-B856-443B-9200-42FCDD6529A9}" dt="2026-03-15T17:32:39.262" v="465" actId="404"/>
        <pc:sldMkLst>
          <pc:docMk/>
          <pc:sldMk cId="1389898175" sldId="913"/>
        </pc:sldMkLst>
        <pc:spChg chg="mod">
          <ac:chgData name="James Williams" userId="c957a50b-491f-4d94-b4bc-52aca3e2340d" providerId="ADAL" clId="{24AD1EBB-B856-443B-9200-42FCDD6529A9}" dt="2026-03-15T17:32:39.262" v="465" actId="404"/>
          <ac:spMkLst>
            <pc:docMk/>
            <pc:sldMk cId="1389898175" sldId="913"/>
            <ac:spMk id="15" creationId="{17761348-85FC-DA06-E62F-9BCC34BD343D}"/>
          </ac:spMkLst>
        </pc:spChg>
      </pc:sldChg>
      <pc:sldChg chg="modSp mod">
        <pc:chgData name="James Williams" userId="c957a50b-491f-4d94-b4bc-52aca3e2340d" providerId="ADAL" clId="{24AD1EBB-B856-443B-9200-42FCDD6529A9}" dt="2026-03-15T17:35:58.500" v="488" actId="113"/>
        <pc:sldMkLst>
          <pc:docMk/>
          <pc:sldMk cId="1056973164" sldId="914"/>
        </pc:sldMkLst>
        <pc:spChg chg="mod">
          <ac:chgData name="James Williams" userId="c957a50b-491f-4d94-b4bc-52aca3e2340d" providerId="ADAL" clId="{24AD1EBB-B856-443B-9200-42FCDD6529A9}" dt="2026-03-15T17:35:58.500" v="488" actId="113"/>
          <ac:spMkLst>
            <pc:docMk/>
            <pc:sldMk cId="1056973164" sldId="914"/>
            <ac:spMk id="15" creationId="{3C22E9FF-1110-BAC0-3742-6B2DF7A08E90}"/>
          </ac:spMkLst>
        </pc:spChg>
      </pc:sldChg>
      <pc:sldChg chg="del">
        <pc:chgData name="James Williams" userId="c957a50b-491f-4d94-b4bc-52aca3e2340d" providerId="ADAL" clId="{24AD1EBB-B856-443B-9200-42FCDD6529A9}" dt="2026-03-15T17:01:58.717" v="211" actId="2696"/>
        <pc:sldMkLst>
          <pc:docMk/>
          <pc:sldMk cId="322394859" sldId="915"/>
        </pc:sldMkLst>
      </pc:sldChg>
      <pc:sldChg chg="add">
        <pc:chgData name="James Williams" userId="c957a50b-491f-4d94-b4bc-52aca3e2340d" providerId="ADAL" clId="{24AD1EBB-B856-443B-9200-42FCDD6529A9}" dt="2026-03-15T15:48:17.912" v="210"/>
        <pc:sldMkLst>
          <pc:docMk/>
          <pc:sldMk cId="3142194552" sldId="916"/>
        </pc:sldMkLst>
      </pc:sldChg>
      <pc:sldChg chg="del">
        <pc:chgData name="James Williams" userId="c957a50b-491f-4d94-b4bc-52aca3e2340d" providerId="ADAL" clId="{24AD1EBB-B856-443B-9200-42FCDD6529A9}" dt="2026-03-15T13:10:42.206" v="189" actId="2696"/>
        <pc:sldMkLst>
          <pc:docMk/>
          <pc:sldMk cId="444551303" sldId="918"/>
        </pc:sldMkLst>
      </pc:sldChg>
      <pc:sldChg chg="modSp add mod">
        <pc:chgData name="James Williams" userId="c957a50b-491f-4d94-b4bc-52aca3e2340d" providerId="ADAL" clId="{24AD1EBB-B856-443B-9200-42FCDD6529A9}" dt="2026-03-16T14:54:20.906" v="712" actId="20577"/>
        <pc:sldMkLst>
          <pc:docMk/>
          <pc:sldMk cId="1338341301" sldId="920"/>
        </pc:sldMkLst>
        <pc:spChg chg="mod">
          <ac:chgData name="James Williams" userId="c957a50b-491f-4d94-b4bc-52aca3e2340d" providerId="ADAL" clId="{24AD1EBB-B856-443B-9200-42FCDD6529A9}" dt="2026-03-16T14:54:20.906" v="712" actId="20577"/>
          <ac:spMkLst>
            <pc:docMk/>
            <pc:sldMk cId="1338341301" sldId="920"/>
            <ac:spMk id="2" creationId="{7D0C4313-F21F-465B-89E5-EC25D19FE8BB}"/>
          </ac:spMkLst>
        </pc:spChg>
        <pc:spChg chg="mod">
          <ac:chgData name="James Williams" userId="c957a50b-491f-4d94-b4bc-52aca3e2340d" providerId="ADAL" clId="{24AD1EBB-B856-443B-9200-42FCDD6529A9}" dt="2026-03-12T15:37:59.357" v="160" actId="13926"/>
          <ac:spMkLst>
            <pc:docMk/>
            <pc:sldMk cId="1338341301" sldId="920"/>
            <ac:spMk id="3" creationId="{3CED894A-F4C6-4D76-9814-3744BBAE41C5}"/>
          </ac:spMkLst>
        </pc:spChg>
      </pc:sldChg>
      <pc:sldChg chg="add">
        <pc:chgData name="James Williams" userId="c957a50b-491f-4d94-b4bc-52aca3e2340d" providerId="ADAL" clId="{24AD1EBB-B856-443B-9200-42FCDD6529A9}" dt="2026-03-16T11:19:38.512" v="711"/>
        <pc:sldMkLst>
          <pc:docMk/>
          <pc:sldMk cId="3547028817" sldId="922"/>
        </pc:sldMkLst>
      </pc:sldChg>
      <pc:sldChg chg="add del">
        <pc:chgData name="James Williams" userId="c957a50b-491f-4d94-b4bc-52aca3e2340d" providerId="ADAL" clId="{24AD1EBB-B856-443B-9200-42FCDD6529A9}" dt="2026-03-15T10:59:16.269" v="162" actId="2696"/>
        <pc:sldMkLst>
          <pc:docMk/>
          <pc:sldMk cId="629507656" sldId="983"/>
        </pc:sldMkLst>
      </pc:sldChg>
      <pc:sldChg chg="modSp add mod modNotesTx">
        <pc:chgData name="James Williams" userId="c957a50b-491f-4d94-b4bc-52aca3e2340d" providerId="ADAL" clId="{24AD1EBB-B856-443B-9200-42FCDD6529A9}" dt="2026-03-15T11:01:10.112" v="188" actId="20577"/>
        <pc:sldMkLst>
          <pc:docMk/>
          <pc:sldMk cId="1481246433" sldId="983"/>
        </pc:sldMkLst>
        <pc:spChg chg="mod">
          <ac:chgData name="James Williams" userId="c957a50b-491f-4d94-b4bc-52aca3e2340d" providerId="ADAL" clId="{24AD1EBB-B856-443B-9200-42FCDD6529A9}" dt="2026-03-15T11:00:48.253" v="187" actId="20577"/>
          <ac:spMkLst>
            <pc:docMk/>
            <pc:sldMk cId="1481246433" sldId="983"/>
            <ac:spMk id="15" creationId="{DA1C5C2A-DEA3-9BD4-4054-EA6B2EF8189D}"/>
          </ac:spMkLst>
        </pc:spChg>
      </pc:sldChg>
      <pc:sldChg chg="modSp add mod">
        <pc:chgData name="James Williams" userId="c957a50b-491f-4d94-b4bc-52aca3e2340d" providerId="ADAL" clId="{24AD1EBB-B856-443B-9200-42FCDD6529A9}" dt="2026-03-15T17:36:46.950" v="509" actId="113"/>
        <pc:sldMkLst>
          <pc:docMk/>
          <pc:sldMk cId="677564013" sldId="984"/>
        </pc:sldMkLst>
        <pc:spChg chg="mod">
          <ac:chgData name="James Williams" userId="c957a50b-491f-4d94-b4bc-52aca3e2340d" providerId="ADAL" clId="{24AD1EBB-B856-443B-9200-42FCDD6529A9}" dt="2026-03-15T17:36:46.950" v="509" actId="113"/>
          <ac:spMkLst>
            <pc:docMk/>
            <pc:sldMk cId="677564013" sldId="984"/>
            <ac:spMk id="4" creationId="{6F8C22D1-C00A-7DA2-150B-30FC8BF0243E}"/>
          </ac:spMkLst>
        </pc:spChg>
      </pc:sldChg>
      <pc:sldChg chg="modSp add mod">
        <pc:chgData name="James Williams" userId="c957a50b-491f-4d94-b4bc-52aca3e2340d" providerId="ADAL" clId="{24AD1EBB-B856-443B-9200-42FCDD6529A9}" dt="2026-03-15T17:44:31.966" v="680" actId="20577"/>
        <pc:sldMkLst>
          <pc:docMk/>
          <pc:sldMk cId="655656911" sldId="985"/>
        </pc:sldMkLst>
        <pc:spChg chg="mod">
          <ac:chgData name="James Williams" userId="c957a50b-491f-4d94-b4bc-52aca3e2340d" providerId="ADAL" clId="{24AD1EBB-B856-443B-9200-42FCDD6529A9}" dt="2026-03-15T17:02:24.889" v="217" actId="20577"/>
          <ac:spMkLst>
            <pc:docMk/>
            <pc:sldMk cId="655656911" sldId="985"/>
            <ac:spMk id="2" creationId="{61365102-6F14-4FB7-8C3C-AB618E6179A2}"/>
          </ac:spMkLst>
        </pc:spChg>
        <pc:spChg chg="mod">
          <ac:chgData name="James Williams" userId="c957a50b-491f-4d94-b4bc-52aca3e2340d" providerId="ADAL" clId="{24AD1EBB-B856-443B-9200-42FCDD6529A9}" dt="2026-03-15T17:44:31.966" v="680" actId="20577"/>
          <ac:spMkLst>
            <pc:docMk/>
            <pc:sldMk cId="655656911" sldId="985"/>
            <ac:spMk id="3" creationId="{285E1326-5C69-AA66-7FC8-521710059E30}"/>
          </ac:spMkLst>
        </pc:spChg>
      </pc:sldChg>
      <pc:sldChg chg="modSp add mod">
        <pc:chgData name="James Williams" userId="c957a50b-491f-4d94-b4bc-52aca3e2340d" providerId="ADAL" clId="{24AD1EBB-B856-443B-9200-42FCDD6529A9}" dt="2026-03-15T17:14:19.166" v="257" actId="403"/>
        <pc:sldMkLst>
          <pc:docMk/>
          <pc:sldMk cId="1096770896" sldId="986"/>
        </pc:sldMkLst>
        <pc:spChg chg="mod">
          <ac:chgData name="James Williams" userId="c957a50b-491f-4d94-b4bc-52aca3e2340d" providerId="ADAL" clId="{24AD1EBB-B856-443B-9200-42FCDD6529A9}" dt="2026-03-15T17:14:19.166" v="257" actId="403"/>
          <ac:spMkLst>
            <pc:docMk/>
            <pc:sldMk cId="1096770896" sldId="986"/>
            <ac:spMk id="2" creationId="{DB3837CD-8BA6-651A-8C0B-F8B37E92E7A7}"/>
          </ac:spMkLst>
        </pc:spChg>
      </pc:sldChg>
      <pc:sldChg chg="modSp add mod">
        <pc:chgData name="James Williams" userId="c957a50b-491f-4d94-b4bc-52aca3e2340d" providerId="ADAL" clId="{24AD1EBB-B856-443B-9200-42FCDD6529A9}" dt="2026-03-15T17:23:21.874" v="296" actId="1076"/>
        <pc:sldMkLst>
          <pc:docMk/>
          <pc:sldMk cId="3562672573" sldId="987"/>
        </pc:sldMkLst>
        <pc:spChg chg="mod">
          <ac:chgData name="James Williams" userId="c957a50b-491f-4d94-b4bc-52aca3e2340d" providerId="ADAL" clId="{24AD1EBB-B856-443B-9200-42FCDD6529A9}" dt="2026-03-15T17:23:00.213" v="293" actId="20577"/>
          <ac:spMkLst>
            <pc:docMk/>
            <pc:sldMk cId="3562672573" sldId="987"/>
            <ac:spMk id="3" creationId="{872EF771-BFAA-EDE0-775C-91A3D1442802}"/>
          </ac:spMkLst>
        </pc:spChg>
        <pc:spChg chg="mod">
          <ac:chgData name="James Williams" userId="c957a50b-491f-4d94-b4bc-52aca3e2340d" providerId="ADAL" clId="{24AD1EBB-B856-443B-9200-42FCDD6529A9}" dt="2026-03-15T17:23:21.874" v="296" actId="1076"/>
          <ac:spMkLst>
            <pc:docMk/>
            <pc:sldMk cId="3562672573" sldId="987"/>
            <ac:spMk id="14" creationId="{B984C306-9354-E12B-D219-3E33E194414F}"/>
          </ac:spMkLst>
        </pc:spChg>
      </pc:sldChg>
      <pc:sldChg chg="new del">
        <pc:chgData name="James Williams" userId="c957a50b-491f-4d94-b4bc-52aca3e2340d" providerId="ADAL" clId="{24AD1EBB-B856-443B-9200-42FCDD6529A9}" dt="2026-03-15T17:41:36.017" v="598" actId="680"/>
        <pc:sldMkLst>
          <pc:docMk/>
          <pc:sldMk cId="956512977" sldId="988"/>
        </pc:sldMkLst>
      </pc:sldChg>
      <pc:sldMasterChg chg="del delSldLayout">
        <pc:chgData name="James Williams" userId="c957a50b-491f-4d94-b4bc-52aca3e2340d" providerId="ADAL" clId="{24AD1EBB-B856-443B-9200-42FCDD6529A9}" dt="2026-03-15T17:25:46.737" v="305" actId="2696"/>
        <pc:sldMasterMkLst>
          <pc:docMk/>
          <pc:sldMasterMk cId="2794047171" sldId="2147483660"/>
        </pc:sldMasterMkLst>
        <pc:sldLayoutChg chg="del">
          <pc:chgData name="James Williams" userId="c957a50b-491f-4d94-b4bc-52aca3e2340d" providerId="ADAL" clId="{24AD1EBB-B856-443B-9200-42FCDD6529A9}" dt="2026-03-15T17:25:46.737" v="305" actId="2696"/>
          <pc:sldLayoutMkLst>
            <pc:docMk/>
            <pc:sldMasterMk cId="2794047171" sldId="2147483660"/>
            <pc:sldLayoutMk cId="1332957280" sldId="2147483661"/>
          </pc:sldLayoutMkLst>
        </pc:sldLayoutChg>
        <pc:sldLayoutChg chg="del">
          <pc:chgData name="James Williams" userId="c957a50b-491f-4d94-b4bc-52aca3e2340d" providerId="ADAL" clId="{24AD1EBB-B856-443B-9200-42FCDD6529A9}" dt="2026-03-15T17:25:46.737" v="305" actId="2696"/>
          <pc:sldLayoutMkLst>
            <pc:docMk/>
            <pc:sldMasterMk cId="2794047171" sldId="2147483660"/>
            <pc:sldLayoutMk cId="2298776400" sldId="2147483662"/>
          </pc:sldLayoutMkLst>
        </pc:sldLayoutChg>
        <pc:sldLayoutChg chg="del">
          <pc:chgData name="James Williams" userId="c957a50b-491f-4d94-b4bc-52aca3e2340d" providerId="ADAL" clId="{24AD1EBB-B856-443B-9200-42FCDD6529A9}" dt="2026-03-15T17:25:46.737" v="305" actId="2696"/>
          <pc:sldLayoutMkLst>
            <pc:docMk/>
            <pc:sldMasterMk cId="2794047171" sldId="2147483660"/>
            <pc:sldLayoutMk cId="3217220796" sldId="2147483663"/>
          </pc:sldLayoutMkLst>
        </pc:sldLayoutChg>
        <pc:sldLayoutChg chg="del">
          <pc:chgData name="James Williams" userId="c957a50b-491f-4d94-b4bc-52aca3e2340d" providerId="ADAL" clId="{24AD1EBB-B856-443B-9200-42FCDD6529A9}" dt="2026-03-15T17:25:46.737" v="305" actId="2696"/>
          <pc:sldLayoutMkLst>
            <pc:docMk/>
            <pc:sldMasterMk cId="2794047171" sldId="2147483660"/>
            <pc:sldLayoutMk cId="3412060019" sldId="2147483664"/>
          </pc:sldLayoutMkLst>
        </pc:sldLayoutChg>
        <pc:sldLayoutChg chg="del">
          <pc:chgData name="James Williams" userId="c957a50b-491f-4d94-b4bc-52aca3e2340d" providerId="ADAL" clId="{24AD1EBB-B856-443B-9200-42FCDD6529A9}" dt="2026-03-15T17:25:46.737" v="305" actId="2696"/>
          <pc:sldLayoutMkLst>
            <pc:docMk/>
            <pc:sldMasterMk cId="2794047171" sldId="2147483660"/>
            <pc:sldLayoutMk cId="3368984036" sldId="2147483665"/>
          </pc:sldLayoutMkLst>
        </pc:sldLayoutChg>
        <pc:sldLayoutChg chg="del">
          <pc:chgData name="James Williams" userId="c957a50b-491f-4d94-b4bc-52aca3e2340d" providerId="ADAL" clId="{24AD1EBB-B856-443B-9200-42FCDD6529A9}" dt="2026-03-15T17:25:46.737" v="305" actId="2696"/>
          <pc:sldLayoutMkLst>
            <pc:docMk/>
            <pc:sldMasterMk cId="2794047171" sldId="2147483660"/>
            <pc:sldLayoutMk cId="3184059254" sldId="2147483666"/>
          </pc:sldLayoutMkLst>
        </pc:sldLayoutChg>
        <pc:sldLayoutChg chg="del">
          <pc:chgData name="James Williams" userId="c957a50b-491f-4d94-b4bc-52aca3e2340d" providerId="ADAL" clId="{24AD1EBB-B856-443B-9200-42FCDD6529A9}" dt="2026-03-15T17:25:46.737" v="305" actId="2696"/>
          <pc:sldLayoutMkLst>
            <pc:docMk/>
            <pc:sldMasterMk cId="2794047171" sldId="2147483660"/>
            <pc:sldLayoutMk cId="4191310385" sldId="2147483667"/>
          </pc:sldLayoutMkLst>
        </pc:sldLayoutChg>
        <pc:sldLayoutChg chg="del">
          <pc:chgData name="James Williams" userId="c957a50b-491f-4d94-b4bc-52aca3e2340d" providerId="ADAL" clId="{24AD1EBB-B856-443B-9200-42FCDD6529A9}" dt="2026-03-15T17:25:46.737" v="305" actId="2696"/>
          <pc:sldLayoutMkLst>
            <pc:docMk/>
            <pc:sldMasterMk cId="2794047171" sldId="2147483660"/>
            <pc:sldLayoutMk cId="3352188185" sldId="2147483668"/>
          </pc:sldLayoutMkLst>
        </pc:sldLayoutChg>
        <pc:sldLayoutChg chg="del">
          <pc:chgData name="James Williams" userId="c957a50b-491f-4d94-b4bc-52aca3e2340d" providerId="ADAL" clId="{24AD1EBB-B856-443B-9200-42FCDD6529A9}" dt="2026-03-15T17:25:46.737" v="305" actId="2696"/>
          <pc:sldLayoutMkLst>
            <pc:docMk/>
            <pc:sldMasterMk cId="2794047171" sldId="2147483660"/>
            <pc:sldLayoutMk cId="2833495181" sldId="2147483669"/>
          </pc:sldLayoutMkLst>
        </pc:sldLayoutChg>
        <pc:sldLayoutChg chg="del">
          <pc:chgData name="James Williams" userId="c957a50b-491f-4d94-b4bc-52aca3e2340d" providerId="ADAL" clId="{24AD1EBB-B856-443B-9200-42FCDD6529A9}" dt="2026-03-15T17:25:46.737" v="305" actId="2696"/>
          <pc:sldLayoutMkLst>
            <pc:docMk/>
            <pc:sldMasterMk cId="2794047171" sldId="2147483660"/>
            <pc:sldLayoutMk cId="4132343749" sldId="2147483670"/>
          </pc:sldLayoutMkLst>
        </pc:sldLayoutChg>
        <pc:sldLayoutChg chg="del">
          <pc:chgData name="James Williams" userId="c957a50b-491f-4d94-b4bc-52aca3e2340d" providerId="ADAL" clId="{24AD1EBB-B856-443B-9200-42FCDD6529A9}" dt="2026-03-15T17:25:46.737" v="305" actId="2696"/>
          <pc:sldLayoutMkLst>
            <pc:docMk/>
            <pc:sldMasterMk cId="2794047171" sldId="2147483660"/>
            <pc:sldLayoutMk cId="2551066085" sldId="2147483671"/>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26T18:23:18.276"/>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7556 46,'-94'6,"33"0,-429 3,393-10,87 2,0 0,0 1,0 0,0 1,0 0,-14 6,12-4,1-1,-1 0,0-1,-16 2,-181-2,117-5,-1225 1,685 2,613-3,0 0,-1-1,1 0,-20-8,14 4,-39-5,-76 7,94 6,-63-8,37 0,-82 3,19 2,123 1,0-1,0-1,0 0,-17-7,13 5,-23-6,-8 5,0 3,-90 3,47 2,-881-2,943 2,-1 1,1 1,-30 9,28-6,-1-1,-39 2,22-5,1 2,-68 15,87-14,-1-2,-39 1,-60-6,46 0,-1200 1,1263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linuxhint.com/bash_echo/"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vitux.com/how-to-output-text-on-linux-shell/"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3" Type="http://schemas.openxmlformats.org/officeDocument/2006/relationships/hyperlink" Target="https://linuxize.com/post/how-to-use-apt-command/" TargetMode="External"/><Relationship Id="rId2" Type="http://schemas.openxmlformats.org/officeDocument/2006/relationships/slide" Target="../slides/slide42.xml"/><Relationship Id="rId1" Type="http://schemas.openxmlformats.org/officeDocument/2006/relationships/notesMaster" Target="../notesMasters/notesMaster1.xml"/><Relationship Id="rId5" Type="http://schemas.openxmlformats.org/officeDocument/2006/relationships/hyperlink" Target="https://geekflare.com/linux-networking-commands/" TargetMode="External"/><Relationship Id="rId4" Type="http://schemas.openxmlformats.org/officeDocument/2006/relationships/hyperlink" Target="https://itsfoss.com/apt-command-guide/" TargetMode="Externa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a:t>
            </a:fld>
            <a:endParaRPr lang="en-GB"/>
          </a:p>
        </p:txBody>
      </p:sp>
    </p:spTree>
    <p:extLst>
      <p:ext uri="{BB962C8B-B14F-4D97-AF65-F5344CB8AC3E}">
        <p14:creationId xmlns:p14="http://schemas.microsoft.com/office/powerpoint/2010/main" val="2234866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934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0838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11785">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0557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5273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1487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2436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56109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3200" b="0" i="0" dirty="0">
                <a:solidFill>
                  <a:srgbClr val="212529"/>
                </a:solidFill>
                <a:effectLst/>
              </a:rPr>
              <a:t>* Bg.</a:t>
            </a:r>
          </a:p>
          <a:p>
            <a:pPr lvl="1"/>
            <a:r>
              <a:rPr lang="en-US" sz="2800" b="0" i="0" dirty="0">
                <a:solidFill>
                  <a:srgbClr val="212529"/>
                </a:solidFill>
                <a:effectLst/>
              </a:rPr>
              <a:t>Each person looks at the code the other member is writing / written and they help each other debug the code.</a:t>
            </a:r>
          </a:p>
          <a:p>
            <a:pPr lvl="1"/>
            <a:r>
              <a:rPr lang="en-US" sz="2800" b="1" i="0" dirty="0">
                <a:solidFill>
                  <a:srgbClr val="202122"/>
                </a:solidFill>
                <a:effectLst/>
              </a:rPr>
              <a:t>In industry, pair / peer programming</a:t>
            </a:r>
            <a:r>
              <a:rPr lang="en-US" sz="2800" b="0" i="0" dirty="0">
                <a:solidFill>
                  <a:srgbClr val="202122"/>
                </a:solidFill>
                <a:effectLst/>
              </a:rPr>
              <a:t> is a </a:t>
            </a:r>
            <a:r>
              <a:rPr lang="en-US" sz="2800" b="0" i="0" u="none" strike="noStrike" dirty="0">
                <a:effectLst/>
              </a:rPr>
              <a:t>software development</a:t>
            </a:r>
            <a:r>
              <a:rPr lang="en-US" sz="2800" b="0" i="0" dirty="0">
                <a:effectLst/>
              </a:rPr>
              <a:t> technique where two </a:t>
            </a:r>
            <a:r>
              <a:rPr lang="en-US" sz="2800" b="0" i="0" u="none" strike="noStrike" dirty="0">
                <a:effectLst/>
              </a:rPr>
              <a:t>programmers</a:t>
            </a:r>
            <a:r>
              <a:rPr lang="en-US" sz="2800" b="0" i="0" dirty="0">
                <a:effectLst/>
              </a:rPr>
              <a:t> work together on one device. One person </a:t>
            </a:r>
            <a:r>
              <a:rPr lang="en-US" sz="2800" dirty="0"/>
              <a:t>who</a:t>
            </a:r>
            <a:r>
              <a:rPr lang="en-US" sz="2800" b="0" i="0" dirty="0">
                <a:effectLst/>
              </a:rPr>
              <a:t> writes the </a:t>
            </a:r>
            <a:r>
              <a:rPr lang="en-US" sz="2800" b="0" i="0" u="none" strike="noStrike" dirty="0">
                <a:effectLst/>
              </a:rPr>
              <a:t>code</a:t>
            </a:r>
            <a:r>
              <a:rPr lang="en-US" sz="2800" b="0" i="0" dirty="0">
                <a:effectLst/>
              </a:rPr>
              <a:t> is called the </a:t>
            </a:r>
            <a:r>
              <a:rPr lang="en-US" sz="2800" b="1" dirty="0">
                <a:effectLst/>
              </a:rPr>
              <a:t>driver</a:t>
            </a:r>
            <a:r>
              <a:rPr lang="en-US" sz="2800" b="0" dirty="0">
                <a:effectLst/>
              </a:rPr>
              <a:t>,</a:t>
            </a:r>
            <a:r>
              <a:rPr lang="en-US" sz="2800" dirty="0"/>
              <a:t> </a:t>
            </a:r>
            <a:r>
              <a:rPr lang="en-US" sz="2800" b="0" i="0" dirty="0">
                <a:effectLst/>
              </a:rPr>
              <a:t>while the other person is called the </a:t>
            </a:r>
            <a:r>
              <a:rPr lang="en-US" sz="2800" b="1" dirty="0">
                <a:effectLst/>
              </a:rPr>
              <a:t>observer</a:t>
            </a:r>
            <a:r>
              <a:rPr lang="en-US" sz="2800" b="0" i="0" dirty="0">
                <a:effectLst/>
              </a:rPr>
              <a:t> </a:t>
            </a:r>
            <a:r>
              <a:rPr lang="en-US" sz="2800" dirty="0"/>
              <a:t>who </a:t>
            </a:r>
            <a:r>
              <a:rPr lang="en-US" sz="2800" b="0" i="0" u="none" strike="noStrike" dirty="0">
                <a:effectLst/>
              </a:rPr>
              <a:t>reviews</a:t>
            </a:r>
            <a:r>
              <a:rPr lang="en-US" sz="2800" b="0" i="0" dirty="0">
                <a:effectLst/>
              </a:rPr>
              <a:t> each the code being typed. Both review the code for errors after and help each other to solve problems. They can switch roles intermittently when needed.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09643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63092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82754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3802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1303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7630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t>Bg. </a:t>
            </a:r>
            <a:r>
              <a:rPr lang="en-GB" sz="1200" dirty="0"/>
              <a:t>For echo options such as –n, –e, \a, \b, \c, etc… </a:t>
            </a:r>
            <a:r>
              <a:rPr lang="en-GB" sz="1200" dirty="0">
                <a:hlinkClick r:id="rId3"/>
              </a:rPr>
              <a:t>click-here</a:t>
            </a:r>
            <a:r>
              <a:rPr lang="en-GB" sz="1200" dirty="0"/>
              <a:t> and </a:t>
            </a:r>
            <a:r>
              <a:rPr lang="en-GB" sz="1200" dirty="0">
                <a:hlinkClick r:id="rId4"/>
              </a:rPr>
              <a:t>here</a:t>
            </a:r>
            <a:r>
              <a:rPr lang="en-GB" sz="1200" dirty="0"/>
              <a: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88991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75509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#!/bin/bash</a:t>
            </a:r>
          </a:p>
          <a:p>
            <a:endParaRPr lang="en-GB" dirty="0"/>
          </a:p>
          <a:p>
            <a:r>
              <a:rPr lang="en-GB" dirty="0" err="1"/>
              <a:t>VarString</a:t>
            </a:r>
            <a:r>
              <a:rPr lang="en-GB" dirty="0"/>
              <a:t>="Hi, my name is"</a:t>
            </a:r>
          </a:p>
          <a:p>
            <a:r>
              <a:rPr lang="en-GB" dirty="0" err="1"/>
              <a:t>VarName</a:t>
            </a:r>
            <a:r>
              <a:rPr lang="en-GB" dirty="0"/>
              <a:t>="Tommy"</a:t>
            </a:r>
          </a:p>
          <a:p>
            <a:r>
              <a:rPr lang="en-GB" dirty="0" err="1"/>
              <a:t>VarAge</a:t>
            </a:r>
            <a:r>
              <a:rPr lang="en-GB" dirty="0"/>
              <a:t>="25"</a:t>
            </a:r>
          </a:p>
          <a:p>
            <a:endParaRPr lang="en-GB" dirty="0"/>
          </a:p>
          <a:p>
            <a:r>
              <a:rPr lang="en-GB" dirty="0"/>
              <a:t>echo $</a:t>
            </a:r>
            <a:r>
              <a:rPr lang="en-GB" dirty="0" err="1"/>
              <a:t>VarString</a:t>
            </a:r>
            <a:r>
              <a:rPr lang="en-GB" dirty="0"/>
              <a:t> $</a:t>
            </a:r>
            <a:r>
              <a:rPr lang="en-GB" dirty="0" err="1"/>
              <a:t>VarName</a:t>
            </a:r>
            <a:r>
              <a:rPr lang="en-GB" dirty="0"/>
              <a:t> and I am $</a:t>
            </a:r>
            <a:r>
              <a:rPr lang="en-GB" dirty="0" err="1"/>
              <a:t>VarAge</a:t>
            </a:r>
            <a:r>
              <a:rPr lang="en-GB" dirty="0"/>
              <a:t> years old.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73883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 sum is </a:t>
            </a:r>
            <a:r>
              <a:rPr lang="en-US" dirty="0"/>
              <a:t>the total result obtained by adding two or more numbers</a:t>
            </a:r>
            <a:r>
              <a:rPr lang="en-US"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75073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303ACD-DA03-F99E-7AC3-67CD2EE9E4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C5EF03-A1E5-CB92-448C-D1AAFAD5BA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8382EC-CAE2-B167-677C-FEFDC1F825C6}"/>
              </a:ext>
            </a:extLst>
          </p:cNvPr>
          <p:cNvSpPr>
            <a:spLocks noGrp="1"/>
          </p:cNvSpPr>
          <p:nvPr>
            <p:ph type="body" idx="1"/>
          </p:nvPr>
        </p:nvSpPr>
        <p:spPr/>
        <p:txBody>
          <a:bodyPr/>
          <a:lstStyle/>
          <a:p>
            <a:r>
              <a:rPr lang="es-ES" sz="1200" b="0" i="0" kern="1200" dirty="0">
                <a:solidFill>
                  <a:schemeClr val="tx1"/>
                </a:solidFill>
                <a:effectLst/>
                <a:latin typeface="+mn-lt"/>
                <a:ea typeface="+mn-ea"/>
                <a:cs typeface="+mn-cs"/>
              </a:rPr>
              <a:t>x="5"</a:t>
            </a:r>
          </a:p>
          <a:p>
            <a:r>
              <a:rPr lang="es-ES" sz="1200" b="0" i="0" kern="1200" dirty="0">
                <a:solidFill>
                  <a:schemeClr val="tx1"/>
                </a:solidFill>
                <a:effectLst/>
                <a:latin typeface="+mn-lt"/>
                <a:ea typeface="+mn-ea"/>
                <a:cs typeface="+mn-cs"/>
              </a:rPr>
              <a:t>y="6"</a:t>
            </a:r>
          </a:p>
          <a:p>
            <a:r>
              <a:rPr lang="es-ES" sz="1200" b="0" i="0" kern="1200" dirty="0">
                <a:solidFill>
                  <a:schemeClr val="tx1"/>
                </a:solidFill>
                <a:effectLst/>
                <a:latin typeface="+mn-lt"/>
                <a:ea typeface="+mn-ea"/>
                <a:cs typeface="+mn-cs"/>
              </a:rPr>
              <a:t>echo $(( x + 1 ))  </a:t>
            </a:r>
          </a:p>
          <a:p>
            <a:r>
              <a:rPr lang="es-ES" sz="1200" b="0" i="0" kern="1200" dirty="0">
                <a:solidFill>
                  <a:schemeClr val="tx1"/>
                </a:solidFill>
                <a:effectLst/>
                <a:latin typeface="+mn-lt"/>
                <a:ea typeface="+mn-ea"/>
                <a:cs typeface="+mn-cs"/>
              </a:rPr>
              <a:t>echo $(( y + 1 ))   </a:t>
            </a:r>
          </a:p>
          <a:p>
            <a:r>
              <a:rPr lang="es-ES" sz="1200" b="0" i="0" kern="1200" dirty="0">
                <a:solidFill>
                  <a:schemeClr val="tx1"/>
                </a:solidFill>
                <a:effectLst/>
                <a:latin typeface="+mn-lt"/>
                <a:ea typeface="+mn-ea"/>
                <a:cs typeface="+mn-cs"/>
              </a:rPr>
              <a:t># Outputs 6</a:t>
            </a:r>
          </a:p>
          <a:p>
            <a:r>
              <a:rPr lang="es-ES" sz="1200" b="0" i="0" kern="1200" dirty="0">
                <a:solidFill>
                  <a:schemeClr val="tx1"/>
                </a:solidFill>
                <a:effectLst/>
                <a:latin typeface="+mn-lt"/>
                <a:ea typeface="+mn-ea"/>
                <a:cs typeface="+mn-cs"/>
              </a:rPr>
              <a:t># Outputs 7 </a:t>
            </a:r>
          </a:p>
          <a:p>
            <a:r>
              <a:rPr lang="es-ES" sz="1200" b="0" i="0" kern="1200" dirty="0">
                <a:solidFill>
                  <a:schemeClr val="tx1"/>
                </a:solidFill>
                <a:effectLst/>
                <a:latin typeface="+mn-lt"/>
                <a:ea typeface="+mn-ea"/>
                <a:cs typeface="+mn-cs"/>
              </a:rPr>
              <a:t># :o)</a:t>
            </a:r>
            <a:endParaRPr lang="en-GB" dirty="0"/>
          </a:p>
        </p:txBody>
      </p:sp>
      <p:sp>
        <p:nvSpPr>
          <p:cNvPr id="4" name="Slide Number Placeholder 3">
            <a:extLst>
              <a:ext uri="{FF2B5EF4-FFF2-40B4-BE49-F238E27FC236}">
                <a16:creationId xmlns:a16="http://schemas.microsoft.com/office/drawing/2014/main" id="{4271DBAC-9D83-F7D1-DFCE-A25427AC1E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06037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#!/bin/bash</a:t>
            </a:r>
          </a:p>
          <a:p>
            <a:endParaRPr lang="en-US" dirty="0"/>
          </a:p>
          <a:p>
            <a:r>
              <a:rPr lang="en-US" dirty="0"/>
              <a:t>echo "What is your </a:t>
            </a:r>
            <a:r>
              <a:rPr lang="en-US" dirty="0" err="1"/>
              <a:t>SuperHero</a:t>
            </a:r>
            <a:r>
              <a:rPr lang="en-US" dirty="0"/>
              <a:t> name?"</a:t>
            </a:r>
          </a:p>
          <a:p>
            <a:r>
              <a:rPr lang="en-US" dirty="0"/>
              <a:t>read </a:t>
            </a:r>
            <a:r>
              <a:rPr lang="en-US" dirty="0" err="1"/>
              <a:t>Hero_name</a:t>
            </a:r>
            <a:endParaRPr lang="en-US" dirty="0"/>
          </a:p>
          <a:p>
            <a:r>
              <a:rPr lang="en-US" dirty="0"/>
              <a:t>echo "Hello, $</a:t>
            </a:r>
            <a:r>
              <a:rPr lang="en-US" dirty="0" err="1"/>
              <a:t>Hero_name</a:t>
            </a:r>
            <a:r>
              <a:rPr lang="en-US" dirty="0"/>
              <a:t>“</a:t>
            </a:r>
          </a:p>
          <a:p>
            <a:r>
              <a:rPr lang="en-US" dirty="0"/>
              <a:t>-</a:t>
            </a:r>
            <a:endParaRPr lang="en-GB" dirty="0"/>
          </a:p>
          <a:p>
            <a:r>
              <a:rPr lang="en-GB" dirty="0"/>
              <a:t>Note: In bash you can use the read command as the equivalent to the Bat pause command to pause the output e.g. ‘</a:t>
            </a:r>
            <a:r>
              <a:rPr lang="en-GB" b="1" dirty="0">
                <a:solidFill>
                  <a:srgbClr val="7A0874"/>
                </a:solidFill>
                <a:effectLst/>
                <a:latin typeface="Consolas" panose="020B0609020204030204" pitchFamily="49" charset="0"/>
              </a:rPr>
              <a:t>read</a:t>
            </a:r>
            <a:r>
              <a:rPr lang="en-GB" dirty="0"/>
              <a:t> </a:t>
            </a:r>
            <a:r>
              <a:rPr lang="en-GB" dirty="0">
                <a:solidFill>
                  <a:srgbClr val="660033"/>
                </a:solidFill>
                <a:effectLst/>
                <a:latin typeface="Consolas" panose="020B0609020204030204" pitchFamily="49" charset="0"/>
              </a:rPr>
              <a:t>-p</a:t>
            </a:r>
            <a:r>
              <a:rPr lang="en-GB" dirty="0"/>
              <a:t> </a:t>
            </a:r>
            <a:r>
              <a:rPr lang="en-GB" dirty="0">
                <a:solidFill>
                  <a:srgbClr val="FF0000"/>
                </a:solidFill>
                <a:effectLst/>
                <a:latin typeface="Consolas" panose="020B0609020204030204" pitchFamily="49" charset="0"/>
              </a:rPr>
              <a:t>“Press any key to continue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87476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#!/bin/bash</a:t>
            </a:r>
          </a:p>
          <a:p>
            <a:endParaRPr lang="en-US" dirty="0"/>
          </a:p>
          <a:p>
            <a:r>
              <a:rPr lang="en-US" dirty="0"/>
              <a:t>read -p "Name?" </a:t>
            </a:r>
            <a:r>
              <a:rPr lang="en-US" dirty="0" err="1"/>
              <a:t>vName</a:t>
            </a:r>
            <a:endParaRPr lang="en-US" dirty="0"/>
          </a:p>
          <a:p>
            <a:r>
              <a:rPr lang="en-US" dirty="0"/>
              <a:t>echo "Your Name is:" $</a:t>
            </a:r>
            <a:r>
              <a:rPr lang="en-US" dirty="0" err="1"/>
              <a:t>vName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24437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#!/bin/bash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"Guess number between 1 and 10?: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read number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if [ $number == 7 ];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"Congratulations, You guessed the Magic number."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else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echo "Number $number is not the Magic number."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Fi</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t>Bg. </a:t>
            </a:r>
            <a:r>
              <a:rPr lang="en-GB" sz="1200" b="1" dirty="0"/>
              <a:t>Tips: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 or -</a:t>
            </a:r>
            <a:r>
              <a:rPr lang="en-GB" sz="1200" dirty="0" err="1"/>
              <a:t>eq</a:t>
            </a:r>
            <a:r>
              <a:rPr lang="en-GB" sz="1200" dirty="0"/>
              <a:t> </a:t>
            </a:r>
            <a:r>
              <a:rPr lang="en-GB" sz="1200" b="0" dirty="0"/>
              <a:t>can be used for the ‘equal to’ operator.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if statements and if-else statements can be </a:t>
            </a:r>
            <a:r>
              <a:rPr lang="en-GB" sz="1200" b="1" dirty="0"/>
              <a:t>nested</a:t>
            </a:r>
            <a:r>
              <a:rPr lang="en-GB" sz="1200" dirty="0"/>
              <a:t> inside other if or if-else statements.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88009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#!/bin/bash</a:t>
            </a:r>
          </a:p>
          <a:p>
            <a:endParaRPr lang="en-GB" dirty="0"/>
          </a:p>
          <a:p>
            <a:r>
              <a:rPr lang="en-GB" dirty="0"/>
              <a:t>echo -e "\e[1;47m\e[1;31mShopping list: \e[0m"</a:t>
            </a:r>
          </a:p>
          <a:p>
            <a:r>
              <a:rPr lang="en-GB" dirty="0"/>
              <a:t>for Shopping in *</a:t>
            </a:r>
            <a:r>
              <a:rPr lang="en-GB" dirty="0" err="1"/>
              <a:t>OatyBars</a:t>
            </a:r>
            <a:r>
              <a:rPr lang="en-GB" dirty="0"/>
              <a:t> *Apples *Wraps *Salad</a:t>
            </a:r>
          </a:p>
          <a:p>
            <a:r>
              <a:rPr lang="en-GB" dirty="0"/>
              <a:t>do</a:t>
            </a:r>
          </a:p>
          <a:p>
            <a:r>
              <a:rPr lang="en-GB" dirty="0"/>
              <a:t>	echo -e "\e[1;33m $Shopping \e[0m"</a:t>
            </a:r>
          </a:p>
          <a:p>
            <a:r>
              <a:rPr lang="en-GB" dirty="0"/>
              <a:t>done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51884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#!/bin/bash</a:t>
            </a:r>
          </a:p>
          <a:p>
            <a:endParaRPr lang="en-GB" dirty="0"/>
          </a:p>
          <a:p>
            <a:r>
              <a:rPr lang="en-GB" dirty="0" err="1"/>
              <a:t>UserInput</a:t>
            </a:r>
            <a:r>
              <a:rPr lang="en-GB" dirty="0"/>
              <a:t>=null</a:t>
            </a:r>
          </a:p>
          <a:p>
            <a:r>
              <a:rPr lang="en-GB" dirty="0"/>
              <a:t>until [ $</a:t>
            </a:r>
            <a:r>
              <a:rPr lang="en-GB" dirty="0" err="1"/>
              <a:t>UserInput</a:t>
            </a:r>
            <a:r>
              <a:rPr lang="en-GB" dirty="0"/>
              <a:t> = "exit" ]</a:t>
            </a:r>
          </a:p>
          <a:p>
            <a:r>
              <a:rPr lang="en-GB" dirty="0"/>
              <a:t>	do</a:t>
            </a:r>
          </a:p>
          <a:p>
            <a:r>
              <a:rPr lang="en-GB" dirty="0"/>
              <a:t>	echo "Enter the secret word to exit the program:"</a:t>
            </a:r>
          </a:p>
          <a:p>
            <a:r>
              <a:rPr lang="en-GB" dirty="0"/>
              <a:t>	read </a:t>
            </a:r>
            <a:r>
              <a:rPr lang="en-GB" dirty="0" err="1"/>
              <a:t>UserInput</a:t>
            </a:r>
            <a:endParaRPr lang="en-GB" dirty="0"/>
          </a:p>
          <a:p>
            <a:r>
              <a:rPr lang="en-GB" dirty="0"/>
              <a:t>	if [ $</a:t>
            </a:r>
            <a:r>
              <a:rPr lang="en-GB" dirty="0" err="1"/>
              <a:t>UserInput</a:t>
            </a:r>
            <a:r>
              <a:rPr lang="en-GB" dirty="0"/>
              <a:t> == "exit" ]; </a:t>
            </a:r>
          </a:p>
          <a:p>
            <a:r>
              <a:rPr lang="en-GB" dirty="0"/>
              <a:t>	then</a:t>
            </a:r>
          </a:p>
          <a:p>
            <a:r>
              <a:rPr lang="en-GB" dirty="0"/>
              <a:t>	echo -ne '\007'</a:t>
            </a:r>
          </a:p>
          <a:p>
            <a:r>
              <a:rPr lang="en-GB" dirty="0"/>
              <a:t>	echo "Congratulations. You're Free."</a:t>
            </a:r>
          </a:p>
          <a:p>
            <a:r>
              <a:rPr lang="en-GB" dirty="0"/>
              <a:t>	else</a:t>
            </a:r>
          </a:p>
          <a:p>
            <a:r>
              <a:rPr lang="en-GB" dirty="0"/>
              <a:t>	echo -e "\e[1;47m \e[1;31m &lt;&lt; WRONG HAHA. Try Again. &gt;&gt; \e[0m"</a:t>
            </a:r>
          </a:p>
          <a:p>
            <a:r>
              <a:rPr lang="en-GB" dirty="0"/>
              <a:t>	fi</a:t>
            </a:r>
          </a:p>
          <a:p>
            <a:r>
              <a:rPr lang="en-GB" dirty="0"/>
              <a:t>done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5217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DCEAC-D3A2-CD2F-E3A1-8D75C35795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E08F1D-44F2-FF3D-0917-8DA293DFCF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06BA35-BCC6-3B51-06F6-7C39DCED4747}"/>
              </a:ext>
            </a:extLst>
          </p:cNvPr>
          <p:cNvSpPr>
            <a:spLocks noGrp="1"/>
          </p:cNvSpPr>
          <p:nvPr>
            <p:ph type="body" idx="1"/>
          </p:nvPr>
        </p:nvSpPr>
        <p:spPr/>
        <p:txBody>
          <a:bodyPr/>
          <a:lstStyle/>
          <a:p>
            <a:r>
              <a:rPr lang="en-US" dirty="0"/>
              <a:t>#!/bin/bash</a:t>
            </a:r>
          </a:p>
          <a:p>
            <a:endParaRPr lang="en-US" dirty="0"/>
          </a:p>
          <a:p>
            <a:r>
              <a:rPr lang="en-US" dirty="0"/>
              <a:t>MAGIC_NUMBER=7</a:t>
            </a:r>
          </a:p>
          <a:p>
            <a:endParaRPr lang="en-US" dirty="0"/>
          </a:p>
          <a:p>
            <a:r>
              <a:rPr lang="en-US" dirty="0"/>
              <a:t>while true; do</a:t>
            </a:r>
          </a:p>
          <a:p>
            <a:r>
              <a:rPr lang="en-US" dirty="0"/>
              <a:t>    echo -n "Guess number between 1 and 10?: "</a:t>
            </a:r>
          </a:p>
          <a:p>
            <a:r>
              <a:rPr lang="en-US" dirty="0"/>
              <a:t>    read number</a:t>
            </a:r>
          </a:p>
          <a:p>
            <a:endParaRPr lang="en-US" dirty="0"/>
          </a:p>
          <a:p>
            <a:r>
              <a:rPr lang="en-US" dirty="0"/>
              <a:t>    if [ "$number" -eq "$MAGIC_NUMBER" ]; then</a:t>
            </a:r>
          </a:p>
          <a:p>
            <a:r>
              <a:rPr lang="en-US" dirty="0"/>
              <a:t>        echo "Congratulations, You guessed the Magic number."</a:t>
            </a:r>
          </a:p>
          <a:p>
            <a:r>
              <a:rPr lang="en-US" dirty="0"/>
              <a:t>        break</a:t>
            </a:r>
          </a:p>
          <a:p>
            <a:r>
              <a:rPr lang="en-US" dirty="0"/>
              <a:t>    else</a:t>
            </a:r>
          </a:p>
          <a:p>
            <a:r>
              <a:rPr lang="en-US" dirty="0"/>
              <a:t>        echo "Number $number is not the Magic number. Try again."</a:t>
            </a:r>
          </a:p>
          <a:p>
            <a:r>
              <a:rPr lang="en-US" dirty="0"/>
              <a:t>    fi</a:t>
            </a:r>
          </a:p>
          <a:p>
            <a:r>
              <a:rPr lang="en-US" dirty="0"/>
              <a:t>done</a:t>
            </a:r>
            <a:endParaRPr lang="en-GB" dirty="0"/>
          </a:p>
        </p:txBody>
      </p:sp>
      <p:sp>
        <p:nvSpPr>
          <p:cNvPr id="4" name="Slide Number Placeholder 3">
            <a:extLst>
              <a:ext uri="{FF2B5EF4-FFF2-40B4-BE49-F238E27FC236}">
                <a16:creationId xmlns:a16="http://schemas.microsoft.com/office/drawing/2014/main" id="{0ED36F6D-1279-7C7E-19CA-5BCC6968AC1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37653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#!/bin/bash</a:t>
            </a:r>
          </a:p>
          <a:p>
            <a:endParaRPr lang="en-GB" dirty="0"/>
          </a:p>
          <a:p>
            <a:r>
              <a:rPr lang="en-GB" dirty="0"/>
              <a:t>#declare a 1 line array and echo out an index item</a:t>
            </a:r>
          </a:p>
          <a:p>
            <a:r>
              <a:rPr lang="en-GB" dirty="0"/>
              <a:t>declare Array1=( "Array" "of" "</a:t>
            </a:r>
            <a:r>
              <a:rPr lang="en-GB" dirty="0" err="1"/>
              <a:t>SunShine</a:t>
            </a:r>
            <a:r>
              <a:rPr lang="en-GB" dirty="0"/>
              <a:t> :o)" )</a:t>
            </a:r>
          </a:p>
          <a:p>
            <a:r>
              <a:rPr lang="en-GB" dirty="0"/>
              <a:t>echo ${Array1[2]}</a:t>
            </a:r>
          </a:p>
          <a:p>
            <a:r>
              <a:rPr lang="en-GB" dirty="0"/>
              <a:t>echo ${Array1[@]}</a:t>
            </a:r>
          </a:p>
          <a:p>
            <a:endParaRPr lang="en-GB" dirty="0"/>
          </a:p>
          <a:p>
            <a:r>
              <a:rPr lang="en-GB" dirty="0"/>
              <a:t>#declare a multi-line array and echo out an index item</a:t>
            </a:r>
          </a:p>
          <a:p>
            <a:r>
              <a:rPr lang="en-GB" dirty="0"/>
              <a:t>declare -a Array2=(</a:t>
            </a:r>
          </a:p>
          <a:p>
            <a:r>
              <a:rPr lang="en-GB" dirty="0"/>
              <a:t>	[1]="Sunny"</a:t>
            </a:r>
          </a:p>
          <a:p>
            <a:r>
              <a:rPr lang="en-GB" dirty="0"/>
              <a:t>	[2]="</a:t>
            </a:r>
            <a:r>
              <a:rPr lang="en-GB" dirty="0" err="1"/>
              <a:t>Bwrwglaw</a:t>
            </a:r>
            <a:r>
              <a:rPr lang="en-GB" dirty="0"/>
              <a:t>"</a:t>
            </a:r>
          </a:p>
          <a:p>
            <a:r>
              <a:rPr lang="en-GB" dirty="0"/>
              <a:t>	)</a:t>
            </a:r>
          </a:p>
          <a:p>
            <a:r>
              <a:rPr lang="en-GB" dirty="0"/>
              <a:t>echo ${Array2[1]}</a:t>
            </a:r>
          </a:p>
          <a:p>
            <a:endParaRPr lang="en-GB" dirty="0"/>
          </a:p>
          <a:p>
            <a:r>
              <a:rPr lang="en-GB" dirty="0"/>
              <a:t>#declare a multi-line Associative array and echo out an item</a:t>
            </a:r>
          </a:p>
          <a:p>
            <a:r>
              <a:rPr lang="en-GB" dirty="0"/>
              <a:t>declare -A Array3=(</a:t>
            </a:r>
          </a:p>
          <a:p>
            <a:r>
              <a:rPr lang="en-GB" dirty="0"/>
              <a:t>	[Wales]="Sunshine in Wales"</a:t>
            </a:r>
          </a:p>
          <a:p>
            <a:r>
              <a:rPr lang="en-GB" dirty="0"/>
              <a:t>	[Scotland]="Snow in Scotland"</a:t>
            </a:r>
          </a:p>
          <a:p>
            <a:r>
              <a:rPr lang="en-GB" dirty="0"/>
              <a:t>	[Ireland]="Blue Sky in Ireland"</a:t>
            </a:r>
          </a:p>
          <a:p>
            <a:r>
              <a:rPr lang="en-GB" dirty="0"/>
              <a:t>	[England]="Bright Spells in England"</a:t>
            </a:r>
          </a:p>
          <a:p>
            <a:r>
              <a:rPr lang="en-GB" dirty="0"/>
              <a:t>		)</a:t>
            </a:r>
          </a:p>
          <a:p>
            <a:r>
              <a:rPr lang="en-GB" dirty="0"/>
              <a:t>echo ${Array3[Wales]}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69938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#!/bin/bash</a:t>
            </a:r>
          </a:p>
          <a:p>
            <a:endParaRPr lang="en-US" dirty="0"/>
          </a:p>
          <a:p>
            <a:r>
              <a:rPr lang="en-US" dirty="0"/>
              <a:t>echo "Can you code in Bash?"</a:t>
            </a:r>
          </a:p>
          <a:p>
            <a:r>
              <a:rPr lang="en-US" dirty="0"/>
              <a:t>read -p "Yes/No?" Answer</a:t>
            </a:r>
          </a:p>
          <a:p>
            <a:r>
              <a:rPr lang="en-US" dirty="0"/>
              <a:t>case $Answer in	</a:t>
            </a:r>
          </a:p>
          <a:p>
            <a:r>
              <a:rPr lang="en-US" dirty="0"/>
              <a:t>	</a:t>
            </a:r>
            <a:r>
              <a:rPr lang="en-US" dirty="0" err="1"/>
              <a:t>Yes|yes|Y|y</a:t>
            </a:r>
            <a:r>
              <a:rPr lang="en-US" dirty="0"/>
              <a:t>)</a:t>
            </a:r>
          </a:p>
          <a:p>
            <a:r>
              <a:rPr lang="en-US" dirty="0"/>
              <a:t>	echo "Cool. That's Awesome."</a:t>
            </a:r>
          </a:p>
          <a:p>
            <a:r>
              <a:rPr lang="en-US" dirty="0"/>
              <a:t>	;;</a:t>
            </a:r>
          </a:p>
          <a:p>
            <a:r>
              <a:rPr lang="en-US" dirty="0"/>
              <a:t>	</a:t>
            </a:r>
            <a:r>
              <a:rPr lang="en-US" dirty="0" err="1"/>
              <a:t>No|no|N|n</a:t>
            </a:r>
            <a:r>
              <a:rPr lang="en-US" dirty="0"/>
              <a:t>)</a:t>
            </a:r>
          </a:p>
          <a:p>
            <a:r>
              <a:rPr lang="en-US" dirty="0"/>
              <a:t>	echo "It's easy. Let's start learning."</a:t>
            </a:r>
          </a:p>
          <a:p>
            <a:r>
              <a:rPr lang="en-US" dirty="0"/>
              <a:t>	;;</a:t>
            </a:r>
          </a:p>
          <a:p>
            <a:r>
              <a:rPr lang="en-US" dirty="0"/>
              <a:t>	*)</a:t>
            </a:r>
          </a:p>
          <a:p>
            <a:r>
              <a:rPr lang="en-US" dirty="0"/>
              <a:t>	echo "Try again: enter Yes or No."</a:t>
            </a:r>
          </a:p>
          <a:p>
            <a:r>
              <a:rPr lang="en-US" dirty="0"/>
              <a:t>	;;</a:t>
            </a:r>
          </a:p>
          <a:p>
            <a:r>
              <a:rPr lang="en-US" dirty="0" err="1"/>
              <a:t>esac</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884899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#!/bin/bash</a:t>
            </a:r>
          </a:p>
          <a:p>
            <a:endParaRPr lang="en-US" dirty="0"/>
          </a:p>
          <a:p>
            <a:r>
              <a:rPr lang="en-US" dirty="0"/>
              <a:t># 2. Dog says:</a:t>
            </a:r>
          </a:p>
          <a:p>
            <a:r>
              <a:rPr lang="en-US" dirty="0"/>
              <a:t>Dog() {</a:t>
            </a:r>
          </a:p>
          <a:p>
            <a:r>
              <a:rPr lang="en-US" dirty="0"/>
              <a:t>	echo "Buddy. What's your Name?"</a:t>
            </a:r>
          </a:p>
          <a:p>
            <a:r>
              <a:rPr lang="en-US" dirty="0"/>
              <a:t>}</a:t>
            </a:r>
          </a:p>
          <a:p>
            <a:r>
              <a:rPr lang="en-US" dirty="0"/>
              <a:t># 1. Script says:</a:t>
            </a:r>
          </a:p>
          <a:p>
            <a:r>
              <a:rPr lang="en-US" dirty="0"/>
              <a:t>echo "What's your name?"</a:t>
            </a:r>
          </a:p>
          <a:p>
            <a:r>
              <a:rPr lang="en-US" dirty="0"/>
              <a:t>echo "What?"</a:t>
            </a:r>
          </a:p>
          <a:p>
            <a:r>
              <a:rPr lang="en-US" dirty="0"/>
              <a:t>echo "WHAT IS YOUR NAME?"</a:t>
            </a:r>
          </a:p>
          <a:p>
            <a:r>
              <a:rPr lang="en-US" dirty="0"/>
              <a:t>Dog</a:t>
            </a:r>
          </a:p>
          <a:p>
            <a:r>
              <a:rPr lang="en-US" dirty="0"/>
              <a:t>echo "Bash. Hi Buddy :o)"</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21619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#!/bin/bash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function </a:t>
            </a:r>
            <a:r>
              <a:rPr lang="en-GB" dirty="0" err="1"/>
              <a:t>memory_usage</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echo "Memory usage on Server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free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function </a:t>
            </a:r>
            <a:r>
              <a:rPr lang="en-GB" dirty="0" err="1"/>
              <a:t>proc_and_cpu</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echo "Process list and CPU </a:t>
            </a:r>
            <a:r>
              <a:rPr lang="en-GB" dirty="0" err="1"/>
              <a:t>usgae</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dirty="0" err="1"/>
              <a:t>htop</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function </a:t>
            </a:r>
            <a:r>
              <a:rPr lang="en-GB" dirty="0" err="1"/>
              <a:t>tcp_usage</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echo "TCP connections:"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cat /proc/net/</a:t>
            </a:r>
            <a:r>
              <a:rPr lang="en-GB" dirty="0" err="1"/>
              <a:t>tcp</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function </a:t>
            </a:r>
            <a:r>
              <a:rPr lang="en-GB" dirty="0" err="1"/>
              <a:t>kernel_usage</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echo "System name &amp; Kernel version:"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dirty="0" err="1"/>
              <a:t>uname</a:t>
            </a:r>
            <a:r>
              <a:rPr lang="en-GB" dirty="0"/>
              <a:t> -s -v -r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function </a:t>
            </a:r>
            <a:r>
              <a:rPr lang="en-GB" dirty="0" err="1"/>
              <a:t>WhoWhyWhat</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echo "</a:t>
            </a:r>
            <a:r>
              <a:rPr lang="en-GB" dirty="0" err="1"/>
              <a:t>WhoWhyWhat</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Menu(){</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echo -e "\e[1;33m\e[4mSystem Admin. Menu:\e[0m"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echo "1) Memory usage: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Process list &amp; CPU usage: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3) Number of TCP connections: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4) System &amp; Kernel version: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 </a:t>
            </a:r>
            <a:r>
              <a:rPr lang="en-GB" dirty="0" err="1"/>
              <a:t>WhoWhyWhat</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0) Exit."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echo -e "\e[1;33m Choose an option: \e[0m"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read choice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case $choice 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1) </a:t>
            </a:r>
            <a:r>
              <a:rPr lang="en-GB" dirty="0" err="1"/>
              <a:t>memory_usage</a:t>
            </a:r>
            <a:r>
              <a:rPr lang="en-GB" dirty="0"/>
              <a:t> ; Menu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2) </a:t>
            </a:r>
            <a:r>
              <a:rPr lang="en-GB" dirty="0" err="1"/>
              <a:t>proc_and_cpu</a:t>
            </a:r>
            <a:r>
              <a:rPr lang="en-GB" dirty="0"/>
              <a:t> ; Menu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3) </a:t>
            </a:r>
            <a:r>
              <a:rPr lang="en-GB" dirty="0" err="1"/>
              <a:t>tcp_usage</a:t>
            </a:r>
            <a:r>
              <a:rPr lang="en-GB" dirty="0"/>
              <a:t> ; Menu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4) </a:t>
            </a:r>
            <a:r>
              <a:rPr lang="en-GB" dirty="0" err="1"/>
              <a:t>kernel_usage</a:t>
            </a:r>
            <a:r>
              <a:rPr lang="en-GB" dirty="0"/>
              <a:t> ; Menu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5) </a:t>
            </a:r>
            <a:r>
              <a:rPr lang="en-GB" dirty="0" err="1"/>
              <a:t>WhoWhyWhat</a:t>
            </a:r>
            <a:r>
              <a:rPr lang="en-GB" dirty="0"/>
              <a:t> ; Menu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0) exit 0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dirty="0" err="1"/>
              <a:t>esac</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Call Menu function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Menu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9577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600"/>
              </a:spcBef>
              <a:spcAft>
                <a:spcPts val="600"/>
              </a:spcAft>
            </a:pPr>
            <a:r>
              <a:rPr lang="en-GB" dirty="0"/>
              <a:t>First, the main script will call the </a:t>
            </a:r>
            <a:r>
              <a:rPr lang="en-GB" b="1" dirty="0"/>
              <a:t>Menu function</a:t>
            </a:r>
            <a:r>
              <a:rPr lang="en-GB" dirty="0"/>
              <a:t> (located right at the end of the script) to echo out the Menu options to the user.</a:t>
            </a:r>
          </a:p>
          <a:p>
            <a:pPr>
              <a:lnSpc>
                <a:spcPct val="100000"/>
              </a:lnSpc>
              <a:spcBef>
                <a:spcPts val="600"/>
              </a:spcBef>
              <a:spcAft>
                <a:spcPts val="600"/>
              </a:spcAft>
            </a:pPr>
            <a:r>
              <a:rPr lang="en-GB" dirty="0"/>
              <a:t>The </a:t>
            </a:r>
            <a:r>
              <a:rPr lang="en-GB" b="1" dirty="0"/>
              <a:t>Menu function</a:t>
            </a:r>
            <a:r>
              <a:rPr lang="en-GB" dirty="0"/>
              <a:t> uses a </a:t>
            </a:r>
            <a:r>
              <a:rPr lang="en-GB" b="1" dirty="0"/>
              <a:t>read command</a:t>
            </a:r>
            <a:r>
              <a:rPr lang="en-GB" dirty="0"/>
              <a:t> to accept </a:t>
            </a:r>
            <a:r>
              <a:rPr lang="en-GB" b="1" dirty="0"/>
              <a:t>User input </a:t>
            </a:r>
            <a:r>
              <a:rPr lang="en-GB" dirty="0"/>
              <a:t>and a </a:t>
            </a:r>
            <a:r>
              <a:rPr lang="en-GB" b="1" dirty="0"/>
              <a:t>case statement </a:t>
            </a:r>
            <a:r>
              <a:rPr lang="en-GB" dirty="0"/>
              <a:t>to identity the number typed in by the user. The user’s option choice is stored in the </a:t>
            </a:r>
            <a:r>
              <a:rPr lang="en-GB" b="1" dirty="0"/>
              <a:t>$choice</a:t>
            </a:r>
            <a:r>
              <a:rPr lang="en-GB" dirty="0"/>
              <a:t> </a:t>
            </a:r>
            <a:r>
              <a:rPr lang="en-GB" b="1" dirty="0"/>
              <a:t>variable</a:t>
            </a:r>
            <a:r>
              <a:rPr lang="en-GB" dirty="0"/>
              <a:t>.</a:t>
            </a:r>
          </a:p>
          <a:p>
            <a:pPr>
              <a:lnSpc>
                <a:spcPct val="100000"/>
              </a:lnSpc>
              <a:spcBef>
                <a:spcPts val="600"/>
              </a:spcBef>
              <a:spcAft>
                <a:spcPts val="600"/>
              </a:spcAft>
            </a:pPr>
            <a:r>
              <a:rPr lang="en-GB" dirty="0"/>
              <a:t>The </a:t>
            </a:r>
            <a:r>
              <a:rPr lang="en-GB" b="1" dirty="0"/>
              <a:t>case</a:t>
            </a:r>
            <a:r>
              <a:rPr lang="en-GB" dirty="0"/>
              <a:t> </a:t>
            </a:r>
            <a:r>
              <a:rPr lang="en-GB" b="0" dirty="0"/>
              <a:t>statement</a:t>
            </a:r>
            <a:r>
              <a:rPr lang="en-GB" b="1" dirty="0"/>
              <a:t> </a:t>
            </a:r>
            <a:r>
              <a:rPr lang="en-GB" dirty="0"/>
              <a:t>then executes the corresponding </a:t>
            </a:r>
            <a:r>
              <a:rPr lang="en-GB" b="1" dirty="0"/>
              <a:t>function call.</a:t>
            </a:r>
            <a:endParaRPr lang="en-GB" dirty="0"/>
          </a:p>
          <a:p>
            <a:pPr>
              <a:lnSpc>
                <a:spcPct val="100000"/>
              </a:lnSpc>
              <a:spcBef>
                <a:spcPts val="600"/>
              </a:spcBef>
              <a:spcAft>
                <a:spcPts val="600"/>
              </a:spcAft>
            </a:pPr>
            <a:r>
              <a:rPr lang="en-GB" dirty="0"/>
              <a:t>Finally, </a:t>
            </a:r>
            <a:r>
              <a:rPr lang="en-GB" b="1" dirty="0"/>
              <a:t>the case code statements call the Menu function again </a:t>
            </a:r>
            <a:r>
              <a:rPr lang="en-GB" dirty="0"/>
              <a:t>to output the Menu options to choose from.</a:t>
            </a:r>
          </a:p>
          <a:p>
            <a:pPr marL="0" marR="0" lvl="0" indent="0" algn="l" defTabSz="914400" rtl="0" eaLnBrk="1" fontAlgn="auto" latinLnBrk="0" hangingPunct="1">
              <a:lnSpc>
                <a:spcPct val="100000"/>
              </a:lnSpc>
              <a:spcBef>
                <a:spcPts val="600"/>
              </a:spcBef>
              <a:spcAft>
                <a:spcPts val="600"/>
              </a:spcAft>
              <a:buClrTx/>
              <a:buSzTx/>
              <a:buFontTx/>
              <a:buNone/>
              <a:tabLst/>
              <a:defRPr/>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The last option uses the ‘exit’ command to exit the program and return to the prompt. We don’t really NEED to hard code the exit ‘0’ value, but it is good practice to use. 0 signals successful execution of the script. An exit code of 0 means success. So we know the script ran successfully to that point. We could use an echo to output the value.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Tip: Each command we use on Linux (like all other Unix and Unix-like OSs) is a system program that can be found in the Linux directory, usually bin or </a:t>
            </a:r>
            <a:r>
              <a:rPr lang="en-GB" dirty="0" err="1"/>
              <a:t>sbin</a:t>
            </a:r>
            <a:r>
              <a:rPr lang="en-GB" dirty="0"/>
              <a:t>.</a:t>
            </a:r>
          </a:p>
          <a:p>
            <a:endParaRPr lang="en-GB" dirty="0"/>
          </a:p>
          <a:p>
            <a:pPr marL="0" indent="0">
              <a:buNone/>
            </a:pPr>
            <a:r>
              <a:rPr lang="en-GB" dirty="0"/>
              <a:t>#!/bin/bash</a:t>
            </a:r>
          </a:p>
          <a:p>
            <a:pPr marL="0" indent="0">
              <a:buNone/>
            </a:pPr>
            <a:endParaRPr lang="en-GB" dirty="0"/>
          </a:p>
          <a:p>
            <a:pPr marL="0" indent="0">
              <a:buNone/>
            </a:pPr>
            <a:r>
              <a:rPr lang="en-GB" dirty="0"/>
              <a:t>function </a:t>
            </a:r>
            <a:r>
              <a:rPr lang="en-GB" dirty="0" err="1"/>
              <a:t>memory_usage</a:t>
            </a:r>
            <a:r>
              <a:rPr lang="en-GB" dirty="0"/>
              <a:t>() {</a:t>
            </a:r>
          </a:p>
          <a:p>
            <a:pPr marL="0" indent="0">
              <a:buNone/>
            </a:pPr>
            <a:r>
              <a:rPr lang="en-GB" dirty="0"/>
              <a:t>	echo "Memory usage on Server is:"</a:t>
            </a:r>
          </a:p>
          <a:p>
            <a:pPr marL="0" indent="0">
              <a:buNone/>
            </a:pPr>
            <a:r>
              <a:rPr lang="en-GB" dirty="0"/>
              <a:t>	free</a:t>
            </a:r>
          </a:p>
          <a:p>
            <a:pPr marL="0" indent="0">
              <a:buNone/>
            </a:pPr>
            <a:r>
              <a:rPr lang="en-GB" dirty="0"/>
              <a:t>	}</a:t>
            </a:r>
          </a:p>
          <a:p>
            <a:pPr marL="0" indent="0">
              <a:buNone/>
            </a:pPr>
            <a:endParaRPr lang="en-GB" dirty="0"/>
          </a:p>
          <a:p>
            <a:pPr marL="0" indent="0">
              <a:buNone/>
            </a:pPr>
            <a:r>
              <a:rPr lang="en-GB" dirty="0"/>
              <a:t>function </a:t>
            </a:r>
            <a:r>
              <a:rPr lang="en-GB" dirty="0" err="1"/>
              <a:t>proc_and_cpu</a:t>
            </a:r>
            <a:r>
              <a:rPr lang="en-GB" dirty="0"/>
              <a:t>() {</a:t>
            </a:r>
          </a:p>
          <a:p>
            <a:pPr marL="0" indent="0">
              <a:buNone/>
            </a:pPr>
            <a:r>
              <a:rPr lang="en-GB" dirty="0"/>
              <a:t>	echo "Process list and CPU </a:t>
            </a:r>
            <a:r>
              <a:rPr lang="en-GB" dirty="0" err="1"/>
              <a:t>usgae</a:t>
            </a:r>
            <a:r>
              <a:rPr lang="en-GB" dirty="0"/>
              <a:t>:"</a:t>
            </a:r>
          </a:p>
          <a:p>
            <a:pPr marL="0" indent="0">
              <a:buNone/>
            </a:pPr>
            <a:r>
              <a:rPr lang="en-GB" dirty="0"/>
              <a:t>	</a:t>
            </a:r>
            <a:r>
              <a:rPr lang="en-GB" dirty="0" err="1"/>
              <a:t>htop</a:t>
            </a:r>
            <a:endParaRPr lang="en-GB" dirty="0"/>
          </a:p>
          <a:p>
            <a:pPr marL="0" indent="0">
              <a:buNone/>
            </a:pPr>
            <a:r>
              <a:rPr lang="en-GB" dirty="0"/>
              <a:t>	}</a:t>
            </a:r>
          </a:p>
          <a:p>
            <a:pPr marL="0" indent="0">
              <a:buNone/>
            </a:pPr>
            <a:endParaRPr lang="en-GB" dirty="0"/>
          </a:p>
          <a:p>
            <a:pPr marL="0" indent="0">
              <a:buNone/>
            </a:pPr>
            <a:r>
              <a:rPr lang="en-GB" dirty="0"/>
              <a:t>function </a:t>
            </a:r>
            <a:r>
              <a:rPr lang="en-GB" dirty="0" err="1"/>
              <a:t>tcp_usage</a:t>
            </a:r>
            <a:r>
              <a:rPr lang="en-GB" dirty="0"/>
              <a:t>() {</a:t>
            </a:r>
          </a:p>
          <a:p>
            <a:pPr marL="0" indent="0">
              <a:buNone/>
            </a:pPr>
            <a:r>
              <a:rPr lang="en-GB" dirty="0"/>
              <a:t>	echo "TCP connections:"</a:t>
            </a:r>
          </a:p>
          <a:p>
            <a:pPr marL="0" indent="0">
              <a:buNone/>
            </a:pPr>
            <a:r>
              <a:rPr lang="en-GB" dirty="0"/>
              <a:t>	cat /proc/net/</a:t>
            </a:r>
            <a:r>
              <a:rPr lang="en-GB" dirty="0" err="1"/>
              <a:t>tcp</a:t>
            </a:r>
            <a:endParaRPr lang="en-GB" dirty="0"/>
          </a:p>
          <a:p>
            <a:pPr marL="0" indent="0">
              <a:buNone/>
            </a:pPr>
            <a:r>
              <a:rPr lang="en-GB" dirty="0"/>
              <a:t>	}</a:t>
            </a:r>
          </a:p>
          <a:p>
            <a:pPr marL="0" indent="0">
              <a:buNone/>
            </a:pPr>
            <a:endParaRPr lang="en-GB" dirty="0"/>
          </a:p>
          <a:p>
            <a:pPr marL="0" indent="0">
              <a:buNone/>
            </a:pPr>
            <a:r>
              <a:rPr lang="en-GB" dirty="0"/>
              <a:t>function </a:t>
            </a:r>
            <a:r>
              <a:rPr lang="en-GB" dirty="0" err="1"/>
              <a:t>kernel_usage</a:t>
            </a:r>
            <a:r>
              <a:rPr lang="en-GB" dirty="0"/>
              <a:t>() {</a:t>
            </a:r>
          </a:p>
          <a:p>
            <a:pPr marL="0" indent="0">
              <a:buNone/>
            </a:pPr>
            <a:r>
              <a:rPr lang="en-GB" dirty="0"/>
              <a:t>	echo "System name &amp; Kernel version:"</a:t>
            </a:r>
          </a:p>
          <a:p>
            <a:pPr marL="0" indent="0">
              <a:buNone/>
            </a:pPr>
            <a:r>
              <a:rPr lang="en-GB" dirty="0"/>
              <a:t>	</a:t>
            </a:r>
            <a:r>
              <a:rPr lang="en-GB" dirty="0" err="1"/>
              <a:t>uname</a:t>
            </a:r>
            <a:r>
              <a:rPr lang="en-GB" dirty="0"/>
              <a:t> -s -v -r</a:t>
            </a:r>
          </a:p>
          <a:p>
            <a:pPr marL="0" indent="0">
              <a:buNone/>
            </a:pPr>
            <a:r>
              <a:rPr lang="en-GB" dirty="0"/>
              <a:t>	}</a:t>
            </a:r>
          </a:p>
          <a:p>
            <a:pPr marL="0" indent="0">
              <a:buNone/>
            </a:pPr>
            <a:r>
              <a:rPr lang="en-GB" dirty="0"/>
              <a:t>	</a:t>
            </a:r>
          </a:p>
          <a:p>
            <a:pPr marL="0" indent="0">
              <a:buNone/>
            </a:pPr>
            <a:r>
              <a:rPr lang="en-GB" dirty="0"/>
              <a:t>function </a:t>
            </a:r>
            <a:r>
              <a:rPr lang="en-GB" dirty="0" err="1"/>
              <a:t>WhoWhyWhat</a:t>
            </a:r>
            <a:r>
              <a:rPr lang="en-GB" dirty="0"/>
              <a:t>() {</a:t>
            </a:r>
          </a:p>
          <a:p>
            <a:pPr marL="0" indent="0">
              <a:buNone/>
            </a:pPr>
            <a:r>
              <a:rPr lang="en-GB" dirty="0"/>
              <a:t>	echo "</a:t>
            </a:r>
            <a:r>
              <a:rPr lang="en-GB" dirty="0" err="1"/>
              <a:t>WhoWhyWhat</a:t>
            </a:r>
            <a:r>
              <a:rPr lang="en-GB" dirty="0"/>
              <a:t>:"</a:t>
            </a:r>
          </a:p>
          <a:p>
            <a:pPr marL="0" indent="0">
              <a:buNone/>
            </a:pPr>
            <a:r>
              <a:rPr lang="en-GB" dirty="0"/>
              <a:t>	w</a:t>
            </a:r>
          </a:p>
          <a:p>
            <a:pPr marL="0" indent="0">
              <a:buNone/>
            </a:pPr>
            <a:r>
              <a:rPr lang="en-GB" dirty="0"/>
              <a:t>	}</a:t>
            </a:r>
          </a:p>
          <a:p>
            <a:pPr marL="0" indent="0">
              <a:buNone/>
            </a:pPr>
            <a:r>
              <a:rPr lang="en-GB" dirty="0"/>
              <a:t>	</a:t>
            </a:r>
          </a:p>
          <a:p>
            <a:pPr marL="0" indent="0">
              <a:buNone/>
            </a:pPr>
            <a:r>
              <a:rPr lang="en-GB" dirty="0"/>
              <a:t>Menu(){</a:t>
            </a:r>
          </a:p>
          <a:p>
            <a:pPr marL="0" indent="0">
              <a:buNone/>
            </a:pPr>
            <a:r>
              <a:rPr lang="en-GB" dirty="0"/>
              <a:t>echo -e "\e[1;33m \e[1m \e[4m System Admin. Menu:\e[0m"</a:t>
            </a:r>
          </a:p>
          <a:p>
            <a:pPr marL="0" indent="0">
              <a:buNone/>
            </a:pPr>
            <a:r>
              <a:rPr lang="en-GB" dirty="0"/>
              <a:t>echo "1) Memory usage:</a:t>
            </a:r>
          </a:p>
          <a:p>
            <a:pPr marL="0" indent="0">
              <a:buNone/>
            </a:pPr>
            <a:r>
              <a:rPr lang="en-GB" dirty="0"/>
              <a:t>2) Process list &amp; CPU usage:</a:t>
            </a:r>
          </a:p>
          <a:p>
            <a:pPr marL="0" indent="0">
              <a:buNone/>
            </a:pPr>
            <a:r>
              <a:rPr lang="en-GB" dirty="0"/>
              <a:t>3) Number of TCP connections:</a:t>
            </a:r>
          </a:p>
          <a:p>
            <a:pPr marL="0" indent="0">
              <a:buNone/>
            </a:pPr>
            <a:r>
              <a:rPr lang="en-GB" dirty="0"/>
              <a:t>4) System &amp; Kernel version:</a:t>
            </a:r>
          </a:p>
          <a:p>
            <a:pPr marL="0" indent="0">
              <a:buNone/>
            </a:pPr>
            <a:r>
              <a:rPr lang="en-GB" dirty="0"/>
              <a:t>5) </a:t>
            </a:r>
            <a:r>
              <a:rPr lang="en-GB" dirty="0" err="1"/>
              <a:t>WhoWhyWhat</a:t>
            </a:r>
            <a:r>
              <a:rPr lang="en-GB" dirty="0"/>
              <a:t>:</a:t>
            </a:r>
          </a:p>
          <a:p>
            <a:pPr marL="0" indent="0">
              <a:buNone/>
            </a:pPr>
            <a:r>
              <a:rPr lang="en-GB" dirty="0"/>
              <a:t>0) Exit."</a:t>
            </a:r>
          </a:p>
          <a:p>
            <a:pPr marL="0" indent="0">
              <a:buNone/>
            </a:pPr>
            <a:r>
              <a:rPr lang="en-GB" dirty="0"/>
              <a:t>echo -e "\e[1;33m Choose an option: \e[0m"</a:t>
            </a:r>
          </a:p>
          <a:p>
            <a:pPr marL="0" indent="0">
              <a:buNone/>
            </a:pPr>
            <a:r>
              <a:rPr lang="en-GB" dirty="0"/>
              <a:t>		read choice</a:t>
            </a:r>
          </a:p>
          <a:p>
            <a:pPr marL="0" indent="0">
              <a:buNone/>
            </a:pPr>
            <a:r>
              <a:rPr lang="en-GB" dirty="0"/>
              <a:t>		case $choice in</a:t>
            </a:r>
          </a:p>
          <a:p>
            <a:pPr marL="0" indent="0">
              <a:buNone/>
            </a:pPr>
            <a:r>
              <a:rPr lang="en-GB" dirty="0"/>
              <a:t>			1) </a:t>
            </a:r>
            <a:r>
              <a:rPr lang="en-GB" dirty="0" err="1"/>
              <a:t>memory_usage</a:t>
            </a:r>
            <a:r>
              <a:rPr lang="en-GB" dirty="0"/>
              <a:t> ; Menu ;;</a:t>
            </a:r>
          </a:p>
          <a:p>
            <a:pPr marL="0" indent="0">
              <a:buNone/>
            </a:pPr>
            <a:r>
              <a:rPr lang="en-GB" dirty="0"/>
              <a:t>			2) </a:t>
            </a:r>
            <a:r>
              <a:rPr lang="en-GB" dirty="0" err="1"/>
              <a:t>proc_and_cpu</a:t>
            </a:r>
            <a:r>
              <a:rPr lang="en-GB" dirty="0"/>
              <a:t> ; Menu ;;</a:t>
            </a:r>
          </a:p>
          <a:p>
            <a:pPr marL="0" indent="0">
              <a:buNone/>
            </a:pPr>
            <a:r>
              <a:rPr lang="en-GB" dirty="0"/>
              <a:t>			3) </a:t>
            </a:r>
            <a:r>
              <a:rPr lang="en-GB" dirty="0" err="1"/>
              <a:t>tcp_usage</a:t>
            </a:r>
            <a:r>
              <a:rPr lang="en-GB" dirty="0"/>
              <a:t> ; Menu ;;</a:t>
            </a:r>
          </a:p>
          <a:p>
            <a:pPr marL="0" indent="0">
              <a:buNone/>
            </a:pPr>
            <a:r>
              <a:rPr lang="en-GB" dirty="0"/>
              <a:t>			4) </a:t>
            </a:r>
            <a:r>
              <a:rPr lang="en-GB" dirty="0" err="1"/>
              <a:t>kernel_usage</a:t>
            </a:r>
            <a:r>
              <a:rPr lang="en-GB" dirty="0"/>
              <a:t> ; Menu ;;</a:t>
            </a:r>
          </a:p>
          <a:p>
            <a:pPr marL="0" indent="0">
              <a:buNone/>
            </a:pPr>
            <a:r>
              <a:rPr lang="en-GB" dirty="0"/>
              <a:t>			5) </a:t>
            </a:r>
            <a:r>
              <a:rPr lang="en-GB" dirty="0" err="1"/>
              <a:t>WhoWhyWhat</a:t>
            </a:r>
            <a:r>
              <a:rPr lang="en-GB" dirty="0"/>
              <a:t> ; Menu ;;</a:t>
            </a:r>
          </a:p>
          <a:p>
            <a:pPr marL="0" indent="0">
              <a:buNone/>
            </a:pPr>
            <a:r>
              <a:rPr lang="en-GB" dirty="0"/>
              <a:t>			0) exit ;;</a:t>
            </a:r>
          </a:p>
          <a:p>
            <a:pPr marL="0" indent="0">
              <a:buNone/>
            </a:pPr>
            <a:r>
              <a:rPr lang="en-GB" dirty="0"/>
              <a:t>		</a:t>
            </a:r>
            <a:r>
              <a:rPr lang="en-GB" dirty="0" err="1"/>
              <a:t>esac</a:t>
            </a:r>
            <a:endParaRPr lang="en-GB" dirty="0"/>
          </a:p>
          <a:p>
            <a:pPr marL="0" indent="0">
              <a:buNone/>
            </a:pPr>
            <a:r>
              <a:rPr lang="en-GB" dirty="0"/>
              <a:t>	}</a:t>
            </a:r>
          </a:p>
          <a:p>
            <a:pPr marL="0" indent="0">
              <a:buNone/>
            </a:pPr>
            <a:endParaRPr lang="en-GB" dirty="0"/>
          </a:p>
          <a:p>
            <a:pPr marL="0" indent="0">
              <a:buNone/>
            </a:pPr>
            <a:r>
              <a:rPr lang="en-GB" dirty="0"/>
              <a:t># Call Menu function</a:t>
            </a:r>
          </a:p>
          <a:p>
            <a:pPr marL="0" indent="0">
              <a:buNone/>
            </a:pPr>
            <a:r>
              <a:rPr lang="en-GB" dirty="0"/>
              <a:t>Menu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14586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function called</a:t>
            </a:r>
            <a:r>
              <a:rPr lang="en-GB" sz="1200" b="1" dirty="0"/>
              <a:t> </a:t>
            </a:r>
            <a:r>
              <a:rPr lang="en-GB" sz="1200" dirty="0"/>
              <a:t>depends on the user’s choice and the value of the </a:t>
            </a:r>
            <a:r>
              <a:rPr lang="en-GB" sz="1200" b="1" dirty="0"/>
              <a:t>$choice variable.</a:t>
            </a:r>
            <a:endParaRPr lang="en-GB" sz="120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932888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08108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20840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09283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859D05-24B6-1FAC-BDE3-B2F7BD22DF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43CBAC-73CE-7C62-9F45-0B957616B8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A1156E-539D-F53B-B432-BC76000543A3}"/>
              </a:ext>
            </a:extLst>
          </p:cNvPr>
          <p:cNvSpPr>
            <a:spLocks noGrp="1"/>
          </p:cNvSpPr>
          <p:nvPr>
            <p:ph type="body" idx="1"/>
          </p:nvPr>
        </p:nvSpPr>
        <p:spPr/>
        <p:txBody>
          <a:bodyPr/>
          <a:lstStyle/>
          <a:p>
            <a:r>
              <a:rPr lang="en-GB" b="1" dirty="0"/>
              <a:t>*Git for Windows </a:t>
            </a:r>
            <a:r>
              <a:rPr lang="en-GB" dirty="0"/>
              <a:t>comes with a Windows version of Bash and a few common *nix command-line tools that have been compiled for Windows, it does not provide a complete *nix environment. Hence you cannot use tools like </a:t>
            </a:r>
            <a:r>
              <a:rPr lang="en-GB" dirty="0" err="1"/>
              <a:t>sudo</a:t>
            </a:r>
            <a:r>
              <a:rPr lang="en-GB" dirty="0"/>
              <a:t> and apt-get which modify the *nix operating system.</a:t>
            </a:r>
          </a:p>
          <a:p>
            <a:r>
              <a:rPr lang="en-US" b="1" i="0" dirty="0">
                <a:solidFill>
                  <a:srgbClr val="001D35"/>
                </a:solidFill>
                <a:effectLst/>
                <a:latin typeface="Google Sans"/>
              </a:rPr>
              <a:t>*</a:t>
            </a:r>
            <a:r>
              <a:rPr lang="en-US" b="1" i="0" dirty="0">
                <a:effectLst/>
                <a:latin typeface="Google Sans"/>
              </a:rPr>
              <a:t>nix </a:t>
            </a:r>
            <a:r>
              <a:rPr lang="en-US" b="0" i="0" dirty="0">
                <a:effectLst/>
                <a:latin typeface="Google Sans"/>
              </a:rPr>
              <a:t>stands for any Unix-like system such as Linux, macOS, and others.</a:t>
            </a:r>
            <a:endParaRPr lang="en-GB" dirty="0"/>
          </a:p>
          <a:p>
            <a:pPr marL="171450" indent="-171450">
              <a:buFont typeface="Arial" panose="020B0604020202020204" pitchFamily="34" charset="0"/>
              <a:buChar char="•"/>
            </a:pPr>
            <a:r>
              <a:rPr lang="en-US" dirty="0"/>
              <a:t>Script below:</a:t>
            </a:r>
          </a:p>
          <a:p>
            <a:pPr marL="0" indent="0">
              <a:buFont typeface="Arial" panose="020B0604020202020204" pitchFamily="34" charset="0"/>
              <a:buNone/>
            </a:pPr>
            <a:endParaRPr lang="en-US" dirty="0"/>
          </a:p>
          <a:p>
            <a:r>
              <a:rPr lang="en-US" dirty="0"/>
              <a:t>#!/bin/bash</a:t>
            </a:r>
          </a:p>
          <a:p>
            <a:endParaRPr lang="en-US" dirty="0"/>
          </a:p>
          <a:p>
            <a:r>
              <a:rPr lang="en-US" dirty="0"/>
              <a:t># Define the source and backup directory</a:t>
            </a:r>
          </a:p>
          <a:p>
            <a:r>
              <a:rPr lang="en-US" dirty="0"/>
              <a:t>SOURCE_DIR="C:/Users/sc-jw/Downloads/bash-backup-test/Source"</a:t>
            </a:r>
          </a:p>
          <a:p>
            <a:r>
              <a:rPr lang="en-US" dirty="0"/>
              <a:t>BACKUP_DIR="C:/Users/sc-jw/Downloads/bash-backup-test/Back-up"</a:t>
            </a:r>
          </a:p>
          <a:p>
            <a:endParaRPr lang="en-US" dirty="0"/>
          </a:p>
          <a:p>
            <a:r>
              <a:rPr lang="en-US" dirty="0"/>
              <a:t># Get the current date and time to create a unique backup folder</a:t>
            </a:r>
          </a:p>
          <a:p>
            <a:r>
              <a:rPr lang="en-US" dirty="0"/>
              <a:t>CURRENT_DATE=$(date +"%Y-%m-%</a:t>
            </a:r>
            <a:r>
              <a:rPr lang="en-US" dirty="0" err="1"/>
              <a:t>d_%H</a:t>
            </a:r>
            <a:r>
              <a:rPr lang="en-US" dirty="0"/>
              <a:t>-%M-%S")</a:t>
            </a:r>
          </a:p>
          <a:p>
            <a:r>
              <a:rPr lang="en-US" dirty="0"/>
              <a:t>BACKUP_SUBDIR="$BACKUP_DIR/</a:t>
            </a:r>
            <a:r>
              <a:rPr lang="en-US" dirty="0" err="1"/>
              <a:t>backup_$CURRENT_DATE</a:t>
            </a:r>
            <a:r>
              <a:rPr lang="en-US" dirty="0"/>
              <a:t>"</a:t>
            </a:r>
          </a:p>
          <a:p>
            <a:endParaRPr lang="en-US" dirty="0"/>
          </a:p>
          <a:p>
            <a:r>
              <a:rPr lang="en-US" dirty="0"/>
              <a:t># Create the backup sub-directory</a:t>
            </a:r>
          </a:p>
          <a:p>
            <a:r>
              <a:rPr lang="en-US" dirty="0" err="1"/>
              <a:t>mkdir</a:t>
            </a:r>
            <a:r>
              <a:rPr lang="en-US" dirty="0"/>
              <a:t> -p "$BACKUP_SUBDIR"</a:t>
            </a:r>
          </a:p>
          <a:p>
            <a:endParaRPr lang="en-US" dirty="0"/>
          </a:p>
          <a:p>
            <a:r>
              <a:rPr lang="en-US" dirty="0"/>
              <a:t># Copy all files and sub-directories from the source to the backup directory</a:t>
            </a:r>
          </a:p>
          <a:p>
            <a:r>
              <a:rPr lang="en-US" dirty="0"/>
              <a:t>cp -r "$SOURCE_DIR/"* "$BACKUP_SUBDIR/"</a:t>
            </a:r>
          </a:p>
          <a:p>
            <a:endParaRPr lang="en-US" dirty="0"/>
          </a:p>
          <a:p>
            <a:r>
              <a:rPr lang="en-US" dirty="0"/>
              <a:t># Print a message indicating the backup is complete</a:t>
            </a:r>
          </a:p>
          <a:p>
            <a:r>
              <a:rPr lang="en-US" dirty="0"/>
              <a:t>echo "Backup completed successfully."</a:t>
            </a:r>
            <a:endParaRPr lang="en-GB" dirty="0"/>
          </a:p>
        </p:txBody>
      </p:sp>
      <p:sp>
        <p:nvSpPr>
          <p:cNvPr id="4" name="Slide Number Placeholder 3">
            <a:extLst>
              <a:ext uri="{FF2B5EF4-FFF2-40B4-BE49-F238E27FC236}">
                <a16:creationId xmlns:a16="http://schemas.microsoft.com/office/drawing/2014/main" id="{85B7A838-BDBC-F517-9A50-076B1F163F2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31269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A18992-EEDC-C802-4579-FC7B0238B6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62361E-495E-3031-73E4-1890FF4347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24EA1C-CE7E-D973-B0A5-2E21931FF028}"/>
              </a:ext>
            </a:extLst>
          </p:cNvPr>
          <p:cNvSpPr>
            <a:spLocks noGrp="1"/>
          </p:cNvSpPr>
          <p:nvPr>
            <p:ph type="body" idx="1"/>
          </p:nvPr>
        </p:nvSpPr>
        <p:spPr/>
        <p:txBody>
          <a:bodyPr/>
          <a:lstStyle/>
          <a:p>
            <a:r>
              <a:rPr lang="en-GB" b="1" dirty="0"/>
              <a:t>*Git for Windows </a:t>
            </a:r>
            <a:r>
              <a:rPr lang="en-GB" dirty="0"/>
              <a:t>comes with a Windows version of Bash and a few common *nix command-line tools that have been compiled for Windows, it does not provide a complete *nix environment. Hence you cannot use tools like </a:t>
            </a:r>
            <a:r>
              <a:rPr lang="en-GB" dirty="0" err="1"/>
              <a:t>sudo</a:t>
            </a:r>
            <a:r>
              <a:rPr lang="en-GB" dirty="0"/>
              <a:t> and apt-get which modify the *nix operating system.</a:t>
            </a:r>
          </a:p>
          <a:p>
            <a:r>
              <a:rPr lang="en-US" b="1" i="0" dirty="0">
                <a:solidFill>
                  <a:srgbClr val="001D35"/>
                </a:solidFill>
                <a:effectLst/>
                <a:latin typeface="Google Sans"/>
              </a:rPr>
              <a:t>*</a:t>
            </a:r>
            <a:r>
              <a:rPr lang="en-US" b="1" i="0" dirty="0">
                <a:effectLst/>
                <a:latin typeface="Google Sans"/>
              </a:rPr>
              <a:t>nix </a:t>
            </a:r>
            <a:r>
              <a:rPr lang="en-US" b="0" i="0" dirty="0">
                <a:effectLst/>
                <a:latin typeface="Google Sans"/>
              </a:rPr>
              <a:t>stands for any Unix-like system such as Linux, macOS, and others.</a:t>
            </a:r>
            <a:endParaRPr lang="en-GB" dirty="0"/>
          </a:p>
          <a:p>
            <a:pPr marL="171450" indent="-171450">
              <a:buFont typeface="Arial" panose="020B0604020202020204" pitchFamily="34" charset="0"/>
              <a:buChar char="•"/>
            </a:pPr>
            <a:r>
              <a:rPr lang="en-US" dirty="0"/>
              <a:t>Script below:</a:t>
            </a:r>
          </a:p>
          <a:p>
            <a:pPr marL="0" indent="0">
              <a:buFont typeface="Arial" panose="020B0604020202020204" pitchFamily="34" charset="0"/>
              <a:buNone/>
            </a:pPr>
            <a:endParaRPr lang="en-US" dirty="0"/>
          </a:p>
          <a:p>
            <a:r>
              <a:rPr lang="en-US" dirty="0"/>
              <a:t>#!/bin/bash</a:t>
            </a:r>
          </a:p>
          <a:p>
            <a:endParaRPr lang="en-US" dirty="0"/>
          </a:p>
          <a:p>
            <a:r>
              <a:rPr lang="en-US" dirty="0"/>
              <a:t># Define the source and backup directory</a:t>
            </a:r>
          </a:p>
          <a:p>
            <a:r>
              <a:rPr lang="en-US" dirty="0"/>
              <a:t>SOURCE_DIR="C:/Users/sc-jw/Downloads/bash-backup-test/Source"</a:t>
            </a:r>
          </a:p>
          <a:p>
            <a:r>
              <a:rPr lang="en-US" dirty="0"/>
              <a:t>BACKUP_DIR="C:/Users/sc-jw/Downloads/bash-backup-test/Back-up"</a:t>
            </a:r>
          </a:p>
          <a:p>
            <a:endParaRPr lang="en-US" dirty="0"/>
          </a:p>
          <a:p>
            <a:r>
              <a:rPr lang="en-US" dirty="0"/>
              <a:t># Get the current date and time to create a unique backup folder</a:t>
            </a:r>
          </a:p>
          <a:p>
            <a:r>
              <a:rPr lang="en-US" dirty="0"/>
              <a:t>CURRENT_DATE=$(date +"%Y-%m-%</a:t>
            </a:r>
            <a:r>
              <a:rPr lang="en-US" dirty="0" err="1"/>
              <a:t>d_%H</a:t>
            </a:r>
            <a:r>
              <a:rPr lang="en-US" dirty="0"/>
              <a:t>-%M-%S")</a:t>
            </a:r>
          </a:p>
          <a:p>
            <a:r>
              <a:rPr lang="en-US" dirty="0"/>
              <a:t>BACKUP_SUBDIR="$BACKUP_DIR/</a:t>
            </a:r>
            <a:r>
              <a:rPr lang="en-US" dirty="0" err="1"/>
              <a:t>backup_$CURRENT_DATE</a:t>
            </a:r>
            <a:r>
              <a:rPr lang="en-US" dirty="0"/>
              <a:t>"</a:t>
            </a:r>
          </a:p>
          <a:p>
            <a:endParaRPr lang="en-US" dirty="0"/>
          </a:p>
          <a:p>
            <a:r>
              <a:rPr lang="en-US" dirty="0"/>
              <a:t># Create the backup sub-directory</a:t>
            </a:r>
          </a:p>
          <a:p>
            <a:r>
              <a:rPr lang="en-US" dirty="0" err="1"/>
              <a:t>mkdir</a:t>
            </a:r>
            <a:r>
              <a:rPr lang="en-US" dirty="0"/>
              <a:t> -p "$BACKUP_SUBDIR"</a:t>
            </a:r>
          </a:p>
          <a:p>
            <a:endParaRPr lang="en-US" dirty="0"/>
          </a:p>
          <a:p>
            <a:r>
              <a:rPr lang="en-US" dirty="0"/>
              <a:t># Copy all files and sub-directories from the source to the backup directory</a:t>
            </a:r>
          </a:p>
          <a:p>
            <a:r>
              <a:rPr lang="en-US" dirty="0"/>
              <a:t>cp -r "$SOURCE_DIR/"* "$BACKUP_SUBDIR/"</a:t>
            </a:r>
          </a:p>
          <a:p>
            <a:endParaRPr lang="en-US" dirty="0"/>
          </a:p>
          <a:p>
            <a:r>
              <a:rPr lang="en-US" dirty="0"/>
              <a:t># Print a message indicating the backup is complete</a:t>
            </a:r>
          </a:p>
          <a:p>
            <a:r>
              <a:rPr lang="en-US" dirty="0"/>
              <a:t>echo "Backup completed successfully."</a:t>
            </a:r>
            <a:endParaRPr lang="en-GB" dirty="0"/>
          </a:p>
        </p:txBody>
      </p:sp>
      <p:sp>
        <p:nvSpPr>
          <p:cNvPr id="4" name="Slide Number Placeholder 3">
            <a:extLst>
              <a:ext uri="{FF2B5EF4-FFF2-40B4-BE49-F238E27FC236}">
                <a16:creationId xmlns:a16="http://schemas.microsoft.com/office/drawing/2014/main" id="{CC339459-7793-39CF-9E43-FF931A2F509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64868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#!/bin/bash</a:t>
            </a:r>
          </a:p>
          <a:p>
            <a:endParaRPr lang="en-US" dirty="0"/>
          </a:p>
          <a:p>
            <a:r>
              <a:rPr lang="en-US" dirty="0"/>
              <a:t># Define the source and backup directory</a:t>
            </a:r>
          </a:p>
          <a:p>
            <a:r>
              <a:rPr lang="en-US" dirty="0"/>
              <a:t>SOURCE_DIR="C:/Users/sc-jw/Downloads/bash-backup-test/Source"</a:t>
            </a:r>
          </a:p>
          <a:p>
            <a:r>
              <a:rPr lang="en-US" dirty="0"/>
              <a:t>BACKUP_DIR="C:/Users/sc-jw/Downloads/bash-backup-test/Back-up"</a:t>
            </a:r>
          </a:p>
          <a:p>
            <a:endParaRPr lang="en-US" dirty="0"/>
          </a:p>
          <a:p>
            <a:r>
              <a:rPr lang="en-US" dirty="0"/>
              <a:t># Get the current date and time to create a unique backup folder</a:t>
            </a:r>
          </a:p>
          <a:p>
            <a:r>
              <a:rPr lang="en-US" dirty="0"/>
              <a:t>CURRENT_DATE=$(date +"%Y-%m-%</a:t>
            </a:r>
            <a:r>
              <a:rPr lang="en-US" dirty="0" err="1"/>
              <a:t>d_%H</a:t>
            </a:r>
            <a:r>
              <a:rPr lang="en-US" dirty="0"/>
              <a:t>-%M-%S")</a:t>
            </a:r>
          </a:p>
          <a:p>
            <a:r>
              <a:rPr lang="en-US" dirty="0"/>
              <a:t>BACKUP_SUBDIR="$BACKUP_DIR/</a:t>
            </a:r>
            <a:r>
              <a:rPr lang="en-US" dirty="0" err="1"/>
              <a:t>backup_$CURRENT_DATE</a:t>
            </a:r>
            <a:r>
              <a:rPr lang="en-US" dirty="0"/>
              <a:t>"</a:t>
            </a:r>
          </a:p>
          <a:p>
            <a:endParaRPr lang="en-US" dirty="0"/>
          </a:p>
          <a:p>
            <a:r>
              <a:rPr lang="en-US" dirty="0"/>
              <a:t># Create the backup sub-directory</a:t>
            </a:r>
          </a:p>
          <a:p>
            <a:r>
              <a:rPr lang="en-US" dirty="0" err="1"/>
              <a:t>mkdir</a:t>
            </a:r>
            <a:r>
              <a:rPr lang="en-US" dirty="0"/>
              <a:t> -p "$BACKUP_SUBDIR"</a:t>
            </a:r>
          </a:p>
          <a:p>
            <a:endParaRPr lang="en-US" dirty="0"/>
          </a:p>
          <a:p>
            <a:r>
              <a:rPr lang="en-US" dirty="0"/>
              <a:t># Copy all files and sub-directories from the source to the backup directory</a:t>
            </a:r>
          </a:p>
          <a:p>
            <a:r>
              <a:rPr lang="en-US" dirty="0"/>
              <a:t>cp -r "$SOURCE_DIR/"* "$BACKUP_SUBDIR/"</a:t>
            </a:r>
          </a:p>
          <a:p>
            <a:endParaRPr lang="en-US" dirty="0"/>
          </a:p>
          <a:p>
            <a:r>
              <a:rPr lang="en-US" dirty="0"/>
              <a:t># Print a message indicating the backup is complete</a:t>
            </a:r>
          </a:p>
          <a:p>
            <a:r>
              <a:rPr lang="en-US" dirty="0"/>
              <a:t>echo "Backup completed successfully."</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005005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For more information on using the apt command please click </a:t>
            </a:r>
            <a:r>
              <a:rPr lang="en-GB" sz="1200" dirty="0">
                <a:hlinkClick r:id="rId3"/>
              </a:rPr>
              <a:t>here</a:t>
            </a:r>
            <a:r>
              <a:rPr lang="en-GB" sz="1200" dirty="0"/>
              <a:t>, </a:t>
            </a:r>
            <a:r>
              <a:rPr lang="en-GB" sz="1200" dirty="0">
                <a:hlinkClick r:id="rId4"/>
              </a:rPr>
              <a:t>here</a:t>
            </a:r>
            <a:r>
              <a:rPr lang="en-GB" sz="1200" dirty="0"/>
              <a:t> and </a:t>
            </a:r>
            <a:r>
              <a:rPr lang="en-GB" sz="1200" dirty="0">
                <a:hlinkClick r:id="rId5"/>
              </a:rPr>
              <a:t>here</a:t>
            </a:r>
            <a:r>
              <a:rPr lang="en-GB" sz="1200" dirty="0"/>
              <a: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48873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BD6B43-A608-45A6-B028-BECD752094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0AB557-82C2-9122-98C0-54B78CC6B26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AF0C5B5-13A2-B6DD-71F3-0947294B13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B03B035-9A5B-CF05-87B8-53214B887C0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378001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AD432-A7AA-1F1E-30A6-59B591BD40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CB37F6-B078-6CC3-7A7B-20410C6410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4CF448-2135-48B1-EF30-7D82F61433F3}"/>
              </a:ext>
            </a:extLst>
          </p:cNvPr>
          <p:cNvSpPr>
            <a:spLocks noGrp="1"/>
          </p:cNvSpPr>
          <p:nvPr>
            <p:ph type="body" idx="1"/>
          </p:nvPr>
        </p:nvSpPr>
        <p:spPr/>
        <p:txBody>
          <a:bodyPr/>
          <a:lstStyle/>
          <a:p>
            <a:r>
              <a:rPr lang="en-US" b="0" i="0" dirty="0">
                <a:solidFill>
                  <a:srgbClr val="202124"/>
                </a:solidFill>
                <a:effectLst/>
                <a:latin typeface="Google Sans"/>
              </a:rPr>
              <a:t>The value null means that </a:t>
            </a:r>
            <a:r>
              <a:rPr lang="en-US" b="0" i="0" dirty="0">
                <a:solidFill>
                  <a:srgbClr val="040C28"/>
                </a:solidFill>
                <a:effectLst/>
                <a:latin typeface="Google Sans"/>
              </a:rPr>
              <a:t>no value exists</a:t>
            </a:r>
            <a:r>
              <a:rPr lang="en-US" b="0" i="0" dirty="0">
                <a:solidFill>
                  <a:srgbClr val="202124"/>
                </a:solidFill>
                <a:effectLst/>
                <a:latin typeface="Google Sans"/>
              </a:rPr>
              <a:t>.</a:t>
            </a:r>
          </a:p>
          <a:p>
            <a:r>
              <a:rPr lang="en-US" b="0" i="0" dirty="0">
                <a:solidFill>
                  <a:srgbClr val="4D5156"/>
                </a:solidFill>
                <a:effectLst/>
                <a:latin typeface="Google Sans"/>
              </a:rPr>
              <a:t>Inside square [[ ]] brackets, </a:t>
            </a:r>
            <a:r>
              <a:rPr lang="en-US" b="0" i="0" dirty="0">
                <a:solidFill>
                  <a:srgbClr val="040C28"/>
                </a:solidFill>
                <a:effectLst/>
                <a:latin typeface="Google Sans"/>
              </a:rPr>
              <a:t>== is a pattern matching operator for strings, and = is a straight equality comparison</a:t>
            </a:r>
            <a:r>
              <a:rPr lang="en-US" b="0" i="0" dirty="0">
                <a:solidFill>
                  <a:srgbClr val="4D5156"/>
                </a:solidFill>
                <a:effectLst/>
                <a:latin typeface="Google Sans"/>
              </a:rPr>
              <a:t>.</a:t>
            </a:r>
            <a:endParaRPr lang="en-GB" sz="1200" dirty="0"/>
          </a:p>
          <a:p>
            <a:r>
              <a:rPr lang="en-GB" sz="1200" dirty="0"/>
              <a:t>The -e flag is used to output colour. The -n flag returns true when a string is not null and –e is used to interpret the \007 ASCII bell character. Both are required to produce the beep in the script. </a:t>
            </a:r>
          </a:p>
          <a:p>
            <a:r>
              <a:rPr lang="en-GB" sz="1200" dirty="0"/>
              <a:t>For more information click here: https://thecodingbot.com/what-is-ne-in-a-bashshell-script/.</a:t>
            </a:r>
            <a:endParaRPr lang="en-GB" dirty="0"/>
          </a:p>
          <a:p>
            <a:r>
              <a:rPr lang="en-GB" dirty="0"/>
              <a:t>Tips: /n = newline in bash. </a:t>
            </a:r>
            <a:br>
              <a:rPr lang="en-GB" dirty="0"/>
            </a:br>
            <a:r>
              <a:rPr lang="en-GB" dirty="0"/>
              <a:t>A backslash \ is the escape character in bash that preserves the literal value of the next character.</a:t>
            </a:r>
          </a:p>
          <a:p>
            <a:r>
              <a:rPr lang="en-GB" dirty="0"/>
              <a:t>#!/bin/bash</a:t>
            </a:r>
          </a:p>
          <a:p>
            <a:endParaRPr lang="en-GB" dirty="0"/>
          </a:p>
          <a:p>
            <a:r>
              <a:rPr lang="en-GB" dirty="0" err="1"/>
              <a:t>UserInput</a:t>
            </a:r>
            <a:r>
              <a:rPr lang="en-GB" dirty="0"/>
              <a:t>=null</a:t>
            </a:r>
          </a:p>
          <a:p>
            <a:r>
              <a:rPr lang="en-GB" dirty="0"/>
              <a:t>until [ $</a:t>
            </a:r>
            <a:r>
              <a:rPr lang="en-GB" dirty="0" err="1"/>
              <a:t>UserInput</a:t>
            </a:r>
            <a:r>
              <a:rPr lang="en-GB" dirty="0"/>
              <a:t> = "exit" ]</a:t>
            </a:r>
          </a:p>
          <a:p>
            <a:r>
              <a:rPr lang="en-GB" dirty="0"/>
              <a:t>	do</a:t>
            </a:r>
          </a:p>
          <a:p>
            <a:r>
              <a:rPr lang="en-GB" dirty="0"/>
              <a:t>	echo "Enter the secret word to exit the program:"</a:t>
            </a:r>
          </a:p>
          <a:p>
            <a:r>
              <a:rPr lang="en-GB" dirty="0"/>
              <a:t>	read </a:t>
            </a:r>
            <a:r>
              <a:rPr lang="en-GB" dirty="0" err="1"/>
              <a:t>UserInput</a:t>
            </a:r>
            <a:endParaRPr lang="en-GB" dirty="0"/>
          </a:p>
          <a:p>
            <a:r>
              <a:rPr lang="en-GB" dirty="0"/>
              <a:t>	if [ $</a:t>
            </a:r>
            <a:r>
              <a:rPr lang="en-GB" dirty="0" err="1"/>
              <a:t>UserInput</a:t>
            </a:r>
            <a:r>
              <a:rPr lang="en-GB" dirty="0"/>
              <a:t> == "exit" ]; </a:t>
            </a:r>
          </a:p>
          <a:p>
            <a:r>
              <a:rPr lang="en-GB" dirty="0"/>
              <a:t>	then</a:t>
            </a:r>
          </a:p>
          <a:p>
            <a:r>
              <a:rPr lang="en-GB" dirty="0"/>
              <a:t>	echo -ne '\007'</a:t>
            </a:r>
          </a:p>
          <a:p>
            <a:r>
              <a:rPr lang="en-GB" dirty="0"/>
              <a:t>	echo "Congratulations. You're Free."</a:t>
            </a:r>
          </a:p>
          <a:p>
            <a:r>
              <a:rPr lang="en-GB" dirty="0"/>
              <a:t>	else</a:t>
            </a:r>
          </a:p>
          <a:p>
            <a:r>
              <a:rPr lang="en-GB" dirty="0"/>
              <a:t>	echo -e "\e[1;47m \e[1;31m &lt;&lt; WRONG HAHA. Try Again. &gt;&gt; \e[0m"</a:t>
            </a:r>
          </a:p>
          <a:p>
            <a:r>
              <a:rPr lang="en-GB" dirty="0"/>
              <a:t>	fi</a:t>
            </a:r>
          </a:p>
          <a:p>
            <a:r>
              <a:rPr lang="en-GB" dirty="0"/>
              <a:t>done</a:t>
            </a:r>
          </a:p>
        </p:txBody>
      </p:sp>
      <p:sp>
        <p:nvSpPr>
          <p:cNvPr id="4" name="Slide Number Placeholder 3">
            <a:extLst>
              <a:ext uri="{FF2B5EF4-FFF2-40B4-BE49-F238E27FC236}">
                <a16:creationId xmlns:a16="http://schemas.microsoft.com/office/drawing/2014/main" id="{788C8471-6C81-16C1-AF08-A1B3BDBD436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028678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98685-EE0A-6CA9-652F-9AB448BE86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AF37C7-B484-2313-1F8F-F46886F8FD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580B0C-DBDC-25B9-1AC0-77B3ABC582B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917555-1024-6896-9920-45844BA03F7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946995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96867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82446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71053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endParaRPr lang="en-GB" sz="1200" dirty="0"/>
          </a:p>
        </p:txBody>
      </p:sp>
      <p:sp>
        <p:nvSpPr>
          <p:cNvPr id="4" name="Slide Number Placeholder 3"/>
          <p:cNvSpPr>
            <a:spLocks noGrp="1"/>
          </p:cNvSpPr>
          <p:nvPr>
            <p:ph type="sldNum" sz="quarter" idx="5"/>
          </p:nvPr>
        </p:nvSpPr>
        <p:spPr/>
        <p:txBody>
          <a:bodyPr/>
          <a:lstStyle/>
          <a:p>
            <a:fld id="{FB37C982-8B5E-41C8-9C3C-7DDDA082ABA8}" type="slidenum">
              <a:rPr lang="en-GB" smtClean="0"/>
              <a:t>49</a:t>
            </a:fld>
            <a:endParaRPr lang="en-GB"/>
          </a:p>
        </p:txBody>
      </p:sp>
    </p:spTree>
    <p:extLst>
      <p:ext uri="{BB962C8B-B14F-4D97-AF65-F5344CB8AC3E}">
        <p14:creationId xmlns:p14="http://schemas.microsoft.com/office/powerpoint/2010/main" val="120646276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053191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9CA95C-7796-ED9C-0410-055DF71F9E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D723AA-027D-60BA-E671-AEA6ADE0A4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B9230A-C58C-8098-B627-C0560E619C9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8DA1A1B-DDF0-8B33-80D8-EE0C9903F45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560444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AAD85-2321-F435-D3A1-B8965151C5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E70AB3-5465-149E-46B3-54A763376E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9F8FD5-59A8-0C66-35B7-D0645835D30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srgbClr val="212529"/>
                </a:solidFill>
                <a:latin typeface="-apple-system"/>
              </a:rPr>
              <a:t>S</a:t>
            </a:r>
            <a:r>
              <a:rPr lang="en-GB" b="1" i="0" dirty="0">
                <a:solidFill>
                  <a:srgbClr val="212529"/>
                </a:solidFill>
                <a:effectLst/>
                <a:latin typeface="-apple-system"/>
              </a:rPr>
              <a:t>pecial characters </a:t>
            </a:r>
            <a:r>
              <a:rPr lang="en-GB" b="0" i="0" dirty="0">
                <a:solidFill>
                  <a:srgbClr val="212529"/>
                </a:solidFill>
                <a:effectLst/>
                <a:latin typeface="-apple-system"/>
              </a:rPr>
              <a:t>(e.g. @, #, £, $, ! </a:t>
            </a:r>
            <a:r>
              <a:rPr lang="en-GB" dirty="0">
                <a:solidFill>
                  <a:srgbClr val="212529"/>
                </a:solidFill>
                <a:latin typeface="-apple-system"/>
              </a:rPr>
              <a:t>e</a:t>
            </a:r>
            <a:r>
              <a:rPr lang="en-GB" b="0" i="0" dirty="0">
                <a:solidFill>
                  <a:srgbClr val="212529"/>
                </a:solidFill>
                <a:effectLst/>
                <a:latin typeface="-apple-system"/>
              </a:rPr>
              <a:t>tc…) are escaped using the </a:t>
            </a:r>
            <a:r>
              <a:rPr lang="en-GB" b="1" i="0" dirty="0">
                <a:solidFill>
                  <a:srgbClr val="212529"/>
                </a:solidFill>
                <a:effectLst/>
                <a:latin typeface="-apple-system"/>
              </a:rPr>
              <a:t>backslash</a:t>
            </a:r>
            <a:r>
              <a:rPr lang="en-GB" b="0" i="0" dirty="0">
                <a:solidFill>
                  <a:srgbClr val="212529"/>
                </a:solidFill>
                <a:effectLst/>
                <a:latin typeface="-apple-system"/>
              </a:rPr>
              <a:t> </a:t>
            </a:r>
            <a:r>
              <a:rPr lang="en-GB" dirty="0">
                <a:solidFill>
                  <a:srgbClr val="212529"/>
                </a:solidFill>
                <a:latin typeface="-apple-system"/>
              </a:rPr>
              <a:t>‘</a:t>
            </a:r>
            <a:r>
              <a:rPr lang="en-GB" b="0" i="0" dirty="0">
                <a:solidFill>
                  <a:srgbClr val="212529"/>
                </a:solidFill>
                <a:effectLst/>
                <a:latin typeface="-apple-system"/>
              </a:rPr>
              <a:t>\’ symbol in bash.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12529"/>
                </a:solidFill>
                <a:effectLst/>
                <a:latin typeface="-apple-system"/>
                <a:cs typeface="Courier New" panose="02070309020205020404" pitchFamily="49" charset="0"/>
              </a:rPr>
              <a:t>For more information about Variables and Special Variables click here: https://www.tutorialspoint.com/unix/unix-using-variables.htm and here: https://www.tutorialspoint.com/unix/unix-special-variables.htm.</a:t>
            </a:r>
            <a:endParaRPr lang="en-GB" dirty="0">
              <a:latin typeface="Courier New" panose="02070309020205020404" pitchFamily="49" charset="0"/>
              <a:cs typeface="Courier New" panose="02070309020205020404" pitchFamily="49" charset="0"/>
            </a:endParaRPr>
          </a:p>
        </p:txBody>
      </p:sp>
      <p:sp>
        <p:nvSpPr>
          <p:cNvPr id="4" name="Slide Number Placeholder 3">
            <a:extLst>
              <a:ext uri="{FF2B5EF4-FFF2-40B4-BE49-F238E27FC236}">
                <a16:creationId xmlns:a16="http://schemas.microsoft.com/office/drawing/2014/main" id="{5D99BDF4-D819-ADBC-4FC9-578BAA18AD8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932637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6107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16/03/2026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DE81C76-8E97-4A9C-880D-EB8A295FC595}" type="datetimeFigureOut">
              <a:rPr lang="en-GB" smtClean="0"/>
              <a:t>16/03/2026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4288106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16/03/2026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6612580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81C76-8E97-4A9C-880D-EB8A295FC595}" type="datetimeFigureOut">
              <a:rPr lang="en-GB" smtClean="0"/>
              <a:t>16/03/2026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6373442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E81C76-8E97-4A9C-880D-EB8A295FC595}" type="datetimeFigureOut">
              <a:rPr lang="en-GB" smtClean="0"/>
              <a:t>16/03/2026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4533819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E81C76-8E97-4A9C-880D-EB8A295FC595}" type="datetimeFigureOut">
              <a:rPr lang="en-GB" smtClean="0"/>
              <a:t>16/03/2026</a:t>
            </a:fld>
            <a:endParaRPr lang="en-GB"/>
          </a:p>
        </p:txBody>
      </p:sp>
      <p:sp>
        <p:nvSpPr>
          <p:cNvPr id="9" name="Slide Number Placeholder 8"/>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8972834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E81C76-8E97-4A9C-880D-EB8A295FC595}" type="datetimeFigureOut">
              <a:rPr lang="en-GB" smtClean="0"/>
              <a:t>16/03/2026</a:t>
            </a:fld>
            <a:endParaRPr lang="en-GB"/>
          </a:p>
        </p:txBody>
      </p:sp>
      <p:sp>
        <p:nvSpPr>
          <p:cNvPr id="5" name="Slide Number Placeholder 4"/>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4314128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E81C76-8E97-4A9C-880D-EB8A295FC595}" type="datetimeFigureOut">
              <a:rPr lang="en-GB" smtClean="0"/>
              <a:t>16/03/2026</a:t>
            </a:fld>
            <a:endParaRPr lang="en-GB"/>
          </a:p>
        </p:txBody>
      </p:sp>
      <p:sp>
        <p:nvSpPr>
          <p:cNvPr id="4" name="Slide Number Placeholder 3"/>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598193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16/03/2026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7416120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16/03/2026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657301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16/03/2026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2260121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16/03/2026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826120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16/03/2026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DE81C76-8E97-4A9C-880D-EB8A295FC595}" type="datetimeFigureOut">
              <a:rPr lang="en-GB" smtClean="0"/>
              <a:t>16/03/2026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73A7962-2399-43FD-9FF8-7E1071DDBD97}" type="slidenum">
              <a:rPr lang="en-GB" smtClean="0"/>
              <a:t>‹#›</a:t>
            </a:fld>
            <a:endParaRPr lang="en-GB"/>
          </a:p>
        </p:txBody>
      </p:sp>
    </p:spTree>
    <p:extLst>
      <p:ext uri="{BB962C8B-B14F-4D97-AF65-F5344CB8AC3E}">
        <p14:creationId xmlns:p14="http://schemas.microsoft.com/office/powerpoint/2010/main" val="25033825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slideLayout" Target="../slideLayouts/slideLayout1.xml"/><Relationship Id="rId7" Type="http://schemas.openxmlformats.org/officeDocument/2006/relationships/hyperlink" Target="https://commons.wikimedia.org/wiki/File:Bash_Logo_Colored.svg"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3.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icsehelpline101.wordpress.com/2013/05/13/tip-of-the-day-3/"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icsehelpline101.wordpress.com/2013/05/13/tip-of-the-day-3/"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hyperlink" Target="https://www.teacherspayteachers.com/Product/IT-room-Computer-Lab-Decor-Kit-1756837"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hyperlink" Target="https://creativecommons.org/licenses/by-sa/3.0/" TargetMode="External"/><Relationship Id="rId4" Type="http://schemas.openxmlformats.org/officeDocument/2006/relationships/hyperlink" Target="http://smirshekari.wikidot.com/courses"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youtube.com/playlist?list=PLS1QulWo1RIYmaxcEqw5JhK3b-6rgdWO_" TargetMode="External"/><Relationship Id="rId3" Type="http://schemas.openxmlformats.org/officeDocument/2006/relationships/hyperlink" Target="https://www.tutorialspoint.com/unix/unix-what-is-shell.htm" TargetMode="External"/><Relationship Id="rId7" Type="http://schemas.openxmlformats.org/officeDocument/2006/relationships/hyperlink" Target="https://tldp.org/LDP/Bash-Beginners-Guide/html/" TargetMode="External"/><Relationship Id="rId12" Type="http://schemas.openxmlformats.org/officeDocument/2006/relationships/hyperlink" Target="https://commons.wikimedia.org/wiki/File:Bash_Logo_Colored.sv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javatpoint.com/bash" TargetMode="External"/><Relationship Id="rId11" Type="http://schemas.openxmlformats.org/officeDocument/2006/relationships/image" Target="../media/image4.png"/><Relationship Id="rId5" Type="http://schemas.openxmlformats.org/officeDocument/2006/relationships/hyperlink" Target="https://www.learnshell.org/" TargetMode="External"/><Relationship Id="rId10" Type="http://schemas.openxmlformats.org/officeDocument/2006/relationships/hyperlink" Target="https://courses.cs.washington.edu/courses/cse391/16sp/bash.html" TargetMode="External"/><Relationship Id="rId4" Type="http://schemas.openxmlformats.org/officeDocument/2006/relationships/hyperlink" Target="https://www.guru99.com/introduction-to-shell-scripting.html" TargetMode="External"/><Relationship Id="rId9" Type="http://schemas.openxmlformats.org/officeDocument/2006/relationships/hyperlink" Target="https://www.youtube.com/watch?v=zWVV31NYi1U&amp;list=PLS1QulWo1RIYEMepIBinxplXsx9v0zCSf&amp;index=14"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19.png"/><Relationship Id="rId18" Type="http://schemas.openxmlformats.org/officeDocument/2006/relationships/hyperlink" Target="https://creativecommons.org/licenses/by/3.0/" TargetMode="External"/><Relationship Id="rId3" Type="http://schemas.openxmlformats.org/officeDocument/2006/relationships/hyperlink" Target="https://stackoverflow.com/" TargetMode="External"/><Relationship Id="rId7" Type="http://schemas.openxmlformats.org/officeDocument/2006/relationships/hyperlink" Target="https://github.community/" TargetMode="External"/><Relationship Id="rId12" Type="http://schemas.openxmlformats.org/officeDocument/2006/relationships/hyperlink" Target="https://he.wikipedia.org/wiki/CodeProject" TargetMode="External"/><Relationship Id="rId17" Type="http://schemas.openxmlformats.org/officeDocument/2006/relationships/hyperlink" Target="http://sunlightfoundation.com/blog/2016/10/04/github-and-internet-archive-helping-to-preserve-the-sunlight/" TargetMode="External"/><Relationship Id="rId2" Type="http://schemas.openxmlformats.org/officeDocument/2006/relationships/notesSlide" Target="../notesSlides/notesSlide10.xml"/><Relationship Id="rId16"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hyperlink" Target="https://superuser.com/" TargetMode="External"/><Relationship Id="rId11" Type="http://schemas.openxmlformats.org/officeDocument/2006/relationships/image" Target="../media/image18.png"/><Relationship Id="rId5" Type="http://schemas.openxmlformats.org/officeDocument/2006/relationships/hyperlink" Target="https://www.codeproject.com/" TargetMode="External"/><Relationship Id="rId15" Type="http://schemas.openxmlformats.org/officeDocument/2006/relationships/hyperlink" Target="https://creativecommons.org/licenses/by-nc-sa/3.0/" TargetMode="External"/><Relationship Id="rId10" Type="http://schemas.openxmlformats.org/officeDocument/2006/relationships/hyperlink" Target="https://creativecommons.org/licenses/by-sa/3.0/" TargetMode="External"/><Relationship Id="rId4" Type="http://schemas.openxmlformats.org/officeDocument/2006/relationships/hyperlink" Target="https://coderanch.com/" TargetMode="External"/><Relationship Id="rId9" Type="http://schemas.openxmlformats.org/officeDocument/2006/relationships/hyperlink" Target="http://stackoverflow.com/questions/15657569/how-to-set-icon-to-jframe" TargetMode="External"/><Relationship Id="rId14" Type="http://schemas.openxmlformats.org/officeDocument/2006/relationships/hyperlink" Target="http://blog.stackoverflow.com/2009/06/superuser-com-logo-vote"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commons.wikimedia.org/wiki/File:Bash_Logo_Colored.svg" TargetMode="External"/><Relationship Id="rId3" Type="http://schemas.openxmlformats.org/officeDocument/2006/relationships/hyperlink" Target="https://cloud.google.com/shell" TargetMode="External"/><Relationship Id="rId7" Type="http://schemas.openxmlformats.org/officeDocument/2006/relationships/image" Target="../media/image4.png"/><Relationship Id="rId2" Type="http://schemas.openxmlformats.org/officeDocument/2006/relationships/hyperlink" Target="https://bellard.org/jslinux/" TargetMode="External"/><Relationship Id="rId1" Type="http://schemas.openxmlformats.org/officeDocument/2006/relationships/slideLayout" Target="../slideLayouts/slideLayout2.xml"/><Relationship Id="rId6" Type="http://schemas.openxmlformats.org/officeDocument/2006/relationships/hyperlink" Target="https://gitforwindows.org/" TargetMode="External"/><Relationship Id="rId5" Type="http://schemas.openxmlformats.org/officeDocument/2006/relationships/hyperlink" Target="https://www.jdoodle.com/" TargetMode="External"/><Relationship Id="rId4" Type="http://schemas.openxmlformats.org/officeDocument/2006/relationships/hyperlink" Target="https://www.onlinegdb.com/online_bash_shell"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ommons.wikimedia.org/wiki/File:Bash_Logo_Colored.svg" TargetMode="External"/><Relationship Id="rId7"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www.pngall.com/microsoft-windows-png" TargetMode="External"/><Relationship Id="rId5" Type="http://schemas.openxmlformats.org/officeDocument/2006/relationships/image" Target="../media/image21.png"/><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jdoodle.com/"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bellard.org/jslinux/" TargetMode="External"/><Relationship Id="rId4" Type="http://schemas.openxmlformats.org/officeDocument/2006/relationships/hyperlink" Target="https://www.onlinegdb.com/online_bash_shel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icsehelpline101.wordpress.com/2013/05/13/tip-of-the-day-3/"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onlinegdb.com/online_bash_shell"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hyperlink" Target="https://www.jdoodle.com/"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bellard.org/jslinux/"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cloud.google.com/shell"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Bash_Logo_Colored.svg"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Bash_Logo_Colored.sv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Bash_Logo_Colored.svg" TargetMode="External"/></Relationships>
</file>

<file path=ppt/slides/_rels/slide22.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image" Target="../media/image4.png"/><Relationship Id="rId7"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Bash_Logo_Colored.svg" TargetMode="External"/><Relationship Id="rId9" Type="http://schemas.openxmlformats.org/officeDocument/2006/relationships/image" Target="../media/image150.pn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hyperlink" Target="https://commons.wikimedia.org/wiki/File:Bash_Logo_Colored.svg"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4.png"/><Relationship Id="rId7"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Bash_Logo_Colored.svg"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Bash_Logo_Colored.svg"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hyperlink" Target="https://commons.wikimedia.org/wiki/File:Bash_Logo_Colored.svg"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hyperlink" Target="https://commons.wikimedia.org/wiki/File:Bash_Logo_Colored.svg"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hyperlink" Target="https://pixabay.com/en/the-sun-a-smile-the-rays-yellow-2005809/"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30.xml.rels><?xml version="1.0" encoding="UTF-8" standalone="yes"?>
<Relationships xmlns="http://schemas.openxmlformats.org/package/2006/relationships"><Relationship Id="rId8" Type="http://schemas.openxmlformats.org/officeDocument/2006/relationships/hyperlink" Target="https://commons.wikimedia.org/wiki/File:Bash_Logo_Colored.svg" TargetMode="External"/><Relationship Id="rId3" Type="http://schemas.openxmlformats.org/officeDocument/2006/relationships/image" Target="../media/image49.jpg"/><Relationship Id="rId7" Type="http://schemas.openxmlformats.org/officeDocument/2006/relationships/image" Target="../media/image4.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hyperlink" Target="http://flickr.com/photos/seasonalplume/231582875"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53.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Bash_Logo_Colored.svg"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Bash_Logo_Colored.svg"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youtube.com/results?search_query=htop+command"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commons.wikimedia.org/wiki/File:Bash_Logo_Colored.svg" TargetMode="External"/><Relationship Id="rId5" Type="http://schemas.openxmlformats.org/officeDocument/2006/relationships/image" Target="../media/image4.png"/><Relationship Id="rId4" Type="http://schemas.openxmlformats.org/officeDocument/2006/relationships/hyperlink" Target="https://www.linuxfordevices.com/tutorials/linux/htop-command-in-linux"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s://codeahoy.com/img/htop-top.jpg" TargetMode="External"/><Relationship Id="rId4" Type="http://schemas.openxmlformats.org/officeDocument/2006/relationships/hyperlink" Target="https://spin.atomicobject.com/2020/02/10/htop-guide/"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60.svg"/></Relationships>
</file>

<file path=ppt/slides/_rels/slide44.xml.rels><?xml version="1.0" encoding="UTF-8" standalone="yes"?>
<Relationships xmlns="http://schemas.openxmlformats.org/package/2006/relationships"><Relationship Id="rId8" Type="http://schemas.openxmlformats.org/officeDocument/2006/relationships/hyperlink" Target="https://freesvg.org/index.php/cursor-icon-selection-vector-image" TargetMode="External"/><Relationship Id="rId3" Type="http://schemas.openxmlformats.org/officeDocument/2006/relationships/hyperlink" Target="https://www.google.com/search?q=create+a+game+using+bash+scipt&amp;sca_esv=43ae779aae43ea66&amp;sxsrf=AHTn8zofOoKv3KW3--CmvoCgZdCMbADzKg%3A1741167047134&amp;ei=xxnIZ7bzB56WhbIPrtG42Q0&amp;ved=0ahUKEwj28tra0PKLAxUeS0EAHa4oLtsQ4dUDCBA&amp;uact=5&amp;oq=create+a+game+using+bash+scipt&amp;gs_lp=Egxnd3Mtd2l6LXNlcnAiHmNyZWF0ZSBhIGdhbWUgdXNpbmcgYmFzaCBzY2lwdEhBUABYAHAAeAGQAQCYAQCgAQCqAQC4AQPIAQD4AQGYAgCgAgCYAwDiAwUSATEgQJIHAKAHAA&amp;sclient=gws-wiz-serp" TargetMode="External"/><Relationship Id="rId7" Type="http://schemas.openxmlformats.org/officeDocument/2006/relationships/image" Target="../media/image64.png"/><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image" Target="../media/image63.png"/><Relationship Id="rId5" Type="http://schemas.openxmlformats.org/officeDocument/2006/relationships/hyperlink" Target="https://commons.wikimedia.org/wiki/File:Bash_Logo_Colored.svg" TargetMode="External"/><Relationship Id="rId4" Type="http://schemas.openxmlformats.org/officeDocument/2006/relationships/image" Target="../media/image4.png"/></Relationships>
</file>

<file path=ppt/slides/_rels/slide45.xml.rels><?xml version="1.0" encoding="UTF-8" standalone="yes"?>
<Relationships xmlns="http://schemas.openxmlformats.org/package/2006/relationships"><Relationship Id="rId3" Type="http://schemas.openxmlformats.org/officeDocument/2006/relationships/hyperlink" Target="https://www.omgubuntu.co.uk/2024/02/warp-terminal-official-linux-release"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hyperlink" Target="https://www.warp.dev/" TargetMode="External"/><Relationship Id="rId4" Type="http://schemas.openxmlformats.org/officeDocument/2006/relationships/hyperlink" Target="https://docs.warp.dev/"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www.picpedia.org/highway-signs/a/assignment.html"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3.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icsehelpline101.wordpress.com/2013/05/13/tip-of-the-day-3/" TargetMode="External"/></Relationships>
</file>

<file path=ppt/slides/_rels/slide48.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67.sv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ubuntu.com/tutorials/try-ubuntu-before-you-install#1-getting-started" TargetMode="External"/><Relationship Id="rId7" Type="http://schemas.openxmlformats.org/officeDocument/2006/relationships/hyperlink" Target="https://www.pngall.com/linux-png/"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image" Target="../media/image74.png"/><Relationship Id="rId5" Type="http://schemas.openxmlformats.org/officeDocument/2006/relationships/image" Target="../media/image73.svg"/><Relationship Id="rId4" Type="http://schemas.openxmlformats.org/officeDocument/2006/relationships/image" Target="../media/image72.png"/></Relationships>
</file>

<file path=ppt/slides/_rels/slide51.xml.rels><?xml version="1.0" encoding="UTF-8" standalone="yes"?>
<Relationships xmlns="http://schemas.openxmlformats.org/package/2006/relationships"><Relationship Id="rId8" Type="http://schemas.openxmlformats.org/officeDocument/2006/relationships/hyperlink" Target="https://www.liquidweb.com/kb/centos-vs-ubuntu-15-factors-to-consider/" TargetMode="External"/><Relationship Id="rId3" Type="http://schemas.openxmlformats.org/officeDocument/2006/relationships/hyperlink" Target="https://eur01.safelinks.protection.outlook.com/?url=https%3A%2F%2Fdiscourse.ubuntu.com%2Fc%2Ftutorials%2F34%3F_gl%3D1*p7h1vs*_gcl_au*MTYyMjI3NTE2MS4xNzEwMTY3NTUz%26_ga%3D2.28904124.186386858.1710167533-187401383.1710167533&amp;data=05%7C02%7Cjames.williams%40uwtsd.ac.uk%7C6eddcae19b6e4194fdb208dc42c24802%7C4e0f11f9046e45059cb8db2152311e21%7C0%7C0%7C638458649399544874%7CUnknown%7CTWFpbGZsb3d8eyJWIjoiMC4wLjAwMDAiLCJQIjoiV2luMzIiLCJBTiI6Ik1haWwiLCJXVCI6Mn0%3D%7C0%7C%7C%7C&amp;sdata=yuvI8s6gWhftwJtIWSBzkiU97VVCxgWSOYSHdXcf5VA%3D&amp;reserved=0" TargetMode="External"/><Relationship Id="rId7" Type="http://schemas.openxmlformats.org/officeDocument/2006/relationships/image" Target="../media/image76.jp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hyperlink" Target="https://brandslogos.com/u/ubuntu-logo/" TargetMode="External"/><Relationship Id="rId5" Type="http://schemas.openxmlformats.org/officeDocument/2006/relationships/image" Target="../media/image75.png"/><Relationship Id="rId4" Type="http://schemas.openxmlformats.org/officeDocument/2006/relationships/hyperlink" Target="https://eur01.safelinks.protection.outlook.com/?url=https%3A%2F%2Fubuntu.com%2Ftutorials&amp;data=05%7C02%7Cjames.williams%40uwtsd.ac.uk%7C6eddcae19b6e4194fdb208dc42c24802%7C4e0f11f9046e45059cb8db2152311e21%7C0%7C0%7C638458649399554946%7CUnknown%7CTWFpbGZsb3d8eyJWIjoiMC4wLjAwMDAiLCJQIjoiV2luMzIiLCJBTiI6Ik1haWwiLCJXVCI6Mn0%3D%7C0%7C%7C%7C&amp;sdata=XU%2B2qZ1z0dtBGTHevi7w%2FIiia8yogCc3O6Q0LvaflO8%3D&amp;reserved=0"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hyperlink" Target="https://commons.wikimedia.org/wiki/File:Bash_Logo_Colored.svg"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image" Target="../media/image78.svg"/><Relationship Id="rId5" Type="http://schemas.openxmlformats.org/officeDocument/2006/relationships/image" Target="../media/image77.png"/><Relationship Id="rId4" Type="http://schemas.openxmlformats.org/officeDocument/2006/relationships/hyperlink" Target="https://commons.wikimedia.org/wiki/File:Bash_Logo_Colored.svg"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120902" y="1039719"/>
            <a:ext cx="10058400" cy="1648919"/>
          </a:xfrm>
          <a:effectLst>
            <a:outerShdw blurRad="50800" dist="38100" dir="2700000" algn="tl" rotWithShape="0">
              <a:prstClr val="black">
                <a:alpha val="40000"/>
              </a:prstClr>
            </a:outerShdw>
          </a:effectLst>
        </p:spPr>
        <p:txBody>
          <a:bodyPr anchor="ctr">
            <a:normAutofit/>
          </a:bodyPr>
          <a:lstStyle/>
          <a:p>
            <a:r>
              <a:rPr lang="en-GB" sz="4800" dirty="0">
                <a:solidFill>
                  <a:srgbClr val="FFFF00"/>
                </a:solidFill>
                <a:highlight>
                  <a:srgbClr val="800080"/>
                </a:highlight>
              </a:rPr>
              <a:t>Introduction to Bash Scripting</a:t>
            </a:r>
          </a:p>
        </p:txBody>
      </p:sp>
      <p:pic>
        <p:nvPicPr>
          <p:cNvPr id="6" name="Picture 5" descr="Icon&#10;&#10;Description automatically generated">
            <a:extLst>
              <a:ext uri="{FF2B5EF4-FFF2-40B4-BE49-F238E27FC236}">
                <a16:creationId xmlns:a16="http://schemas.microsoft.com/office/drawing/2014/main" id="{746BCC47-186B-463D-B530-A26876F1D84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782252" y="2436918"/>
            <a:ext cx="2857500" cy="2857500"/>
          </a:xfrm>
          <a:prstGeom prst="rect">
            <a:avLst/>
          </a:prstGeom>
        </p:spPr>
      </p:pic>
      <p:sp>
        <p:nvSpPr>
          <p:cNvPr id="7" name="TextBox 6">
            <a:extLst>
              <a:ext uri="{FF2B5EF4-FFF2-40B4-BE49-F238E27FC236}">
                <a16:creationId xmlns:a16="http://schemas.microsoft.com/office/drawing/2014/main" id="{5425BC2F-FE15-42A2-84BC-7D899300AF56}"/>
              </a:ext>
            </a:extLst>
          </p:cNvPr>
          <p:cNvSpPr txBox="1"/>
          <p:nvPr/>
        </p:nvSpPr>
        <p:spPr>
          <a:xfrm rot="19928033">
            <a:off x="5666764" y="5149864"/>
            <a:ext cx="2395303" cy="153888"/>
          </a:xfrm>
          <a:prstGeom prst="rect">
            <a:avLst/>
          </a:prstGeom>
          <a:noFill/>
        </p:spPr>
        <p:txBody>
          <a:bodyPr wrap="square" rtlCol="0">
            <a:spAutoFit/>
          </a:bodyPr>
          <a:lstStyle/>
          <a:p>
            <a:pPr algn="ctr"/>
            <a:r>
              <a:rPr lang="en-GB" sz="400" dirty="0">
                <a:hlinkClick r:id="rId7" tooltip="https://commons.wikimedia.org/wiki/File:Bash_Logo_Colored.svg"/>
              </a:rPr>
              <a:t>This Photo</a:t>
            </a:r>
            <a:r>
              <a:rPr lang="en-GB" sz="400" dirty="0"/>
              <a:t> by Unknown Author is licensed under </a:t>
            </a:r>
            <a:r>
              <a:rPr lang="en-GB" sz="400" dirty="0">
                <a:hlinkClick r:id="rId8" tooltip="https://creativecommons.org/licenses/by-sa/3.0/"/>
              </a:rPr>
              <a:t>CC BY-SA</a:t>
            </a:r>
            <a:endParaRPr lang="en-GB" sz="400" dirty="0"/>
          </a:p>
        </p:txBody>
      </p:sp>
      <p:sp>
        <p:nvSpPr>
          <p:cNvPr id="3" name="TextBox 2">
            <a:extLst>
              <a:ext uri="{FF2B5EF4-FFF2-40B4-BE49-F238E27FC236}">
                <a16:creationId xmlns:a16="http://schemas.microsoft.com/office/drawing/2014/main" id="{65420062-4274-EC1F-E65E-2CF53F186463}"/>
              </a:ext>
            </a:extLst>
          </p:cNvPr>
          <p:cNvSpPr txBox="1"/>
          <p:nvPr/>
        </p:nvSpPr>
        <p:spPr>
          <a:xfrm>
            <a:off x="-6093" y="6014411"/>
            <a:ext cx="6359268" cy="523220"/>
          </a:xfrm>
          <a:prstGeom prst="rect">
            <a:avLst/>
          </a:prstGeom>
          <a:solidFill>
            <a:srgbClr val="FF000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FFFF00"/>
                </a:solidFill>
                <a:effectLst/>
                <a:uLnTx/>
                <a:uFillTx/>
                <a:latin typeface="Aptos" panose="020B0004020202020204" pitchFamily="34" charset="0"/>
                <a:ea typeface="DengXian" panose="02010600030101010101" pitchFamily="2" charset="-122"/>
                <a:cs typeface="Times New Roman" panose="02020603050405020304" pitchFamily="18" charset="0"/>
              </a:rPr>
              <a:t>Download Tutorial deck from Moodle</a:t>
            </a:r>
            <a:r>
              <a:rPr kumimoji="0" lang="en-GB" sz="2800" b="0" i="0" u="none" strike="noStrike" kern="1200" cap="none" spc="0" normalizeH="0" baseline="0" noProof="0" dirty="0">
                <a:ln>
                  <a:noFill/>
                </a:ln>
                <a:solidFill>
                  <a:srgbClr val="FFFF00"/>
                </a:solidFill>
                <a:effectLst/>
                <a:uLnTx/>
                <a:uFillTx/>
                <a:latin typeface="Aptos" panose="020B0004020202020204" pitchFamily="34" charset="0"/>
                <a:ea typeface="DengXian" panose="02010600030101010101" pitchFamily="2" charset="-122"/>
                <a:cs typeface="Times New Roman" panose="02020603050405020304" pitchFamily="18" charset="0"/>
              </a:rPr>
              <a:t>.</a:t>
            </a:r>
            <a:endParaRPr kumimoji="0" lang="en-GB" sz="20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557134" y="498576"/>
            <a:ext cx="10515600" cy="1325563"/>
          </a:xfrm>
        </p:spPr>
        <p:txBody>
          <a:bodyPr>
            <a:normAutofit/>
          </a:bodyPr>
          <a:lstStyle/>
          <a:p>
            <a:r>
              <a:rPr lang="en-GB" sz="5400" b="1" u="sng" dirty="0">
                <a:solidFill>
                  <a:srgbClr val="002060"/>
                </a:solidFill>
                <a:highlight>
                  <a:srgbClr val="FFFF00"/>
                </a:highlight>
              </a:rPr>
              <a:t>Q&amp;A Support &amp; feedback:</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557134" y="1708853"/>
            <a:ext cx="11077732" cy="4726066"/>
          </a:xfrm>
        </p:spPr>
        <p:txBody>
          <a:bodyPr>
            <a:normAutofit lnSpcReduction="10000"/>
          </a:bodyPr>
          <a:lstStyle/>
          <a:p>
            <a:pPr marL="1200150" lvl="1" indent="-742950">
              <a:lnSpc>
                <a:spcPct val="120000"/>
              </a:lnSpc>
              <a:spcBef>
                <a:spcPts val="0"/>
              </a:spcBef>
              <a:spcAft>
                <a:spcPts val="600"/>
              </a:spcAft>
              <a:buFont typeface="+mj-lt"/>
              <a:buAutoNum type="arabicPeriod"/>
            </a:pPr>
            <a:r>
              <a:rPr lang="en-GB" sz="3900" dirty="0">
                <a:highlight>
                  <a:srgbClr val="FFFF00"/>
                </a:highlight>
                <a:cs typeface="Arial" panose="020B0604020202020204" pitchFamily="34" charset="0"/>
              </a:rPr>
              <a:t>Open MS Teams</a:t>
            </a:r>
          </a:p>
          <a:p>
            <a:pPr lvl="3">
              <a:lnSpc>
                <a:spcPct val="120000"/>
              </a:lnSpc>
              <a:spcBef>
                <a:spcPts val="0"/>
              </a:spcBef>
              <a:spcAft>
                <a:spcPts val="600"/>
              </a:spcAft>
            </a:pPr>
            <a:r>
              <a:rPr lang="en-GB" sz="3300" dirty="0">
                <a:cs typeface="Arial" panose="020B0604020202020204" pitchFamily="34" charset="0"/>
              </a:rPr>
              <a:t>Chat (Message) or Video Call</a:t>
            </a:r>
          </a:p>
          <a:p>
            <a:pPr lvl="4">
              <a:lnSpc>
                <a:spcPct val="120000"/>
              </a:lnSpc>
              <a:spcBef>
                <a:spcPts val="0"/>
              </a:spcBef>
              <a:spcAft>
                <a:spcPts val="600"/>
              </a:spcAft>
            </a:pPr>
            <a:r>
              <a:rPr lang="en-GB" sz="2900" dirty="0">
                <a:cs typeface="Arial" panose="020B0604020202020204" pitchFamily="34" charset="0"/>
              </a:rPr>
              <a:t>+ 1-2-1 private chat &amp; private call available via Teams.</a:t>
            </a: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endParaRPr lang="en-GB" dirty="0">
              <a:cs typeface="Arial" panose="020B0604020202020204" pitchFamily="34" charset="0"/>
            </a:endParaRPr>
          </a:p>
          <a:p>
            <a:pPr marL="457200" lvl="1" indent="0">
              <a:lnSpc>
                <a:spcPct val="120000"/>
              </a:lnSpc>
              <a:spcBef>
                <a:spcPts val="0"/>
              </a:spcBef>
              <a:spcAft>
                <a:spcPts val="600"/>
              </a:spcAft>
              <a:buNone/>
            </a:pPr>
            <a:r>
              <a:rPr lang="en-GB" sz="3600" dirty="0">
                <a:cs typeface="Arial" panose="020B0604020202020204" pitchFamily="34" charset="0"/>
              </a:rPr>
              <a:t>Ask Questions during Activity &amp; Q&amp;A sessions and whenever needed.</a:t>
            </a:r>
          </a:p>
          <a:p>
            <a:pPr marL="457200" lvl="1" indent="0">
              <a:lnSpc>
                <a:spcPct val="120000"/>
              </a:lnSpc>
              <a:spcBef>
                <a:spcPts val="0"/>
              </a:spcBef>
              <a:spcAft>
                <a:spcPts val="600"/>
              </a:spcAft>
              <a:buNone/>
            </a:pPr>
            <a:endParaRPr lang="en-GB" sz="3900" dirty="0">
              <a:cs typeface="Arial" panose="020B0604020202020204" pitchFamily="34" charset="0"/>
            </a:endParaRPr>
          </a:p>
          <a:p>
            <a:pPr>
              <a:spcBef>
                <a:spcPts val="0"/>
              </a:spcBef>
              <a:spcAft>
                <a:spcPts val="600"/>
              </a:spcAft>
            </a:pPr>
            <a:endParaRPr lang="en-GB" sz="2800" dirty="0">
              <a:latin typeface="Arial" panose="020B0604020202020204" pitchFamily="34" charset="0"/>
              <a:cs typeface="Arial" panose="020B0604020202020204" pitchFamily="34" charset="0"/>
            </a:endParaRPr>
          </a:p>
          <a:p>
            <a:pPr marL="0" indent="0">
              <a:spcBef>
                <a:spcPts val="0"/>
              </a:spcBef>
              <a:spcAft>
                <a:spcPts val="600"/>
              </a:spcAft>
              <a:buNone/>
            </a:pPr>
            <a:endParaRPr lang="en-GB" sz="2400" dirty="0">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BAD52E21-50AC-4F86-070A-060B2B336153}"/>
              </a:ext>
            </a:extLst>
          </p:cNvPr>
          <p:cNvGrpSpPr/>
          <p:nvPr/>
        </p:nvGrpSpPr>
        <p:grpSpPr>
          <a:xfrm>
            <a:off x="8105654" y="155981"/>
            <a:ext cx="3341656" cy="2639834"/>
            <a:chOff x="7186622" y="-127838"/>
            <a:chExt cx="3078120" cy="2423348"/>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86622" y="-127838"/>
              <a:ext cx="2158811" cy="2423348"/>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807641" y="498576"/>
              <a:ext cx="1457101" cy="1635651"/>
            </a:xfrm>
            <a:prstGeom prst="rect">
              <a:avLst/>
            </a:prstGeom>
          </p:spPr>
        </p:pic>
      </p:grpSp>
      <p:pic>
        <p:nvPicPr>
          <p:cNvPr id="7" name="Picture 6">
            <a:extLst>
              <a:ext uri="{FF2B5EF4-FFF2-40B4-BE49-F238E27FC236}">
                <a16:creationId xmlns:a16="http://schemas.microsoft.com/office/drawing/2014/main" id="{F9EDF9C1-B934-3F36-A301-0E07FD9A5458}"/>
              </a:ext>
            </a:extLst>
          </p:cNvPr>
          <p:cNvPicPr>
            <a:picLocks noChangeAspect="1"/>
          </p:cNvPicPr>
          <p:nvPr/>
        </p:nvPicPr>
        <p:blipFill>
          <a:blip r:embed="rId7"/>
          <a:stretch>
            <a:fillRect/>
          </a:stretch>
        </p:blipFill>
        <p:spPr>
          <a:xfrm>
            <a:off x="1847851" y="3802374"/>
            <a:ext cx="4838700" cy="828675"/>
          </a:xfrm>
          <a:prstGeom prst="rect">
            <a:avLst/>
          </a:prstGeom>
        </p:spPr>
      </p:pic>
      <p:pic>
        <p:nvPicPr>
          <p:cNvPr id="10" name="Picture 9">
            <a:extLst>
              <a:ext uri="{FF2B5EF4-FFF2-40B4-BE49-F238E27FC236}">
                <a16:creationId xmlns:a16="http://schemas.microsoft.com/office/drawing/2014/main" id="{EA8585FD-A8CE-2246-CC00-D848F79CBF01}"/>
              </a:ext>
            </a:extLst>
          </p:cNvPr>
          <p:cNvPicPr>
            <a:picLocks noChangeAspect="1"/>
          </p:cNvPicPr>
          <p:nvPr/>
        </p:nvPicPr>
        <p:blipFill>
          <a:blip r:embed="rId8"/>
          <a:stretch>
            <a:fillRect/>
          </a:stretch>
        </p:blipFill>
        <p:spPr>
          <a:xfrm>
            <a:off x="7182205" y="3764273"/>
            <a:ext cx="1266825" cy="904875"/>
          </a:xfrm>
          <a:prstGeom prst="rect">
            <a:avLst/>
          </a:prstGeom>
          <a:ln>
            <a:solidFill>
              <a:schemeClr val="bg1">
                <a:lumMod val="65000"/>
              </a:schemeClr>
            </a:solidFill>
          </a:ln>
        </p:spPr>
      </p:pic>
      <p:pic>
        <p:nvPicPr>
          <p:cNvPr id="5" name="Picture 4">
            <a:extLst>
              <a:ext uri="{FF2B5EF4-FFF2-40B4-BE49-F238E27FC236}">
                <a16:creationId xmlns:a16="http://schemas.microsoft.com/office/drawing/2014/main" id="{049C9A6D-DB4F-7F8B-ADCB-45F62B84B84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
        <p:nvSpPr>
          <p:cNvPr id="9" name="Rectangle 8">
            <a:extLst>
              <a:ext uri="{FF2B5EF4-FFF2-40B4-BE49-F238E27FC236}">
                <a16:creationId xmlns:a16="http://schemas.microsoft.com/office/drawing/2014/main" id="{7DD6DDA1-EE60-DCF4-5967-25AE3FF673CA}"/>
              </a:ext>
            </a:extLst>
          </p:cNvPr>
          <p:cNvSpPr/>
          <p:nvPr/>
        </p:nvSpPr>
        <p:spPr>
          <a:xfrm>
            <a:off x="557134" y="297543"/>
            <a:ext cx="11264752" cy="5885543"/>
          </a:xfrm>
          <a:prstGeom prst="rect">
            <a:avLst/>
          </a:prstGeom>
          <a:noFill/>
          <a:ln>
            <a:solidFill>
              <a:srgbClr val="002060"/>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8341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9" name="Group 18">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5" name="Straight Connector 1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8" name="Rectangle 1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Document outline">
            <a:extLst>
              <a:ext uri="{FF2B5EF4-FFF2-40B4-BE49-F238E27FC236}">
                <a16:creationId xmlns:a16="http://schemas.microsoft.com/office/drawing/2014/main" id="{2D5924EF-D3AA-AA2C-CB3B-1DD3B4067B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40572" y="569297"/>
            <a:ext cx="5608830" cy="5608830"/>
          </a:xfrm>
          <a:prstGeom prst="rect">
            <a:avLst/>
          </a:prstGeom>
        </p:spPr>
      </p:pic>
      <p:pic>
        <p:nvPicPr>
          <p:cNvPr id="2" name="Picture 1">
            <a:extLst>
              <a:ext uri="{FF2B5EF4-FFF2-40B4-BE49-F238E27FC236}">
                <a16:creationId xmlns:a16="http://schemas.microsoft.com/office/drawing/2014/main" id="{0C8A9C87-7EF2-DC8D-0FF7-8C6076F9A9B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
        <p:nvSpPr>
          <p:cNvPr id="3" name="Title 1">
            <a:extLst>
              <a:ext uri="{FF2B5EF4-FFF2-40B4-BE49-F238E27FC236}">
                <a16:creationId xmlns:a16="http://schemas.microsoft.com/office/drawing/2014/main" id="{1C111E01-C8E9-E0C6-7DAF-80A208B49019}"/>
              </a:ext>
            </a:extLst>
          </p:cNvPr>
          <p:cNvSpPr txBox="1">
            <a:spLocks/>
          </p:cNvSpPr>
          <p:nvPr/>
        </p:nvSpPr>
        <p:spPr>
          <a:xfrm>
            <a:off x="283583" y="379900"/>
            <a:ext cx="6286224" cy="1035781"/>
          </a:xfrm>
          <a:prstGeom prst="rect">
            <a:avLst/>
          </a:prstGeom>
          <a:solidFill>
            <a:srgbClr val="00206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800" b="1" i="0" u="none" strike="noStrike" kern="1200" cap="none" spc="0" normalizeH="0" baseline="0" noProof="0" dirty="0">
                <a:ln>
                  <a:noFill/>
                </a:ln>
                <a:solidFill>
                  <a:prstClr val="white"/>
                </a:solidFill>
                <a:effectLst/>
                <a:uLnTx/>
                <a:uFillTx/>
                <a:latin typeface="Calibri Light" panose="020F0302020204030204"/>
                <a:ea typeface="+mj-ea"/>
                <a:cs typeface="+mj-cs"/>
              </a:rPr>
              <a:t>Tutorial Activity answers:</a:t>
            </a:r>
            <a:endParaRPr kumimoji="0" lang="en-US" sz="4800" b="0"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329184" y="1539032"/>
            <a:ext cx="5268059" cy="1505248"/>
          </a:xfrm>
        </p:spPr>
        <p:txBody>
          <a:bodyPr vert="horz" lIns="91440" tIns="45720" rIns="91440" bIns="45720" rtlCol="0">
            <a:normAutofit/>
          </a:bodyPr>
          <a:lstStyle/>
          <a:p>
            <a:r>
              <a:rPr lang="en-US" sz="3200" kern="1200" dirty="0">
                <a:solidFill>
                  <a:schemeClr val="tx1"/>
                </a:solidFill>
                <a:latin typeface="+mn-lt"/>
                <a:ea typeface="+mn-ea"/>
                <a:cs typeface="+mn-cs"/>
              </a:rPr>
              <a:t>Open your ‘</a:t>
            </a:r>
            <a:r>
              <a:rPr lang="en-US" sz="3200" b="1" kern="1200" dirty="0">
                <a:solidFill>
                  <a:schemeClr val="tx1"/>
                </a:solidFill>
                <a:latin typeface="+mn-lt"/>
                <a:ea typeface="+mn-ea"/>
                <a:cs typeface="+mn-cs"/>
              </a:rPr>
              <a:t>Tutorial Activity</a:t>
            </a:r>
            <a:r>
              <a:rPr lang="en-US" sz="3200" kern="1200" dirty="0">
                <a:solidFill>
                  <a:schemeClr val="tx1"/>
                </a:solidFill>
                <a:latin typeface="+mn-lt"/>
                <a:ea typeface="+mn-ea"/>
                <a:cs typeface="+mn-cs"/>
              </a:rPr>
              <a:t> </a:t>
            </a:r>
            <a:r>
              <a:rPr lang="en-US" sz="3200" b="1" kern="1200" dirty="0">
                <a:solidFill>
                  <a:schemeClr val="tx1"/>
                </a:solidFill>
                <a:latin typeface="+mn-lt"/>
                <a:ea typeface="+mn-ea"/>
                <a:cs typeface="+mn-cs"/>
              </a:rPr>
              <a:t>document’</a:t>
            </a:r>
            <a:r>
              <a:rPr lang="en-US" sz="3200" kern="1200" dirty="0">
                <a:solidFill>
                  <a:schemeClr val="tx1"/>
                </a:solidFill>
                <a:latin typeface="+mn-lt"/>
                <a:ea typeface="+mn-ea"/>
                <a:cs typeface="+mn-cs"/>
              </a:rPr>
              <a:t>, to save Activity answers.</a:t>
            </a:r>
          </a:p>
        </p:txBody>
      </p:sp>
    </p:spTree>
    <p:extLst>
      <p:ext uri="{BB962C8B-B14F-4D97-AF65-F5344CB8AC3E}">
        <p14:creationId xmlns:p14="http://schemas.microsoft.com/office/powerpoint/2010/main" val="878951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7460"/>
            <a:ext cx="9895951" cy="1033669"/>
          </a:xfrm>
        </p:spPr>
        <p:txBody>
          <a:bodyPr>
            <a:normAutofit/>
          </a:bodyPr>
          <a:lstStyle/>
          <a:p>
            <a:r>
              <a:rPr lang="en-GB" sz="4800" b="1" dirty="0">
                <a:solidFill>
                  <a:srgbClr val="FFFFFF"/>
                </a:solidFill>
              </a:rPr>
              <a:t>OS Assignment: </a:t>
            </a:r>
            <a:r>
              <a:rPr lang="en-GB" sz="4800" b="1" dirty="0">
                <a:solidFill>
                  <a:schemeClr val="bg1"/>
                </a:solidFill>
              </a:rPr>
              <a:t>Task 5</a:t>
            </a:r>
            <a:endParaRPr lang="en-GB" sz="4800" b="1" dirty="0">
              <a:solidFill>
                <a:srgbClr val="FFFFFF"/>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406453" y="1814995"/>
            <a:ext cx="10515600" cy="3777514"/>
          </a:xfrm>
        </p:spPr>
        <p:txBody>
          <a:bodyPr>
            <a:normAutofit/>
          </a:bodyPr>
          <a:lstStyle/>
          <a:p>
            <a:pPr marL="83185" indent="0">
              <a:lnSpc>
                <a:spcPct val="107000"/>
              </a:lnSpc>
              <a:spcAft>
                <a:spcPts val="800"/>
              </a:spcAft>
              <a:buNone/>
            </a:pPr>
            <a:r>
              <a:rPr lang="en-GB" sz="3200" b="1" dirty="0">
                <a:solidFill>
                  <a:srgbClr val="201F1E"/>
                </a:solidFill>
                <a:effectLst/>
                <a:ea typeface="Calibri" panose="020F0502020204030204" pitchFamily="34" charset="0"/>
                <a:cs typeface="Times New Roman" panose="02020603050405020304" pitchFamily="18" charset="0"/>
              </a:rPr>
              <a:t>This tutorial deck relates to OS Assignment Task 5:</a:t>
            </a:r>
          </a:p>
          <a:p>
            <a:pPr marL="83185" indent="0">
              <a:lnSpc>
                <a:spcPct val="107000"/>
              </a:lnSpc>
              <a:spcAft>
                <a:spcPts val="800"/>
              </a:spcAft>
              <a:buNone/>
            </a:pPr>
            <a:r>
              <a:rPr lang="en-GB" sz="3200" b="1" dirty="0">
                <a:solidFill>
                  <a:srgbClr val="201F1E"/>
                </a:solidFill>
                <a:effectLst/>
                <a:ea typeface="Calibri" panose="020F0502020204030204" pitchFamily="34" charset="0"/>
                <a:cs typeface="Times New Roman" panose="02020603050405020304" pitchFamily="18" charset="0"/>
              </a:rPr>
              <a:t>5. Use of Bash scripts in a Linux OS.</a:t>
            </a:r>
          </a:p>
          <a:p>
            <a:pPr marL="311785">
              <a:lnSpc>
                <a:spcPct val="107000"/>
              </a:lnSpc>
              <a:spcAft>
                <a:spcPts val="800"/>
              </a:spcAft>
            </a:pPr>
            <a:r>
              <a:rPr lang="en-GB" dirty="0"/>
              <a:t>Demonstrate key features of a Linux OS scripting language by documenting the use of Bash scripts, with screenshots </a:t>
            </a:r>
            <a:r>
              <a:rPr lang="en-GB" sz="2800" dirty="0">
                <a:effectLst/>
                <a:ea typeface="Calibri" panose="020F0502020204030204" pitchFamily="34" charset="0"/>
                <a:cs typeface="Times New Roman" panose="02020603050405020304" pitchFamily="18" charset="0"/>
              </a:rPr>
              <a:t>(showing code &amp; output) and </a:t>
            </a:r>
            <a:r>
              <a:rPr lang="en-GB" dirty="0"/>
              <a:t>brief </a:t>
            </a:r>
            <a:r>
              <a:rPr lang="en-GB" b="1" dirty="0"/>
              <a:t>code syntax explanation. </a:t>
            </a:r>
            <a:r>
              <a:rPr lang="en-GB" dirty="0"/>
              <a:t>Approx. 350 words.</a:t>
            </a:r>
          </a:p>
          <a:p>
            <a:pPr marL="311785">
              <a:lnSpc>
                <a:spcPct val="107000"/>
              </a:lnSpc>
              <a:spcAft>
                <a:spcPts val="800"/>
              </a:spcAft>
            </a:pPr>
            <a:r>
              <a:rPr lang="en-GB" dirty="0"/>
              <a:t>Cite several reference sources.</a:t>
            </a:r>
          </a:p>
        </p:txBody>
      </p:sp>
    </p:spTree>
    <p:extLst>
      <p:ext uri="{BB962C8B-B14F-4D97-AF65-F5344CB8AC3E}">
        <p14:creationId xmlns:p14="http://schemas.microsoft.com/office/powerpoint/2010/main" val="1033012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0848" y="212489"/>
            <a:ext cx="10956678" cy="1033669"/>
          </a:xfrm>
          <a:solidFill>
            <a:srgbClr val="002060"/>
          </a:solidFill>
        </p:spPr>
        <p:txBody>
          <a:bodyPr>
            <a:normAutofit/>
          </a:bodyPr>
          <a:lstStyle/>
          <a:p>
            <a:r>
              <a:rPr lang="en-GB" sz="4800" b="1" dirty="0">
                <a:solidFill>
                  <a:schemeClr val="bg1"/>
                </a:solidFill>
              </a:rPr>
              <a:t>Task 5: Assignment tips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8793" y="1369808"/>
            <a:ext cx="8145960" cy="5200041"/>
          </a:xfrm>
        </p:spPr>
        <p:txBody>
          <a:bodyPr>
            <a:noAutofit/>
          </a:bodyPr>
          <a:lstStyle/>
          <a:p>
            <a:r>
              <a:rPr lang="en-GB" sz="2600" dirty="0"/>
              <a:t>Demonstrate the use of each key aspect of the language e.g. Use of </a:t>
            </a:r>
            <a:r>
              <a:rPr lang="en-GB" sz="2600" b="1" dirty="0"/>
              <a:t>Variables</a:t>
            </a:r>
            <a:r>
              <a:rPr lang="en-GB" sz="2600" dirty="0"/>
              <a:t>, </a:t>
            </a:r>
            <a:r>
              <a:rPr lang="en-GB" sz="2600" b="1" i="0" dirty="0">
                <a:solidFill>
                  <a:srgbClr val="202124"/>
                </a:solidFill>
                <a:effectLst/>
              </a:rPr>
              <a:t>User</a:t>
            </a:r>
            <a:r>
              <a:rPr lang="en-GB" sz="2600" i="0" dirty="0">
                <a:solidFill>
                  <a:srgbClr val="202124"/>
                </a:solidFill>
                <a:effectLst/>
              </a:rPr>
              <a:t> </a:t>
            </a:r>
            <a:r>
              <a:rPr lang="en-GB" sz="2600" b="1" i="0" dirty="0">
                <a:solidFill>
                  <a:srgbClr val="202124"/>
                </a:solidFill>
                <a:effectLst/>
              </a:rPr>
              <a:t>Input, </a:t>
            </a:r>
            <a:r>
              <a:rPr lang="en-GB" sz="2600" b="1" i="0" dirty="0">
                <a:solidFill>
                  <a:srgbClr val="333333"/>
                </a:solidFill>
                <a:effectLst/>
              </a:rPr>
              <a:t>if</a:t>
            </a:r>
            <a:r>
              <a:rPr lang="en-GB" sz="2600" b="0" i="0" dirty="0">
                <a:solidFill>
                  <a:srgbClr val="333333"/>
                </a:solidFill>
                <a:effectLst/>
              </a:rPr>
              <a:t> </a:t>
            </a:r>
            <a:r>
              <a:rPr lang="en-GB" sz="2600" b="1" i="0" dirty="0">
                <a:solidFill>
                  <a:srgbClr val="333333"/>
                </a:solidFill>
                <a:effectLst/>
              </a:rPr>
              <a:t>statement</a:t>
            </a:r>
            <a:r>
              <a:rPr lang="en-GB" sz="2600" dirty="0"/>
              <a:t>, </a:t>
            </a:r>
            <a:r>
              <a:rPr lang="en-GB" sz="2600" b="1" i="0" dirty="0">
                <a:solidFill>
                  <a:srgbClr val="333333"/>
                </a:solidFill>
                <a:effectLst/>
              </a:rPr>
              <a:t>Loop, Array, </a:t>
            </a:r>
            <a:r>
              <a:rPr lang="en-GB" sz="2600" b="1" dirty="0"/>
              <a:t>Case statement </a:t>
            </a:r>
            <a:r>
              <a:rPr lang="en-GB" sz="2600" dirty="0"/>
              <a:t>and</a:t>
            </a:r>
            <a:r>
              <a:rPr lang="en-GB" sz="2600" b="1" dirty="0"/>
              <a:t> </a:t>
            </a:r>
            <a:r>
              <a:rPr lang="en-GB" sz="2600" b="1" i="0" dirty="0">
                <a:solidFill>
                  <a:srgbClr val="333333"/>
                </a:solidFill>
                <a:effectLst/>
              </a:rPr>
              <a:t>Function</a:t>
            </a:r>
            <a:r>
              <a:rPr lang="en-GB" sz="2600" b="1" dirty="0">
                <a:solidFill>
                  <a:srgbClr val="202124"/>
                </a:solidFill>
              </a:rPr>
              <a:t>.</a:t>
            </a:r>
            <a:endParaRPr lang="en-GB" sz="2600" dirty="0"/>
          </a:p>
          <a:p>
            <a:r>
              <a:rPr lang="en-GB" sz="2600" dirty="0"/>
              <a:t>The type of scripts you write for the Assignment will depend on your ability. </a:t>
            </a:r>
            <a:r>
              <a:rPr lang="en-GB" sz="2600" b="1" dirty="0"/>
              <a:t>There is flexibility here</a:t>
            </a:r>
            <a:r>
              <a:rPr lang="en-GB" sz="2600" dirty="0"/>
              <a:t>. </a:t>
            </a:r>
          </a:p>
          <a:p>
            <a:r>
              <a:rPr lang="en-GB" sz="2600" dirty="0"/>
              <a:t>Students who are new to coding/Bash might create </a:t>
            </a:r>
            <a:r>
              <a:rPr lang="en-GB" sz="2600" b="1" dirty="0"/>
              <a:t>7 small test scripts </a:t>
            </a:r>
            <a:r>
              <a:rPr lang="en-GB" sz="2600" dirty="0"/>
              <a:t>to demonstrate they understand the core constructs of the language. </a:t>
            </a:r>
          </a:p>
          <a:p>
            <a:r>
              <a:rPr lang="en-GB" sz="2600" dirty="0"/>
              <a:t>Students who are more experienced may create </a:t>
            </a:r>
            <a:r>
              <a:rPr lang="en-GB" sz="2600" b="1" dirty="0"/>
              <a:t>1/2 larger scripts</a:t>
            </a:r>
            <a:r>
              <a:rPr lang="en-GB" sz="2600" dirty="0"/>
              <a:t> combining the core constructs.</a:t>
            </a:r>
          </a:p>
          <a:p>
            <a:r>
              <a:rPr lang="en-GB" sz="2600" b="1" dirty="0"/>
              <a:t>Either option would gain the same marks in the assignment.</a:t>
            </a:r>
          </a:p>
          <a:p>
            <a:endParaRPr lang="en-GB" sz="2600" dirty="0"/>
          </a:p>
        </p:txBody>
      </p:sp>
      <p:pic>
        <p:nvPicPr>
          <p:cNvPr id="9" name="Picture 8" descr="A picture containing text, businesscard, envelope&#10;&#10;Description automatically generated">
            <a:extLst>
              <a:ext uri="{FF2B5EF4-FFF2-40B4-BE49-F238E27FC236}">
                <a16:creationId xmlns:a16="http://schemas.microsoft.com/office/drawing/2014/main" id="{A88A3098-18D2-4DE6-BED4-65D4E1CB67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78284" y="1763742"/>
            <a:ext cx="3810000" cy="3848100"/>
          </a:xfrm>
          <a:prstGeom prst="rect">
            <a:avLst/>
          </a:prstGeom>
        </p:spPr>
      </p:pic>
      <p:sp>
        <p:nvSpPr>
          <p:cNvPr id="11" name="TextBox 10">
            <a:extLst>
              <a:ext uri="{FF2B5EF4-FFF2-40B4-BE49-F238E27FC236}">
                <a16:creationId xmlns:a16="http://schemas.microsoft.com/office/drawing/2014/main" id="{7612F63F-BDB8-49E7-85C3-442E3FAD9920}"/>
              </a:ext>
            </a:extLst>
          </p:cNvPr>
          <p:cNvSpPr txBox="1"/>
          <p:nvPr/>
        </p:nvSpPr>
        <p:spPr>
          <a:xfrm>
            <a:off x="8620107" y="5488731"/>
            <a:ext cx="2577419"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icsehelpline101.wordpress.com/2013/05/13/tip-of-the-day-3/"/>
              </a:rPr>
              <a:t>This Photo</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2162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0848" y="394144"/>
            <a:ext cx="11010922" cy="1033669"/>
          </a:xfrm>
          <a:solidFill>
            <a:srgbClr val="002060"/>
          </a:solidFill>
        </p:spPr>
        <p:txBody>
          <a:bodyPr>
            <a:normAutofit/>
          </a:bodyPr>
          <a:lstStyle/>
          <a:p>
            <a:r>
              <a:rPr lang="en-GB" sz="4800" b="1" dirty="0">
                <a:solidFill>
                  <a:schemeClr val="bg1"/>
                </a:solidFill>
              </a:rPr>
              <a:t>Task 5: </a:t>
            </a:r>
            <a:r>
              <a:rPr lang="en-GB" sz="4800" dirty="0">
                <a:solidFill>
                  <a:schemeClr val="bg1"/>
                </a:solidFill>
              </a:rPr>
              <a:t>Assignment task 5 checklist</a:t>
            </a:r>
            <a:endParaRPr lang="en-GB" sz="48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4963" y="1615241"/>
            <a:ext cx="7984529" cy="4866936"/>
          </a:xfrm>
        </p:spPr>
        <p:txBody>
          <a:bodyPr>
            <a:normAutofit/>
          </a:bodyPr>
          <a:lstStyle/>
          <a:p>
            <a:pPr marL="0" indent="0">
              <a:buNone/>
            </a:pPr>
            <a:r>
              <a:rPr lang="en-GB" sz="3200" dirty="0"/>
              <a:t>Demonstrate the use of each key aspect of the language:</a:t>
            </a:r>
          </a:p>
          <a:p>
            <a:pPr marL="971550" lvl="1" indent="-514350">
              <a:buFont typeface="+mj-lt"/>
              <a:buAutoNum type="arabicPeriod"/>
            </a:pPr>
            <a:r>
              <a:rPr lang="en-GB" sz="3200" b="1" dirty="0"/>
              <a:t>Variables</a:t>
            </a:r>
          </a:p>
          <a:p>
            <a:pPr marL="971550" lvl="1" indent="-514350">
              <a:buFont typeface="+mj-lt"/>
              <a:buAutoNum type="arabicPeriod"/>
            </a:pPr>
            <a:r>
              <a:rPr lang="en-GB" sz="3200" b="1" i="0" dirty="0">
                <a:solidFill>
                  <a:srgbClr val="202124"/>
                </a:solidFill>
                <a:effectLst/>
              </a:rPr>
              <a:t>User</a:t>
            </a:r>
            <a:r>
              <a:rPr lang="en-GB" sz="3200" i="0" dirty="0">
                <a:solidFill>
                  <a:srgbClr val="202124"/>
                </a:solidFill>
                <a:effectLst/>
              </a:rPr>
              <a:t> </a:t>
            </a:r>
            <a:r>
              <a:rPr lang="en-GB" sz="3200" b="1" i="0" dirty="0">
                <a:solidFill>
                  <a:srgbClr val="202124"/>
                </a:solidFill>
                <a:effectLst/>
              </a:rPr>
              <a:t>Input</a:t>
            </a:r>
            <a:endParaRPr lang="en-GB" sz="3200" b="1" dirty="0"/>
          </a:p>
          <a:p>
            <a:pPr marL="971550" lvl="1" indent="-514350">
              <a:buFont typeface="+mj-lt"/>
              <a:buAutoNum type="arabicPeriod"/>
            </a:pPr>
            <a:r>
              <a:rPr lang="en-GB" sz="3200" b="1" i="0" dirty="0">
                <a:solidFill>
                  <a:srgbClr val="333333"/>
                </a:solidFill>
                <a:effectLst/>
              </a:rPr>
              <a:t>if</a:t>
            </a:r>
            <a:r>
              <a:rPr lang="en-GB" sz="3200" b="0" i="0" dirty="0">
                <a:solidFill>
                  <a:srgbClr val="333333"/>
                </a:solidFill>
                <a:effectLst/>
              </a:rPr>
              <a:t> </a:t>
            </a:r>
            <a:r>
              <a:rPr lang="en-GB" sz="3200" b="1" i="0" dirty="0">
                <a:solidFill>
                  <a:srgbClr val="333333"/>
                </a:solidFill>
                <a:effectLst/>
              </a:rPr>
              <a:t>statement</a:t>
            </a:r>
          </a:p>
          <a:p>
            <a:pPr marL="971550" lvl="1" indent="-514350">
              <a:buFont typeface="+mj-lt"/>
              <a:buAutoNum type="arabicPeriod"/>
            </a:pPr>
            <a:r>
              <a:rPr lang="en-GB" sz="3200" b="1" i="0" dirty="0">
                <a:solidFill>
                  <a:srgbClr val="333333"/>
                </a:solidFill>
                <a:effectLst/>
              </a:rPr>
              <a:t>A Loop </a:t>
            </a:r>
            <a:r>
              <a:rPr lang="en-GB" sz="3200" i="0" dirty="0">
                <a:solidFill>
                  <a:srgbClr val="333333"/>
                </a:solidFill>
                <a:effectLst/>
              </a:rPr>
              <a:t>(one type)</a:t>
            </a:r>
            <a:endParaRPr lang="en-GB" sz="3200" dirty="0">
              <a:solidFill>
                <a:srgbClr val="333333"/>
              </a:solidFill>
            </a:endParaRPr>
          </a:p>
          <a:p>
            <a:pPr marL="971550" lvl="1" indent="-514350">
              <a:buFont typeface="+mj-lt"/>
              <a:buAutoNum type="arabicPeriod"/>
            </a:pPr>
            <a:r>
              <a:rPr lang="en-GB" sz="3200" b="1" i="0" dirty="0">
                <a:solidFill>
                  <a:srgbClr val="333333"/>
                </a:solidFill>
                <a:effectLst/>
              </a:rPr>
              <a:t>Array</a:t>
            </a:r>
          </a:p>
          <a:p>
            <a:pPr marL="971550" lvl="1" indent="-514350">
              <a:buFont typeface="+mj-lt"/>
              <a:buAutoNum type="arabicPeriod"/>
            </a:pPr>
            <a:r>
              <a:rPr lang="en-GB" sz="3200" b="1" dirty="0"/>
              <a:t>Case statement</a:t>
            </a:r>
            <a:endParaRPr lang="en-GB" sz="3200" b="1" i="0" dirty="0">
              <a:solidFill>
                <a:srgbClr val="333333"/>
              </a:solidFill>
              <a:effectLst/>
            </a:endParaRPr>
          </a:p>
          <a:p>
            <a:pPr marL="971550" lvl="1" indent="-514350">
              <a:buFont typeface="+mj-lt"/>
              <a:buAutoNum type="arabicPeriod"/>
            </a:pPr>
            <a:r>
              <a:rPr lang="en-GB" sz="3200" b="1" i="0" dirty="0">
                <a:solidFill>
                  <a:srgbClr val="333333"/>
                </a:solidFill>
                <a:effectLst/>
              </a:rPr>
              <a:t>Function</a:t>
            </a:r>
          </a:p>
          <a:p>
            <a:endParaRPr lang="en-GB" sz="3200" dirty="0"/>
          </a:p>
        </p:txBody>
      </p:sp>
      <p:pic>
        <p:nvPicPr>
          <p:cNvPr id="9" name="Picture 8" descr="A picture containing text, businesscard, envelope&#10;&#10;Description automatically generated">
            <a:extLst>
              <a:ext uri="{FF2B5EF4-FFF2-40B4-BE49-F238E27FC236}">
                <a16:creationId xmlns:a16="http://schemas.microsoft.com/office/drawing/2014/main" id="{A88A3098-18D2-4DE6-BED4-65D4E1CB67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70816" y="2069958"/>
            <a:ext cx="3810000" cy="3848100"/>
          </a:xfrm>
          <a:prstGeom prst="rect">
            <a:avLst/>
          </a:prstGeom>
        </p:spPr>
      </p:pic>
      <p:sp>
        <p:nvSpPr>
          <p:cNvPr id="6" name="TextBox 5">
            <a:extLst>
              <a:ext uri="{FF2B5EF4-FFF2-40B4-BE49-F238E27FC236}">
                <a16:creationId xmlns:a16="http://schemas.microsoft.com/office/drawing/2014/main" id="{EA4ED999-6BD8-4A5C-8E8A-087232CD6983}"/>
              </a:ext>
            </a:extLst>
          </p:cNvPr>
          <p:cNvSpPr txBox="1"/>
          <p:nvPr/>
        </p:nvSpPr>
        <p:spPr>
          <a:xfrm>
            <a:off x="8674351" y="5502954"/>
            <a:ext cx="2577419"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icsehelpline101.wordpress.com/2013/05/13/tip-of-the-day-3/"/>
              </a:rPr>
              <a:t>This Photo</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4709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4000" b="1" dirty="0">
                <a:solidFill>
                  <a:srgbClr val="FFFFFF"/>
                </a:solidFill>
              </a:rPr>
              <a:t>Be careful when Scripting with Bash</a:t>
            </a:r>
            <a:br>
              <a:rPr lang="en-GB" sz="4000" b="1" dirty="0">
                <a:solidFill>
                  <a:srgbClr val="FFFFFF"/>
                </a:solidFill>
              </a:rPr>
            </a:br>
            <a:r>
              <a:rPr lang="en-GB" sz="4000" b="1" dirty="0">
                <a:solidFill>
                  <a:srgbClr val="FFFFFF"/>
                </a:solidFill>
              </a:rPr>
              <a:t>	Knowledge is Powerful.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7221" y="1700009"/>
            <a:ext cx="11370216" cy="4532243"/>
          </a:xfrm>
        </p:spPr>
        <p:txBody>
          <a:bodyPr>
            <a:noAutofit/>
          </a:bodyPr>
          <a:lstStyle/>
          <a:p>
            <a:pPr>
              <a:lnSpc>
                <a:spcPct val="100000"/>
              </a:lnSpc>
              <a:spcBef>
                <a:spcPts val="600"/>
              </a:spcBef>
            </a:pPr>
            <a:r>
              <a:rPr lang="en-GB" sz="2400" dirty="0"/>
              <a:t>Please be careful how you use Bash scripts. </a:t>
            </a:r>
          </a:p>
          <a:p>
            <a:pPr>
              <a:lnSpc>
                <a:spcPct val="100000"/>
              </a:lnSpc>
              <a:spcBef>
                <a:spcPts val="600"/>
              </a:spcBef>
            </a:pPr>
            <a:r>
              <a:rPr lang="en-GB" sz="2400" dirty="0"/>
              <a:t>Especially when using your own device.</a:t>
            </a:r>
          </a:p>
          <a:p>
            <a:pPr>
              <a:lnSpc>
                <a:spcPct val="100000"/>
              </a:lnSpc>
              <a:spcBef>
                <a:spcPts val="600"/>
              </a:spcBef>
            </a:pPr>
            <a:r>
              <a:rPr lang="en-GB" sz="2400" dirty="0"/>
              <a:t>Use the VM provided to safeguard your machine and the University’s systems.</a:t>
            </a:r>
          </a:p>
          <a:p>
            <a:pPr>
              <a:lnSpc>
                <a:spcPct val="100000"/>
              </a:lnSpc>
              <a:spcBef>
                <a:spcPts val="600"/>
              </a:spcBef>
            </a:pPr>
            <a:r>
              <a:rPr lang="en-GB" sz="2400" dirty="0"/>
              <a:t>Until you are more experienced be careful with the commands and scripts you use. </a:t>
            </a:r>
          </a:p>
          <a:p>
            <a:pPr>
              <a:lnSpc>
                <a:spcPct val="100000"/>
              </a:lnSpc>
              <a:spcBef>
                <a:spcPts val="600"/>
              </a:spcBef>
            </a:pPr>
            <a:r>
              <a:rPr lang="en-GB" sz="2400" dirty="0"/>
              <a:t>Bash is a simple but powerful language.</a:t>
            </a:r>
          </a:p>
          <a:p>
            <a:pPr>
              <a:lnSpc>
                <a:spcPct val="100000"/>
              </a:lnSpc>
              <a:spcBef>
                <a:spcPts val="600"/>
              </a:spcBef>
            </a:pPr>
            <a:r>
              <a:rPr lang="en-GB" sz="2400" dirty="0"/>
              <a:t>It can damage your and others’ systems, network or websites. </a:t>
            </a:r>
          </a:p>
          <a:p>
            <a:pPr>
              <a:lnSpc>
                <a:spcPct val="100000"/>
              </a:lnSpc>
              <a:spcBef>
                <a:spcPts val="600"/>
              </a:spcBef>
            </a:pPr>
            <a:r>
              <a:rPr lang="en-GB" sz="2400" dirty="0"/>
              <a:t>Bash is used for white and black hat hacking. </a:t>
            </a:r>
          </a:p>
          <a:p>
            <a:pPr>
              <a:lnSpc>
                <a:spcPct val="100000"/>
              </a:lnSpc>
              <a:spcBef>
                <a:spcPts val="600"/>
              </a:spcBef>
            </a:pPr>
            <a:r>
              <a:rPr lang="en-GB" sz="2400" dirty="0"/>
              <a:t>As a mature Higher Education student, </a:t>
            </a:r>
            <a:r>
              <a:rPr lang="en-GB" sz="2400" b="1" dirty="0">
                <a:highlight>
                  <a:srgbClr val="FFFF00"/>
                </a:highlight>
              </a:rPr>
              <a:t>please use your growing knowledge safely, ethically &amp; responsibly, with careful consideration for your system and that of others</a:t>
            </a:r>
            <a:r>
              <a:rPr lang="en-GB" sz="2400" dirty="0"/>
              <a:t>.</a:t>
            </a:r>
          </a:p>
          <a:p>
            <a:pPr marL="0" indent="0">
              <a:lnSpc>
                <a:spcPct val="100000"/>
              </a:lnSpc>
              <a:spcBef>
                <a:spcPts val="600"/>
              </a:spcBef>
              <a:buNone/>
            </a:pPr>
            <a:r>
              <a:rPr lang="en-GB" sz="2000" dirty="0"/>
              <a:t>Note: All script examples in this deck are safe to use, you will find in many online sources. Be careful if using scripts from system administration/security/hacking sites. Do not use these if you are new to the subject area and wait until you are more experienced.</a:t>
            </a:r>
          </a:p>
        </p:txBody>
      </p:sp>
      <p:pic>
        <p:nvPicPr>
          <p:cNvPr id="13" name="Picture 12">
            <a:extLst>
              <a:ext uri="{FF2B5EF4-FFF2-40B4-BE49-F238E27FC236}">
                <a16:creationId xmlns:a16="http://schemas.microsoft.com/office/drawing/2014/main" id="{FBD5ECD3-8471-4CB2-AD38-A0AACE459CA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606" y="623367"/>
            <a:ext cx="1428750" cy="952500"/>
          </a:xfrm>
          <a:prstGeom prst="rect">
            <a:avLst/>
          </a:prstGeom>
        </p:spPr>
      </p:pic>
      <p:sp>
        <p:nvSpPr>
          <p:cNvPr id="17" name="TextBox 16">
            <a:extLst>
              <a:ext uri="{FF2B5EF4-FFF2-40B4-BE49-F238E27FC236}">
                <a16:creationId xmlns:a16="http://schemas.microsoft.com/office/drawing/2014/main" id="{E0816844-DA23-40E5-A267-355DA243C118}"/>
              </a:ext>
            </a:extLst>
          </p:cNvPr>
          <p:cNvSpPr txBox="1"/>
          <p:nvPr/>
        </p:nvSpPr>
        <p:spPr>
          <a:xfrm>
            <a:off x="121066" y="1497320"/>
            <a:ext cx="1428750" cy="12311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mirshekari.wikidot.com/courses"/>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8" name="Picture 17" descr="A picture containing text, container&#10;&#10;Description automatically generated">
            <a:extLst>
              <a:ext uri="{FF2B5EF4-FFF2-40B4-BE49-F238E27FC236}">
                <a16:creationId xmlns:a16="http://schemas.microsoft.com/office/drawing/2014/main" id="{F39DD75A-B219-4EC4-AA85-9355AACA6CEC}"/>
              </a:ext>
            </a:extLst>
          </p:cNvPr>
          <p:cNvPicPr>
            <a:picLocks noChangeAspect="1"/>
          </p:cNvPicPr>
          <p:nvPr/>
        </p:nvPicPr>
        <p:blipFill>
          <a:blip r:embed="rId6">
            <a:alphaModFix/>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790396" y="339509"/>
            <a:ext cx="2631878" cy="1819756"/>
          </a:xfrm>
          <a:prstGeom prst="rect">
            <a:avLst/>
          </a:prstGeom>
        </p:spPr>
      </p:pic>
    </p:spTree>
    <p:extLst>
      <p:ext uri="{BB962C8B-B14F-4D97-AF65-F5344CB8AC3E}">
        <p14:creationId xmlns:p14="http://schemas.microsoft.com/office/powerpoint/2010/main" val="3694179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328196"/>
            <a:ext cx="9895951" cy="1033669"/>
          </a:xfrm>
        </p:spPr>
        <p:txBody>
          <a:bodyPr>
            <a:normAutofit/>
          </a:bodyPr>
          <a:lstStyle/>
          <a:p>
            <a:r>
              <a:rPr lang="en-GB" sz="4000" b="1" dirty="0">
                <a:solidFill>
                  <a:srgbClr val="FFFFFF"/>
                </a:solidFill>
              </a:rPr>
              <a:t>Example</a:t>
            </a:r>
            <a:r>
              <a:rPr lang="en-GB" sz="4000" dirty="0">
                <a:solidFill>
                  <a:srgbClr val="FFFFFF"/>
                </a:solidFill>
              </a:rPr>
              <a:t> </a:t>
            </a:r>
            <a:r>
              <a:rPr lang="en-GB" sz="4000" b="1" dirty="0">
                <a:solidFill>
                  <a:srgbClr val="FFFFFF"/>
                </a:solidFill>
              </a:rPr>
              <a:t>Bash Scripting Reference tutorial sites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03473"/>
            <a:ext cx="11547771" cy="5034606"/>
          </a:xfrm>
        </p:spPr>
        <p:txBody>
          <a:bodyPr>
            <a:normAutofit/>
          </a:bodyPr>
          <a:lstStyle/>
          <a:p>
            <a:pPr>
              <a:lnSpc>
                <a:spcPct val="110000"/>
              </a:lnSpc>
              <a:spcBef>
                <a:spcPts val="600"/>
              </a:spcBef>
            </a:pPr>
            <a:r>
              <a:rPr lang="en-GB" sz="2400" b="1" dirty="0"/>
              <a:t>Online Bash tutorials:</a:t>
            </a:r>
          </a:p>
          <a:p>
            <a:pPr lvl="1">
              <a:lnSpc>
                <a:spcPct val="110000"/>
              </a:lnSpc>
              <a:spcBef>
                <a:spcPts val="600"/>
              </a:spcBef>
            </a:pPr>
            <a:r>
              <a:rPr lang="en-GB" dirty="0">
                <a:hlinkClick r:id="rId3"/>
              </a:rPr>
              <a:t>https://www.tutorialspoint.com/unix/unix-what-is-shell.htm</a:t>
            </a:r>
            <a:endParaRPr lang="en-GB" dirty="0"/>
          </a:p>
          <a:p>
            <a:pPr lvl="1">
              <a:lnSpc>
                <a:spcPct val="110000"/>
              </a:lnSpc>
              <a:spcBef>
                <a:spcPts val="600"/>
              </a:spcBef>
            </a:pPr>
            <a:r>
              <a:rPr lang="en-GB" dirty="0">
                <a:hlinkClick r:id="rId4"/>
              </a:rPr>
              <a:t>https://www.guru99.com/introduction-to-shell-scripting.html</a:t>
            </a:r>
            <a:endParaRPr lang="en-GB" dirty="0"/>
          </a:p>
          <a:p>
            <a:pPr lvl="1">
              <a:lnSpc>
                <a:spcPct val="110000"/>
              </a:lnSpc>
              <a:spcBef>
                <a:spcPts val="600"/>
              </a:spcBef>
            </a:pPr>
            <a:r>
              <a:rPr lang="en-GB" dirty="0">
                <a:hlinkClick r:id="rId5"/>
              </a:rPr>
              <a:t>https://linuxhint.com/bash_scripting_tutorial_beginners/#b1</a:t>
            </a:r>
          </a:p>
          <a:p>
            <a:pPr lvl="1">
              <a:lnSpc>
                <a:spcPct val="110000"/>
              </a:lnSpc>
              <a:spcBef>
                <a:spcPts val="600"/>
              </a:spcBef>
            </a:pPr>
            <a:r>
              <a:rPr lang="en-GB" dirty="0">
                <a:hlinkClick r:id="rId5"/>
              </a:rPr>
              <a:t>https://www.learnshell.org/</a:t>
            </a:r>
          </a:p>
          <a:p>
            <a:pPr lvl="1">
              <a:lnSpc>
                <a:spcPct val="110000"/>
              </a:lnSpc>
              <a:spcBef>
                <a:spcPts val="600"/>
              </a:spcBef>
            </a:pPr>
            <a:r>
              <a:rPr lang="en-GB" dirty="0">
                <a:hlinkClick r:id="rId6"/>
              </a:rPr>
              <a:t>https://www.javatpoint.com/bash</a:t>
            </a:r>
            <a:endParaRPr lang="en-GB" dirty="0"/>
          </a:p>
          <a:p>
            <a:pPr lvl="1">
              <a:lnSpc>
                <a:spcPct val="110000"/>
              </a:lnSpc>
              <a:spcBef>
                <a:spcPts val="600"/>
              </a:spcBef>
            </a:pPr>
            <a:r>
              <a:rPr lang="en-GB" dirty="0">
                <a:hlinkClick r:id="rId7"/>
              </a:rPr>
              <a:t>https://tldp.org/LDP/Bash-Beginners-Guide/html/</a:t>
            </a:r>
            <a:r>
              <a:rPr lang="en-GB" dirty="0"/>
              <a:t> </a:t>
            </a:r>
          </a:p>
          <a:p>
            <a:pPr>
              <a:lnSpc>
                <a:spcPct val="110000"/>
              </a:lnSpc>
              <a:spcBef>
                <a:spcPts val="600"/>
              </a:spcBef>
            </a:pPr>
            <a:r>
              <a:rPr lang="en-GB" sz="2400" b="1" dirty="0"/>
              <a:t>Shell Scripting Tutorial for Beginners: </a:t>
            </a:r>
            <a:r>
              <a:rPr lang="en-GB" sz="2400" dirty="0"/>
              <a:t>Click here to view the</a:t>
            </a:r>
            <a:r>
              <a:rPr lang="en-GB" sz="2400" b="1" dirty="0"/>
              <a:t> </a:t>
            </a:r>
            <a:r>
              <a:rPr lang="en-GB" sz="2400" dirty="0">
                <a:hlinkClick r:id="rId8"/>
              </a:rPr>
              <a:t>Video series</a:t>
            </a:r>
            <a:r>
              <a:rPr lang="en-GB" sz="2400" dirty="0"/>
              <a:t>, or here to view the whole series in one </a:t>
            </a:r>
            <a:r>
              <a:rPr lang="en-GB" sz="2400" dirty="0">
                <a:hlinkClick r:id="rId9"/>
              </a:rPr>
              <a:t>Video</a:t>
            </a:r>
            <a:r>
              <a:rPr lang="en-GB" sz="2400" dirty="0"/>
              <a:t>.</a:t>
            </a:r>
          </a:p>
          <a:p>
            <a:pPr>
              <a:lnSpc>
                <a:spcPct val="110000"/>
              </a:lnSpc>
              <a:spcBef>
                <a:spcPts val="600"/>
              </a:spcBef>
            </a:pPr>
            <a:r>
              <a:rPr lang="en-GB" sz="2400" dirty="0"/>
              <a:t> </a:t>
            </a:r>
            <a:r>
              <a:rPr lang="en-GB" sz="2400" dirty="0">
                <a:hlinkClick r:id="rId10"/>
              </a:rPr>
              <a:t>Bash Shell command reference manual</a:t>
            </a:r>
            <a:r>
              <a:rPr lang="en-GB" sz="2400" dirty="0"/>
              <a:t> – Bash commands to use with your scripts.</a:t>
            </a:r>
          </a:p>
        </p:txBody>
      </p:sp>
      <p:pic>
        <p:nvPicPr>
          <p:cNvPr id="9" name="Picture 8" descr="Icon&#10;&#10;Description automatically generated">
            <a:extLst>
              <a:ext uri="{FF2B5EF4-FFF2-40B4-BE49-F238E27FC236}">
                <a16:creationId xmlns:a16="http://schemas.microsoft.com/office/drawing/2014/main" id="{B9D1949B-A15E-460F-BCED-0C27DE291DED}"/>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9936107" y="119921"/>
            <a:ext cx="1698818" cy="1698818"/>
          </a:xfrm>
          <a:prstGeom prst="rect">
            <a:avLst/>
          </a:prstGeom>
        </p:spPr>
      </p:pic>
    </p:spTree>
    <p:extLst>
      <p:ext uri="{BB962C8B-B14F-4D97-AF65-F5344CB8AC3E}">
        <p14:creationId xmlns:p14="http://schemas.microsoft.com/office/powerpoint/2010/main" val="1049913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4561" y="278535"/>
            <a:ext cx="9895951" cy="1033669"/>
          </a:xfrm>
        </p:spPr>
        <p:txBody>
          <a:bodyPr>
            <a:normAutofit/>
          </a:bodyPr>
          <a:lstStyle/>
          <a:p>
            <a:r>
              <a:rPr lang="en-GB" sz="4800" b="1" dirty="0">
                <a:solidFill>
                  <a:schemeClr val="bg1"/>
                </a:solidFill>
              </a:rPr>
              <a:t>Support each other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6368" y="1712687"/>
            <a:ext cx="11550831" cy="5036456"/>
          </a:xfrm>
        </p:spPr>
        <p:txBody>
          <a:bodyPr>
            <a:normAutofit fontScale="92500" lnSpcReduction="10000"/>
          </a:bodyPr>
          <a:lstStyle/>
          <a:p>
            <a:pPr>
              <a:lnSpc>
                <a:spcPct val="100000"/>
              </a:lnSpc>
              <a:spcBef>
                <a:spcPts val="600"/>
              </a:spcBef>
              <a:spcAft>
                <a:spcPts val="600"/>
              </a:spcAft>
            </a:pPr>
            <a:r>
              <a:rPr lang="en-US" sz="3200" b="0" i="0" dirty="0">
                <a:solidFill>
                  <a:srgbClr val="212529"/>
                </a:solidFill>
                <a:effectLst/>
              </a:rPr>
              <a:t>We encourage students to work together in pairs to </a:t>
            </a:r>
            <a:r>
              <a:rPr lang="en-US" sz="3200" b="1" i="0" dirty="0">
                <a:solidFill>
                  <a:srgbClr val="212529"/>
                </a:solidFill>
                <a:effectLst/>
              </a:rPr>
              <a:t>help each other </a:t>
            </a:r>
            <a:r>
              <a:rPr lang="en-US" sz="3200" b="0" i="0" dirty="0">
                <a:solidFill>
                  <a:srgbClr val="212529"/>
                </a:solidFill>
                <a:effectLst/>
              </a:rPr>
              <a:t>to debug and solve any code problems.</a:t>
            </a:r>
          </a:p>
          <a:p>
            <a:pPr>
              <a:lnSpc>
                <a:spcPct val="100000"/>
              </a:lnSpc>
              <a:spcBef>
                <a:spcPts val="600"/>
              </a:spcBef>
              <a:spcAft>
                <a:spcPts val="600"/>
              </a:spcAft>
            </a:pPr>
            <a:r>
              <a:rPr lang="en-US" sz="3200" b="0" i="0" dirty="0">
                <a:solidFill>
                  <a:srgbClr val="212529"/>
                </a:solidFill>
                <a:effectLst/>
              </a:rPr>
              <a:t>This is called Pair/Peer programming </a:t>
            </a:r>
            <a:r>
              <a:rPr lang="en-US" sz="3200" dirty="0">
                <a:solidFill>
                  <a:srgbClr val="212529"/>
                </a:solidFill>
              </a:rPr>
              <a:t>to support</a:t>
            </a:r>
            <a:r>
              <a:rPr lang="en-US" sz="3200" b="0" i="0" dirty="0">
                <a:solidFill>
                  <a:srgbClr val="212529"/>
                </a:solidFill>
                <a:effectLst/>
              </a:rPr>
              <a:t> professional learning, where the code of a program is written in pairs</a:t>
            </a:r>
            <a:r>
              <a:rPr lang="en-US" sz="3200" dirty="0">
                <a:solidFill>
                  <a:srgbClr val="212529"/>
                </a:solidFill>
              </a:rPr>
              <a:t>.</a:t>
            </a:r>
            <a:endParaRPr lang="en-US" sz="3200" b="0" i="0" dirty="0">
              <a:solidFill>
                <a:srgbClr val="212529"/>
              </a:solidFill>
              <a:effectLst/>
            </a:endParaRPr>
          </a:p>
          <a:p>
            <a:pPr>
              <a:lnSpc>
                <a:spcPct val="100000"/>
              </a:lnSpc>
              <a:spcBef>
                <a:spcPts val="600"/>
              </a:spcBef>
              <a:spcAft>
                <a:spcPts val="600"/>
              </a:spcAft>
            </a:pPr>
            <a:r>
              <a:rPr lang="en-US" sz="3200" dirty="0"/>
              <a:t>In </a:t>
            </a:r>
            <a:r>
              <a:rPr lang="en-US" sz="3200" b="1" dirty="0"/>
              <a:t>tutorials</a:t>
            </a:r>
            <a:r>
              <a:rPr lang="en-US" sz="3200" dirty="0"/>
              <a:t>, you can work on your own PCs independently, but you can also help each other to solve any problems and debug your code.</a:t>
            </a:r>
          </a:p>
          <a:p>
            <a:pPr>
              <a:lnSpc>
                <a:spcPct val="100000"/>
              </a:lnSpc>
              <a:spcBef>
                <a:spcPts val="600"/>
              </a:spcBef>
              <a:spcAft>
                <a:spcPts val="600"/>
              </a:spcAft>
            </a:pPr>
            <a:r>
              <a:rPr lang="en-US" sz="3200" dirty="0"/>
              <a:t>You can use </a:t>
            </a:r>
            <a:r>
              <a:rPr lang="en-US" sz="3200" b="1" dirty="0"/>
              <a:t>AI tools </a:t>
            </a:r>
            <a:r>
              <a:rPr lang="en-US" sz="3200" dirty="0"/>
              <a:t>to help debug your code. To identify and solve errors.</a:t>
            </a:r>
          </a:p>
          <a:p>
            <a:pPr>
              <a:lnSpc>
                <a:spcPct val="100000"/>
              </a:lnSpc>
              <a:spcBef>
                <a:spcPts val="600"/>
              </a:spcBef>
              <a:spcAft>
                <a:spcPts val="600"/>
              </a:spcAft>
            </a:pPr>
            <a:r>
              <a:rPr lang="en-US" sz="3200" dirty="0"/>
              <a:t>Outside of tutorials, you can also make use of </a:t>
            </a:r>
            <a:r>
              <a:rPr lang="en-US" sz="3200" b="1" dirty="0"/>
              <a:t>Tech Community Q&amp;A Networks </a:t>
            </a:r>
            <a:r>
              <a:rPr lang="en-US" sz="3200" dirty="0"/>
              <a:t>such as </a:t>
            </a:r>
            <a:r>
              <a:rPr lang="en-US" sz="3200" u="sng" dirty="0">
                <a:solidFill>
                  <a:srgbClr val="0563C1"/>
                </a:solidFill>
              </a:rPr>
              <a:t>StackOverflow.co</a:t>
            </a:r>
            <a:r>
              <a:rPr lang="en-US" sz="3200" dirty="0"/>
              <a:t>.</a:t>
            </a:r>
          </a:p>
          <a:p>
            <a:pPr>
              <a:lnSpc>
                <a:spcPct val="100000"/>
              </a:lnSpc>
              <a:spcBef>
                <a:spcPts val="600"/>
              </a:spcBef>
              <a:spcAft>
                <a:spcPts val="600"/>
              </a:spcAft>
            </a:pPr>
            <a:endParaRPr lang="en-US" sz="3200" dirty="0"/>
          </a:p>
          <a:p>
            <a:pPr>
              <a:lnSpc>
                <a:spcPct val="100000"/>
              </a:lnSpc>
              <a:spcBef>
                <a:spcPts val="600"/>
              </a:spcBef>
              <a:spcAft>
                <a:spcPts val="600"/>
              </a:spcAft>
            </a:pPr>
            <a:endParaRPr lang="en-US" sz="2000" b="0" i="0" dirty="0">
              <a:solidFill>
                <a:srgbClr val="212529"/>
              </a:solidFill>
              <a:effectLst/>
            </a:endParaRPr>
          </a:p>
        </p:txBody>
      </p:sp>
    </p:spTree>
    <p:extLst>
      <p:ext uri="{BB962C8B-B14F-4D97-AF65-F5344CB8AC3E}">
        <p14:creationId xmlns:p14="http://schemas.microsoft.com/office/powerpoint/2010/main" val="3387402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11750" y="360287"/>
            <a:ext cx="9895951" cy="1033669"/>
          </a:xfrm>
        </p:spPr>
        <p:txBody>
          <a:bodyPr>
            <a:normAutofit/>
          </a:bodyPr>
          <a:lstStyle/>
          <a:p>
            <a:r>
              <a:rPr lang="en-GB" sz="6000" b="1" dirty="0">
                <a:solidFill>
                  <a:srgbClr val="FFFFFF"/>
                </a:solidFill>
              </a:rPr>
              <a:t>Bg. </a:t>
            </a:r>
            <a:r>
              <a:rPr lang="en-GB" sz="4800" dirty="0">
                <a:solidFill>
                  <a:srgbClr val="FFFFFF"/>
                </a:solidFill>
              </a:rPr>
              <a:t>Support forums:</a:t>
            </a:r>
            <a:endParaRPr lang="en-GB"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4879" y="1686387"/>
            <a:ext cx="11547771" cy="3831164"/>
          </a:xfrm>
        </p:spPr>
        <p:txBody>
          <a:bodyPr>
            <a:normAutofit/>
          </a:bodyPr>
          <a:lstStyle/>
          <a:p>
            <a:pPr marL="0" indent="0">
              <a:lnSpc>
                <a:spcPct val="100000"/>
              </a:lnSpc>
              <a:spcBef>
                <a:spcPts val="600"/>
              </a:spcBef>
              <a:buNone/>
            </a:pPr>
            <a:r>
              <a:rPr lang="en-GB" dirty="0"/>
              <a:t>There are more, but here are some commonly used coding support sites:</a:t>
            </a:r>
          </a:p>
          <a:p>
            <a:pPr>
              <a:lnSpc>
                <a:spcPct val="100000"/>
              </a:lnSpc>
              <a:spcBef>
                <a:spcPts val="600"/>
              </a:spcBef>
            </a:pPr>
            <a:r>
              <a:rPr lang="en-GB" dirty="0">
                <a:hlinkClick r:id="rId3"/>
              </a:rPr>
              <a:t>Stackoverflow.com</a:t>
            </a:r>
            <a:r>
              <a:rPr lang="en-GB" dirty="0"/>
              <a:t>  - Programming Community support.</a:t>
            </a:r>
          </a:p>
          <a:p>
            <a:pPr>
              <a:lnSpc>
                <a:spcPct val="100000"/>
              </a:lnSpc>
              <a:spcBef>
                <a:spcPts val="600"/>
              </a:spcBef>
            </a:pPr>
            <a:r>
              <a:rPr lang="en-GB" dirty="0">
                <a:hlinkClick r:id="rId4"/>
              </a:rPr>
              <a:t>Coderanch.com</a:t>
            </a:r>
            <a:r>
              <a:rPr lang="en-GB" dirty="0"/>
              <a:t> - Friendly Programming Community &amp; support for newbie’s / Greenhorns.</a:t>
            </a:r>
          </a:p>
          <a:p>
            <a:pPr>
              <a:lnSpc>
                <a:spcPct val="100000"/>
              </a:lnSpc>
              <a:spcBef>
                <a:spcPts val="600"/>
              </a:spcBef>
            </a:pPr>
            <a:r>
              <a:rPr lang="en-GB" dirty="0">
                <a:hlinkClick r:id="rId5"/>
              </a:rPr>
              <a:t>Codeproject.com</a:t>
            </a:r>
            <a:r>
              <a:rPr lang="en-GB" dirty="0"/>
              <a:t> - Checkout the Quick Answers section.</a:t>
            </a:r>
          </a:p>
          <a:p>
            <a:pPr>
              <a:lnSpc>
                <a:spcPct val="100000"/>
              </a:lnSpc>
              <a:spcBef>
                <a:spcPts val="600"/>
              </a:spcBef>
            </a:pPr>
            <a:r>
              <a:rPr lang="en-GB" dirty="0">
                <a:hlinkClick r:id="rId6"/>
              </a:rPr>
              <a:t>Superuser.com</a:t>
            </a:r>
            <a:r>
              <a:rPr lang="en-GB" dirty="0"/>
              <a:t> - Hardware, Software &amp; Superuser Community support.</a:t>
            </a:r>
          </a:p>
          <a:p>
            <a:pPr>
              <a:lnSpc>
                <a:spcPct val="100000"/>
              </a:lnSpc>
              <a:spcBef>
                <a:spcPts val="600"/>
              </a:spcBef>
            </a:pPr>
            <a:r>
              <a:rPr lang="en-GB" dirty="0" err="1">
                <a:hlinkClick r:id="rId7"/>
              </a:rPr>
              <a:t>Github.community</a:t>
            </a:r>
            <a:r>
              <a:rPr lang="en-GB" dirty="0"/>
              <a:t> - Application Dev. Community support.</a:t>
            </a:r>
          </a:p>
        </p:txBody>
      </p:sp>
      <p:pic>
        <p:nvPicPr>
          <p:cNvPr id="4" name="Picture 3" descr="Logo&#10;&#10;Description automatically generated">
            <a:extLst>
              <a:ext uri="{FF2B5EF4-FFF2-40B4-BE49-F238E27FC236}">
                <a16:creationId xmlns:a16="http://schemas.microsoft.com/office/drawing/2014/main" id="{91051729-B640-4A65-BA9B-E71FF691748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59350" y="5293090"/>
            <a:ext cx="1504950" cy="1504950"/>
          </a:xfrm>
          <a:prstGeom prst="rect">
            <a:avLst/>
          </a:prstGeom>
        </p:spPr>
      </p:pic>
      <p:sp>
        <p:nvSpPr>
          <p:cNvPr id="5" name="TextBox 4">
            <a:extLst>
              <a:ext uri="{FF2B5EF4-FFF2-40B4-BE49-F238E27FC236}">
                <a16:creationId xmlns:a16="http://schemas.microsoft.com/office/drawing/2014/main" id="{A02E34D0-A089-499E-96A4-FE5CF7D8BBDA}"/>
              </a:ext>
            </a:extLst>
          </p:cNvPr>
          <p:cNvSpPr txBox="1"/>
          <p:nvPr/>
        </p:nvSpPr>
        <p:spPr>
          <a:xfrm>
            <a:off x="611750" y="6513550"/>
            <a:ext cx="1200150" cy="1384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9" tooltip="http://stackoverflow.com/questions/15657569/how-to-set-icon-to-jframe"/>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10" tooltip="https://creativecommons.org/licenses/by-sa/3.0/"/>
              </a:rPr>
              <a:t>CC BY-SA</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picture containing text, clipart&#10;&#10;Description automatically generated">
            <a:extLst>
              <a:ext uri="{FF2B5EF4-FFF2-40B4-BE49-F238E27FC236}">
                <a16:creationId xmlns:a16="http://schemas.microsoft.com/office/drawing/2014/main" id="{5BFC4AAC-0DC0-4A40-8E43-179EEF2ADCA7}"/>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2241619" y="5398330"/>
            <a:ext cx="3174603" cy="1371429"/>
          </a:xfrm>
          <a:prstGeom prst="rect">
            <a:avLst/>
          </a:prstGeom>
        </p:spPr>
      </p:pic>
      <p:sp>
        <p:nvSpPr>
          <p:cNvPr id="13" name="TextBox 12">
            <a:extLst>
              <a:ext uri="{FF2B5EF4-FFF2-40B4-BE49-F238E27FC236}">
                <a16:creationId xmlns:a16="http://schemas.microsoft.com/office/drawing/2014/main" id="{177F22B8-010D-4918-A8CD-5CC863714731}"/>
              </a:ext>
            </a:extLst>
          </p:cNvPr>
          <p:cNvSpPr txBox="1"/>
          <p:nvPr/>
        </p:nvSpPr>
        <p:spPr>
          <a:xfrm>
            <a:off x="2316245" y="6684361"/>
            <a:ext cx="3174603" cy="1692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12" tooltip="https://he.wikipedia.org/wiki/CodeProject"/>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10" tooltip="https://creativecommons.org/licenses/by-sa/3.0/"/>
              </a:rPr>
              <a:t>CC BY-SA</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8" name="Picture 17" descr="A picture containing text, clipart&#10;&#10;Description automatically generated">
            <a:extLst>
              <a:ext uri="{FF2B5EF4-FFF2-40B4-BE49-F238E27FC236}">
                <a16:creationId xmlns:a16="http://schemas.microsoft.com/office/drawing/2014/main" id="{AE2696F9-370D-48A6-ADDF-652B437B8BB5}"/>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5641349" y="5321505"/>
            <a:ext cx="4414984" cy="1192045"/>
          </a:xfrm>
          <a:prstGeom prst="rect">
            <a:avLst/>
          </a:prstGeom>
        </p:spPr>
      </p:pic>
      <p:sp>
        <p:nvSpPr>
          <p:cNvPr id="19" name="TextBox 18">
            <a:extLst>
              <a:ext uri="{FF2B5EF4-FFF2-40B4-BE49-F238E27FC236}">
                <a16:creationId xmlns:a16="http://schemas.microsoft.com/office/drawing/2014/main" id="{B2989ECE-9AF0-450E-8303-5509FB241464}"/>
              </a:ext>
            </a:extLst>
          </p:cNvPr>
          <p:cNvSpPr txBox="1"/>
          <p:nvPr/>
        </p:nvSpPr>
        <p:spPr>
          <a:xfrm>
            <a:off x="5708184" y="6609196"/>
            <a:ext cx="4414984" cy="1692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14" tooltip="http://blog.stackoverflow.com/2009/06/superuser-com-logo-vote"/>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15" tooltip="https://creativecommons.org/licenses/by-nc-sa/3.0/"/>
              </a:rPr>
              <a:t>CC BY-SA-NC</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4" name="Picture 23" descr="A picture containing text, clipart&#10;&#10;Description automatically generated">
            <a:extLst>
              <a:ext uri="{FF2B5EF4-FFF2-40B4-BE49-F238E27FC236}">
                <a16:creationId xmlns:a16="http://schemas.microsoft.com/office/drawing/2014/main" id="{D9F0FB8F-AB4F-42D7-AD27-AEE547329A14}"/>
              </a:ext>
            </a:extLst>
          </p:cNvPr>
          <p:cNvPicPr>
            <a:picLocks noChangeAspect="1"/>
          </p:cNvPicPr>
          <p:nvPr/>
        </p:nvPicPr>
        <p:blipFill rotWithShape="1">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rcRect r="50000"/>
          <a:stretch/>
        </p:blipFill>
        <p:spPr>
          <a:xfrm>
            <a:off x="10197962" y="4891791"/>
            <a:ext cx="1906249" cy="1906249"/>
          </a:xfrm>
          <a:prstGeom prst="rect">
            <a:avLst/>
          </a:prstGeom>
        </p:spPr>
      </p:pic>
      <p:sp>
        <p:nvSpPr>
          <p:cNvPr id="25" name="TextBox 24">
            <a:extLst>
              <a:ext uri="{FF2B5EF4-FFF2-40B4-BE49-F238E27FC236}">
                <a16:creationId xmlns:a16="http://schemas.microsoft.com/office/drawing/2014/main" id="{59966800-D575-4B2C-B8D6-A40384ED200B}"/>
              </a:ext>
            </a:extLst>
          </p:cNvPr>
          <p:cNvSpPr txBox="1"/>
          <p:nvPr/>
        </p:nvSpPr>
        <p:spPr>
          <a:xfrm>
            <a:off x="10197962" y="6704112"/>
            <a:ext cx="1866275"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17" tooltip="http://sunlightfoundation.com/blog/2016/10/04/github-and-internet-archive-helping-to-preserve-the-sunlight/"/>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18" tooltip="https://creativecommons.org/licenses/by/3.0/"/>
              </a:rPr>
              <a:t>CC BY</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81556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F8C22D1-C00A-7DA2-150B-30FC8BF0243E}"/>
              </a:ext>
            </a:extLst>
          </p:cNvPr>
          <p:cNvSpPr>
            <a:spLocks noGrp="1"/>
          </p:cNvSpPr>
          <p:nvPr>
            <p:ph idx="1"/>
          </p:nvPr>
        </p:nvSpPr>
        <p:spPr>
          <a:xfrm>
            <a:off x="139717" y="1293237"/>
            <a:ext cx="11540314" cy="5135285"/>
          </a:xfrm>
        </p:spPr>
        <p:txBody>
          <a:bodyPr>
            <a:noAutofit/>
          </a:bodyPr>
          <a:lstStyle/>
          <a:p>
            <a:pPr marL="0" indent="0">
              <a:lnSpc>
                <a:spcPct val="100000"/>
              </a:lnSpc>
              <a:spcBef>
                <a:spcPts val="0"/>
              </a:spcBef>
              <a:spcAft>
                <a:spcPts val="300"/>
              </a:spcAft>
              <a:buNone/>
              <a:tabLst>
                <a:tab pos="457200" algn="l"/>
              </a:tabLst>
            </a:pPr>
            <a:r>
              <a:rPr lang="en-GB" dirty="0"/>
              <a:t>We can create &amp; run </a:t>
            </a:r>
            <a:r>
              <a:rPr lang="en-GB" b="1" dirty="0"/>
              <a:t>Bash</a:t>
            </a:r>
            <a:r>
              <a:rPr lang="en-GB" dirty="0"/>
              <a:t> </a:t>
            </a:r>
            <a:r>
              <a:rPr lang="en-GB" b="1" dirty="0"/>
              <a:t>scripts </a:t>
            </a:r>
            <a:r>
              <a:rPr lang="en-GB" dirty="0"/>
              <a:t>in many ways, and we can use </a:t>
            </a:r>
            <a:r>
              <a:rPr lang="en-GB" b="1" dirty="0">
                <a:highlight>
                  <a:srgbClr val="FFFF00"/>
                </a:highlight>
              </a:rPr>
              <a:t>Linux</a:t>
            </a:r>
            <a:r>
              <a:rPr lang="en-GB" dirty="0">
                <a:highlight>
                  <a:srgbClr val="FFFF00"/>
                </a:highlight>
              </a:rPr>
              <a:t> </a:t>
            </a:r>
            <a:r>
              <a:rPr lang="en-GB" b="1" dirty="0">
                <a:highlight>
                  <a:srgbClr val="FFFF00"/>
                </a:highlight>
              </a:rPr>
              <a:t>text editors</a:t>
            </a:r>
            <a:r>
              <a:rPr lang="en-GB" b="1" dirty="0"/>
              <a:t> </a:t>
            </a:r>
            <a:r>
              <a:rPr lang="en-GB" dirty="0"/>
              <a:t>such as </a:t>
            </a:r>
            <a:r>
              <a:rPr lang="en-GB" b="1" dirty="0"/>
              <a:t>Nano/Vi/VIM</a:t>
            </a:r>
            <a:r>
              <a:rPr lang="en-GB" dirty="0"/>
              <a:t> in all of them:</a:t>
            </a:r>
            <a:endParaRPr lang="en-GB" b="1" dirty="0"/>
          </a:p>
          <a:p>
            <a:pPr marL="514350" indent="-514350">
              <a:lnSpc>
                <a:spcPct val="100000"/>
              </a:lnSpc>
              <a:spcBef>
                <a:spcPts val="0"/>
              </a:spcBef>
              <a:spcAft>
                <a:spcPts val="300"/>
              </a:spcAft>
              <a:buFont typeface="+mj-lt"/>
              <a:buAutoNum type="arabicPeriod"/>
              <a:tabLst>
                <a:tab pos="457200" algn="l"/>
              </a:tabLst>
            </a:pPr>
            <a:r>
              <a:rPr lang="en-GB" sz="2800" b="1" dirty="0">
                <a:highlight>
                  <a:srgbClr val="FFFF00"/>
                </a:highlight>
              </a:rPr>
              <a:t>WSL Ubuntu in Azure VM Virtual Machine</a:t>
            </a:r>
            <a:r>
              <a:rPr lang="en-GB" sz="2800" b="1" dirty="0"/>
              <a:t> </a:t>
            </a:r>
            <a:r>
              <a:rPr lang="en-GB" sz="2800" dirty="0"/>
              <a:t>with</a:t>
            </a:r>
            <a:r>
              <a:rPr lang="en-GB" dirty="0"/>
              <a:t> CMD / PS / Terminal or on our own device.</a:t>
            </a:r>
          </a:p>
          <a:p>
            <a:pPr marL="514350" indent="-514350">
              <a:lnSpc>
                <a:spcPct val="100000"/>
              </a:lnSpc>
              <a:spcBef>
                <a:spcPts val="0"/>
              </a:spcBef>
              <a:spcAft>
                <a:spcPts val="300"/>
              </a:spcAft>
              <a:buFont typeface="+mj-lt"/>
              <a:buAutoNum type="arabicPeriod"/>
              <a:tabLst>
                <a:tab pos="457200" algn="l"/>
              </a:tabLst>
            </a:pPr>
            <a:r>
              <a:rPr lang="en-GB" b="1" dirty="0">
                <a:highlight>
                  <a:srgbClr val="FFFF00"/>
                </a:highlight>
              </a:rPr>
              <a:t>Browser-based consoles:</a:t>
            </a:r>
            <a:r>
              <a:rPr lang="en-GB" b="1" dirty="0"/>
              <a:t> </a:t>
            </a:r>
            <a:r>
              <a:rPr lang="en-GB" dirty="0"/>
              <a:t>such as </a:t>
            </a:r>
          </a:p>
          <a:p>
            <a:pPr lvl="1">
              <a:lnSpc>
                <a:spcPct val="100000"/>
              </a:lnSpc>
              <a:spcBef>
                <a:spcPts val="0"/>
              </a:spcBef>
              <a:spcAft>
                <a:spcPts val="300"/>
              </a:spcAft>
              <a:tabLst>
                <a:tab pos="457200" algn="l"/>
              </a:tabLst>
            </a:pPr>
            <a:r>
              <a:rPr lang="en-GB" sz="2800" dirty="0">
                <a:hlinkClick r:id="rId2"/>
              </a:rPr>
              <a:t>Bellard Alpine Linux console </a:t>
            </a:r>
            <a:r>
              <a:rPr lang="en-GB" sz="2800" dirty="0"/>
              <a:t> or </a:t>
            </a:r>
            <a:r>
              <a:rPr lang="en-GB" sz="2800" dirty="0">
                <a:hlinkClick r:id="rId3"/>
              </a:rPr>
              <a:t>Google Cloud Shell</a:t>
            </a:r>
            <a:endParaRPr lang="en-GB" sz="2800" dirty="0"/>
          </a:p>
          <a:p>
            <a:pPr marL="514350" indent="-514350">
              <a:lnSpc>
                <a:spcPct val="100000"/>
              </a:lnSpc>
              <a:spcBef>
                <a:spcPts val="0"/>
              </a:spcBef>
              <a:spcAft>
                <a:spcPts val="300"/>
              </a:spcAft>
              <a:buFont typeface="+mj-lt"/>
              <a:buAutoNum type="arabicPeriod"/>
              <a:tabLst>
                <a:tab pos="457200" algn="l"/>
              </a:tabLst>
            </a:pPr>
            <a:r>
              <a:rPr lang="en-GB" b="1" dirty="0">
                <a:highlight>
                  <a:srgbClr val="FFFF00"/>
                </a:highlight>
              </a:rPr>
              <a:t>Browser-based Coding environments:</a:t>
            </a:r>
            <a:r>
              <a:rPr lang="en-GB" b="1" dirty="0"/>
              <a:t> </a:t>
            </a:r>
            <a:r>
              <a:rPr lang="en-GB" dirty="0"/>
              <a:t>such as </a:t>
            </a:r>
            <a:r>
              <a:rPr lang="en-GB" dirty="0">
                <a:hlinkClick r:id="rId4"/>
              </a:rPr>
              <a:t>OnlineGDB.com</a:t>
            </a:r>
            <a:r>
              <a:rPr lang="en-GB" dirty="0"/>
              <a:t> or </a:t>
            </a:r>
            <a:r>
              <a:rPr lang="en-GB" dirty="0">
                <a:hlinkClick r:id="rId5"/>
              </a:rPr>
              <a:t>jdoodle.com</a:t>
            </a:r>
            <a:r>
              <a:rPr lang="en-GB" dirty="0"/>
              <a:t>* (*Now with AI code generation)</a:t>
            </a:r>
          </a:p>
          <a:p>
            <a:pPr marL="514350" indent="-514350">
              <a:lnSpc>
                <a:spcPct val="100000"/>
              </a:lnSpc>
              <a:spcBef>
                <a:spcPts val="0"/>
              </a:spcBef>
              <a:spcAft>
                <a:spcPts val="300"/>
              </a:spcAft>
              <a:buFont typeface="+mj-lt"/>
              <a:buAutoNum type="arabicPeriod"/>
              <a:tabLst>
                <a:tab pos="457200" algn="l"/>
              </a:tabLst>
            </a:pPr>
            <a:r>
              <a:rPr lang="en-GB" dirty="0"/>
              <a:t>Or by installing </a:t>
            </a:r>
            <a:r>
              <a:rPr lang="en-GB" b="1" dirty="0">
                <a:highlight>
                  <a:srgbClr val="FFFF00"/>
                </a:highlight>
                <a:hlinkClick r:id="rId6"/>
              </a:rPr>
              <a:t>Git for Windows</a:t>
            </a:r>
            <a:r>
              <a:rPr lang="en-GB" b="1" dirty="0"/>
              <a:t> </a:t>
            </a:r>
            <a:r>
              <a:rPr lang="en-GB" dirty="0"/>
              <a:t>on a Windows PC</a:t>
            </a:r>
            <a:r>
              <a:rPr lang="en-GB" b="1" dirty="0"/>
              <a:t>. </a:t>
            </a:r>
          </a:p>
          <a:p>
            <a:pPr lvl="1">
              <a:lnSpc>
                <a:spcPct val="100000"/>
              </a:lnSpc>
              <a:spcBef>
                <a:spcPts val="0"/>
              </a:spcBef>
              <a:spcAft>
                <a:spcPts val="300"/>
              </a:spcAft>
              <a:tabLst>
                <a:tab pos="457200" algn="l"/>
              </a:tabLst>
            </a:pPr>
            <a:r>
              <a:rPr lang="en-GB" sz="2800" b="1" dirty="0">
                <a:highlight>
                  <a:srgbClr val="FFFF00"/>
                </a:highlight>
              </a:rPr>
              <a:t>Show:</a:t>
            </a:r>
            <a:r>
              <a:rPr lang="en-GB" sz="2800" b="1" dirty="0"/>
              <a:t> </a:t>
            </a:r>
            <a:r>
              <a:rPr lang="en-GB" sz="2800" dirty="0"/>
              <a:t>Right click </a:t>
            </a:r>
            <a:r>
              <a:rPr lang="en-GB" sz="2800" b="1" dirty="0"/>
              <a:t>Git BASH HERE</a:t>
            </a:r>
            <a:r>
              <a:rPr lang="en-GB" sz="2800" dirty="0"/>
              <a:t> in </a:t>
            </a:r>
            <a:r>
              <a:rPr lang="en-GB" sz="2800" b="1" dirty="0"/>
              <a:t>file explorer</a:t>
            </a:r>
            <a:r>
              <a:rPr lang="en-GB" sz="2800" dirty="0"/>
              <a:t> (OS 6 - </a:t>
            </a:r>
            <a:r>
              <a:rPr lang="en-GB" sz="2800" b="1" dirty="0"/>
              <a:t>Bash Scripts </a:t>
            </a:r>
            <a:r>
              <a:rPr lang="en-GB" sz="2800" dirty="0"/>
              <a:t>folder) and run bash script file (e.g. </a:t>
            </a:r>
            <a:r>
              <a:rPr lang="en-GB" sz="2800" b="1" dirty="0"/>
              <a:t>./1HelloWorld.sh</a:t>
            </a:r>
            <a:r>
              <a:rPr lang="en-GB" sz="2800" dirty="0"/>
              <a:t>) from Git-Bash console. </a:t>
            </a:r>
            <a:r>
              <a:rPr lang="en-GB" dirty="0"/>
              <a:t>Note: </a:t>
            </a:r>
            <a:r>
              <a:rPr lang="en-US" dirty="0"/>
              <a:t>Linus Torvalds</a:t>
            </a:r>
            <a:r>
              <a:rPr lang="en-US" b="0" i="0" dirty="0">
                <a:solidFill>
                  <a:srgbClr val="001D35"/>
                </a:solidFill>
                <a:effectLst/>
              </a:rPr>
              <a:t> also created Git for Windows in 2005.</a:t>
            </a:r>
            <a:endParaRPr lang="en-GB" dirty="0"/>
          </a:p>
        </p:txBody>
      </p:sp>
      <p:sp>
        <p:nvSpPr>
          <p:cNvPr id="5" name="Title 1">
            <a:extLst>
              <a:ext uri="{FF2B5EF4-FFF2-40B4-BE49-F238E27FC236}">
                <a16:creationId xmlns:a16="http://schemas.microsoft.com/office/drawing/2014/main" id="{659A7C0B-35F5-055C-CBD2-647DD3F27815}"/>
              </a:ext>
            </a:extLst>
          </p:cNvPr>
          <p:cNvSpPr>
            <a:spLocks noGrp="1"/>
          </p:cNvSpPr>
          <p:nvPr>
            <p:ph type="title"/>
          </p:nvPr>
        </p:nvSpPr>
        <p:spPr>
          <a:xfrm>
            <a:off x="-1" y="0"/>
            <a:ext cx="12192001" cy="1200150"/>
          </a:xfrm>
          <a:solidFill>
            <a:srgbClr val="002060"/>
          </a:solidFill>
        </p:spPr>
        <p:txBody>
          <a:bodyPr>
            <a:normAutofit/>
          </a:bodyPr>
          <a:lstStyle/>
          <a:p>
            <a:r>
              <a:rPr lang="en-GB" b="1" dirty="0">
                <a:highlight>
                  <a:srgbClr val="FFFF00"/>
                </a:highlight>
              </a:rPr>
              <a:t>Show:</a:t>
            </a:r>
            <a:r>
              <a:rPr lang="en-GB" b="1" dirty="0"/>
              <a:t> </a:t>
            </a:r>
            <a:r>
              <a:rPr lang="en-GB" b="1" dirty="0">
                <a:solidFill>
                  <a:schemeClr val="bg1"/>
                </a:solidFill>
              </a:rPr>
              <a:t>Options for executing </a:t>
            </a:r>
            <a:r>
              <a:rPr lang="en-GB" b="1" dirty="0">
                <a:solidFill>
                  <a:srgbClr val="FFFFFF"/>
                </a:solidFill>
              </a:rPr>
              <a:t>Bash scripts</a:t>
            </a:r>
          </a:p>
        </p:txBody>
      </p:sp>
      <p:pic>
        <p:nvPicPr>
          <p:cNvPr id="6" name="Picture 5" descr="Icon&#10;&#10;Description automatically generated">
            <a:extLst>
              <a:ext uri="{FF2B5EF4-FFF2-40B4-BE49-F238E27FC236}">
                <a16:creationId xmlns:a16="http://schemas.microsoft.com/office/drawing/2014/main" id="{7F081608-18C1-09B4-4D4D-8A102608603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584656" y="35719"/>
            <a:ext cx="1607344" cy="1607344"/>
          </a:xfrm>
          <a:prstGeom prst="rect">
            <a:avLst/>
          </a:prstGeom>
        </p:spPr>
      </p:pic>
    </p:spTree>
    <p:extLst>
      <p:ext uri="{BB962C8B-B14F-4D97-AF65-F5344CB8AC3E}">
        <p14:creationId xmlns:p14="http://schemas.microsoft.com/office/powerpoint/2010/main" val="677564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9674" y="233810"/>
            <a:ext cx="11732645" cy="1033669"/>
          </a:xfrm>
        </p:spPr>
        <p:txBody>
          <a:bodyPr>
            <a:normAutofit fontScale="90000"/>
          </a:bodyPr>
          <a:lstStyle/>
          <a:p>
            <a:r>
              <a:rPr lang="en-GB" sz="4800" b="1" dirty="0">
                <a:highlight>
                  <a:srgbClr val="FFFF00"/>
                </a:highlight>
              </a:rPr>
              <a:t>Reminder:</a:t>
            </a:r>
            <a:r>
              <a:rPr lang="en-GB" sz="4800" b="1" dirty="0"/>
              <a:t> </a:t>
            </a:r>
            <a:br>
              <a:rPr lang="en-GB" sz="4800" b="1" dirty="0"/>
            </a:br>
            <a:r>
              <a:rPr lang="en-GB" sz="4800" b="1" dirty="0">
                <a:solidFill>
                  <a:srgbClr val="FFFFFF"/>
                </a:solidFill>
              </a:rPr>
              <a:t>Azure Cloud VM</a:t>
            </a:r>
            <a:r>
              <a:rPr lang="en-GB" sz="4800" dirty="0">
                <a:solidFill>
                  <a:srgbClr val="FFFFFF"/>
                </a:solidFill>
              </a:rPr>
              <a:t>: Win. (CMD &amp; PS) &amp; WSL Linux</a:t>
            </a:r>
            <a:endParaRPr lang="en-GB" sz="4000" dirty="0">
              <a:solidFill>
                <a:srgbClr val="FFFFFF"/>
              </a:solidFill>
            </a:endParaRPr>
          </a:p>
        </p:txBody>
      </p:sp>
      <p:sp>
        <p:nvSpPr>
          <p:cNvPr id="15" name="TextBox 14">
            <a:extLst>
              <a:ext uri="{FF2B5EF4-FFF2-40B4-BE49-F238E27FC236}">
                <a16:creationId xmlns:a16="http://schemas.microsoft.com/office/drawing/2014/main" id="{3C22E9FF-1110-BAC0-3742-6B2DF7A08E90}"/>
              </a:ext>
            </a:extLst>
          </p:cNvPr>
          <p:cNvSpPr txBox="1"/>
          <p:nvPr/>
        </p:nvSpPr>
        <p:spPr>
          <a:xfrm>
            <a:off x="452094" y="1758612"/>
            <a:ext cx="11287807" cy="4862870"/>
          </a:xfrm>
          <a:prstGeom prst="rect">
            <a:avLst/>
          </a:prstGeom>
          <a:solidFill>
            <a:schemeClr val="bg1">
              <a:alpha val="7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Azure Cloud VM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has been created for you with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Windows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(for CMD &amp; PS) &amp;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WSL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Windows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SubSystem</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for Linux</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activated and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Linux Ubuntu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installed. Other distros can be installed from MS Store such as Kali, Alpine, Debian, SUSE.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Goto: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https://labs.azure.com/virtualmachines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Remember to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SHUTDOWN &amp; STOP</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the VM after every use to save your hours.</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000000"/>
                </a:solidFill>
                <a:effectLst/>
                <a:uLnTx/>
                <a:uFillTx/>
                <a:latin typeface="Calibri" panose="020F0502020204030204"/>
                <a:ea typeface="+mn-ea"/>
                <a:cs typeface="+mn-cs"/>
              </a:rPr>
              <a:t>Windows login:</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400" b="0" i="0" u="none" strike="noStrike" kern="1200" cap="none" spc="0" normalizeH="0" baseline="0" noProof="0" dirty="0" err="1">
                <a:ln>
                  <a:noFill/>
                </a:ln>
                <a:solidFill>
                  <a:srgbClr val="000000"/>
                </a:solidFill>
                <a:effectLst/>
                <a:uLnTx/>
                <a:uFillTx/>
                <a:latin typeface="Calibri" panose="020F0502020204030204"/>
                <a:ea typeface="+mn-ea"/>
                <a:cs typeface="+mn-cs"/>
              </a:rPr>
              <a:t>soac</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-azure</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AzuR3L@85ErviCe5</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000000"/>
                </a:solidFill>
                <a:effectLst/>
                <a:uLnTx/>
                <a:uFillTx/>
                <a:latin typeface="Calibri" panose="020F0502020204030204"/>
                <a:ea typeface="+mn-ea"/>
                <a:cs typeface="+mn-cs"/>
              </a:rPr>
              <a:t>Ubuntu:</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 (as part of WSL)</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l4soac</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5o@cUser</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E009BC28-43DE-007D-A3FB-653A632E858B}"/>
              </a:ext>
            </a:extLst>
          </p:cNvPr>
          <p:cNvSpPr txBox="1"/>
          <p:nvPr/>
        </p:nvSpPr>
        <p:spPr>
          <a:xfrm>
            <a:off x="6646943" y="5108256"/>
            <a:ext cx="4812354" cy="1077218"/>
          </a:xfrm>
          <a:custGeom>
            <a:avLst/>
            <a:gdLst>
              <a:gd name="csX0" fmla="*/ 0 w 4812354"/>
              <a:gd name="csY0" fmla="*/ 0 h 1077218"/>
              <a:gd name="csX1" fmla="*/ 591232 w 4812354"/>
              <a:gd name="csY1" fmla="*/ 0 h 1077218"/>
              <a:gd name="csX2" fmla="*/ 1326835 w 4812354"/>
              <a:gd name="csY2" fmla="*/ 0 h 1077218"/>
              <a:gd name="csX3" fmla="*/ 1966190 w 4812354"/>
              <a:gd name="csY3" fmla="*/ 0 h 1077218"/>
              <a:gd name="csX4" fmla="*/ 2557422 w 4812354"/>
              <a:gd name="csY4" fmla="*/ 0 h 1077218"/>
              <a:gd name="csX5" fmla="*/ 3293025 w 4812354"/>
              <a:gd name="csY5" fmla="*/ 0 h 1077218"/>
              <a:gd name="csX6" fmla="*/ 3980504 w 4812354"/>
              <a:gd name="csY6" fmla="*/ 0 h 1077218"/>
              <a:gd name="csX7" fmla="*/ 4812354 w 4812354"/>
              <a:gd name="csY7" fmla="*/ 0 h 1077218"/>
              <a:gd name="csX8" fmla="*/ 4812354 w 4812354"/>
              <a:gd name="csY8" fmla="*/ 560153 h 1077218"/>
              <a:gd name="csX9" fmla="*/ 4812354 w 4812354"/>
              <a:gd name="csY9" fmla="*/ 1077218 h 1077218"/>
              <a:gd name="csX10" fmla="*/ 4221122 w 4812354"/>
              <a:gd name="csY10" fmla="*/ 1077218 h 1077218"/>
              <a:gd name="csX11" fmla="*/ 3678013 w 4812354"/>
              <a:gd name="csY11" fmla="*/ 1077218 h 1077218"/>
              <a:gd name="csX12" fmla="*/ 2942411 w 4812354"/>
              <a:gd name="csY12" fmla="*/ 1077218 h 1077218"/>
              <a:gd name="csX13" fmla="*/ 2351179 w 4812354"/>
              <a:gd name="csY13" fmla="*/ 1077218 h 1077218"/>
              <a:gd name="csX14" fmla="*/ 1615576 w 4812354"/>
              <a:gd name="csY14" fmla="*/ 1077218 h 1077218"/>
              <a:gd name="csX15" fmla="*/ 831850 w 4812354"/>
              <a:gd name="csY15" fmla="*/ 1077218 h 1077218"/>
              <a:gd name="csX16" fmla="*/ 0 w 4812354"/>
              <a:gd name="csY16" fmla="*/ 1077218 h 1077218"/>
              <a:gd name="csX17" fmla="*/ 0 w 4812354"/>
              <a:gd name="csY17" fmla="*/ 517065 h 1077218"/>
              <a:gd name="csX18" fmla="*/ 0 w 4812354"/>
              <a:gd name="csY18" fmla="*/ 0 h 10772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812354" h="1077218" fill="none" extrusionOk="0">
                <a:moveTo>
                  <a:pt x="0" y="0"/>
                </a:moveTo>
                <a:cubicBezTo>
                  <a:pt x="195823" y="-27033"/>
                  <a:pt x="385073" y="3242"/>
                  <a:pt x="591232" y="0"/>
                </a:cubicBezTo>
                <a:cubicBezTo>
                  <a:pt x="797391" y="-3242"/>
                  <a:pt x="1178589" y="-27394"/>
                  <a:pt x="1326835" y="0"/>
                </a:cubicBezTo>
                <a:cubicBezTo>
                  <a:pt x="1475081" y="27394"/>
                  <a:pt x="1728772" y="-12867"/>
                  <a:pt x="1966190" y="0"/>
                </a:cubicBezTo>
                <a:cubicBezTo>
                  <a:pt x="2203608" y="12867"/>
                  <a:pt x="2266072" y="10671"/>
                  <a:pt x="2557422" y="0"/>
                </a:cubicBezTo>
                <a:cubicBezTo>
                  <a:pt x="2848772" y="-10671"/>
                  <a:pt x="2970479" y="14213"/>
                  <a:pt x="3293025" y="0"/>
                </a:cubicBezTo>
                <a:cubicBezTo>
                  <a:pt x="3615571" y="-14213"/>
                  <a:pt x="3795670" y="32304"/>
                  <a:pt x="3980504" y="0"/>
                </a:cubicBezTo>
                <a:cubicBezTo>
                  <a:pt x="4165338" y="-32304"/>
                  <a:pt x="4609819" y="-4814"/>
                  <a:pt x="4812354" y="0"/>
                </a:cubicBezTo>
                <a:cubicBezTo>
                  <a:pt x="4801907" y="227600"/>
                  <a:pt x="4805280" y="445538"/>
                  <a:pt x="4812354" y="560153"/>
                </a:cubicBezTo>
                <a:cubicBezTo>
                  <a:pt x="4819428" y="674768"/>
                  <a:pt x="4819014" y="903703"/>
                  <a:pt x="4812354" y="1077218"/>
                </a:cubicBezTo>
                <a:cubicBezTo>
                  <a:pt x="4605581" y="1062146"/>
                  <a:pt x="4425859" y="1104507"/>
                  <a:pt x="4221122" y="1077218"/>
                </a:cubicBezTo>
                <a:cubicBezTo>
                  <a:pt x="4016385" y="1049929"/>
                  <a:pt x="3938047" y="1102295"/>
                  <a:pt x="3678013" y="1077218"/>
                </a:cubicBezTo>
                <a:cubicBezTo>
                  <a:pt x="3417979" y="1052141"/>
                  <a:pt x="3226747" y="1080326"/>
                  <a:pt x="2942411" y="1077218"/>
                </a:cubicBezTo>
                <a:cubicBezTo>
                  <a:pt x="2658075" y="1074110"/>
                  <a:pt x="2563186" y="1056244"/>
                  <a:pt x="2351179" y="1077218"/>
                </a:cubicBezTo>
                <a:cubicBezTo>
                  <a:pt x="2139172" y="1098192"/>
                  <a:pt x="1878559" y="1060562"/>
                  <a:pt x="1615576" y="1077218"/>
                </a:cubicBezTo>
                <a:cubicBezTo>
                  <a:pt x="1352593" y="1093874"/>
                  <a:pt x="1178183" y="1098678"/>
                  <a:pt x="831850" y="1077218"/>
                </a:cubicBezTo>
                <a:cubicBezTo>
                  <a:pt x="485517" y="1055758"/>
                  <a:pt x="341751" y="1047295"/>
                  <a:pt x="0" y="1077218"/>
                </a:cubicBezTo>
                <a:cubicBezTo>
                  <a:pt x="14665" y="917096"/>
                  <a:pt x="5814" y="791895"/>
                  <a:pt x="0" y="517065"/>
                </a:cubicBezTo>
                <a:cubicBezTo>
                  <a:pt x="-5814" y="242235"/>
                  <a:pt x="-18612" y="189389"/>
                  <a:pt x="0" y="0"/>
                </a:cubicBezTo>
                <a:close/>
              </a:path>
              <a:path w="4812354" h="1077218" stroke="0" extrusionOk="0">
                <a:moveTo>
                  <a:pt x="0" y="0"/>
                </a:moveTo>
                <a:cubicBezTo>
                  <a:pt x="166777" y="6791"/>
                  <a:pt x="383281" y="23728"/>
                  <a:pt x="639356" y="0"/>
                </a:cubicBezTo>
                <a:cubicBezTo>
                  <a:pt x="895431" y="-23728"/>
                  <a:pt x="947810" y="-24393"/>
                  <a:pt x="1182464" y="0"/>
                </a:cubicBezTo>
                <a:cubicBezTo>
                  <a:pt x="1417118" y="24393"/>
                  <a:pt x="1666339" y="-23052"/>
                  <a:pt x="1966190" y="0"/>
                </a:cubicBezTo>
                <a:cubicBezTo>
                  <a:pt x="2266041" y="23052"/>
                  <a:pt x="2287486" y="-19400"/>
                  <a:pt x="2605546" y="0"/>
                </a:cubicBezTo>
                <a:cubicBezTo>
                  <a:pt x="2923606" y="19400"/>
                  <a:pt x="2926209" y="-9530"/>
                  <a:pt x="3244902" y="0"/>
                </a:cubicBezTo>
                <a:cubicBezTo>
                  <a:pt x="3563595" y="9530"/>
                  <a:pt x="3769030" y="-14096"/>
                  <a:pt x="4028628" y="0"/>
                </a:cubicBezTo>
                <a:cubicBezTo>
                  <a:pt x="4288226" y="14096"/>
                  <a:pt x="4494883" y="22690"/>
                  <a:pt x="4812354" y="0"/>
                </a:cubicBezTo>
                <a:cubicBezTo>
                  <a:pt x="4812305" y="208584"/>
                  <a:pt x="4814137" y="405327"/>
                  <a:pt x="4812354" y="560153"/>
                </a:cubicBezTo>
                <a:cubicBezTo>
                  <a:pt x="4810571" y="714979"/>
                  <a:pt x="4797614" y="876840"/>
                  <a:pt x="4812354" y="1077218"/>
                </a:cubicBezTo>
                <a:cubicBezTo>
                  <a:pt x="4674672" y="1050785"/>
                  <a:pt x="4496835" y="1105102"/>
                  <a:pt x="4221122" y="1077218"/>
                </a:cubicBezTo>
                <a:cubicBezTo>
                  <a:pt x="3945409" y="1049334"/>
                  <a:pt x="3863194" y="1043801"/>
                  <a:pt x="3533643" y="1077218"/>
                </a:cubicBezTo>
                <a:cubicBezTo>
                  <a:pt x="3204092" y="1110635"/>
                  <a:pt x="3073749" y="1053186"/>
                  <a:pt x="2894287" y="1077218"/>
                </a:cubicBezTo>
                <a:cubicBezTo>
                  <a:pt x="2714825" y="1101250"/>
                  <a:pt x="2321589" y="1049080"/>
                  <a:pt x="2110561" y="1077218"/>
                </a:cubicBezTo>
                <a:cubicBezTo>
                  <a:pt x="1899533" y="1105356"/>
                  <a:pt x="1641441" y="1054406"/>
                  <a:pt x="1326835" y="1077218"/>
                </a:cubicBezTo>
                <a:cubicBezTo>
                  <a:pt x="1012229" y="1100030"/>
                  <a:pt x="942468" y="1074287"/>
                  <a:pt x="735603" y="1077218"/>
                </a:cubicBezTo>
                <a:cubicBezTo>
                  <a:pt x="528738" y="1080149"/>
                  <a:pt x="175379" y="1077080"/>
                  <a:pt x="0" y="1077218"/>
                </a:cubicBezTo>
                <a:cubicBezTo>
                  <a:pt x="-612" y="870883"/>
                  <a:pt x="-830" y="772083"/>
                  <a:pt x="0" y="517065"/>
                </a:cubicBezTo>
                <a:cubicBezTo>
                  <a:pt x="830" y="262047"/>
                  <a:pt x="-23380" y="192891"/>
                  <a:pt x="0" y="0"/>
                </a:cubicBezTo>
                <a:close/>
              </a:path>
            </a:pathLst>
          </a:custGeom>
          <a:solidFill>
            <a:schemeClr val="accent5">
              <a:lumMod val="20000"/>
              <a:lumOff val="80000"/>
            </a:schemeClr>
          </a:solidFill>
          <a:ln w="63500">
            <a:solidFill>
              <a:schemeClr val="accent4"/>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Step by step instructions located on next slide.</a:t>
            </a:r>
          </a:p>
        </p:txBody>
      </p:sp>
      <p:sp>
        <p:nvSpPr>
          <p:cNvPr id="6" name="TextBox 5">
            <a:extLst>
              <a:ext uri="{FF2B5EF4-FFF2-40B4-BE49-F238E27FC236}">
                <a16:creationId xmlns:a16="http://schemas.microsoft.com/office/drawing/2014/main" id="{7F4CF886-A589-2928-A104-9F6A2DFC5727}"/>
              </a:ext>
            </a:extLst>
          </p:cNvPr>
          <p:cNvSpPr txBox="1"/>
          <p:nvPr/>
        </p:nvSpPr>
        <p:spPr>
          <a:xfrm>
            <a:off x="6540507" y="3774548"/>
            <a:ext cx="5025226" cy="1200329"/>
          </a:xfrm>
          <a:prstGeom prst="rect">
            <a:avLst/>
          </a:prstGeom>
          <a:solidFill>
            <a:srgbClr val="00206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Email Lee for more hours if needed. </a:t>
            </a:r>
            <a:b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0" i="0" u="none" strike="noStrike" kern="0" cap="none" spc="0" normalizeH="0" baseline="0" noProof="0" dirty="0">
                <a:ln>
                  <a:noFill/>
                </a:ln>
                <a:solidFill>
                  <a:prstClr val="white"/>
                </a:solidFill>
                <a:effectLst/>
                <a:uLnTx/>
                <a:uFillTx/>
                <a:latin typeface="Calibri" panose="020F0502020204030204"/>
                <a:ea typeface="Times New Roman" panose="02020603050405020304" pitchFamily="18" charset="0"/>
                <a:cs typeface="Times New Roman" panose="02020603050405020304" pitchFamily="18" charset="0"/>
              </a:rPr>
              <a:t>Computing technician/guru: </a:t>
            </a:r>
            <a:r>
              <a:rPr kumimoji="0" lang="en-GB" sz="2400" b="0" i="0" u="sng" strike="noStrike" kern="0" cap="none" spc="0" normalizeH="0" baseline="0" noProof="0" dirty="0">
                <a:ln>
                  <a:noFill/>
                </a:ln>
                <a:solidFill>
                  <a:prstClr val="white"/>
                </a:solidFill>
                <a:effectLst/>
                <a:uLnTx/>
                <a:uFillTx/>
                <a:latin typeface="Calibri" panose="020F0502020204030204"/>
                <a:ea typeface="Times New Roman" panose="02020603050405020304" pitchFamily="18" charset="0"/>
                <a:cs typeface="Times New Roman" panose="02020603050405020304" pitchFamily="18" charset="0"/>
              </a:rPr>
              <a:t>Lee.Cobley@uwtsd.ac.uk</a:t>
            </a: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6973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6859EB-615C-4259-B320-810C6A0F4A7F}"/>
              </a:ext>
            </a:extLst>
          </p:cNvPr>
          <p:cNvSpPr>
            <a:spLocks noGrp="1"/>
          </p:cNvSpPr>
          <p:nvPr>
            <p:ph type="title"/>
          </p:nvPr>
        </p:nvSpPr>
        <p:spPr>
          <a:xfrm>
            <a:off x="216678" y="61206"/>
            <a:ext cx="11699097" cy="1009388"/>
          </a:xfrm>
          <a:solidFill>
            <a:srgbClr val="002060"/>
          </a:solidFill>
        </p:spPr>
        <p:txBody>
          <a:bodyPr anchor="ctr">
            <a:normAutofit/>
          </a:bodyPr>
          <a:lstStyle/>
          <a:p>
            <a:r>
              <a:rPr lang="en-GB" b="1" dirty="0">
                <a:solidFill>
                  <a:schemeClr val="bg1"/>
                </a:solidFill>
              </a:rPr>
              <a:t>Bg. Install WSL/Linux on your own device</a:t>
            </a:r>
          </a:p>
        </p:txBody>
      </p:sp>
      <p:sp>
        <p:nvSpPr>
          <p:cNvPr id="33" name="Rectangle 1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1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BD715172-5E70-4BC0-99E6-7D9ADE1D1A0A}"/>
              </a:ext>
            </a:extLst>
          </p:cNvPr>
          <p:cNvGrpSpPr/>
          <p:nvPr/>
        </p:nvGrpSpPr>
        <p:grpSpPr>
          <a:xfrm>
            <a:off x="10242670" y="128971"/>
            <a:ext cx="1949328" cy="1580222"/>
            <a:chOff x="9288494" y="-160542"/>
            <a:chExt cx="2866976" cy="2506193"/>
          </a:xfrm>
        </p:grpSpPr>
        <p:pic>
          <p:nvPicPr>
            <p:cNvPr id="11" name="Picture 10" descr="Icon&#10;&#10;Description automatically generated">
              <a:extLst>
                <a:ext uri="{FF2B5EF4-FFF2-40B4-BE49-F238E27FC236}">
                  <a16:creationId xmlns:a16="http://schemas.microsoft.com/office/drawing/2014/main" id="{9BAFC6EA-46B3-4CC6-B745-4D6BC429B4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29836" y="-160542"/>
              <a:ext cx="2506193" cy="2506193"/>
            </a:xfrm>
            <a:prstGeom prst="rect">
              <a:avLst/>
            </a:prstGeom>
          </p:spPr>
        </p:pic>
        <p:sp>
          <p:nvSpPr>
            <p:cNvPr id="12" name="TextBox 11">
              <a:extLst>
                <a:ext uri="{FF2B5EF4-FFF2-40B4-BE49-F238E27FC236}">
                  <a16:creationId xmlns:a16="http://schemas.microsoft.com/office/drawing/2014/main" id="{76264191-1C54-47D0-ADDB-8042B2550D1F}"/>
                </a:ext>
              </a:extLst>
            </p:cNvPr>
            <p:cNvSpPr txBox="1"/>
            <p:nvPr/>
          </p:nvSpPr>
          <p:spPr>
            <a:xfrm rot="19657094">
              <a:off x="10502180" y="2022689"/>
              <a:ext cx="1653290"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commons.wikimedia.org/wiki/File:Bash_Logo_Colored.svg"/>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rPr>
                <a:t>CC BY-SA</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descr="Icon&#10;&#10;Description automatically generated with medium confidence">
              <a:extLst>
                <a:ext uri="{FF2B5EF4-FFF2-40B4-BE49-F238E27FC236}">
                  <a16:creationId xmlns:a16="http://schemas.microsoft.com/office/drawing/2014/main" id="{4303DD61-DC34-4CAA-AF74-A1AA028E9F04}"/>
                </a:ext>
              </a:extLst>
            </p:cNvPr>
            <p:cNvPicPr>
              <a:picLocks noChangeAspect="1"/>
            </p:cNvPicPr>
            <p:nvPr/>
          </p:nvPicPr>
          <p:blipFill>
            <a:blip r:embed="rId5">
              <a:alphaModFix amt="70000"/>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288494" y="119921"/>
              <a:ext cx="2196932" cy="2196932"/>
            </a:xfrm>
            <a:prstGeom prst="rect">
              <a:avLst/>
            </a:prstGeom>
          </p:spPr>
        </p:pic>
      </p:grpSp>
      <p:pic>
        <p:nvPicPr>
          <p:cNvPr id="16" name="Picture 15">
            <a:extLst>
              <a:ext uri="{FF2B5EF4-FFF2-40B4-BE49-F238E27FC236}">
                <a16:creationId xmlns:a16="http://schemas.microsoft.com/office/drawing/2014/main" id="{EDECC721-E64E-9287-0EAC-FAE39E63E0A5}"/>
              </a:ext>
            </a:extLst>
          </p:cNvPr>
          <p:cNvPicPr>
            <a:picLocks noChangeAspect="1"/>
          </p:cNvPicPr>
          <p:nvPr/>
        </p:nvPicPr>
        <p:blipFill>
          <a:blip r:embed="rId7"/>
          <a:stretch>
            <a:fillRect/>
          </a:stretch>
        </p:blipFill>
        <p:spPr>
          <a:xfrm>
            <a:off x="9609912" y="2099473"/>
            <a:ext cx="2534296" cy="4283168"/>
          </a:xfrm>
          <a:prstGeom prst="rect">
            <a:avLst/>
          </a:prstGeom>
        </p:spPr>
      </p:pic>
      <p:sp>
        <p:nvSpPr>
          <p:cNvPr id="3" name="Content Placeholder 2">
            <a:extLst>
              <a:ext uri="{FF2B5EF4-FFF2-40B4-BE49-F238E27FC236}">
                <a16:creationId xmlns:a16="http://schemas.microsoft.com/office/drawing/2014/main" id="{4462743A-F293-4EF3-8125-4627567E572C}"/>
              </a:ext>
            </a:extLst>
          </p:cNvPr>
          <p:cNvSpPr>
            <a:spLocks noGrp="1"/>
          </p:cNvSpPr>
          <p:nvPr>
            <p:ph idx="1"/>
          </p:nvPr>
        </p:nvSpPr>
        <p:spPr>
          <a:xfrm>
            <a:off x="216678" y="1131800"/>
            <a:ext cx="9719612" cy="4943449"/>
          </a:xfrm>
        </p:spPr>
        <p:txBody>
          <a:bodyPr anchor="t">
            <a:noAutofit/>
          </a:bodyPr>
          <a:lstStyle/>
          <a:p>
            <a:pPr marL="0" indent="0">
              <a:lnSpc>
                <a:spcPct val="100000"/>
              </a:lnSpc>
              <a:spcBef>
                <a:spcPts val="0"/>
              </a:spcBef>
              <a:buNone/>
            </a:pPr>
            <a:r>
              <a:rPr lang="en-US" dirty="0"/>
              <a:t>To have </a:t>
            </a:r>
            <a:r>
              <a:rPr lang="en-US" b="1" dirty="0"/>
              <a:t>the power of both Windows and Linux </a:t>
            </a:r>
            <a:r>
              <a:rPr lang="en-US" dirty="0"/>
              <a:t>at the same time on a single Windows machine. </a:t>
            </a:r>
            <a:r>
              <a:rPr lang="en-US" b="0" i="0" dirty="0">
                <a:solidFill>
                  <a:srgbClr val="161616"/>
                </a:solidFill>
                <a:effectLst/>
              </a:rPr>
              <a:t>You can install </a:t>
            </a:r>
            <a:r>
              <a:rPr lang="en-US" b="1" i="0" dirty="0">
                <a:solidFill>
                  <a:srgbClr val="161616"/>
                </a:solidFill>
                <a:effectLst/>
              </a:rPr>
              <a:t>WSL Windows Sub-system for Linux </a:t>
            </a:r>
            <a:r>
              <a:rPr lang="en-US" b="0" i="0" dirty="0">
                <a:solidFill>
                  <a:srgbClr val="161616"/>
                </a:solidFill>
                <a:effectLst/>
              </a:rPr>
              <a:t>with a single command:</a:t>
            </a:r>
          </a:p>
          <a:p>
            <a:pPr>
              <a:lnSpc>
                <a:spcPct val="100000"/>
              </a:lnSpc>
              <a:spcBef>
                <a:spcPts val="0"/>
              </a:spcBef>
            </a:pPr>
            <a:r>
              <a:rPr lang="en-US" b="0" i="0" dirty="0">
                <a:solidFill>
                  <a:srgbClr val="161616"/>
                </a:solidFill>
                <a:effectLst/>
              </a:rPr>
              <a:t>Open CMD or PowerShell in </a:t>
            </a:r>
            <a:r>
              <a:rPr lang="en-US" b="1" i="0" dirty="0">
                <a:solidFill>
                  <a:srgbClr val="161616"/>
                </a:solidFill>
                <a:effectLst/>
              </a:rPr>
              <a:t>administrator</a:t>
            </a:r>
            <a:r>
              <a:rPr lang="en-US" b="0" i="0" dirty="0">
                <a:solidFill>
                  <a:srgbClr val="161616"/>
                </a:solidFill>
                <a:effectLst/>
              </a:rPr>
              <a:t> mode and enter the command: </a:t>
            </a:r>
            <a:r>
              <a:rPr lang="en-US" b="1" i="0" dirty="0" err="1">
                <a:solidFill>
                  <a:srgbClr val="161616"/>
                </a:solidFill>
                <a:effectLst/>
              </a:rPr>
              <a:t>wsl</a:t>
            </a:r>
            <a:r>
              <a:rPr lang="en-US" b="1" i="0" dirty="0">
                <a:solidFill>
                  <a:srgbClr val="161616"/>
                </a:solidFill>
                <a:effectLst/>
              </a:rPr>
              <a:t> --install</a:t>
            </a:r>
            <a:r>
              <a:rPr lang="en-US" b="0" i="0" dirty="0">
                <a:solidFill>
                  <a:srgbClr val="161616"/>
                </a:solidFill>
                <a:effectLst/>
              </a:rPr>
              <a:t>, then restart your machine.</a:t>
            </a:r>
          </a:p>
          <a:p>
            <a:pPr>
              <a:lnSpc>
                <a:spcPct val="100000"/>
              </a:lnSpc>
              <a:spcBef>
                <a:spcPts val="0"/>
              </a:spcBef>
            </a:pPr>
            <a:r>
              <a:rPr lang="en-US" dirty="0"/>
              <a:t>Try at home. May not work in the computer labs on campus.</a:t>
            </a:r>
          </a:p>
          <a:p>
            <a:pPr>
              <a:lnSpc>
                <a:spcPct val="100000"/>
              </a:lnSpc>
              <a:spcBef>
                <a:spcPts val="0"/>
              </a:spcBef>
            </a:pPr>
            <a:r>
              <a:rPr lang="en-US" b="1" i="0" dirty="0">
                <a:effectLst/>
              </a:rPr>
              <a:t>After install: </a:t>
            </a:r>
            <a:r>
              <a:rPr lang="en-US" b="0" i="0" dirty="0">
                <a:effectLst/>
              </a:rPr>
              <a:t>Type </a:t>
            </a:r>
            <a:r>
              <a:rPr lang="en-US" b="1" i="0" dirty="0" err="1">
                <a:effectLst/>
              </a:rPr>
              <a:t>wsl</a:t>
            </a:r>
            <a:r>
              <a:rPr lang="en-US" b="0" i="0" dirty="0">
                <a:effectLst/>
              </a:rPr>
              <a:t> or </a:t>
            </a:r>
            <a:r>
              <a:rPr lang="en-US" b="1" i="0" dirty="0">
                <a:effectLst/>
              </a:rPr>
              <a:t>name of distro </a:t>
            </a:r>
            <a:r>
              <a:rPr lang="en-US" b="0" i="0" dirty="0">
                <a:effectLst/>
              </a:rPr>
              <a:t>in Search box. </a:t>
            </a:r>
          </a:p>
          <a:p>
            <a:pPr marL="0" indent="0">
              <a:lnSpc>
                <a:spcPct val="100000"/>
              </a:lnSpc>
              <a:spcBef>
                <a:spcPts val="0"/>
              </a:spcBef>
              <a:buNone/>
            </a:pPr>
            <a:r>
              <a:rPr lang="en-US" dirty="0">
                <a:solidFill>
                  <a:srgbClr val="161616"/>
                </a:solidFill>
              </a:rPr>
              <a:t>Bg.</a:t>
            </a:r>
            <a:endParaRPr lang="en-US" b="0" i="0" dirty="0">
              <a:solidFill>
                <a:srgbClr val="161616"/>
              </a:solidFill>
              <a:effectLst/>
            </a:endParaRPr>
          </a:p>
          <a:p>
            <a:pPr>
              <a:lnSpc>
                <a:spcPct val="100000"/>
              </a:lnSpc>
              <a:spcBef>
                <a:spcPts val="0"/>
              </a:spcBef>
            </a:pPr>
            <a:r>
              <a:rPr lang="en-US" sz="2000" b="1" i="0" dirty="0">
                <a:solidFill>
                  <a:srgbClr val="161616"/>
                </a:solidFill>
                <a:effectLst/>
              </a:rPr>
              <a:t>Bg. Administrator</a:t>
            </a:r>
            <a:r>
              <a:rPr lang="en-US" sz="2000" b="0" i="0" dirty="0">
                <a:solidFill>
                  <a:srgbClr val="161616"/>
                </a:solidFill>
                <a:effectLst/>
              </a:rPr>
              <a:t> </a:t>
            </a:r>
            <a:r>
              <a:rPr lang="en-US" sz="2000" b="1" i="0" dirty="0">
                <a:solidFill>
                  <a:srgbClr val="161616"/>
                </a:solidFill>
                <a:effectLst/>
              </a:rPr>
              <a:t>mode: </a:t>
            </a:r>
            <a:r>
              <a:rPr lang="en-US" sz="2000" dirty="0">
                <a:effectLst/>
              </a:rPr>
              <a:t>Right-click Windows-Start icon, right click the Command Prompt or click on PowerShell and select Run as administrator.</a:t>
            </a:r>
          </a:p>
          <a:p>
            <a:pPr>
              <a:lnSpc>
                <a:spcPct val="100000"/>
              </a:lnSpc>
              <a:spcBef>
                <a:spcPts val="0"/>
              </a:spcBef>
            </a:pPr>
            <a:r>
              <a:rPr lang="en-US" sz="2000" b="0" i="0" dirty="0">
                <a:solidFill>
                  <a:srgbClr val="161616"/>
                </a:solidFill>
                <a:effectLst/>
              </a:rPr>
              <a:t>This command will enable the features necessary to run WSL and install the </a:t>
            </a:r>
            <a:r>
              <a:rPr lang="en-US" sz="2000" b="1" i="0" dirty="0">
                <a:solidFill>
                  <a:srgbClr val="161616"/>
                </a:solidFill>
                <a:effectLst/>
              </a:rPr>
              <a:t>Ubuntu</a:t>
            </a:r>
            <a:r>
              <a:rPr lang="en-US" sz="2000" b="0" i="0" dirty="0">
                <a:solidFill>
                  <a:srgbClr val="161616"/>
                </a:solidFill>
                <a:effectLst/>
              </a:rPr>
              <a:t> distribution of Linux by default.</a:t>
            </a:r>
            <a:endParaRPr lang="en-US" sz="2000" dirty="0">
              <a:effectLst/>
            </a:endParaRPr>
          </a:p>
          <a:p>
            <a:pPr lvl="1">
              <a:lnSpc>
                <a:spcPct val="100000"/>
              </a:lnSpc>
              <a:spcBef>
                <a:spcPts val="0"/>
              </a:spcBef>
            </a:pPr>
            <a:r>
              <a:rPr lang="en-US" sz="2000" dirty="0">
                <a:effectLst/>
              </a:rPr>
              <a:t>Bg. This will automatically install WSLv2. To check what version of WSL is installed, use the command: </a:t>
            </a:r>
            <a:r>
              <a:rPr lang="en-US" sz="2000" b="1" dirty="0" err="1">
                <a:effectLst/>
              </a:rPr>
              <a:t>wsl</a:t>
            </a:r>
            <a:r>
              <a:rPr lang="en-US" sz="2000" b="1" dirty="0">
                <a:effectLst/>
              </a:rPr>
              <a:t> –v </a:t>
            </a:r>
            <a:r>
              <a:rPr lang="en-US" sz="2000" dirty="0">
                <a:effectLst/>
              </a:rPr>
              <a:t>or </a:t>
            </a:r>
            <a:r>
              <a:rPr lang="en-US" sz="2000" b="1" dirty="0" err="1">
                <a:effectLst/>
              </a:rPr>
              <a:t>wsl</a:t>
            </a:r>
            <a:r>
              <a:rPr lang="en-US" sz="2000" b="1" dirty="0">
                <a:effectLst/>
              </a:rPr>
              <a:t> --version</a:t>
            </a:r>
            <a:endParaRPr lang="en-US" sz="2000" dirty="0"/>
          </a:p>
          <a:p>
            <a:pPr>
              <a:lnSpc>
                <a:spcPct val="100000"/>
              </a:lnSpc>
              <a:spcBef>
                <a:spcPts val="0"/>
              </a:spcBef>
            </a:pPr>
            <a:endParaRPr lang="en-US" sz="2000" dirty="0">
              <a:effectLst/>
            </a:endParaRPr>
          </a:p>
          <a:p>
            <a:pPr lvl="1">
              <a:lnSpc>
                <a:spcPct val="100000"/>
              </a:lnSpc>
              <a:spcBef>
                <a:spcPts val="0"/>
              </a:spcBef>
            </a:pPr>
            <a:endParaRPr lang="en-US" sz="2000" dirty="0"/>
          </a:p>
          <a:p>
            <a:pPr marL="0" indent="0">
              <a:lnSpc>
                <a:spcPct val="100000"/>
              </a:lnSpc>
              <a:spcBef>
                <a:spcPts val="0"/>
              </a:spcBef>
              <a:buNone/>
            </a:pPr>
            <a:endParaRPr lang="en-US" dirty="0"/>
          </a:p>
        </p:txBody>
      </p:sp>
    </p:spTree>
    <p:extLst>
      <p:ext uri="{BB962C8B-B14F-4D97-AF65-F5344CB8AC3E}">
        <p14:creationId xmlns:p14="http://schemas.microsoft.com/office/powerpoint/2010/main" val="15539316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35606"/>
            <a:ext cx="9895951" cy="1033669"/>
          </a:xfrm>
        </p:spPr>
        <p:txBody>
          <a:bodyPr>
            <a:normAutofit/>
          </a:bodyPr>
          <a:lstStyle/>
          <a:p>
            <a:r>
              <a:rPr lang="en-GB" sz="4800" b="1" dirty="0">
                <a:solidFill>
                  <a:srgbClr val="002060"/>
                </a:solidFill>
                <a:highlight>
                  <a:srgbClr val="FFFF00"/>
                </a:highlight>
              </a:rPr>
              <a:t>Tutorial Activity:</a:t>
            </a:r>
            <a:r>
              <a:rPr lang="en-GB" sz="4800" b="1" dirty="0">
                <a:solidFill>
                  <a:srgbClr val="002060"/>
                </a:solidFill>
              </a:rPr>
              <a:t> </a:t>
            </a:r>
            <a:r>
              <a:rPr lang="en-GB" sz="4800" b="1" dirty="0">
                <a:solidFill>
                  <a:srgbClr val="FFFFFF"/>
                </a:solidFill>
              </a:rPr>
              <a:t>Bash Scripting</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16475" y="1712687"/>
            <a:ext cx="11271891" cy="4731126"/>
          </a:xfrm>
        </p:spPr>
        <p:txBody>
          <a:bodyPr>
            <a:noAutofit/>
          </a:bodyPr>
          <a:lstStyle/>
          <a:p>
            <a:pPr marL="514350" indent="-514350">
              <a:lnSpc>
                <a:spcPct val="100000"/>
              </a:lnSpc>
              <a:spcBef>
                <a:spcPts val="600"/>
              </a:spcBef>
              <a:buFont typeface="+mj-lt"/>
              <a:buAutoNum type="arabicPeriod"/>
            </a:pPr>
            <a:r>
              <a:rPr lang="en-GB" sz="2600" b="1" dirty="0">
                <a:highlight>
                  <a:srgbClr val="FFFF00"/>
                </a:highlight>
              </a:rPr>
              <a:t>Experiment with the following Bash scripts to familiarise yourself with the syntax, customise the code and create your own scripts.</a:t>
            </a:r>
          </a:p>
          <a:p>
            <a:pPr marL="514350" indent="-514350">
              <a:lnSpc>
                <a:spcPct val="100000"/>
              </a:lnSpc>
              <a:spcBef>
                <a:spcPts val="600"/>
              </a:spcBef>
              <a:buFont typeface="+mj-lt"/>
              <a:buAutoNum type="arabicPeriod"/>
            </a:pPr>
            <a:r>
              <a:rPr lang="en-GB" sz="2600" b="1" dirty="0"/>
              <a:t>Save your experiments </a:t>
            </a:r>
            <a:r>
              <a:rPr lang="en-GB" sz="2600" dirty="0"/>
              <a:t>with</a:t>
            </a:r>
            <a:r>
              <a:rPr lang="en-GB" sz="2600" b="1" dirty="0"/>
              <a:t> screenshots</a:t>
            </a:r>
            <a:r>
              <a:rPr lang="en-GB" sz="2600" dirty="0"/>
              <a:t> of both </a:t>
            </a:r>
            <a:r>
              <a:rPr lang="en-GB" sz="2600" b="1" dirty="0"/>
              <a:t>code and output </a:t>
            </a:r>
            <a:r>
              <a:rPr lang="en-GB" sz="2600" dirty="0"/>
              <a:t>with brief text description to include in your Assignment for task 5.</a:t>
            </a:r>
          </a:p>
          <a:p>
            <a:pPr lvl="1">
              <a:lnSpc>
                <a:spcPct val="100000"/>
              </a:lnSpc>
              <a:spcBef>
                <a:spcPts val="600"/>
              </a:spcBef>
            </a:pPr>
            <a:r>
              <a:rPr lang="en-GB" sz="2000" b="1" dirty="0">
                <a:highlight>
                  <a:srgbClr val="FFFF00"/>
                </a:highlight>
              </a:rPr>
              <a:t>Recommendation: </a:t>
            </a:r>
            <a:r>
              <a:rPr lang="en-GB" sz="2000" dirty="0"/>
              <a:t>Do not Copy &amp; paste the code as you are likely to get syntax errors. Type them out instead to practice using the syntax. Customise them and make them your own.</a:t>
            </a:r>
          </a:p>
          <a:p>
            <a:pPr marL="514350" indent="-514350">
              <a:lnSpc>
                <a:spcPct val="100000"/>
              </a:lnSpc>
              <a:spcBef>
                <a:spcPts val="600"/>
              </a:spcBef>
              <a:buFont typeface="+mj-lt"/>
              <a:buAutoNum type="arabicPeriod" startAt="3"/>
            </a:pPr>
            <a:r>
              <a:rPr lang="en-GB" sz="2600" b="1" dirty="0"/>
              <a:t>Research and use online Bash scripting</a:t>
            </a:r>
            <a:r>
              <a:rPr lang="en-GB" sz="2600" dirty="0"/>
              <a:t> </a:t>
            </a:r>
            <a:r>
              <a:rPr lang="en-GB" sz="2600" b="1" dirty="0"/>
              <a:t>sources </a:t>
            </a:r>
            <a:r>
              <a:rPr lang="en-GB" sz="2600" dirty="0"/>
              <a:t>to customise &amp; enhance the scripts, and cite the sources in your Assignment task answer. </a:t>
            </a:r>
            <a:endParaRPr lang="en-GB" sz="2600" b="1" dirty="0"/>
          </a:p>
          <a:p>
            <a:pPr marL="514350" indent="-514350">
              <a:lnSpc>
                <a:spcPct val="100000"/>
              </a:lnSpc>
              <a:spcBef>
                <a:spcPts val="600"/>
              </a:spcBef>
              <a:buFont typeface="+mj-lt"/>
              <a:buAutoNum type="arabicPeriod" startAt="3"/>
            </a:pPr>
            <a:r>
              <a:rPr lang="en-GB" sz="2600" b="1" dirty="0"/>
              <a:t>Research </a:t>
            </a:r>
            <a:r>
              <a:rPr lang="en-GB" sz="2600" dirty="0"/>
              <a:t>to discover some example scripts </a:t>
            </a:r>
            <a:r>
              <a:rPr lang="en-GB" sz="2600" b="1" dirty="0"/>
              <a:t>related to your programme </a:t>
            </a:r>
            <a:r>
              <a:rPr lang="en-GB" sz="2600" dirty="0"/>
              <a:t>area / area of interest. E.g. System/Network diagnostics using Bash scripts, Automation using Bash scripts, How to create a game using Bash, how to create an Animation using Bash.</a:t>
            </a:r>
          </a:p>
          <a:p>
            <a:pPr marL="514350" indent="-514350">
              <a:lnSpc>
                <a:spcPct val="100000"/>
              </a:lnSpc>
              <a:spcBef>
                <a:spcPts val="600"/>
              </a:spcBef>
              <a:buFont typeface="+mj-lt"/>
              <a:buAutoNum type="arabicPeriod" startAt="3"/>
            </a:pPr>
            <a:endParaRPr lang="en-GB" dirty="0"/>
          </a:p>
        </p:txBody>
      </p:sp>
    </p:spTree>
    <p:extLst>
      <p:ext uri="{BB962C8B-B14F-4D97-AF65-F5344CB8AC3E}">
        <p14:creationId xmlns:p14="http://schemas.microsoft.com/office/powerpoint/2010/main" val="2672539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37110"/>
            <a:ext cx="9895951" cy="1033669"/>
          </a:xfrm>
        </p:spPr>
        <p:txBody>
          <a:bodyPr>
            <a:normAutofit/>
          </a:bodyPr>
          <a:lstStyle/>
          <a:p>
            <a:r>
              <a:rPr lang="en-GB" sz="4800" b="1" dirty="0">
                <a:solidFill>
                  <a:srgbClr val="FFFFFF"/>
                </a:solidFill>
              </a:rPr>
              <a:t>Getting stared: Creating a Bash file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74710" y="1707888"/>
            <a:ext cx="11361951" cy="4877470"/>
          </a:xfrm>
        </p:spPr>
        <p:txBody>
          <a:bodyPr>
            <a:normAutofit fontScale="92500" lnSpcReduction="10000"/>
          </a:bodyPr>
          <a:lstStyle/>
          <a:p>
            <a:pPr marL="0" indent="0" fontAlgn="base">
              <a:lnSpc>
                <a:spcPct val="120000"/>
              </a:lnSpc>
              <a:spcBef>
                <a:spcPts val="300"/>
              </a:spcBef>
              <a:spcAft>
                <a:spcPts val="300"/>
              </a:spcAft>
              <a:buNone/>
              <a:tabLst>
                <a:tab pos="457200" algn="l"/>
              </a:tabLst>
            </a:pPr>
            <a:r>
              <a:rPr lang="en-GB" dirty="0"/>
              <a:t>Download the slides from Moodle: </a:t>
            </a:r>
            <a:r>
              <a:rPr lang="en-GB" dirty="0">
                <a:highlight>
                  <a:srgbClr val="FFFF00"/>
                </a:highlight>
              </a:rPr>
              <a:t>OS 6 – Tutorial Bash Scripting.</a:t>
            </a:r>
          </a:p>
          <a:p>
            <a:pPr marL="514350" indent="-514350" fontAlgn="base">
              <a:lnSpc>
                <a:spcPct val="120000"/>
              </a:lnSpc>
              <a:spcBef>
                <a:spcPts val="300"/>
              </a:spcBef>
              <a:spcAft>
                <a:spcPts val="300"/>
              </a:spcAft>
              <a:buFont typeface="+mj-lt"/>
              <a:buAutoNum type="arabicPeriod"/>
              <a:tabLst>
                <a:tab pos="457200" algn="l"/>
              </a:tabLst>
            </a:pPr>
            <a:r>
              <a:rPr lang="en-GB" dirty="0"/>
              <a:t>Open a Bash Shell CLI of your choice such as the </a:t>
            </a:r>
            <a:r>
              <a:rPr lang="en-GB" b="1" dirty="0"/>
              <a:t>Azure VM</a:t>
            </a:r>
            <a:r>
              <a:rPr lang="en-GB" dirty="0"/>
              <a:t>/</a:t>
            </a:r>
            <a:r>
              <a:rPr lang="en-GB" dirty="0">
                <a:hlinkClick r:id="rId3"/>
              </a:rPr>
              <a:t>jdoodle.com </a:t>
            </a:r>
            <a:r>
              <a:rPr lang="en-GB" dirty="0"/>
              <a:t>/</a:t>
            </a:r>
            <a:r>
              <a:rPr lang="en-GB" dirty="0" err="1">
                <a:hlinkClick r:id="rId4"/>
              </a:rPr>
              <a:t>OnlineGDB</a:t>
            </a:r>
            <a:r>
              <a:rPr lang="en-GB" dirty="0"/>
              <a:t>/</a:t>
            </a:r>
            <a:r>
              <a:rPr lang="en-GB" dirty="0">
                <a:hlinkClick r:id="rId5"/>
              </a:rPr>
              <a:t>Bellard</a:t>
            </a:r>
            <a:r>
              <a:rPr lang="en-GB" dirty="0"/>
              <a:t>/Git-Bash.</a:t>
            </a:r>
          </a:p>
          <a:p>
            <a:pPr marL="514350" indent="-514350">
              <a:lnSpc>
                <a:spcPct val="120000"/>
              </a:lnSpc>
              <a:spcBef>
                <a:spcPts val="300"/>
              </a:spcBef>
              <a:spcAft>
                <a:spcPts val="300"/>
              </a:spcAft>
              <a:buFont typeface="+mj-lt"/>
              <a:buAutoNum type="arabicPeriod"/>
            </a:pPr>
            <a:r>
              <a:rPr lang="en-GB" b="1" dirty="0"/>
              <a:t>Experiment with the following Bash scripts to familiarise yourself with the syntax and start to create your own scripts.</a:t>
            </a:r>
          </a:p>
          <a:p>
            <a:pPr marL="514350" indent="-514350">
              <a:lnSpc>
                <a:spcPct val="120000"/>
              </a:lnSpc>
              <a:spcBef>
                <a:spcPts val="300"/>
              </a:spcBef>
              <a:spcAft>
                <a:spcPts val="300"/>
              </a:spcAft>
              <a:buFont typeface="+mj-lt"/>
              <a:buAutoNum type="arabicPeriod"/>
            </a:pPr>
            <a:r>
              <a:rPr lang="en-GB" dirty="0"/>
              <a:t>The code is in the Notes section of the slides or in the .zip file in Moodle.</a:t>
            </a:r>
          </a:p>
          <a:p>
            <a:pPr marL="514350" indent="-514350">
              <a:lnSpc>
                <a:spcPct val="120000"/>
              </a:lnSpc>
              <a:spcBef>
                <a:spcPts val="300"/>
              </a:spcBef>
              <a:spcAft>
                <a:spcPts val="300"/>
              </a:spcAft>
              <a:buFont typeface="+mj-lt"/>
              <a:buAutoNum type="arabicPeriod"/>
            </a:pPr>
            <a:r>
              <a:rPr lang="en-GB" b="1" dirty="0"/>
              <a:t>Use the following slide as a checklist to practice using each key area of the syntax.</a:t>
            </a:r>
          </a:p>
          <a:p>
            <a:pPr marL="0" indent="0">
              <a:lnSpc>
                <a:spcPct val="120000"/>
              </a:lnSpc>
              <a:spcBef>
                <a:spcPts val="300"/>
              </a:spcBef>
              <a:spcAft>
                <a:spcPts val="300"/>
              </a:spcAft>
              <a:buNone/>
            </a:pPr>
            <a:r>
              <a:rPr lang="en-GB" dirty="0">
                <a:highlight>
                  <a:srgbClr val="FFFF00"/>
                </a:highlight>
              </a:rPr>
              <a:t>As students on the courses have varying skill levels. You can progress through the examples at your own pace and at your own level.</a:t>
            </a:r>
            <a:endParaRPr lang="en-GB" sz="2400" dirty="0">
              <a:highlight>
                <a:srgbClr val="FFFF00"/>
              </a:highlight>
            </a:endParaRPr>
          </a:p>
        </p:txBody>
      </p:sp>
    </p:spTree>
    <p:extLst>
      <p:ext uri="{BB962C8B-B14F-4D97-AF65-F5344CB8AC3E}">
        <p14:creationId xmlns:p14="http://schemas.microsoft.com/office/powerpoint/2010/main" val="108516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0848" y="394144"/>
            <a:ext cx="11010922" cy="1033669"/>
          </a:xfrm>
          <a:solidFill>
            <a:srgbClr val="002060"/>
          </a:solidFill>
        </p:spPr>
        <p:txBody>
          <a:bodyPr>
            <a:normAutofit/>
          </a:bodyPr>
          <a:lstStyle/>
          <a:p>
            <a:r>
              <a:rPr lang="en-GB" sz="4800" b="1" dirty="0">
                <a:solidFill>
                  <a:schemeClr val="bg1"/>
                </a:solidFill>
              </a:rPr>
              <a:t>Task 5: </a:t>
            </a:r>
            <a:r>
              <a:rPr lang="en-GB" sz="4800" dirty="0">
                <a:solidFill>
                  <a:schemeClr val="bg1"/>
                </a:solidFill>
              </a:rPr>
              <a:t>Assignment task 5 checklist</a:t>
            </a:r>
            <a:endParaRPr lang="en-GB" sz="48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4963" y="1615241"/>
            <a:ext cx="7984529" cy="4866936"/>
          </a:xfrm>
        </p:spPr>
        <p:txBody>
          <a:bodyPr>
            <a:normAutofit/>
          </a:bodyPr>
          <a:lstStyle/>
          <a:p>
            <a:pPr marL="0" indent="0">
              <a:buNone/>
            </a:pPr>
            <a:r>
              <a:rPr lang="en-GB" sz="3200" dirty="0"/>
              <a:t>Demonstrate the use of each key aspect of the Bash script syntax:</a:t>
            </a:r>
          </a:p>
          <a:p>
            <a:pPr marL="971550" lvl="1" indent="-514350">
              <a:buFont typeface="+mj-lt"/>
              <a:buAutoNum type="arabicPeriod"/>
            </a:pPr>
            <a:r>
              <a:rPr lang="en-GB" sz="3200" b="1" dirty="0"/>
              <a:t>Variables</a:t>
            </a:r>
          </a:p>
          <a:p>
            <a:pPr marL="971550" lvl="1" indent="-514350">
              <a:buFont typeface="+mj-lt"/>
              <a:buAutoNum type="arabicPeriod"/>
            </a:pPr>
            <a:r>
              <a:rPr lang="en-GB" sz="3200" b="1" i="0" dirty="0">
                <a:solidFill>
                  <a:srgbClr val="202124"/>
                </a:solidFill>
                <a:effectLst/>
              </a:rPr>
              <a:t>User</a:t>
            </a:r>
            <a:r>
              <a:rPr lang="en-GB" sz="3200" i="0" dirty="0">
                <a:solidFill>
                  <a:srgbClr val="202124"/>
                </a:solidFill>
                <a:effectLst/>
              </a:rPr>
              <a:t> </a:t>
            </a:r>
            <a:r>
              <a:rPr lang="en-GB" sz="3200" b="1" i="0" dirty="0">
                <a:solidFill>
                  <a:srgbClr val="202124"/>
                </a:solidFill>
                <a:effectLst/>
              </a:rPr>
              <a:t>Input</a:t>
            </a:r>
            <a:endParaRPr lang="en-GB" sz="3200" b="1" dirty="0"/>
          </a:p>
          <a:p>
            <a:pPr marL="971550" lvl="1" indent="-514350">
              <a:buFont typeface="+mj-lt"/>
              <a:buAutoNum type="arabicPeriod"/>
            </a:pPr>
            <a:r>
              <a:rPr lang="en-GB" sz="3200" b="1" i="0" dirty="0">
                <a:solidFill>
                  <a:srgbClr val="333333"/>
                </a:solidFill>
                <a:effectLst/>
              </a:rPr>
              <a:t>if</a:t>
            </a:r>
            <a:r>
              <a:rPr lang="en-GB" sz="3200" b="0" i="0" dirty="0">
                <a:solidFill>
                  <a:srgbClr val="333333"/>
                </a:solidFill>
                <a:effectLst/>
              </a:rPr>
              <a:t> </a:t>
            </a:r>
            <a:r>
              <a:rPr lang="en-GB" sz="3200" b="1" i="0" dirty="0">
                <a:solidFill>
                  <a:srgbClr val="333333"/>
                </a:solidFill>
                <a:effectLst/>
              </a:rPr>
              <a:t>statement</a:t>
            </a:r>
          </a:p>
          <a:p>
            <a:pPr marL="971550" lvl="1" indent="-514350">
              <a:buFont typeface="+mj-lt"/>
              <a:buAutoNum type="arabicPeriod"/>
            </a:pPr>
            <a:r>
              <a:rPr lang="en-GB" sz="3200" b="1" i="0" dirty="0">
                <a:solidFill>
                  <a:srgbClr val="333333"/>
                </a:solidFill>
                <a:effectLst/>
              </a:rPr>
              <a:t>A Loop </a:t>
            </a:r>
            <a:r>
              <a:rPr lang="en-GB" sz="3200" i="0" dirty="0">
                <a:solidFill>
                  <a:srgbClr val="333333"/>
                </a:solidFill>
                <a:effectLst/>
              </a:rPr>
              <a:t>(one type)</a:t>
            </a:r>
            <a:endParaRPr lang="en-GB" sz="3200" dirty="0">
              <a:solidFill>
                <a:srgbClr val="333333"/>
              </a:solidFill>
            </a:endParaRPr>
          </a:p>
          <a:p>
            <a:pPr marL="971550" lvl="1" indent="-514350">
              <a:buFont typeface="+mj-lt"/>
              <a:buAutoNum type="arabicPeriod"/>
            </a:pPr>
            <a:r>
              <a:rPr lang="en-GB" sz="3200" b="1" i="0" dirty="0">
                <a:solidFill>
                  <a:srgbClr val="333333"/>
                </a:solidFill>
                <a:effectLst/>
              </a:rPr>
              <a:t>Array</a:t>
            </a:r>
          </a:p>
          <a:p>
            <a:pPr marL="971550" lvl="1" indent="-514350">
              <a:buFont typeface="+mj-lt"/>
              <a:buAutoNum type="arabicPeriod"/>
            </a:pPr>
            <a:r>
              <a:rPr lang="en-GB" sz="3200" b="1" dirty="0"/>
              <a:t>Case statement</a:t>
            </a:r>
            <a:endParaRPr lang="en-GB" sz="3200" b="1" i="0" dirty="0">
              <a:solidFill>
                <a:srgbClr val="333333"/>
              </a:solidFill>
              <a:effectLst/>
            </a:endParaRPr>
          </a:p>
          <a:p>
            <a:pPr marL="971550" lvl="1" indent="-514350">
              <a:buFont typeface="+mj-lt"/>
              <a:buAutoNum type="arabicPeriod"/>
            </a:pPr>
            <a:r>
              <a:rPr lang="en-GB" sz="3200" b="1" i="0" dirty="0">
                <a:solidFill>
                  <a:srgbClr val="333333"/>
                </a:solidFill>
                <a:effectLst/>
              </a:rPr>
              <a:t>Function</a:t>
            </a:r>
          </a:p>
          <a:p>
            <a:endParaRPr lang="en-GB" sz="3200" dirty="0"/>
          </a:p>
        </p:txBody>
      </p:sp>
      <p:pic>
        <p:nvPicPr>
          <p:cNvPr id="9" name="Picture 8" descr="A picture containing text, businesscard, envelope&#10;&#10;Description automatically generated">
            <a:extLst>
              <a:ext uri="{FF2B5EF4-FFF2-40B4-BE49-F238E27FC236}">
                <a16:creationId xmlns:a16="http://schemas.microsoft.com/office/drawing/2014/main" id="{A88A3098-18D2-4DE6-BED4-65D4E1CB67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47333" y="2031538"/>
            <a:ext cx="3810000" cy="3848100"/>
          </a:xfrm>
          <a:prstGeom prst="rect">
            <a:avLst/>
          </a:prstGeom>
        </p:spPr>
      </p:pic>
      <p:sp>
        <p:nvSpPr>
          <p:cNvPr id="6" name="TextBox 5">
            <a:extLst>
              <a:ext uri="{FF2B5EF4-FFF2-40B4-BE49-F238E27FC236}">
                <a16:creationId xmlns:a16="http://schemas.microsoft.com/office/drawing/2014/main" id="{EA4ED999-6BD8-4A5C-8E8A-087232CD6983}"/>
              </a:ext>
            </a:extLst>
          </p:cNvPr>
          <p:cNvSpPr txBox="1"/>
          <p:nvPr/>
        </p:nvSpPr>
        <p:spPr>
          <a:xfrm>
            <a:off x="8674351" y="5502954"/>
            <a:ext cx="2577419"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icsehelpline101.wordpress.com/2013/05/13/tip-of-the-day-3/"/>
              </a:rPr>
              <a:t>This Photo</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54176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b="1" dirty="0">
                <a:solidFill>
                  <a:srgbClr val="002060"/>
                </a:solidFill>
                <a:highlight>
                  <a:srgbClr val="FFFF00"/>
                </a:highlight>
              </a:rPr>
              <a:t>Try:</a:t>
            </a:r>
            <a:r>
              <a:rPr lang="en-GB" b="1" dirty="0">
                <a:solidFill>
                  <a:srgbClr val="002060"/>
                </a:solidFill>
              </a:rPr>
              <a:t> </a:t>
            </a:r>
            <a:r>
              <a:rPr lang="en-GB" b="1" dirty="0">
                <a:solidFill>
                  <a:srgbClr val="FFFFFF"/>
                </a:solidFill>
              </a:rPr>
              <a:t>Echo: Hello World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8267" y="1694757"/>
            <a:ext cx="11924105" cy="4541737"/>
          </a:xfrm>
        </p:spPr>
        <p:txBody>
          <a:bodyPr>
            <a:normAutofit/>
          </a:bodyPr>
          <a:lstStyle/>
          <a:p>
            <a:pPr marL="342900" indent="-342900">
              <a:lnSpc>
                <a:spcPct val="120000"/>
              </a:lnSpc>
              <a:spcBef>
                <a:spcPts val="0"/>
              </a:spcBef>
              <a:spcAft>
                <a:spcPts val="600"/>
              </a:spcAft>
              <a:tabLst>
                <a:tab pos="457200" algn="l"/>
              </a:tabLst>
            </a:pPr>
            <a:r>
              <a:rPr lang="en-GB" sz="2600" dirty="0"/>
              <a:t>Use an Online script editor e.g. </a:t>
            </a:r>
            <a:r>
              <a:rPr lang="en-GB" sz="2600" dirty="0">
                <a:hlinkClick r:id="rId3"/>
              </a:rPr>
              <a:t>https://www.onlinegdb.com/online_bash_shell</a:t>
            </a:r>
            <a:r>
              <a:rPr lang="en-GB" sz="2600" dirty="0"/>
              <a:t> or </a:t>
            </a:r>
            <a:r>
              <a:rPr lang="en-GB" sz="2600" dirty="0">
                <a:hlinkClick r:id="rId4"/>
              </a:rPr>
              <a:t>jdoodle.com</a:t>
            </a:r>
            <a:endParaRPr lang="en-GB" sz="2600" dirty="0"/>
          </a:p>
          <a:p>
            <a:pPr marL="342900" indent="-342900">
              <a:lnSpc>
                <a:spcPct val="120000"/>
              </a:lnSpc>
              <a:spcBef>
                <a:spcPts val="0"/>
              </a:spcBef>
              <a:spcAft>
                <a:spcPts val="600"/>
              </a:spcAft>
              <a:tabLst>
                <a:tab pos="457200" algn="l"/>
              </a:tabLst>
            </a:pPr>
            <a:r>
              <a:rPr lang="en-GB" sz="2600" dirty="0"/>
              <a:t>Try a simple script and echo out ‘Hello World’:</a:t>
            </a:r>
            <a:r>
              <a:rPr lang="en-GB" sz="2600" dirty="0">
                <a:cs typeface="Courier New" panose="02070309020205020404" pitchFamily="49" charset="0"/>
              </a:rPr>
              <a:t>	</a:t>
            </a:r>
          </a:p>
          <a:p>
            <a:pPr marL="0" indent="0">
              <a:lnSpc>
                <a:spcPct val="120000"/>
              </a:lnSpc>
              <a:spcBef>
                <a:spcPts val="0"/>
              </a:spcBef>
              <a:spcAft>
                <a:spcPts val="600"/>
              </a:spcAft>
              <a:buNone/>
              <a:tabLst>
                <a:tab pos="457200" algn="l"/>
              </a:tabLst>
            </a:pPr>
            <a:endParaRPr lang="en-GB" sz="2600" dirty="0">
              <a:cs typeface="Courier New" panose="02070309020205020404" pitchFamily="49" charset="0"/>
            </a:endParaRPr>
          </a:p>
          <a:p>
            <a:pPr marL="0" indent="0">
              <a:lnSpc>
                <a:spcPct val="120000"/>
              </a:lnSpc>
              <a:spcBef>
                <a:spcPts val="0"/>
              </a:spcBef>
              <a:spcAft>
                <a:spcPts val="600"/>
              </a:spcAft>
              <a:buNone/>
              <a:tabLst>
                <a:tab pos="457200" algn="l"/>
              </a:tabLst>
            </a:pPr>
            <a:endParaRPr lang="en-GB" sz="2600" dirty="0">
              <a:cs typeface="Courier New" panose="02070309020205020404" pitchFamily="49" charset="0"/>
            </a:endParaRPr>
          </a:p>
          <a:p>
            <a:pPr marL="0" indent="0">
              <a:lnSpc>
                <a:spcPct val="120000"/>
              </a:lnSpc>
              <a:spcBef>
                <a:spcPts val="0"/>
              </a:spcBef>
              <a:spcAft>
                <a:spcPts val="600"/>
              </a:spcAft>
              <a:buNone/>
              <a:tabLst>
                <a:tab pos="457200" algn="l"/>
              </a:tabLst>
            </a:pPr>
            <a:endParaRPr lang="en-GB" sz="2600" dirty="0">
              <a:cs typeface="Courier New" panose="02070309020205020404" pitchFamily="49" charset="0"/>
            </a:endParaRPr>
          </a:p>
          <a:p>
            <a:pPr marL="0" indent="0">
              <a:lnSpc>
                <a:spcPct val="120000"/>
              </a:lnSpc>
              <a:spcBef>
                <a:spcPts val="0"/>
              </a:spcBef>
              <a:spcAft>
                <a:spcPts val="600"/>
              </a:spcAft>
              <a:buNone/>
              <a:tabLst>
                <a:tab pos="457200" algn="l"/>
              </a:tabLst>
            </a:pPr>
            <a:endParaRPr lang="en-GB" sz="2600" dirty="0">
              <a:cs typeface="Courier New" panose="02070309020205020404" pitchFamily="49" charset="0"/>
            </a:endParaRPr>
          </a:p>
          <a:p>
            <a:pPr>
              <a:lnSpc>
                <a:spcPct val="120000"/>
              </a:lnSpc>
              <a:spcBef>
                <a:spcPts val="0"/>
              </a:spcBef>
              <a:spcAft>
                <a:spcPts val="600"/>
              </a:spcAft>
              <a:tabLst>
                <a:tab pos="457200" algn="l"/>
              </a:tabLst>
            </a:pPr>
            <a:r>
              <a:rPr lang="en-GB" sz="2600" dirty="0"/>
              <a:t>The ‘#’ symbol allows us to include comments in our code.</a:t>
            </a:r>
          </a:p>
        </p:txBody>
      </p:sp>
      <p:pic>
        <p:nvPicPr>
          <p:cNvPr id="6" name="Picture 5">
            <a:extLst>
              <a:ext uri="{FF2B5EF4-FFF2-40B4-BE49-F238E27FC236}">
                <a16:creationId xmlns:a16="http://schemas.microsoft.com/office/drawing/2014/main" id="{ABBCAA1A-A350-4343-96AF-DF2C9B13C84E}"/>
              </a:ext>
            </a:extLst>
          </p:cNvPr>
          <p:cNvPicPr>
            <a:picLocks noChangeAspect="1"/>
          </p:cNvPicPr>
          <p:nvPr/>
        </p:nvPicPr>
        <p:blipFill>
          <a:blip r:embed="rId5"/>
          <a:stretch>
            <a:fillRect/>
          </a:stretch>
        </p:blipFill>
        <p:spPr>
          <a:xfrm>
            <a:off x="5921070" y="3253613"/>
            <a:ext cx="5107035" cy="1934824"/>
          </a:xfrm>
          <a:prstGeom prst="rect">
            <a:avLst/>
          </a:prstGeom>
        </p:spPr>
      </p:pic>
      <p:sp>
        <p:nvSpPr>
          <p:cNvPr id="7" name="TextBox 6">
            <a:extLst>
              <a:ext uri="{FF2B5EF4-FFF2-40B4-BE49-F238E27FC236}">
                <a16:creationId xmlns:a16="http://schemas.microsoft.com/office/drawing/2014/main" id="{145833C0-EC4F-4291-B881-A131686BDC9A}"/>
              </a:ext>
            </a:extLst>
          </p:cNvPr>
          <p:cNvSpPr txBox="1"/>
          <p:nvPr/>
        </p:nvSpPr>
        <p:spPr>
          <a:xfrm>
            <a:off x="607225" y="3204359"/>
            <a:ext cx="5107035" cy="2046714"/>
          </a:xfrm>
          <a:prstGeom prst="rect">
            <a:avLst/>
          </a:prstGeom>
          <a:noFill/>
          <a:ln>
            <a:solidFill>
              <a:schemeClr val="accent1"/>
            </a:solidFill>
          </a:ln>
        </p:spPr>
        <p:txBody>
          <a:bodyPr wrap="square" rtlCol="0">
            <a:spAutoFit/>
          </a:bodyPr>
          <a:lstStyle/>
          <a:p>
            <a:pPr marL="0" marR="0" lvl="0" indent="0" algn="l" defTabSz="914400" rtl="0" eaLnBrk="1" fontAlgn="auto" latinLnBrk="0" hangingPunct="1">
              <a:lnSpc>
                <a:spcPct val="120000"/>
              </a:lnSpc>
              <a:spcBef>
                <a:spcPts val="0"/>
              </a:spcBef>
              <a:spcAft>
                <a:spcPts val="600"/>
              </a:spcAft>
              <a:buClrTx/>
              <a:buSzTx/>
              <a:buFontTx/>
              <a:buNone/>
              <a:tabLst>
                <a:tab pos="457200" algn="l"/>
              </a:tabLst>
              <a:defRPr/>
            </a:pPr>
            <a:r>
              <a:rPr kumimoji="0" lang="en-GB" sz="2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#!/bin/bash</a:t>
            </a:r>
          </a:p>
          <a:p>
            <a:pPr marL="0" marR="0" lvl="0" indent="0" algn="l" defTabSz="914400" rtl="0" eaLnBrk="1" fontAlgn="auto" latinLnBrk="0" hangingPunct="1">
              <a:lnSpc>
                <a:spcPct val="120000"/>
              </a:lnSpc>
              <a:spcBef>
                <a:spcPts val="0"/>
              </a:spcBef>
              <a:spcAft>
                <a:spcPts val="600"/>
              </a:spcAft>
              <a:buClrTx/>
              <a:buSzTx/>
              <a:buFontTx/>
              <a:buNone/>
              <a:tabLst>
                <a:tab pos="457200" algn="l"/>
              </a:tabLst>
              <a:defRPr/>
            </a:pPr>
            <a:endParaRPr kumimoji="0" lang="en-GB" sz="105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endParaRPr>
          </a:p>
          <a:p>
            <a:pPr marL="0" marR="0" lvl="0" indent="0" algn="l" defTabSz="914400" rtl="0" eaLnBrk="1" fontAlgn="auto" latinLnBrk="0" hangingPunct="1">
              <a:lnSpc>
                <a:spcPct val="120000"/>
              </a:lnSpc>
              <a:spcBef>
                <a:spcPts val="0"/>
              </a:spcBef>
              <a:spcAft>
                <a:spcPts val="600"/>
              </a:spcAft>
              <a:buClrTx/>
              <a:buSzTx/>
              <a:buFontTx/>
              <a:buNone/>
              <a:tabLst>
                <a:tab pos="457200" algn="l"/>
              </a:tabLst>
              <a:defRPr/>
            </a:pPr>
            <a:r>
              <a:rPr kumimoji="0" lang="en-GB" sz="2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Comment: Test 1.</a:t>
            </a:r>
          </a:p>
          <a:p>
            <a:pPr marL="0" marR="0" lvl="0" indent="0" algn="l" defTabSz="914400" rtl="0" eaLnBrk="1" fontAlgn="auto" latinLnBrk="0" hangingPunct="1">
              <a:lnSpc>
                <a:spcPct val="120000"/>
              </a:lnSpc>
              <a:spcBef>
                <a:spcPts val="0"/>
              </a:spcBef>
              <a:spcAft>
                <a:spcPts val="600"/>
              </a:spcAft>
              <a:buClrTx/>
              <a:buSzTx/>
              <a:buFontTx/>
              <a:buNone/>
              <a:tabLst>
                <a:tab pos="457200" algn="l"/>
              </a:tabLst>
              <a:defRPr/>
            </a:pPr>
            <a:r>
              <a:rPr kumimoji="0" lang="en-GB" sz="2800" b="0" i="0" u="none" strike="noStrike" kern="1200" cap="none" spc="0" normalizeH="0" baseline="0" noProof="0" dirty="0">
                <a:ln>
                  <a:noFill/>
                </a:ln>
                <a:solidFill>
                  <a:srgbClr val="4472C4"/>
                </a:solidFill>
                <a:effectLst/>
                <a:uLnTx/>
                <a:uFillTx/>
                <a:latin typeface="Courier New" panose="02070309020205020404" pitchFamily="49" charset="0"/>
                <a:ea typeface="+mn-ea"/>
                <a:cs typeface="Courier New" panose="02070309020205020404" pitchFamily="49" charset="0"/>
              </a:rPr>
              <a:t>echo</a:t>
            </a:r>
            <a:r>
              <a:rPr kumimoji="0" lang="en-GB" sz="2800" b="0" i="0" u="none" strike="noStrike" kern="1200" cap="none" spc="0" normalizeH="0" baseline="0" noProof="0" dirty="0">
                <a:ln>
                  <a:noFill/>
                </a:ln>
                <a:solidFill>
                  <a:prstClr val="black"/>
                </a:solidFill>
                <a:effectLst/>
                <a:uLnTx/>
                <a:uFillTx/>
                <a:latin typeface="Courier New" panose="02070309020205020404" pitchFamily="49" charset="0"/>
                <a:ea typeface="+mn-ea"/>
                <a:cs typeface="Courier New" panose="02070309020205020404" pitchFamily="49" charset="0"/>
              </a:rPr>
              <a:t> 'Hello World.'</a:t>
            </a:r>
          </a:p>
        </p:txBody>
      </p:sp>
    </p:spTree>
    <p:extLst>
      <p:ext uri="{BB962C8B-B14F-4D97-AF65-F5344CB8AC3E}">
        <p14:creationId xmlns:p14="http://schemas.microsoft.com/office/powerpoint/2010/main" val="39228418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dirty="0">
                <a:solidFill>
                  <a:srgbClr val="002060"/>
                </a:solidFill>
                <a:highlight>
                  <a:srgbClr val="FFFF00"/>
                </a:highlight>
              </a:rPr>
              <a:t>Try:</a:t>
            </a:r>
            <a:r>
              <a:rPr lang="en-GB" dirty="0">
                <a:solidFill>
                  <a:srgbClr val="002060"/>
                </a:solidFill>
              </a:rPr>
              <a:t> </a:t>
            </a:r>
            <a:r>
              <a:rPr lang="en-GB" b="1" dirty="0">
                <a:solidFill>
                  <a:schemeClr val="bg1"/>
                </a:solidFill>
              </a:rPr>
              <a:t>Nano text editor</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05282" y="1597432"/>
            <a:ext cx="11874800" cy="5164518"/>
          </a:xfrm>
        </p:spPr>
        <p:txBody>
          <a:bodyPr>
            <a:normAutofit fontScale="92500" lnSpcReduction="10000"/>
          </a:bodyPr>
          <a:lstStyle/>
          <a:p>
            <a:pPr>
              <a:lnSpc>
                <a:spcPct val="100000"/>
              </a:lnSpc>
              <a:spcBef>
                <a:spcPts val="0"/>
              </a:spcBef>
              <a:spcAft>
                <a:spcPts val="300"/>
              </a:spcAft>
              <a:tabLst>
                <a:tab pos="457200" algn="l"/>
              </a:tabLst>
            </a:pPr>
            <a:r>
              <a:rPr lang="en-GB" b="1" dirty="0">
                <a:highlight>
                  <a:srgbClr val="FFFF00"/>
                </a:highlight>
              </a:rPr>
              <a:t>Use VM Ubuntu or a Browser-based console</a:t>
            </a:r>
            <a:r>
              <a:rPr lang="en-GB" b="1" dirty="0"/>
              <a:t> </a:t>
            </a:r>
            <a:r>
              <a:rPr lang="en-GB" dirty="0"/>
              <a:t>such as </a:t>
            </a:r>
            <a:r>
              <a:rPr lang="en-GB" sz="2800" dirty="0">
                <a:hlinkClick r:id="rId3"/>
              </a:rPr>
              <a:t>Bellard Alpine Linux console </a:t>
            </a:r>
            <a:r>
              <a:rPr lang="en-GB" sz="2800" dirty="0"/>
              <a:t> or </a:t>
            </a:r>
            <a:r>
              <a:rPr lang="en-GB" sz="2800" dirty="0">
                <a:hlinkClick r:id="rId4"/>
              </a:rPr>
              <a:t>Google Shell</a:t>
            </a:r>
            <a:r>
              <a:rPr lang="en-GB" sz="2800" dirty="0"/>
              <a:t>. To c</a:t>
            </a:r>
            <a:r>
              <a:rPr lang="en-GB" dirty="0"/>
              <a:t>reate a new bash file using </a:t>
            </a:r>
            <a:r>
              <a:rPr lang="en-GB" b="1" dirty="0"/>
              <a:t>Nano</a:t>
            </a:r>
            <a:r>
              <a:rPr lang="en-GB" dirty="0"/>
              <a:t>, type:</a:t>
            </a:r>
          </a:p>
          <a:p>
            <a:pPr lvl="1"/>
            <a:r>
              <a:rPr lang="en-GB" b="1" dirty="0"/>
              <a:t>Nano test.sh</a:t>
            </a:r>
          </a:p>
          <a:p>
            <a:pPr lvl="1"/>
            <a:r>
              <a:rPr lang="en-GB" b="1" dirty="0"/>
              <a:t>Type code: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a:t>
            </a:r>
            <a:r>
              <a:rPr kumimoji="0" lang="en-GB" b="0" i="0" u="none" strike="noStrike" kern="1200" cap="none" spc="0" normalizeH="0" baseline="0" noProof="0" dirty="0">
                <a:ln>
                  <a:noFill/>
                </a:ln>
                <a:solidFill>
                  <a:srgbClr val="3333FF"/>
                </a:solidFill>
                <a:effectLst/>
                <a:uLnTx/>
                <a:uFillTx/>
                <a:latin typeface="Calibri" panose="020F0502020204030204"/>
                <a:ea typeface="+mn-ea"/>
                <a:cs typeface="+mn-cs"/>
              </a:rPr>
              <a:t>#!/bin/bash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srgbClr val="3333FF"/>
                </a:solidFill>
                <a:effectLst/>
                <a:uLnTx/>
                <a:uFillTx/>
                <a:latin typeface="Calibri" panose="020F0502020204030204"/>
                <a:ea typeface="+mn-ea"/>
                <a:cs typeface="+mn-cs"/>
              </a:rPr>
              <a:t>		echo “Hello world”</a:t>
            </a:r>
            <a:endParaRPr lang="en-GB" sz="3200" b="1" dirty="0">
              <a:solidFill>
                <a:srgbClr val="3333FF"/>
              </a:solidFill>
            </a:endParaRPr>
          </a:p>
          <a:p>
            <a:pPr lvl="1"/>
            <a:r>
              <a:rPr lang="en-GB" b="1" dirty="0"/>
              <a:t>CTRL+S </a:t>
            </a:r>
            <a:r>
              <a:rPr lang="en-GB" dirty="0"/>
              <a:t>to save the file.</a:t>
            </a:r>
          </a:p>
          <a:p>
            <a:pPr lvl="2"/>
            <a:r>
              <a:rPr lang="en-GB" dirty="0"/>
              <a:t>Note: CTRL+O to ‘save as’ a new file name. ENTER to save.</a:t>
            </a:r>
          </a:p>
          <a:p>
            <a:pPr lvl="1"/>
            <a:r>
              <a:rPr lang="en-GB" b="1" dirty="0"/>
              <a:t>CTRL+X </a:t>
            </a:r>
            <a:r>
              <a:rPr lang="en-GB" dirty="0"/>
              <a:t>to exit nano.</a:t>
            </a:r>
          </a:p>
          <a:p>
            <a:pPr lvl="1"/>
            <a:r>
              <a:rPr lang="en-GB" b="1" dirty="0"/>
              <a:t>Ls –l </a:t>
            </a:r>
            <a:r>
              <a:rPr lang="en-GB" dirty="0"/>
              <a:t>command to view file permissions.</a:t>
            </a:r>
          </a:p>
          <a:p>
            <a:pPr lvl="1"/>
            <a:r>
              <a:rPr lang="en-GB" b="1" dirty="0"/>
              <a:t>./test.sh </a:t>
            </a:r>
            <a:r>
              <a:rPr lang="en-GB" dirty="0"/>
              <a:t>– to run the script file.</a:t>
            </a:r>
          </a:p>
          <a:p>
            <a:pPr lvl="1"/>
            <a:r>
              <a:rPr lang="en-GB" b="1" dirty="0" err="1"/>
              <a:t>chmod</a:t>
            </a:r>
            <a:r>
              <a:rPr lang="en-GB" b="1" dirty="0"/>
              <a:t> </a:t>
            </a:r>
            <a:r>
              <a:rPr lang="en-GB" b="1" dirty="0" err="1"/>
              <a:t>u+x</a:t>
            </a:r>
            <a:r>
              <a:rPr lang="en-GB" b="1" dirty="0"/>
              <a:t> test.sh </a:t>
            </a:r>
            <a:r>
              <a:rPr lang="en-GB" dirty="0"/>
              <a:t>– to add execute permission to run the script file.</a:t>
            </a:r>
          </a:p>
          <a:p>
            <a:pPr lvl="2"/>
            <a:r>
              <a:rPr lang="en-GB" b="1" dirty="0" err="1"/>
              <a:t>sudo</a:t>
            </a:r>
            <a:r>
              <a:rPr lang="en-GB" dirty="0"/>
              <a:t> may be needed at the start.</a:t>
            </a:r>
          </a:p>
          <a:p>
            <a:pPr lvl="1"/>
            <a:r>
              <a:rPr lang="en-GB" b="1" dirty="0"/>
              <a:t>ls –l </a:t>
            </a:r>
            <a:r>
              <a:rPr lang="en-GB" dirty="0"/>
              <a:t>command to view file permissions.</a:t>
            </a:r>
          </a:p>
          <a:p>
            <a:pPr lvl="1"/>
            <a:r>
              <a:rPr lang="en-GB" b="1" dirty="0"/>
              <a:t>./test.sh </a:t>
            </a:r>
            <a:r>
              <a:rPr lang="en-GB" dirty="0"/>
              <a:t>– to run the script file.</a:t>
            </a:r>
          </a:p>
          <a:p>
            <a:pPr marL="0" lvl="0" indent="0">
              <a:lnSpc>
                <a:spcPct val="120000"/>
              </a:lnSpc>
              <a:spcBef>
                <a:spcPts val="300"/>
              </a:spcBef>
              <a:buNone/>
              <a:tabLst>
                <a:tab pos="457200" algn="l"/>
              </a:tabLst>
            </a:pPr>
            <a:endParaRPr lang="en-GB" sz="2600" dirty="0"/>
          </a:p>
        </p:txBody>
      </p:sp>
      <p:sp>
        <p:nvSpPr>
          <p:cNvPr id="3" name="TextBox 2">
            <a:extLst>
              <a:ext uri="{FF2B5EF4-FFF2-40B4-BE49-F238E27FC236}">
                <a16:creationId xmlns:a16="http://schemas.microsoft.com/office/drawing/2014/main" id="{7603CF3A-4CB8-450B-D98F-863778533BB2}"/>
              </a:ext>
            </a:extLst>
          </p:cNvPr>
          <p:cNvSpPr txBox="1"/>
          <p:nvPr/>
        </p:nvSpPr>
        <p:spPr>
          <a:xfrm>
            <a:off x="8115299" y="2436950"/>
            <a:ext cx="3832731" cy="2308324"/>
          </a:xfrm>
          <a:prstGeom prst="rect">
            <a:avLst/>
          </a:prstGeom>
          <a:noFill/>
          <a:ln>
            <a:solidFill>
              <a:srgbClr val="0563C1"/>
            </a:solidFill>
          </a:ln>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CTRL+G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to display nano help page.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CTRL+K: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To Cut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CTRL+U</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To paste the text.</a:t>
            </a: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CTRL+^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(6 for hat ^): A start of text we want to copy. Use cursor to select text.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Upto</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and not including where the cursor is.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Alt+^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(6) to copy text to the clipboard.</a:t>
            </a:r>
          </a:p>
        </p:txBody>
      </p:sp>
    </p:spTree>
    <p:extLst>
      <p:ext uri="{BB962C8B-B14F-4D97-AF65-F5344CB8AC3E}">
        <p14:creationId xmlns:p14="http://schemas.microsoft.com/office/powerpoint/2010/main" val="21235809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88128" y="333835"/>
            <a:ext cx="7286099" cy="1033669"/>
          </a:xfrm>
        </p:spPr>
        <p:txBody>
          <a:bodyPr>
            <a:normAutofit/>
          </a:bodyPr>
          <a:lstStyle/>
          <a:p>
            <a:r>
              <a:rPr lang="en-GB" b="1" dirty="0">
                <a:solidFill>
                  <a:srgbClr val="002060"/>
                </a:solidFill>
                <a:highlight>
                  <a:srgbClr val="FFFF00"/>
                </a:highlight>
              </a:rPr>
              <a:t>Try:</a:t>
            </a:r>
            <a:r>
              <a:rPr lang="en-GB" b="1" dirty="0">
                <a:solidFill>
                  <a:srgbClr val="002060"/>
                </a:solidFill>
              </a:rPr>
              <a:t> </a:t>
            </a:r>
            <a:r>
              <a:rPr lang="en-GB" b="1" dirty="0">
                <a:solidFill>
                  <a:schemeClr val="bg1"/>
                </a:solidFill>
              </a:rPr>
              <a:t>Basic</a:t>
            </a:r>
            <a:r>
              <a:rPr lang="en-GB" b="1" dirty="0"/>
              <a:t> </a:t>
            </a:r>
            <a:r>
              <a:rPr lang="en-GB" b="1" dirty="0">
                <a:solidFill>
                  <a:srgbClr val="FFFFFF"/>
                </a:solidFill>
              </a:rPr>
              <a:t>Variable example</a:t>
            </a:r>
          </a:p>
        </p:txBody>
      </p:sp>
      <p:pic>
        <p:nvPicPr>
          <p:cNvPr id="4" name="Picture 3" descr="Icon&#10;&#10;Description automatically generated">
            <a:extLst>
              <a:ext uri="{FF2B5EF4-FFF2-40B4-BE49-F238E27FC236}">
                <a16:creationId xmlns:a16="http://schemas.microsoft.com/office/drawing/2014/main" id="{7AD73F44-A251-466D-A388-CF53569BDB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5" name="TextBox 4">
            <a:extLst>
              <a:ext uri="{FF2B5EF4-FFF2-40B4-BE49-F238E27FC236}">
                <a16:creationId xmlns:a16="http://schemas.microsoft.com/office/drawing/2014/main" id="{A9BA9D25-D5EE-4DE0-A684-01CE3D73BBA2}"/>
              </a:ext>
            </a:extLst>
          </p:cNvPr>
          <p:cNvSpPr txBox="1"/>
          <p:nvPr/>
        </p:nvSpPr>
        <p:spPr>
          <a:xfrm rot="19657094">
            <a:off x="10290445" y="1479508"/>
            <a:ext cx="907755" cy="1262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ommons.wikimedia.org/wiki/File:Bash_Logo_Colored.svg"/>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11" name="Table 12">
            <a:extLst>
              <a:ext uri="{FF2B5EF4-FFF2-40B4-BE49-F238E27FC236}">
                <a16:creationId xmlns:a16="http://schemas.microsoft.com/office/drawing/2014/main" id="{8CC894DB-C82C-4061-AE3F-7CE8742F579C}"/>
              </a:ext>
            </a:extLst>
          </p:cNvPr>
          <p:cNvGraphicFramePr>
            <a:graphicFrameLocks noGrp="1"/>
          </p:cNvGraphicFramePr>
          <p:nvPr>
            <p:extLst>
              <p:ext uri="{D42A27DB-BD31-4B8C-83A1-F6EECF244321}">
                <p14:modId xmlns:p14="http://schemas.microsoft.com/office/powerpoint/2010/main" val="2484218258"/>
              </p:ext>
            </p:extLst>
          </p:nvPr>
        </p:nvGraphicFramePr>
        <p:xfrm>
          <a:off x="399804" y="2070552"/>
          <a:ext cx="10223584" cy="457200"/>
        </p:xfrm>
        <a:graphic>
          <a:graphicData uri="http://schemas.openxmlformats.org/drawingml/2006/table">
            <a:tbl>
              <a:tblPr firstRow="1" bandRow="1">
                <a:tableStyleId>{5C22544A-7EE6-4342-B048-85BDC9FD1C3A}</a:tableStyleId>
              </a:tblPr>
              <a:tblGrid>
                <a:gridCol w="5111792">
                  <a:extLst>
                    <a:ext uri="{9D8B030D-6E8A-4147-A177-3AD203B41FA5}">
                      <a16:colId xmlns:a16="http://schemas.microsoft.com/office/drawing/2014/main" val="924816376"/>
                    </a:ext>
                  </a:extLst>
                </a:gridCol>
                <a:gridCol w="5111792">
                  <a:extLst>
                    <a:ext uri="{9D8B030D-6E8A-4147-A177-3AD203B41FA5}">
                      <a16:colId xmlns:a16="http://schemas.microsoft.com/office/drawing/2014/main" val="3797075165"/>
                    </a:ext>
                  </a:extLst>
                </a:gridCol>
              </a:tblGrid>
              <a:tr h="370840">
                <a:tc>
                  <a:txBody>
                    <a:bodyPr/>
                    <a:lstStyle/>
                    <a:p>
                      <a:pPr algn="ctr"/>
                      <a:r>
                        <a:rPr lang="en-GB" sz="2400" dirty="0">
                          <a:solidFill>
                            <a:schemeClr val="tx1"/>
                          </a:solidFill>
                        </a:rPr>
                        <a:t>Code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t>Output</a:t>
                      </a:r>
                    </a:p>
                  </a:txBody>
                  <a:tcPr>
                    <a:lnL w="12700" cap="flat" cmpd="sng" algn="ctr">
                      <a:solidFill>
                        <a:schemeClr val="tx1"/>
                      </a:solidFill>
                      <a:prstDash val="solid"/>
                      <a:round/>
                      <a:headEnd type="none" w="med" len="med"/>
                      <a:tailEnd type="none" w="med" len="med"/>
                    </a:lnL>
                    <a:solidFill>
                      <a:schemeClr val="tx1"/>
                    </a:solidFill>
                  </a:tcPr>
                </a:tc>
                <a:extLst>
                  <a:ext uri="{0D108BD9-81ED-4DB2-BD59-A6C34878D82A}">
                    <a16:rowId xmlns:a16="http://schemas.microsoft.com/office/drawing/2014/main" val="2702067278"/>
                  </a:ext>
                </a:extLst>
              </a:tr>
            </a:tbl>
          </a:graphicData>
        </a:graphic>
      </p:graphicFrame>
      <p:pic>
        <p:nvPicPr>
          <p:cNvPr id="7" name="Picture 6">
            <a:extLst>
              <a:ext uri="{FF2B5EF4-FFF2-40B4-BE49-F238E27FC236}">
                <a16:creationId xmlns:a16="http://schemas.microsoft.com/office/drawing/2014/main" id="{27715D04-821D-7BD6-E0BF-F59C24D68248}"/>
              </a:ext>
            </a:extLst>
          </p:cNvPr>
          <p:cNvPicPr>
            <a:picLocks noChangeAspect="1"/>
          </p:cNvPicPr>
          <p:nvPr/>
        </p:nvPicPr>
        <p:blipFill>
          <a:blip r:embed="rId6"/>
          <a:stretch>
            <a:fillRect/>
          </a:stretch>
        </p:blipFill>
        <p:spPr>
          <a:xfrm>
            <a:off x="399804" y="2712515"/>
            <a:ext cx="10115550" cy="2533650"/>
          </a:xfrm>
          <a:prstGeom prst="rect">
            <a:avLst/>
          </a:prstGeom>
        </p:spPr>
      </p:pic>
      <p:pic>
        <p:nvPicPr>
          <p:cNvPr id="17" name="Picture 16">
            <a:extLst>
              <a:ext uri="{FF2B5EF4-FFF2-40B4-BE49-F238E27FC236}">
                <a16:creationId xmlns:a16="http://schemas.microsoft.com/office/drawing/2014/main" id="{020E9F4D-C968-D6FC-9D42-1FC0DEB3C742}"/>
              </a:ext>
            </a:extLst>
          </p:cNvPr>
          <p:cNvPicPr>
            <a:picLocks noChangeAspect="1"/>
          </p:cNvPicPr>
          <p:nvPr/>
        </p:nvPicPr>
        <p:blipFill>
          <a:blip r:embed="rId7"/>
          <a:stretch>
            <a:fillRect/>
          </a:stretch>
        </p:blipFill>
        <p:spPr>
          <a:xfrm>
            <a:off x="4277237" y="2712515"/>
            <a:ext cx="7624119" cy="457200"/>
          </a:xfrm>
          <a:prstGeom prst="rect">
            <a:avLst/>
          </a:prstGeom>
        </p:spPr>
      </p:pic>
    </p:spTree>
    <p:extLst>
      <p:ext uri="{BB962C8B-B14F-4D97-AF65-F5344CB8AC3E}">
        <p14:creationId xmlns:p14="http://schemas.microsoft.com/office/powerpoint/2010/main" val="3299934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29424" y="339286"/>
            <a:ext cx="9895951" cy="1033669"/>
          </a:xfrm>
        </p:spPr>
        <p:txBody>
          <a:bodyPr>
            <a:normAutofit/>
          </a:bodyPr>
          <a:lstStyle/>
          <a:p>
            <a:r>
              <a:rPr lang="en-GB" sz="5400" dirty="0">
                <a:solidFill>
                  <a:srgbClr val="FFFFFF"/>
                </a:solidFill>
              </a:rPr>
              <a:t>Bg. </a:t>
            </a:r>
            <a:r>
              <a:rPr lang="en-GB" sz="4800" dirty="0">
                <a:solidFill>
                  <a:srgbClr val="FFFFFF"/>
                </a:solidFill>
              </a:rPr>
              <a:t>Bash:</a:t>
            </a:r>
            <a:r>
              <a:rPr lang="en-GB" sz="6000" dirty="0">
                <a:solidFill>
                  <a:srgbClr val="FFFFFF"/>
                </a:solidFill>
              </a:rPr>
              <a:t> </a:t>
            </a:r>
            <a:r>
              <a:rPr lang="en-GB" sz="4800" b="1" dirty="0">
                <a:solidFill>
                  <a:srgbClr val="FFFFFF"/>
                </a:solidFill>
              </a:rPr>
              <a:t>Arithmetic</a:t>
            </a:r>
          </a:p>
        </p:txBody>
      </p:sp>
      <p:pic>
        <p:nvPicPr>
          <p:cNvPr id="4" name="Picture 3" descr="Icon&#10;&#10;Description automatically generated">
            <a:extLst>
              <a:ext uri="{FF2B5EF4-FFF2-40B4-BE49-F238E27FC236}">
                <a16:creationId xmlns:a16="http://schemas.microsoft.com/office/drawing/2014/main" id="{7AD73F44-A251-466D-A388-CF53569BDB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5" name="TextBox 4">
            <a:extLst>
              <a:ext uri="{FF2B5EF4-FFF2-40B4-BE49-F238E27FC236}">
                <a16:creationId xmlns:a16="http://schemas.microsoft.com/office/drawing/2014/main" id="{A9BA9D25-D5EE-4DE0-A684-01CE3D73BBA2}"/>
              </a:ext>
            </a:extLst>
          </p:cNvPr>
          <p:cNvSpPr txBox="1"/>
          <p:nvPr/>
        </p:nvSpPr>
        <p:spPr>
          <a:xfrm rot="19657094">
            <a:off x="10290445" y="1479508"/>
            <a:ext cx="907755" cy="1262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ommons.wikimedia.org/wiki/File:Bash_Logo_Colored.svg"/>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57318" y="1660289"/>
            <a:ext cx="11547771" cy="5034606"/>
          </a:xfrm>
        </p:spPr>
        <p:txBody>
          <a:bodyPr>
            <a:normAutofit/>
          </a:bodyPr>
          <a:lstStyle/>
          <a:p>
            <a:pPr marL="342900" indent="-342900">
              <a:lnSpc>
                <a:spcPct val="100000"/>
              </a:lnSpc>
              <a:spcBef>
                <a:spcPts val="0"/>
              </a:spcBef>
              <a:spcAft>
                <a:spcPts val="600"/>
              </a:spcAft>
              <a:tabLst>
                <a:tab pos="457200" algn="l"/>
              </a:tabLst>
            </a:pPr>
            <a:r>
              <a:rPr lang="en-GB" sz="2400" dirty="0">
                <a:solidFill>
                  <a:srgbClr val="212529"/>
                </a:solidFill>
                <a:latin typeface="-apple-system"/>
              </a:rPr>
              <a:t>In case needed, Bash’s built-in</a:t>
            </a:r>
            <a:r>
              <a:rPr lang="en-GB" sz="2400" i="0" dirty="0">
                <a:solidFill>
                  <a:srgbClr val="212529"/>
                </a:solidFill>
                <a:effectLst/>
                <a:latin typeface="-apple-system"/>
              </a:rPr>
              <a:t> </a:t>
            </a:r>
            <a:r>
              <a:rPr lang="en-GB" sz="2400" b="1" i="0" dirty="0">
                <a:solidFill>
                  <a:srgbClr val="212529"/>
                </a:solidFill>
                <a:effectLst/>
                <a:latin typeface="-apple-system"/>
              </a:rPr>
              <a:t>‘let’</a:t>
            </a:r>
            <a:r>
              <a:rPr lang="en-GB" sz="2400" b="0" i="0" dirty="0">
                <a:solidFill>
                  <a:srgbClr val="212529"/>
                </a:solidFill>
                <a:effectLst/>
                <a:latin typeface="-apple-system"/>
              </a:rPr>
              <a:t> function allows us to do math.</a:t>
            </a:r>
          </a:p>
          <a:p>
            <a:pPr marL="342900" indent="-342900">
              <a:lnSpc>
                <a:spcPct val="100000"/>
              </a:lnSpc>
              <a:spcBef>
                <a:spcPts val="0"/>
              </a:spcBef>
              <a:spcAft>
                <a:spcPts val="600"/>
              </a:spcAft>
              <a:tabLst>
                <a:tab pos="457200" algn="l"/>
              </a:tabLst>
            </a:pPr>
            <a:r>
              <a:rPr lang="en-GB" sz="2400" b="0" i="0" dirty="0">
                <a:solidFill>
                  <a:srgbClr val="212529"/>
                </a:solidFill>
                <a:effectLst/>
                <a:latin typeface="-apple-system"/>
              </a:rPr>
              <a:t>Following the </a:t>
            </a:r>
            <a:r>
              <a:rPr lang="en-GB" sz="2400" b="1" i="0" dirty="0">
                <a:solidFill>
                  <a:srgbClr val="212529"/>
                </a:solidFill>
                <a:effectLst/>
                <a:latin typeface="-apple-system"/>
              </a:rPr>
              <a:t>let</a:t>
            </a:r>
            <a:r>
              <a:rPr lang="en-GB" sz="2400" b="0" i="0" dirty="0">
                <a:solidFill>
                  <a:srgbClr val="212529"/>
                </a:solidFill>
                <a:effectLst/>
                <a:latin typeface="-apple-system"/>
              </a:rPr>
              <a:t> keyword we </a:t>
            </a:r>
            <a:r>
              <a:rPr lang="en-GB" sz="2400" b="1" dirty="0">
                <a:solidFill>
                  <a:srgbClr val="212529"/>
                </a:solidFill>
                <a:latin typeface="-apple-system"/>
              </a:rPr>
              <a:t>create</a:t>
            </a:r>
            <a:r>
              <a:rPr lang="en-GB" sz="2400" b="1" i="0" dirty="0">
                <a:solidFill>
                  <a:srgbClr val="212529"/>
                </a:solidFill>
                <a:effectLst/>
                <a:latin typeface="-apple-system"/>
              </a:rPr>
              <a:t> a variable name to store the total</a:t>
            </a:r>
            <a:r>
              <a:rPr lang="en-GB" sz="2400" dirty="0">
                <a:solidFill>
                  <a:srgbClr val="212529"/>
                </a:solidFill>
                <a:latin typeface="-apple-system"/>
              </a:rPr>
              <a:t> of our sum.</a:t>
            </a:r>
            <a:endParaRPr lang="en-GB" sz="2400" b="0" i="0" dirty="0">
              <a:solidFill>
                <a:srgbClr val="212529"/>
              </a:solidFill>
              <a:effectLst/>
              <a:latin typeface="-apple-system"/>
            </a:endParaRPr>
          </a:p>
          <a:p>
            <a:pPr marL="342900" indent="-342900">
              <a:lnSpc>
                <a:spcPct val="100000"/>
              </a:lnSpc>
              <a:spcBef>
                <a:spcPts val="0"/>
              </a:spcBef>
              <a:spcAft>
                <a:spcPts val="600"/>
              </a:spcAft>
              <a:tabLst>
                <a:tab pos="457200" algn="l"/>
              </a:tabLst>
            </a:pPr>
            <a:r>
              <a:rPr lang="en-GB" sz="2400" b="0" i="0" dirty="0">
                <a:solidFill>
                  <a:srgbClr val="212529"/>
                </a:solidFill>
                <a:effectLst/>
                <a:latin typeface="-apple-system"/>
              </a:rPr>
              <a:t>Another useful function is ‘</a:t>
            </a:r>
            <a:r>
              <a:rPr lang="en-GB" sz="2400" b="1" i="0" dirty="0">
                <a:solidFill>
                  <a:srgbClr val="212529"/>
                </a:solidFill>
                <a:effectLst/>
                <a:latin typeface="-apple-system"/>
              </a:rPr>
              <a:t>expr</a:t>
            </a:r>
            <a:r>
              <a:rPr lang="en-GB" sz="2400" b="0" i="0" dirty="0">
                <a:solidFill>
                  <a:srgbClr val="212529"/>
                </a:solidFill>
                <a:effectLst/>
                <a:latin typeface="-apple-system"/>
              </a:rPr>
              <a:t>’ which outputs the math result directly to the terminal. There is no need to save the result to a variable when using </a:t>
            </a:r>
            <a:r>
              <a:rPr lang="en-GB" sz="2400" b="1" i="0" dirty="0">
                <a:solidFill>
                  <a:srgbClr val="212529"/>
                </a:solidFill>
                <a:effectLst/>
                <a:latin typeface="-apple-system"/>
              </a:rPr>
              <a:t>expr</a:t>
            </a:r>
            <a:r>
              <a:rPr lang="en-GB" sz="2400" b="0" i="0" dirty="0">
                <a:solidFill>
                  <a:srgbClr val="212529"/>
                </a:solidFill>
                <a:effectLst/>
                <a:latin typeface="-apple-system"/>
              </a:rPr>
              <a:t>. With </a:t>
            </a:r>
            <a:r>
              <a:rPr lang="en-GB" sz="2400" b="1" i="0" dirty="0">
                <a:solidFill>
                  <a:srgbClr val="212529"/>
                </a:solidFill>
                <a:effectLst/>
                <a:latin typeface="-apple-system"/>
              </a:rPr>
              <a:t>expr</a:t>
            </a:r>
            <a:r>
              <a:rPr lang="en-GB" sz="2400" b="0" i="0" dirty="0">
                <a:solidFill>
                  <a:srgbClr val="212529"/>
                </a:solidFill>
                <a:effectLst/>
                <a:latin typeface="-apple-system"/>
              </a:rPr>
              <a:t> there must be spaces between the numbers and operators.</a:t>
            </a:r>
          </a:p>
        </p:txBody>
      </p:sp>
      <p:pic>
        <p:nvPicPr>
          <p:cNvPr id="23" name="Picture 22">
            <a:extLst>
              <a:ext uri="{FF2B5EF4-FFF2-40B4-BE49-F238E27FC236}">
                <a16:creationId xmlns:a16="http://schemas.microsoft.com/office/drawing/2014/main" id="{1760E1F9-FD47-4CC1-BAE2-FB2540437CC0}"/>
              </a:ext>
            </a:extLst>
          </p:cNvPr>
          <p:cNvPicPr>
            <a:picLocks noChangeAspect="1"/>
          </p:cNvPicPr>
          <p:nvPr/>
        </p:nvPicPr>
        <p:blipFill>
          <a:blip r:embed="rId6"/>
          <a:stretch>
            <a:fillRect/>
          </a:stretch>
        </p:blipFill>
        <p:spPr>
          <a:xfrm>
            <a:off x="3743699" y="3832664"/>
            <a:ext cx="2781300" cy="2686050"/>
          </a:xfrm>
          <a:prstGeom prst="rect">
            <a:avLst/>
          </a:prstGeom>
        </p:spPr>
      </p:pic>
      <p:pic>
        <p:nvPicPr>
          <p:cNvPr id="25" name="Picture 24">
            <a:extLst>
              <a:ext uri="{FF2B5EF4-FFF2-40B4-BE49-F238E27FC236}">
                <a16:creationId xmlns:a16="http://schemas.microsoft.com/office/drawing/2014/main" id="{070BC257-CE68-4D43-990B-C9FD4666B747}"/>
              </a:ext>
            </a:extLst>
          </p:cNvPr>
          <p:cNvPicPr>
            <a:picLocks noChangeAspect="1"/>
          </p:cNvPicPr>
          <p:nvPr/>
        </p:nvPicPr>
        <p:blipFill rotWithShape="1">
          <a:blip r:embed="rId7"/>
          <a:srcRect t="21930"/>
          <a:stretch/>
        </p:blipFill>
        <p:spPr>
          <a:xfrm>
            <a:off x="6701464" y="3885465"/>
            <a:ext cx="3542046" cy="1726293"/>
          </a:xfrm>
          <a:prstGeom prst="rect">
            <a:avLst/>
          </a:prstGeom>
        </p:spPr>
      </p:pic>
      <p:graphicFrame>
        <p:nvGraphicFramePr>
          <p:cNvPr id="9" name="Table 8">
            <a:extLst>
              <a:ext uri="{FF2B5EF4-FFF2-40B4-BE49-F238E27FC236}">
                <a16:creationId xmlns:a16="http://schemas.microsoft.com/office/drawing/2014/main" id="{88231312-0EBC-4401-9E21-8ABC4327B90C}"/>
              </a:ext>
            </a:extLst>
          </p:cNvPr>
          <p:cNvGraphicFramePr>
            <a:graphicFrameLocks noGrp="1"/>
          </p:cNvGraphicFramePr>
          <p:nvPr/>
        </p:nvGraphicFramePr>
        <p:xfrm>
          <a:off x="6595928" y="3407241"/>
          <a:ext cx="3790324" cy="518160"/>
        </p:xfrm>
        <a:graphic>
          <a:graphicData uri="http://schemas.openxmlformats.org/drawingml/2006/table">
            <a:tbl>
              <a:tblPr firstRow="1" bandRow="1">
                <a:tableStyleId>{5C22544A-7EE6-4342-B048-85BDC9FD1C3A}</a:tableStyleId>
              </a:tblPr>
              <a:tblGrid>
                <a:gridCol w="3790324">
                  <a:extLst>
                    <a:ext uri="{9D8B030D-6E8A-4147-A177-3AD203B41FA5}">
                      <a16:colId xmlns:a16="http://schemas.microsoft.com/office/drawing/2014/main" val="977432666"/>
                    </a:ext>
                  </a:extLst>
                </a:gridCol>
              </a:tblGrid>
              <a:tr h="42928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t>Output</a:t>
                      </a:r>
                    </a:p>
                  </a:txBody>
                  <a:tcPr>
                    <a:solidFill>
                      <a:schemeClr val="tx1">
                        <a:alpha val="99000"/>
                      </a:schemeClr>
                    </a:solidFill>
                  </a:tcPr>
                </a:tc>
                <a:extLst>
                  <a:ext uri="{0D108BD9-81ED-4DB2-BD59-A6C34878D82A}">
                    <a16:rowId xmlns:a16="http://schemas.microsoft.com/office/drawing/2014/main" val="2675149180"/>
                  </a:ext>
                </a:extLst>
              </a:tr>
            </a:tbl>
          </a:graphicData>
        </a:graphic>
      </p:graphicFrame>
    </p:spTree>
    <p:extLst>
      <p:ext uri="{BB962C8B-B14F-4D97-AF65-F5344CB8AC3E}">
        <p14:creationId xmlns:p14="http://schemas.microsoft.com/office/powerpoint/2010/main" val="34542312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E7A1336-B603-1524-9B51-BE5828E9C9B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B78B5D-3DCD-CA1C-A4F1-425F0ECA74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AA05301-CDA8-DC44-ABE0-9C0BAFC7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E1316A3-C7CF-D974-1D5C-5EA276AF4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60E3528-6189-1D01-C79C-F58765EBAB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E649305-6FF1-8E92-511A-04A31A69CF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3478C7-937C-581B-CB26-022B890D0C14}"/>
              </a:ext>
            </a:extLst>
          </p:cNvPr>
          <p:cNvSpPr>
            <a:spLocks noGrp="1"/>
          </p:cNvSpPr>
          <p:nvPr>
            <p:ph type="title"/>
          </p:nvPr>
        </p:nvSpPr>
        <p:spPr>
          <a:xfrm>
            <a:off x="629424" y="339286"/>
            <a:ext cx="9895951" cy="1033669"/>
          </a:xfrm>
        </p:spPr>
        <p:txBody>
          <a:bodyPr>
            <a:normAutofit/>
          </a:bodyPr>
          <a:lstStyle/>
          <a:p>
            <a:r>
              <a:rPr lang="en-GB" sz="6000" dirty="0">
                <a:solidFill>
                  <a:srgbClr val="FFFFFF"/>
                </a:solidFill>
              </a:rPr>
              <a:t>Bg. </a:t>
            </a:r>
            <a:r>
              <a:rPr lang="en-GB" sz="4800" b="1" dirty="0">
                <a:solidFill>
                  <a:srgbClr val="FFFFFF"/>
                </a:solidFill>
              </a:rPr>
              <a:t>Arithmetic cont...</a:t>
            </a:r>
          </a:p>
        </p:txBody>
      </p:sp>
      <p:pic>
        <p:nvPicPr>
          <p:cNvPr id="4" name="Picture 3" descr="Icon&#10;&#10;Description automatically generated">
            <a:extLst>
              <a:ext uri="{FF2B5EF4-FFF2-40B4-BE49-F238E27FC236}">
                <a16:creationId xmlns:a16="http://schemas.microsoft.com/office/drawing/2014/main" id="{9C19808F-E501-0870-63D4-7500BB7C1E9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5" name="TextBox 4">
            <a:extLst>
              <a:ext uri="{FF2B5EF4-FFF2-40B4-BE49-F238E27FC236}">
                <a16:creationId xmlns:a16="http://schemas.microsoft.com/office/drawing/2014/main" id="{E28AC4F6-ADDE-B834-08A7-74BF47B2E67A}"/>
              </a:ext>
            </a:extLst>
          </p:cNvPr>
          <p:cNvSpPr txBox="1"/>
          <p:nvPr/>
        </p:nvSpPr>
        <p:spPr>
          <a:xfrm rot="19657094">
            <a:off x="10290445" y="1479508"/>
            <a:ext cx="907755" cy="1262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ommons.wikimedia.org/wiki/File:Bash_Logo_Colored.svg"/>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4C522C76-898D-6100-4F95-8FC2EF1506DF}"/>
              </a:ext>
            </a:extLst>
          </p:cNvPr>
          <p:cNvSpPr>
            <a:spLocks noGrp="1"/>
          </p:cNvSpPr>
          <p:nvPr>
            <p:ph idx="1"/>
          </p:nvPr>
        </p:nvSpPr>
        <p:spPr>
          <a:xfrm>
            <a:off x="157318" y="1660289"/>
            <a:ext cx="11547771" cy="5034606"/>
          </a:xfrm>
        </p:spPr>
        <p:txBody>
          <a:bodyPr>
            <a:normAutofit/>
          </a:bodyPr>
          <a:lstStyle/>
          <a:p>
            <a:pPr marL="342900" indent="-342900">
              <a:lnSpc>
                <a:spcPct val="100000"/>
              </a:lnSpc>
              <a:spcBef>
                <a:spcPts val="0"/>
              </a:spcBef>
              <a:spcAft>
                <a:spcPts val="600"/>
              </a:spcAft>
              <a:tabLst>
                <a:tab pos="457200" algn="l"/>
              </a:tabLst>
            </a:pPr>
            <a:r>
              <a:rPr lang="en-GB" sz="2400" dirty="0">
                <a:solidFill>
                  <a:srgbClr val="212529"/>
                </a:solidFill>
                <a:latin typeface="-apple-system"/>
              </a:rPr>
              <a:t>If </a:t>
            </a:r>
            <a:r>
              <a:rPr lang="en-US" sz="2400" dirty="0">
                <a:solidFill>
                  <a:srgbClr val="212529"/>
                </a:solidFill>
                <a:latin typeface="-apple-system"/>
              </a:rPr>
              <a:t>Bash does not have native integer types in variables. Everything is text/strings.</a:t>
            </a:r>
          </a:p>
          <a:p>
            <a:pPr marL="342900" indent="-342900">
              <a:lnSpc>
                <a:spcPct val="100000"/>
              </a:lnSpc>
              <a:spcBef>
                <a:spcPts val="0"/>
              </a:spcBef>
              <a:spcAft>
                <a:spcPts val="600"/>
              </a:spcAft>
              <a:tabLst>
                <a:tab pos="457200" algn="l"/>
              </a:tabLst>
            </a:pPr>
            <a:r>
              <a:rPr lang="en-US" sz="2400" dirty="0">
                <a:solidFill>
                  <a:srgbClr val="212529"/>
                </a:solidFill>
                <a:latin typeface="-apple-system"/>
              </a:rPr>
              <a:t>The only time Bash treats something as an integer is when we use it in double parenthesis brackets.</a:t>
            </a:r>
          </a:p>
          <a:p>
            <a:pPr marL="342900" indent="-342900">
              <a:lnSpc>
                <a:spcPct val="100000"/>
              </a:lnSpc>
              <a:spcBef>
                <a:spcPts val="0"/>
              </a:spcBef>
              <a:spcAft>
                <a:spcPts val="600"/>
              </a:spcAft>
              <a:tabLst>
                <a:tab pos="457200" algn="l"/>
              </a:tabLst>
            </a:pPr>
            <a:r>
              <a:rPr lang="en-GB" sz="2400" kern="100" dirty="0">
                <a:ea typeface="DengXian" panose="02010600030101010101" pitchFamily="2" charset="-122"/>
                <a:cs typeface="Times New Roman" panose="02020603050405020304" pitchFamily="18" charset="0"/>
              </a:rPr>
              <a:t>In this case, Bash will automatically consider the data type we use, and if we assign a numeric value to a variable, </a:t>
            </a:r>
            <a:r>
              <a:rPr lang="en-GB" sz="2400" b="1" kern="100" dirty="0">
                <a:ea typeface="DengXian" panose="02010600030101010101" pitchFamily="2" charset="-122"/>
                <a:cs typeface="Times New Roman" panose="02020603050405020304" pitchFamily="18" charset="0"/>
              </a:rPr>
              <a:t>it will work as integer</a:t>
            </a:r>
            <a:r>
              <a:rPr lang="en-GB" sz="2400" kern="100" dirty="0">
                <a:ea typeface="DengXian" panose="02010600030101010101" pitchFamily="2" charset="-122"/>
                <a:cs typeface="Times New Roman" panose="02020603050405020304" pitchFamily="18" charset="0"/>
              </a:rPr>
              <a:t>.</a:t>
            </a:r>
            <a:endParaRPr lang="en-GB" sz="2400" dirty="0">
              <a:solidFill>
                <a:srgbClr val="040C28"/>
              </a:solidFill>
              <a:ea typeface="DengXian" panose="02010600030101010101" pitchFamily="2" charset="-122"/>
              <a:cs typeface="Calibri" panose="020F0502020204030204" pitchFamily="34" charset="0"/>
            </a:endParaRPr>
          </a:p>
          <a:p>
            <a:pPr marL="342900" indent="-342900">
              <a:lnSpc>
                <a:spcPct val="100000"/>
              </a:lnSpc>
              <a:spcBef>
                <a:spcPts val="0"/>
              </a:spcBef>
              <a:spcAft>
                <a:spcPts val="600"/>
              </a:spcAft>
              <a:tabLst>
                <a:tab pos="457200" algn="l"/>
              </a:tabLst>
            </a:pPr>
            <a:endParaRPr lang="en-US" sz="2400" dirty="0">
              <a:solidFill>
                <a:srgbClr val="212529"/>
              </a:solidFill>
              <a:latin typeface="-apple-system"/>
            </a:endParaRPr>
          </a:p>
          <a:p>
            <a:pPr marL="342900" indent="-342900">
              <a:lnSpc>
                <a:spcPct val="100000"/>
              </a:lnSpc>
              <a:spcBef>
                <a:spcPts val="0"/>
              </a:spcBef>
              <a:spcAft>
                <a:spcPts val="600"/>
              </a:spcAft>
              <a:tabLst>
                <a:tab pos="457200" algn="l"/>
              </a:tabLst>
            </a:pPr>
            <a:endParaRPr lang="en-GB" sz="2400" b="0" i="0" dirty="0">
              <a:solidFill>
                <a:srgbClr val="212529"/>
              </a:solidFill>
              <a:effectLst/>
              <a:latin typeface="-apple-system"/>
            </a:endParaRPr>
          </a:p>
        </p:txBody>
      </p:sp>
      <p:graphicFrame>
        <p:nvGraphicFramePr>
          <p:cNvPr id="9" name="Table 8">
            <a:extLst>
              <a:ext uri="{FF2B5EF4-FFF2-40B4-BE49-F238E27FC236}">
                <a16:creationId xmlns:a16="http://schemas.microsoft.com/office/drawing/2014/main" id="{FB289694-6A1E-D66F-47FB-CFE8B5FCD67B}"/>
              </a:ext>
            </a:extLst>
          </p:cNvPr>
          <p:cNvGraphicFramePr>
            <a:graphicFrameLocks noGrp="1"/>
          </p:cNvGraphicFramePr>
          <p:nvPr/>
        </p:nvGraphicFramePr>
        <p:xfrm>
          <a:off x="6464459" y="3700609"/>
          <a:ext cx="3790324" cy="518160"/>
        </p:xfrm>
        <a:graphic>
          <a:graphicData uri="http://schemas.openxmlformats.org/drawingml/2006/table">
            <a:tbl>
              <a:tblPr firstRow="1" bandRow="1">
                <a:tableStyleId>{5C22544A-7EE6-4342-B048-85BDC9FD1C3A}</a:tableStyleId>
              </a:tblPr>
              <a:tblGrid>
                <a:gridCol w="3790324">
                  <a:extLst>
                    <a:ext uri="{9D8B030D-6E8A-4147-A177-3AD203B41FA5}">
                      <a16:colId xmlns:a16="http://schemas.microsoft.com/office/drawing/2014/main" val="977432666"/>
                    </a:ext>
                  </a:extLst>
                </a:gridCol>
              </a:tblGrid>
              <a:tr h="42928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t>Output</a:t>
                      </a:r>
                    </a:p>
                  </a:txBody>
                  <a:tcPr>
                    <a:solidFill>
                      <a:schemeClr val="tx1">
                        <a:alpha val="99000"/>
                      </a:schemeClr>
                    </a:solidFill>
                  </a:tcPr>
                </a:tc>
                <a:extLst>
                  <a:ext uri="{0D108BD9-81ED-4DB2-BD59-A6C34878D82A}">
                    <a16:rowId xmlns:a16="http://schemas.microsoft.com/office/drawing/2014/main" val="2675149180"/>
                  </a:ext>
                </a:extLst>
              </a:tr>
            </a:tbl>
          </a:graphicData>
        </a:graphic>
      </p:graphicFrame>
      <p:pic>
        <p:nvPicPr>
          <p:cNvPr id="17" name="Picture 16">
            <a:extLst>
              <a:ext uri="{FF2B5EF4-FFF2-40B4-BE49-F238E27FC236}">
                <a16:creationId xmlns:a16="http://schemas.microsoft.com/office/drawing/2014/main" id="{B10CB928-818D-F964-8FD1-7C8BF86EDF93}"/>
              </a:ext>
            </a:extLst>
          </p:cNvPr>
          <p:cNvPicPr>
            <a:picLocks noChangeAspect="1"/>
          </p:cNvPicPr>
          <p:nvPr/>
        </p:nvPicPr>
        <p:blipFill>
          <a:blip r:embed="rId6"/>
          <a:stretch>
            <a:fillRect/>
          </a:stretch>
        </p:blipFill>
        <p:spPr>
          <a:xfrm>
            <a:off x="914400" y="3798136"/>
            <a:ext cx="4525661" cy="2896759"/>
          </a:xfrm>
          <a:prstGeom prst="rect">
            <a:avLst/>
          </a:prstGeom>
        </p:spPr>
      </p:pic>
      <p:pic>
        <p:nvPicPr>
          <p:cNvPr id="19" name="Picture 18">
            <a:extLst>
              <a:ext uri="{FF2B5EF4-FFF2-40B4-BE49-F238E27FC236}">
                <a16:creationId xmlns:a16="http://schemas.microsoft.com/office/drawing/2014/main" id="{0108C147-3D0D-6759-2012-88E523BE6FD0}"/>
              </a:ext>
            </a:extLst>
          </p:cNvPr>
          <p:cNvPicPr>
            <a:picLocks noChangeAspect="1"/>
          </p:cNvPicPr>
          <p:nvPr/>
        </p:nvPicPr>
        <p:blipFill>
          <a:blip r:embed="rId7"/>
          <a:stretch>
            <a:fillRect/>
          </a:stretch>
        </p:blipFill>
        <p:spPr>
          <a:xfrm>
            <a:off x="7988788" y="4447215"/>
            <a:ext cx="741666" cy="1500991"/>
          </a:xfrm>
          <a:prstGeom prst="rect">
            <a:avLst/>
          </a:prstGeom>
        </p:spPr>
      </p:pic>
    </p:spTree>
    <p:extLst>
      <p:ext uri="{BB962C8B-B14F-4D97-AF65-F5344CB8AC3E}">
        <p14:creationId xmlns:p14="http://schemas.microsoft.com/office/powerpoint/2010/main" val="35470288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highlight>
                  <a:srgbClr val="FFFF00"/>
                </a:highlight>
              </a:rPr>
              <a:t>Try:</a:t>
            </a:r>
            <a:r>
              <a:rPr lang="en-GB" b="1" dirty="0"/>
              <a:t> </a:t>
            </a:r>
            <a:r>
              <a:rPr lang="en-GB" b="1" dirty="0">
                <a:solidFill>
                  <a:srgbClr val="FFFFFF"/>
                </a:solidFill>
              </a:rPr>
              <a:t>User input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59270" y="1641257"/>
            <a:ext cx="11732646" cy="5034606"/>
          </a:xfrm>
        </p:spPr>
        <p:txBody>
          <a:bodyPr>
            <a:normAutofit/>
          </a:bodyPr>
          <a:lstStyle/>
          <a:p>
            <a:pPr marL="342900" indent="-342900">
              <a:lnSpc>
                <a:spcPct val="100000"/>
              </a:lnSpc>
              <a:spcBef>
                <a:spcPts val="0"/>
              </a:spcBef>
              <a:spcAft>
                <a:spcPts val="600"/>
              </a:spcAft>
              <a:tabLst>
                <a:tab pos="457200" algn="l"/>
              </a:tabLst>
            </a:pPr>
            <a:r>
              <a:rPr lang="en-GB" dirty="0"/>
              <a:t>The </a:t>
            </a:r>
            <a:r>
              <a:rPr lang="en-GB" b="1" dirty="0"/>
              <a:t>read command </a:t>
            </a:r>
            <a:r>
              <a:rPr lang="en-GB" dirty="0"/>
              <a:t>takes </a:t>
            </a:r>
            <a:r>
              <a:rPr lang="en-GB" b="1" dirty="0"/>
              <a:t>user input </a:t>
            </a:r>
            <a:r>
              <a:rPr lang="en-GB" dirty="0"/>
              <a:t>from the keyboard and assigns it as a value to the variable name we declare after the </a:t>
            </a:r>
            <a:r>
              <a:rPr lang="en-GB" b="1" dirty="0"/>
              <a:t>read command</a:t>
            </a:r>
            <a:r>
              <a:rPr lang="en-GB" dirty="0"/>
              <a:t>: </a:t>
            </a:r>
            <a:r>
              <a:rPr lang="en-GB" b="1" dirty="0" err="1"/>
              <a:t>Hero_name</a:t>
            </a:r>
            <a:r>
              <a:rPr lang="en-GB" dirty="0"/>
              <a:t>.</a:t>
            </a:r>
            <a:r>
              <a:rPr lang="en-GB" b="1" dirty="0"/>
              <a:t> </a:t>
            </a:r>
          </a:p>
          <a:p>
            <a:pPr marL="342900" indent="-342900">
              <a:lnSpc>
                <a:spcPct val="100000"/>
              </a:lnSpc>
              <a:spcBef>
                <a:spcPts val="0"/>
              </a:spcBef>
              <a:spcAft>
                <a:spcPts val="600"/>
              </a:spcAft>
              <a:tabLst>
                <a:tab pos="457200" algn="l"/>
              </a:tabLst>
            </a:pPr>
            <a:r>
              <a:rPr lang="en-GB" dirty="0"/>
              <a:t>Bash will </a:t>
            </a:r>
            <a:r>
              <a:rPr lang="en-GB" b="1" dirty="0"/>
              <a:t>pause and wait for the user </a:t>
            </a:r>
            <a:r>
              <a:rPr lang="en-GB" dirty="0"/>
              <a:t>to enter input.</a:t>
            </a:r>
          </a:p>
          <a:p>
            <a:pPr marL="342900" indent="-342900">
              <a:lnSpc>
                <a:spcPct val="100000"/>
              </a:lnSpc>
              <a:spcBef>
                <a:spcPts val="0"/>
              </a:spcBef>
              <a:spcAft>
                <a:spcPts val="600"/>
              </a:spcAft>
              <a:tabLst>
                <a:tab pos="457200" algn="l"/>
              </a:tabLst>
            </a:pPr>
            <a:r>
              <a:rPr lang="en-GB" dirty="0"/>
              <a:t>We then </a:t>
            </a:r>
            <a:r>
              <a:rPr lang="en-GB" b="1" dirty="0"/>
              <a:t>echo</a:t>
            </a:r>
            <a:r>
              <a:rPr lang="en-GB" dirty="0"/>
              <a:t> out the user input by using the variable name.</a:t>
            </a:r>
          </a:p>
          <a:p>
            <a:pPr marL="342900" indent="-342900">
              <a:lnSpc>
                <a:spcPct val="100000"/>
              </a:lnSpc>
              <a:spcBef>
                <a:spcPts val="0"/>
              </a:spcBef>
              <a:spcAft>
                <a:spcPts val="600"/>
              </a:spcAft>
              <a:tabLst>
                <a:tab pos="457200" algn="l"/>
              </a:tabLst>
            </a:pPr>
            <a:r>
              <a:rPr lang="en-GB" dirty="0"/>
              <a:t>Commonly used to ask users to enter their </a:t>
            </a:r>
            <a:r>
              <a:rPr lang="en-GB" b="1" dirty="0"/>
              <a:t>Usernames and passwords</a:t>
            </a:r>
            <a:r>
              <a:rPr lang="en-GB" dirty="0"/>
              <a:t>.</a:t>
            </a:r>
          </a:p>
          <a:p>
            <a:pPr marL="342900" indent="-342900">
              <a:lnSpc>
                <a:spcPct val="100000"/>
              </a:lnSpc>
              <a:spcBef>
                <a:spcPts val="0"/>
              </a:spcBef>
              <a:spcAft>
                <a:spcPts val="600"/>
              </a:spcAft>
              <a:tabLst>
                <a:tab pos="457200" algn="l"/>
              </a:tabLst>
            </a:pPr>
            <a:r>
              <a:rPr lang="en-GB" dirty="0"/>
              <a:t>Syntax: </a:t>
            </a:r>
            <a:r>
              <a:rPr lang="en-GB" b="1" i="0" dirty="0">
                <a:solidFill>
                  <a:srgbClr val="0563C1"/>
                </a:solidFill>
                <a:effectLst/>
                <a:latin typeface="Courier New" panose="02070309020205020404" pitchFamily="49" charset="0"/>
                <a:cs typeface="Courier New" panose="02070309020205020404" pitchFamily="49" charset="0"/>
              </a:rPr>
              <a:t>read</a:t>
            </a:r>
            <a:r>
              <a:rPr lang="en-GB" b="0" i="0" dirty="0">
                <a:solidFill>
                  <a:srgbClr val="0563C1"/>
                </a:solidFill>
                <a:effectLst/>
                <a:latin typeface="Courier New" panose="02070309020205020404" pitchFamily="49" charset="0"/>
                <a:cs typeface="Courier New" panose="02070309020205020404" pitchFamily="49" charset="0"/>
              </a:rPr>
              <a:t> </a:t>
            </a:r>
            <a:r>
              <a:rPr lang="en-GB" b="0" i="0" dirty="0" err="1">
                <a:solidFill>
                  <a:srgbClr val="0563C1"/>
                </a:solidFill>
                <a:effectLst/>
                <a:latin typeface="Courier New" panose="02070309020205020404" pitchFamily="49" charset="0"/>
                <a:cs typeface="Courier New" panose="02070309020205020404" pitchFamily="49" charset="0"/>
              </a:rPr>
              <a:t>variable_name</a:t>
            </a:r>
            <a:endParaRPr lang="en-GB" dirty="0">
              <a:solidFill>
                <a:srgbClr val="0563C1"/>
              </a:solidFill>
              <a:latin typeface="Courier New" panose="02070309020205020404" pitchFamily="49" charset="0"/>
              <a:cs typeface="Courier New" panose="02070309020205020404" pitchFamily="49" charset="0"/>
            </a:endParaRPr>
          </a:p>
          <a:p>
            <a:pPr marL="342900" indent="-342900">
              <a:lnSpc>
                <a:spcPct val="100000"/>
              </a:lnSpc>
              <a:spcBef>
                <a:spcPts val="0"/>
              </a:spcBef>
              <a:spcAft>
                <a:spcPts val="600"/>
              </a:spcAft>
              <a:tabLst>
                <a:tab pos="457200" algn="l"/>
              </a:tabLst>
            </a:pPr>
            <a:endParaRPr lang="en-GB" dirty="0"/>
          </a:p>
        </p:txBody>
      </p:sp>
      <p:pic>
        <p:nvPicPr>
          <p:cNvPr id="18" name="Picture 17" descr="Icon&#10;&#10;Description automatically generated">
            <a:extLst>
              <a:ext uri="{FF2B5EF4-FFF2-40B4-BE49-F238E27FC236}">
                <a16:creationId xmlns:a16="http://schemas.microsoft.com/office/drawing/2014/main" id="{372EF29B-9067-4783-9339-3589607912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19" name="TextBox 18">
            <a:extLst>
              <a:ext uri="{FF2B5EF4-FFF2-40B4-BE49-F238E27FC236}">
                <a16:creationId xmlns:a16="http://schemas.microsoft.com/office/drawing/2014/main" id="{A88774FD-41BB-466E-AA73-06CFBD09309C}"/>
              </a:ext>
            </a:extLst>
          </p:cNvPr>
          <p:cNvSpPr txBox="1"/>
          <p:nvPr/>
        </p:nvSpPr>
        <p:spPr>
          <a:xfrm rot="19657094">
            <a:off x="10290445" y="1479508"/>
            <a:ext cx="907755" cy="1262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ommons.wikimedia.org/wiki/File:Bash_Logo_Colored.svg"/>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2B02C741-3C05-2E8B-A2F9-5D4607938D32}"/>
              </a:ext>
            </a:extLst>
          </p:cNvPr>
          <p:cNvPicPr>
            <a:picLocks noChangeAspect="1"/>
          </p:cNvPicPr>
          <p:nvPr/>
        </p:nvPicPr>
        <p:blipFill rotWithShape="1">
          <a:blip r:embed="rId6"/>
          <a:srcRect l="9305"/>
          <a:stretch/>
        </p:blipFill>
        <p:spPr>
          <a:xfrm>
            <a:off x="300084" y="4623734"/>
            <a:ext cx="6920499" cy="1894757"/>
          </a:xfrm>
          <a:prstGeom prst="rect">
            <a:avLst/>
          </a:prstGeom>
        </p:spPr>
      </p:pic>
      <p:pic>
        <p:nvPicPr>
          <p:cNvPr id="7" name="Picture 6">
            <a:extLst>
              <a:ext uri="{FF2B5EF4-FFF2-40B4-BE49-F238E27FC236}">
                <a16:creationId xmlns:a16="http://schemas.microsoft.com/office/drawing/2014/main" id="{A1BE774E-CF2A-10CA-C7C9-0ED05C624730}"/>
              </a:ext>
            </a:extLst>
          </p:cNvPr>
          <p:cNvPicPr>
            <a:picLocks noChangeAspect="1"/>
          </p:cNvPicPr>
          <p:nvPr/>
        </p:nvPicPr>
        <p:blipFill>
          <a:blip r:embed="rId7"/>
          <a:stretch>
            <a:fillRect/>
          </a:stretch>
        </p:blipFill>
        <p:spPr>
          <a:xfrm>
            <a:off x="6201578" y="4158560"/>
            <a:ext cx="5690338" cy="1253565"/>
          </a:xfrm>
          <a:prstGeom prst="rect">
            <a:avLst/>
          </a:prstGeom>
        </p:spPr>
      </p:pic>
      <mc:AlternateContent xmlns:mc="http://schemas.openxmlformats.org/markup-compatibility/2006" xmlns:p14="http://schemas.microsoft.com/office/powerpoint/2010/main">
        <mc:Choice Requires="p14">
          <p:contentPart p14:bwMode="auto" r:id="rId8">
            <p14:nvContentPartPr>
              <p14:cNvPr id="23" name="Ink 22">
                <a:extLst>
                  <a:ext uri="{FF2B5EF4-FFF2-40B4-BE49-F238E27FC236}">
                    <a16:creationId xmlns:a16="http://schemas.microsoft.com/office/drawing/2014/main" id="{9B83960D-8CE0-4CEB-98BF-0FB59604DC51}"/>
                  </a:ext>
                </a:extLst>
              </p14:cNvPr>
              <p14:cNvContentPartPr/>
              <p14:nvPr/>
            </p14:nvContentPartPr>
            <p14:xfrm>
              <a:off x="300085" y="5964898"/>
              <a:ext cx="2720160" cy="39960"/>
            </p14:xfrm>
          </p:contentPart>
        </mc:Choice>
        <mc:Fallback xmlns="">
          <p:pic>
            <p:nvPicPr>
              <p:cNvPr id="23" name="Ink 22">
                <a:extLst>
                  <a:ext uri="{FF2B5EF4-FFF2-40B4-BE49-F238E27FC236}">
                    <a16:creationId xmlns:a16="http://schemas.microsoft.com/office/drawing/2014/main" id="{9B83960D-8CE0-4CEB-98BF-0FB59604DC51}"/>
                  </a:ext>
                </a:extLst>
              </p:cNvPr>
              <p:cNvPicPr/>
              <p:nvPr/>
            </p:nvPicPr>
            <p:blipFill>
              <a:blip r:embed="rId9"/>
              <a:stretch>
                <a:fillRect/>
              </a:stretch>
            </p:blipFill>
            <p:spPr>
              <a:xfrm>
                <a:off x="210097" y="5784898"/>
                <a:ext cx="2899776" cy="399600"/>
              </a:xfrm>
              <a:prstGeom prst="rect">
                <a:avLst/>
              </a:prstGeom>
            </p:spPr>
          </p:pic>
        </mc:Fallback>
      </mc:AlternateContent>
    </p:spTree>
    <p:extLst>
      <p:ext uri="{BB962C8B-B14F-4D97-AF65-F5344CB8AC3E}">
        <p14:creationId xmlns:p14="http://schemas.microsoft.com/office/powerpoint/2010/main" val="36495072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highlight>
                  <a:srgbClr val="FFFF00"/>
                </a:highlight>
              </a:rPr>
              <a:t>Try:</a:t>
            </a:r>
            <a:r>
              <a:rPr lang="en-GB" b="1" dirty="0"/>
              <a:t> </a:t>
            </a:r>
            <a:r>
              <a:rPr lang="en-GB" b="1" dirty="0">
                <a:solidFill>
                  <a:srgbClr val="FFFFFF"/>
                </a:solidFill>
              </a:rPr>
              <a:t>User input –p option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1" y="1710413"/>
            <a:ext cx="10999775" cy="954410"/>
          </a:xfrm>
        </p:spPr>
        <p:txBody>
          <a:bodyPr>
            <a:normAutofit/>
          </a:bodyPr>
          <a:lstStyle/>
          <a:p>
            <a:r>
              <a:rPr lang="en-GB" dirty="0"/>
              <a:t>In this example we use the </a:t>
            </a:r>
            <a:r>
              <a:rPr lang="en-GB" b="1" dirty="0"/>
              <a:t>–p option </a:t>
            </a:r>
            <a:r>
              <a:rPr lang="en-GB" dirty="0"/>
              <a:t>to allow user input on the same prompt line as the </a:t>
            </a:r>
            <a:r>
              <a:rPr lang="en-GB" b="1" dirty="0"/>
              <a:t>read command</a:t>
            </a:r>
            <a:r>
              <a:rPr lang="en-GB" dirty="0"/>
              <a:t>. </a:t>
            </a:r>
          </a:p>
        </p:txBody>
      </p:sp>
      <p:pic>
        <p:nvPicPr>
          <p:cNvPr id="18" name="Picture 17" descr="Icon&#10;&#10;Description automatically generated">
            <a:extLst>
              <a:ext uri="{FF2B5EF4-FFF2-40B4-BE49-F238E27FC236}">
                <a16:creationId xmlns:a16="http://schemas.microsoft.com/office/drawing/2014/main" id="{372EF29B-9067-4783-9339-3589607912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pic>
        <p:nvPicPr>
          <p:cNvPr id="5" name="Picture 4">
            <a:extLst>
              <a:ext uri="{FF2B5EF4-FFF2-40B4-BE49-F238E27FC236}">
                <a16:creationId xmlns:a16="http://schemas.microsoft.com/office/drawing/2014/main" id="{C370122E-05BE-E850-C52B-8C07F85279D4}"/>
              </a:ext>
            </a:extLst>
          </p:cNvPr>
          <p:cNvPicPr>
            <a:picLocks noChangeAspect="1"/>
          </p:cNvPicPr>
          <p:nvPr/>
        </p:nvPicPr>
        <p:blipFill rotWithShape="1">
          <a:blip r:embed="rId5"/>
          <a:srcRect l="10209"/>
          <a:stretch/>
        </p:blipFill>
        <p:spPr>
          <a:xfrm>
            <a:off x="303951" y="3227867"/>
            <a:ext cx="6376479" cy="1823357"/>
          </a:xfrm>
          <a:prstGeom prst="rect">
            <a:avLst/>
          </a:prstGeom>
        </p:spPr>
      </p:pic>
      <p:pic>
        <p:nvPicPr>
          <p:cNvPr id="11" name="Picture 10">
            <a:extLst>
              <a:ext uri="{FF2B5EF4-FFF2-40B4-BE49-F238E27FC236}">
                <a16:creationId xmlns:a16="http://schemas.microsoft.com/office/drawing/2014/main" id="{05187EDA-C414-30AD-D52F-5A59F15DF026}"/>
              </a:ext>
            </a:extLst>
          </p:cNvPr>
          <p:cNvPicPr>
            <a:picLocks noChangeAspect="1"/>
          </p:cNvPicPr>
          <p:nvPr/>
        </p:nvPicPr>
        <p:blipFill rotWithShape="1">
          <a:blip r:embed="rId6"/>
          <a:srcRect t="36460" b="1483"/>
          <a:stretch/>
        </p:blipFill>
        <p:spPr>
          <a:xfrm>
            <a:off x="6680430" y="3962010"/>
            <a:ext cx="5280311" cy="1017359"/>
          </a:xfrm>
          <a:prstGeom prst="rect">
            <a:avLst/>
          </a:prstGeom>
        </p:spPr>
      </p:pic>
      <p:graphicFrame>
        <p:nvGraphicFramePr>
          <p:cNvPr id="13" name="Table 12">
            <a:extLst>
              <a:ext uri="{FF2B5EF4-FFF2-40B4-BE49-F238E27FC236}">
                <a16:creationId xmlns:a16="http://schemas.microsoft.com/office/drawing/2014/main" id="{F7AD3EAE-E21A-8AB8-614B-2C729B88B003}"/>
              </a:ext>
            </a:extLst>
          </p:cNvPr>
          <p:cNvGraphicFramePr>
            <a:graphicFrameLocks noGrp="1"/>
          </p:cNvGraphicFramePr>
          <p:nvPr/>
        </p:nvGraphicFramePr>
        <p:xfrm>
          <a:off x="570125" y="2643539"/>
          <a:ext cx="11390615" cy="457200"/>
        </p:xfrm>
        <a:graphic>
          <a:graphicData uri="http://schemas.openxmlformats.org/drawingml/2006/table">
            <a:tbl>
              <a:tblPr firstRow="1" bandRow="1">
                <a:tableStyleId>{5C22544A-7EE6-4342-B048-85BDC9FD1C3A}</a:tableStyleId>
              </a:tblPr>
              <a:tblGrid>
                <a:gridCol w="6109349">
                  <a:extLst>
                    <a:ext uri="{9D8B030D-6E8A-4147-A177-3AD203B41FA5}">
                      <a16:colId xmlns:a16="http://schemas.microsoft.com/office/drawing/2014/main" val="924816376"/>
                    </a:ext>
                  </a:extLst>
                </a:gridCol>
                <a:gridCol w="5281266">
                  <a:extLst>
                    <a:ext uri="{9D8B030D-6E8A-4147-A177-3AD203B41FA5}">
                      <a16:colId xmlns:a16="http://schemas.microsoft.com/office/drawing/2014/main" val="3797075165"/>
                    </a:ext>
                  </a:extLst>
                </a:gridCol>
              </a:tblGrid>
              <a:tr h="370840">
                <a:tc>
                  <a:txBody>
                    <a:bodyPr/>
                    <a:lstStyle/>
                    <a:p>
                      <a:pPr algn="ctr"/>
                      <a:r>
                        <a:rPr lang="en-GB" sz="2400" dirty="0">
                          <a:solidFill>
                            <a:schemeClr val="tx1"/>
                          </a:solidFill>
                        </a:rPr>
                        <a:t>Code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r>
                        <a:rPr lang="en-GB" sz="2400" dirty="0"/>
                        <a:t>Output</a:t>
                      </a:r>
                    </a:p>
                  </a:txBody>
                  <a:tcPr>
                    <a:lnL w="12700" cap="flat" cmpd="sng" algn="ctr">
                      <a:solidFill>
                        <a:schemeClr val="tx1"/>
                      </a:solidFill>
                      <a:prstDash val="solid"/>
                      <a:round/>
                      <a:headEnd type="none" w="med" len="med"/>
                      <a:tailEnd type="none" w="med" len="med"/>
                    </a:lnL>
                    <a:solidFill>
                      <a:schemeClr val="tx1"/>
                    </a:solidFill>
                  </a:tcPr>
                </a:tc>
                <a:extLst>
                  <a:ext uri="{0D108BD9-81ED-4DB2-BD59-A6C34878D82A}">
                    <a16:rowId xmlns:a16="http://schemas.microsoft.com/office/drawing/2014/main" val="2702067278"/>
                  </a:ext>
                </a:extLst>
              </a:tr>
            </a:tbl>
          </a:graphicData>
        </a:graphic>
      </p:graphicFrame>
    </p:spTree>
    <p:extLst>
      <p:ext uri="{BB962C8B-B14F-4D97-AF65-F5344CB8AC3E}">
        <p14:creationId xmlns:p14="http://schemas.microsoft.com/office/powerpoint/2010/main" val="5975009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95079"/>
            <a:ext cx="9895951" cy="1033669"/>
          </a:xfrm>
        </p:spPr>
        <p:txBody>
          <a:bodyPr>
            <a:normAutofit/>
          </a:bodyPr>
          <a:lstStyle/>
          <a:p>
            <a:r>
              <a:rPr lang="en-GB" sz="4400" b="1" dirty="0">
                <a:highlight>
                  <a:srgbClr val="FFFF00"/>
                </a:highlight>
              </a:rPr>
              <a:t>Try:</a:t>
            </a:r>
            <a:r>
              <a:rPr lang="en-GB" sz="4400" b="1" dirty="0"/>
              <a:t> </a:t>
            </a:r>
            <a:r>
              <a:rPr lang="en-GB" b="1" dirty="0">
                <a:solidFill>
                  <a:srgbClr val="FFFFFF"/>
                </a:solidFill>
              </a:rPr>
              <a:t>if then else statements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57092" y="1609027"/>
            <a:ext cx="11637713" cy="4632185"/>
          </a:xfrm>
        </p:spPr>
        <p:txBody>
          <a:bodyPr>
            <a:normAutofit/>
          </a:bodyPr>
          <a:lstStyle/>
          <a:p>
            <a:pPr marL="342900" lvl="0" indent="-342900">
              <a:lnSpc>
                <a:spcPct val="100000"/>
              </a:lnSpc>
              <a:spcBef>
                <a:spcPts val="0"/>
              </a:spcBef>
              <a:buFont typeface="Symbol" panose="05050102010706020507" pitchFamily="18" charset="2"/>
              <a:buChar char=""/>
            </a:pPr>
            <a:r>
              <a:rPr lang="en-GB" sz="2200" dirty="0"/>
              <a:t>In this example, we ask a user to </a:t>
            </a:r>
            <a:r>
              <a:rPr lang="en-GB" sz="2200" b="1" dirty="0"/>
              <a:t>input a value between 1 and 10 </a:t>
            </a:r>
            <a:r>
              <a:rPr lang="en-GB" sz="2200" dirty="0"/>
              <a:t>which is stored in the ‘</a:t>
            </a:r>
            <a:r>
              <a:rPr lang="en-GB" sz="2200" b="1" dirty="0"/>
              <a:t>number</a:t>
            </a:r>
            <a:r>
              <a:rPr lang="en-GB" sz="2200" dirty="0"/>
              <a:t>’ variable that we declare after the </a:t>
            </a:r>
            <a:r>
              <a:rPr lang="en-GB" sz="2200" b="1" dirty="0"/>
              <a:t>read</a:t>
            </a:r>
            <a:r>
              <a:rPr lang="en-GB" sz="2200" dirty="0"/>
              <a:t> command.</a:t>
            </a:r>
          </a:p>
          <a:p>
            <a:pPr marL="342900" lvl="0" indent="-342900">
              <a:lnSpc>
                <a:spcPct val="100000"/>
              </a:lnSpc>
              <a:spcBef>
                <a:spcPts val="0"/>
              </a:spcBef>
              <a:buFont typeface="Symbol" panose="05050102010706020507" pitchFamily="18" charset="2"/>
              <a:buChar char=""/>
            </a:pPr>
            <a:r>
              <a:rPr lang="en-GB" sz="2200" dirty="0"/>
              <a:t>We then use an </a:t>
            </a:r>
            <a:r>
              <a:rPr lang="en-GB" sz="2200" b="1" dirty="0"/>
              <a:t>if statement </a:t>
            </a:r>
            <a:r>
              <a:rPr lang="en-GB" sz="2200" dirty="0"/>
              <a:t>to check if the value is equal to 7 i.e. The Magic Number. IF true “</a:t>
            </a:r>
            <a:r>
              <a:rPr lang="en-GB" sz="2200" b="1" dirty="0"/>
              <a:t>Congratulations</a:t>
            </a:r>
            <a:r>
              <a:rPr lang="en-GB" sz="2200" dirty="0"/>
              <a:t>” is echoed out, if false however, the ‘</a:t>
            </a:r>
            <a:r>
              <a:rPr lang="en-GB" sz="2200" b="1" dirty="0"/>
              <a:t>else</a:t>
            </a:r>
            <a:r>
              <a:rPr lang="en-GB" sz="2200" dirty="0"/>
              <a:t>’ statement outputs the false echo string: </a:t>
            </a:r>
            <a:r>
              <a:rPr lang="en-GB" sz="2200" b="1" dirty="0"/>
              <a:t>Number is not the Magic number</a:t>
            </a:r>
            <a:r>
              <a:rPr lang="en-GB" sz="2200" dirty="0"/>
              <a:t>.</a:t>
            </a:r>
          </a:p>
          <a:p>
            <a:pPr>
              <a:lnSpc>
                <a:spcPct val="100000"/>
              </a:lnSpc>
              <a:spcBef>
                <a:spcPts val="0"/>
              </a:spcBef>
            </a:pPr>
            <a:endParaRPr lang="en-GB" sz="2200" dirty="0"/>
          </a:p>
        </p:txBody>
      </p:sp>
      <p:pic>
        <p:nvPicPr>
          <p:cNvPr id="18" name="Picture 17" descr="Icon&#10;&#10;Description automatically generated">
            <a:extLst>
              <a:ext uri="{FF2B5EF4-FFF2-40B4-BE49-F238E27FC236}">
                <a16:creationId xmlns:a16="http://schemas.microsoft.com/office/drawing/2014/main" id="{372EF29B-9067-4783-9339-3589607912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19" name="TextBox 18">
            <a:extLst>
              <a:ext uri="{FF2B5EF4-FFF2-40B4-BE49-F238E27FC236}">
                <a16:creationId xmlns:a16="http://schemas.microsoft.com/office/drawing/2014/main" id="{A88774FD-41BB-466E-AA73-06CFBD09309C}"/>
              </a:ext>
            </a:extLst>
          </p:cNvPr>
          <p:cNvSpPr txBox="1"/>
          <p:nvPr/>
        </p:nvSpPr>
        <p:spPr>
          <a:xfrm rot="19657094">
            <a:off x="10290445" y="1479508"/>
            <a:ext cx="907755" cy="1262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ommons.wikimedia.org/wiki/File:Bash_Logo_Colored.svg"/>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1701A3E2-6CBC-470C-B0A2-29443E2B66AE}"/>
              </a:ext>
            </a:extLst>
          </p:cNvPr>
          <p:cNvPicPr>
            <a:picLocks noChangeAspect="1"/>
          </p:cNvPicPr>
          <p:nvPr/>
        </p:nvPicPr>
        <p:blipFill rotWithShape="1">
          <a:blip r:embed="rId6"/>
          <a:srcRect l="6367" t="21766"/>
          <a:stretch/>
        </p:blipFill>
        <p:spPr>
          <a:xfrm>
            <a:off x="203739" y="3429000"/>
            <a:ext cx="8890073" cy="2846240"/>
          </a:xfrm>
          <a:prstGeom prst="rect">
            <a:avLst/>
          </a:prstGeom>
        </p:spPr>
      </p:pic>
      <p:pic>
        <p:nvPicPr>
          <p:cNvPr id="5" name="Picture 4">
            <a:extLst>
              <a:ext uri="{FF2B5EF4-FFF2-40B4-BE49-F238E27FC236}">
                <a16:creationId xmlns:a16="http://schemas.microsoft.com/office/drawing/2014/main" id="{5F1E9645-B73F-021A-78A4-162EF5B0E612}"/>
              </a:ext>
            </a:extLst>
          </p:cNvPr>
          <p:cNvPicPr>
            <a:picLocks noChangeAspect="1"/>
          </p:cNvPicPr>
          <p:nvPr/>
        </p:nvPicPr>
        <p:blipFill>
          <a:blip r:embed="rId7"/>
          <a:stretch>
            <a:fillRect/>
          </a:stretch>
        </p:blipFill>
        <p:spPr>
          <a:xfrm>
            <a:off x="6882131" y="5946523"/>
            <a:ext cx="4830839" cy="836509"/>
          </a:xfrm>
          <a:prstGeom prst="rect">
            <a:avLst/>
          </a:prstGeom>
        </p:spPr>
      </p:pic>
      <p:pic>
        <p:nvPicPr>
          <p:cNvPr id="11" name="Picture 10">
            <a:extLst>
              <a:ext uri="{FF2B5EF4-FFF2-40B4-BE49-F238E27FC236}">
                <a16:creationId xmlns:a16="http://schemas.microsoft.com/office/drawing/2014/main" id="{6CD12DA8-F0D2-C50E-08A8-E9F4547542F5}"/>
              </a:ext>
            </a:extLst>
          </p:cNvPr>
          <p:cNvPicPr>
            <a:picLocks noChangeAspect="1"/>
          </p:cNvPicPr>
          <p:nvPr/>
        </p:nvPicPr>
        <p:blipFill rotWithShape="1">
          <a:blip r:embed="rId8"/>
          <a:srcRect r="60924" b="67261"/>
          <a:stretch/>
        </p:blipFill>
        <p:spPr>
          <a:xfrm>
            <a:off x="5134280" y="3925119"/>
            <a:ext cx="6864264" cy="836509"/>
          </a:xfrm>
          <a:prstGeom prst="rect">
            <a:avLst/>
          </a:prstGeom>
        </p:spPr>
      </p:pic>
    </p:spTree>
    <p:extLst>
      <p:ext uri="{BB962C8B-B14F-4D97-AF65-F5344CB8AC3E}">
        <p14:creationId xmlns:p14="http://schemas.microsoft.com/office/powerpoint/2010/main" val="28727185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highlight>
                  <a:srgbClr val="FFFF00"/>
                </a:highlight>
              </a:rPr>
              <a:t>Try:</a:t>
            </a:r>
            <a:r>
              <a:rPr lang="en-GB" b="1" dirty="0"/>
              <a:t> </a:t>
            </a:r>
            <a:r>
              <a:rPr lang="en-GB" b="1" dirty="0">
                <a:solidFill>
                  <a:schemeClr val="bg1"/>
                </a:solidFill>
              </a:rPr>
              <a:t>For Loop example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 y="1579781"/>
            <a:ext cx="12191997" cy="2350716"/>
          </a:xfrm>
        </p:spPr>
        <p:txBody>
          <a:bodyPr>
            <a:normAutofit fontScale="92500"/>
          </a:bodyPr>
          <a:lstStyle/>
          <a:p>
            <a:pPr>
              <a:lnSpc>
                <a:spcPct val="110000"/>
              </a:lnSpc>
              <a:spcBef>
                <a:spcPts val="0"/>
              </a:spcBef>
            </a:pPr>
            <a:r>
              <a:rPr lang="en-GB" sz="2400" dirty="0"/>
              <a:t>In this example, the </a:t>
            </a:r>
            <a:r>
              <a:rPr lang="en-GB" sz="2400" b="1" dirty="0"/>
              <a:t>for loop </a:t>
            </a:r>
            <a:r>
              <a:rPr lang="en-GB" sz="2400" dirty="0"/>
              <a:t>contains a variable called ‘</a:t>
            </a:r>
            <a:r>
              <a:rPr lang="en-GB" sz="2400" b="1" dirty="0"/>
              <a:t>Shopping</a:t>
            </a:r>
            <a:r>
              <a:rPr lang="en-GB" sz="2400" dirty="0"/>
              <a:t>’ which contains each item ‘</a:t>
            </a:r>
            <a:r>
              <a:rPr lang="en-GB" sz="2400" b="1" dirty="0"/>
              <a:t>in</a:t>
            </a:r>
            <a:r>
              <a:rPr lang="en-GB" sz="2400" dirty="0"/>
              <a:t>’ the loops </a:t>
            </a:r>
            <a:r>
              <a:rPr lang="en-GB" sz="2400" b="1" dirty="0"/>
              <a:t>list i.e. *</a:t>
            </a:r>
            <a:r>
              <a:rPr lang="en-GB" sz="2400" b="1" dirty="0" err="1"/>
              <a:t>OatyBars</a:t>
            </a:r>
            <a:r>
              <a:rPr lang="en-GB" sz="2400" b="1" dirty="0"/>
              <a:t> *Apples etc…</a:t>
            </a:r>
            <a:endParaRPr lang="en-GB" sz="2400" dirty="0"/>
          </a:p>
          <a:p>
            <a:pPr>
              <a:lnSpc>
                <a:spcPct val="110000"/>
              </a:lnSpc>
              <a:spcBef>
                <a:spcPts val="0"/>
              </a:spcBef>
            </a:pPr>
            <a:r>
              <a:rPr lang="en-GB" sz="2400" dirty="0"/>
              <a:t>The loop executes the ‘</a:t>
            </a:r>
            <a:r>
              <a:rPr lang="en-GB" sz="2400" b="1" dirty="0"/>
              <a:t>echo</a:t>
            </a:r>
            <a:r>
              <a:rPr lang="en-GB" sz="2400" dirty="0"/>
              <a:t>’ code on in each item in the </a:t>
            </a:r>
            <a:r>
              <a:rPr lang="en-GB" sz="2400" b="1" dirty="0"/>
              <a:t>loops list</a:t>
            </a:r>
            <a:r>
              <a:rPr lang="en-GB" sz="2400" dirty="0"/>
              <a:t>.</a:t>
            </a:r>
          </a:p>
          <a:p>
            <a:pPr>
              <a:lnSpc>
                <a:spcPct val="110000"/>
              </a:lnSpc>
              <a:spcBef>
                <a:spcPts val="0"/>
              </a:spcBef>
            </a:pPr>
            <a:r>
              <a:rPr lang="en-GB" sz="2400" dirty="0"/>
              <a:t>Colour codes are used to set the ‘Shopping list’ background to white &amp; text red: </a:t>
            </a:r>
            <a:r>
              <a:rPr lang="en-GB" sz="2400" b="1" dirty="0"/>
              <a:t>\e[1;47m &amp; \e[1;31m.</a:t>
            </a:r>
          </a:p>
          <a:p>
            <a:pPr>
              <a:lnSpc>
                <a:spcPct val="110000"/>
              </a:lnSpc>
              <a:spcBef>
                <a:spcPts val="0"/>
              </a:spcBef>
            </a:pPr>
            <a:r>
              <a:rPr lang="en-GB" sz="2400" dirty="0"/>
              <a:t>Another colour code is used to set the list item text to </a:t>
            </a:r>
            <a:r>
              <a:rPr lang="en-GB" sz="2400" b="1" dirty="0"/>
              <a:t>bold yellow</a:t>
            </a:r>
            <a:r>
              <a:rPr lang="en-GB" sz="2400" dirty="0"/>
              <a:t>: </a:t>
            </a:r>
            <a:r>
              <a:rPr kumimoji="0" lang="en-GB" sz="2400" b="1" i="0" u="none" strike="noStrike" kern="1200" cap="none" spc="0" normalizeH="0" baseline="0" noProof="0" dirty="0">
                <a:ln>
                  <a:noFill/>
                </a:ln>
                <a:solidFill>
                  <a:prstClr val="black"/>
                </a:solidFill>
                <a:effectLst/>
                <a:uLnTx/>
                <a:uFillTx/>
                <a:ea typeface="+mn-ea"/>
                <a:cs typeface="+mn-cs"/>
              </a:rPr>
              <a:t>e[1;33m.</a:t>
            </a:r>
          </a:p>
          <a:p>
            <a:pPr>
              <a:lnSpc>
                <a:spcPct val="110000"/>
              </a:lnSpc>
              <a:spcBef>
                <a:spcPts val="0"/>
              </a:spcBef>
            </a:pPr>
            <a:r>
              <a:rPr lang="en-GB" sz="2400" dirty="0"/>
              <a:t>Another colour code is used to remove text formatting: </a:t>
            </a:r>
            <a:r>
              <a:rPr kumimoji="0" lang="en-GB" sz="2400" b="1" i="0" u="none" strike="noStrike" kern="1200" cap="none" spc="0" normalizeH="0" baseline="0" noProof="0" dirty="0">
                <a:ln>
                  <a:noFill/>
                </a:ln>
                <a:solidFill>
                  <a:prstClr val="black"/>
                </a:solidFill>
                <a:effectLst/>
                <a:uLnTx/>
                <a:uFillTx/>
                <a:ea typeface="+mn-ea"/>
                <a:cs typeface="+mn-cs"/>
              </a:rPr>
              <a:t>\e[0m. </a:t>
            </a:r>
            <a:r>
              <a:rPr lang="en-GB" sz="2400" dirty="0"/>
              <a:t>The -e flag is used to output colour.</a:t>
            </a:r>
          </a:p>
        </p:txBody>
      </p:sp>
      <p:pic>
        <p:nvPicPr>
          <p:cNvPr id="18" name="Picture 17" descr="Icon&#10;&#10;Description automatically generated">
            <a:extLst>
              <a:ext uri="{FF2B5EF4-FFF2-40B4-BE49-F238E27FC236}">
                <a16:creationId xmlns:a16="http://schemas.microsoft.com/office/drawing/2014/main" id="{372EF29B-9067-4783-9339-3589607912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19" name="TextBox 18">
            <a:extLst>
              <a:ext uri="{FF2B5EF4-FFF2-40B4-BE49-F238E27FC236}">
                <a16:creationId xmlns:a16="http://schemas.microsoft.com/office/drawing/2014/main" id="{A88774FD-41BB-466E-AA73-06CFBD09309C}"/>
              </a:ext>
            </a:extLst>
          </p:cNvPr>
          <p:cNvSpPr txBox="1"/>
          <p:nvPr/>
        </p:nvSpPr>
        <p:spPr>
          <a:xfrm rot="19657094">
            <a:off x="10290445" y="1479508"/>
            <a:ext cx="907755" cy="1262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ommons.wikimedia.org/wiki/File:Bash_Logo_Colored.svg"/>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390B83D-42BB-37D4-39C5-6C8B66C42D54}"/>
              </a:ext>
            </a:extLst>
          </p:cNvPr>
          <p:cNvPicPr>
            <a:picLocks noChangeAspect="1"/>
          </p:cNvPicPr>
          <p:nvPr/>
        </p:nvPicPr>
        <p:blipFill>
          <a:blip r:embed="rId6"/>
          <a:stretch>
            <a:fillRect/>
          </a:stretch>
        </p:blipFill>
        <p:spPr>
          <a:xfrm>
            <a:off x="183854" y="3914979"/>
            <a:ext cx="10143374" cy="2030882"/>
          </a:xfrm>
          <a:prstGeom prst="rect">
            <a:avLst/>
          </a:prstGeom>
        </p:spPr>
      </p:pic>
      <p:pic>
        <p:nvPicPr>
          <p:cNvPr id="6" name="Picture 5">
            <a:extLst>
              <a:ext uri="{FF2B5EF4-FFF2-40B4-BE49-F238E27FC236}">
                <a16:creationId xmlns:a16="http://schemas.microsoft.com/office/drawing/2014/main" id="{A53E6EED-AAC2-A877-B92D-7746D547B770}"/>
              </a:ext>
            </a:extLst>
          </p:cNvPr>
          <p:cNvPicPr>
            <a:picLocks noChangeAspect="1"/>
          </p:cNvPicPr>
          <p:nvPr/>
        </p:nvPicPr>
        <p:blipFill>
          <a:blip r:embed="rId7"/>
          <a:stretch>
            <a:fillRect/>
          </a:stretch>
        </p:blipFill>
        <p:spPr>
          <a:xfrm>
            <a:off x="8540308" y="4718175"/>
            <a:ext cx="3534663" cy="2030881"/>
          </a:xfrm>
          <a:prstGeom prst="rect">
            <a:avLst/>
          </a:prstGeom>
        </p:spPr>
      </p:pic>
    </p:spTree>
    <p:extLst>
      <p:ext uri="{BB962C8B-B14F-4D97-AF65-F5344CB8AC3E}">
        <p14:creationId xmlns:p14="http://schemas.microsoft.com/office/powerpoint/2010/main" val="24013696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56461" y="335692"/>
            <a:ext cx="9895951" cy="1033669"/>
          </a:xfrm>
        </p:spPr>
        <p:txBody>
          <a:bodyPr>
            <a:normAutofit/>
          </a:bodyPr>
          <a:lstStyle/>
          <a:p>
            <a:r>
              <a:rPr lang="en-GB" b="1" dirty="0">
                <a:highlight>
                  <a:srgbClr val="FFFF00"/>
                </a:highlight>
              </a:rPr>
              <a:t>Try:</a:t>
            </a:r>
            <a:r>
              <a:rPr lang="en-GB" b="1" dirty="0"/>
              <a:t> </a:t>
            </a:r>
            <a:r>
              <a:rPr lang="en-GB" b="1" dirty="0">
                <a:solidFill>
                  <a:schemeClr val="bg1"/>
                </a:solidFill>
              </a:rPr>
              <a:t>Until Loop</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17737" y="1597432"/>
            <a:ext cx="11956526" cy="2076644"/>
          </a:xfrm>
        </p:spPr>
        <p:txBody>
          <a:bodyPr>
            <a:normAutofit/>
          </a:bodyPr>
          <a:lstStyle/>
          <a:p>
            <a:pPr>
              <a:lnSpc>
                <a:spcPct val="100000"/>
              </a:lnSpc>
              <a:spcBef>
                <a:spcPts val="0"/>
              </a:spcBef>
            </a:pPr>
            <a:r>
              <a:rPr lang="en-GB" sz="2400" dirty="0"/>
              <a:t>In this </a:t>
            </a:r>
            <a:r>
              <a:rPr lang="en-GB" sz="2400" b="1" dirty="0"/>
              <a:t>game-like script</a:t>
            </a:r>
            <a:r>
              <a:rPr lang="en-GB" sz="2400" dirty="0"/>
              <a:t>, we use an Until loop to ask the user to </a:t>
            </a:r>
            <a:r>
              <a:rPr lang="en-GB" sz="2400" b="1" dirty="0"/>
              <a:t>guess the secret word </a:t>
            </a:r>
            <a:r>
              <a:rPr lang="en-GB" sz="2400" dirty="0"/>
              <a:t>to </a:t>
            </a:r>
            <a:r>
              <a:rPr lang="en-GB" sz="2400" b="1" dirty="0"/>
              <a:t>exit</a:t>
            </a:r>
            <a:r>
              <a:rPr lang="en-GB" sz="2400" dirty="0"/>
              <a:t> the program. </a:t>
            </a:r>
            <a:r>
              <a:rPr lang="en-GB" sz="2400" b="1" dirty="0"/>
              <a:t>If the User enters the secret word ‘exit’ the script echo’s out ‘Congratulations’</a:t>
            </a:r>
            <a:r>
              <a:rPr lang="en-GB" sz="2400" dirty="0"/>
              <a:t>. </a:t>
            </a:r>
          </a:p>
          <a:p>
            <a:pPr>
              <a:lnSpc>
                <a:spcPct val="100000"/>
              </a:lnSpc>
              <a:spcBef>
                <a:spcPts val="0"/>
              </a:spcBef>
            </a:pPr>
            <a:r>
              <a:rPr lang="en-GB" sz="2400" dirty="0"/>
              <a:t>If the User </a:t>
            </a:r>
            <a:r>
              <a:rPr lang="en-GB" sz="2400" b="1" dirty="0"/>
              <a:t>does not </a:t>
            </a:r>
            <a:r>
              <a:rPr lang="en-GB" sz="2400" dirty="0"/>
              <a:t>input the secret word, the script echo’s out: </a:t>
            </a:r>
            <a:r>
              <a:rPr lang="en-GB" sz="2400" b="1" dirty="0"/>
              <a:t>WRONG HAHA. Try Again</a:t>
            </a:r>
            <a:r>
              <a:rPr lang="en-GB" sz="2400" dirty="0"/>
              <a:t>.</a:t>
            </a:r>
          </a:p>
          <a:p>
            <a:pPr>
              <a:lnSpc>
                <a:spcPct val="100000"/>
              </a:lnSpc>
              <a:spcBef>
                <a:spcPts val="0"/>
              </a:spcBef>
            </a:pPr>
            <a:r>
              <a:rPr lang="en-GB" sz="2400" b="1" dirty="0"/>
              <a:t>-ne \007</a:t>
            </a:r>
            <a:r>
              <a:rPr lang="en-GB" sz="2400" dirty="0"/>
              <a:t> is a method for producing a </a:t>
            </a:r>
            <a:r>
              <a:rPr lang="en-GB" sz="2400" b="1" dirty="0"/>
              <a:t>beep</a:t>
            </a:r>
            <a:r>
              <a:rPr lang="en-GB" sz="2400" dirty="0"/>
              <a:t> sound </a:t>
            </a:r>
            <a:r>
              <a:rPr lang="en-GB" sz="2400" dirty="0" err="1"/>
              <a:t>fx</a:t>
            </a:r>
            <a:r>
              <a:rPr lang="en-GB" sz="2400" dirty="0"/>
              <a:t> </a:t>
            </a:r>
            <a:r>
              <a:rPr lang="en-GB" sz="2400" b="1" dirty="0"/>
              <a:t>in a shell script</a:t>
            </a:r>
            <a:r>
              <a:rPr lang="en-GB" sz="2400" dirty="0"/>
              <a:t>. </a:t>
            </a:r>
          </a:p>
          <a:p>
            <a:pPr marL="0" indent="0">
              <a:lnSpc>
                <a:spcPct val="100000"/>
              </a:lnSpc>
              <a:spcBef>
                <a:spcPts val="0"/>
              </a:spcBef>
              <a:buNone/>
            </a:pPr>
            <a:endParaRPr lang="en-GB" sz="2400" dirty="0"/>
          </a:p>
        </p:txBody>
      </p:sp>
      <p:pic>
        <p:nvPicPr>
          <p:cNvPr id="18" name="Picture 17" descr="Icon&#10;&#10;Description automatically generated">
            <a:extLst>
              <a:ext uri="{FF2B5EF4-FFF2-40B4-BE49-F238E27FC236}">
                <a16:creationId xmlns:a16="http://schemas.microsoft.com/office/drawing/2014/main" id="{372EF29B-9067-4783-9339-3589607912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23386" y="3117"/>
            <a:ext cx="1698818" cy="1698818"/>
          </a:xfrm>
          <a:prstGeom prst="rect">
            <a:avLst/>
          </a:prstGeom>
        </p:spPr>
      </p:pic>
      <p:pic>
        <p:nvPicPr>
          <p:cNvPr id="6" name="Picture 5">
            <a:extLst>
              <a:ext uri="{FF2B5EF4-FFF2-40B4-BE49-F238E27FC236}">
                <a16:creationId xmlns:a16="http://schemas.microsoft.com/office/drawing/2014/main" id="{78D9D1DA-7205-2407-F5D8-C349AE93B714}"/>
              </a:ext>
            </a:extLst>
          </p:cNvPr>
          <p:cNvPicPr>
            <a:picLocks noChangeAspect="1"/>
          </p:cNvPicPr>
          <p:nvPr/>
        </p:nvPicPr>
        <p:blipFill>
          <a:blip r:embed="rId5"/>
          <a:stretch>
            <a:fillRect/>
          </a:stretch>
        </p:blipFill>
        <p:spPr>
          <a:xfrm>
            <a:off x="49537" y="3173507"/>
            <a:ext cx="8818901" cy="3668174"/>
          </a:xfrm>
          <a:prstGeom prst="rect">
            <a:avLst/>
          </a:prstGeom>
        </p:spPr>
      </p:pic>
      <p:sp>
        <p:nvSpPr>
          <p:cNvPr id="21" name="TextBox 20">
            <a:extLst>
              <a:ext uri="{FF2B5EF4-FFF2-40B4-BE49-F238E27FC236}">
                <a16:creationId xmlns:a16="http://schemas.microsoft.com/office/drawing/2014/main" id="{66C676F3-A641-48CE-A0A8-2D99D364C308}"/>
              </a:ext>
            </a:extLst>
          </p:cNvPr>
          <p:cNvSpPr txBox="1"/>
          <p:nvPr/>
        </p:nvSpPr>
        <p:spPr>
          <a:xfrm>
            <a:off x="8818753" y="2727330"/>
            <a:ext cx="3317440" cy="1754326"/>
          </a:xfrm>
          <a:prstGeom prst="rect">
            <a:avLst/>
          </a:prstGeom>
          <a:noFill/>
          <a:ln>
            <a:solidFill>
              <a:schemeClr val="accent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sng" strike="noStrike" kern="1200" cap="none" spc="0" normalizeH="0" baseline="0" noProof="0" dirty="0">
                <a:ln>
                  <a:noFill/>
                </a:ln>
                <a:solidFill>
                  <a:prstClr val="black"/>
                </a:solidFill>
                <a:effectLst/>
                <a:uLnTx/>
                <a:uFillTx/>
                <a:latin typeface="Calibri" panose="020F0502020204030204"/>
                <a:ea typeface="+mn-ea"/>
                <a:cs typeface="+mn-cs"/>
              </a:rPr>
              <a:t>Colour codes:</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\e[1;33m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is the code that sets the colour to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bold yellow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\e[0m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resets the colour back. </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Replace 1;33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with the colour code you want. See next page for colour codes.</a:t>
            </a:r>
          </a:p>
        </p:txBody>
      </p:sp>
      <p:pic>
        <p:nvPicPr>
          <p:cNvPr id="9" name="Picture 8">
            <a:extLst>
              <a:ext uri="{FF2B5EF4-FFF2-40B4-BE49-F238E27FC236}">
                <a16:creationId xmlns:a16="http://schemas.microsoft.com/office/drawing/2014/main" id="{1208B738-7033-FF38-C8B5-9CFA1A69E65C}"/>
              </a:ext>
            </a:extLst>
          </p:cNvPr>
          <p:cNvPicPr>
            <a:picLocks noChangeAspect="1"/>
          </p:cNvPicPr>
          <p:nvPr/>
        </p:nvPicPr>
        <p:blipFill>
          <a:blip r:embed="rId6"/>
          <a:stretch>
            <a:fillRect/>
          </a:stretch>
        </p:blipFill>
        <p:spPr>
          <a:xfrm>
            <a:off x="6368836" y="4395875"/>
            <a:ext cx="5705427" cy="1577268"/>
          </a:xfrm>
          <a:prstGeom prst="rect">
            <a:avLst/>
          </a:prstGeom>
        </p:spPr>
      </p:pic>
    </p:spTree>
    <p:extLst>
      <p:ext uri="{BB962C8B-B14F-4D97-AF65-F5344CB8AC3E}">
        <p14:creationId xmlns:p14="http://schemas.microsoft.com/office/powerpoint/2010/main" val="39612403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E48F3F-1598-26F7-32A3-9B311683508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F736DD-57B1-53D3-E49E-DAFC6B9B4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D150A79-81CD-9DA9-DC08-30102BF9BF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A84AD8F-1EBF-7034-C169-29E3CFD22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30C3B78-EF40-44E4-34E6-8C417717D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C90C611-B5A4-A017-A43B-1D0554EED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0ABC8A-64A5-8010-6927-8BCFEB34E62B}"/>
              </a:ext>
            </a:extLst>
          </p:cNvPr>
          <p:cNvSpPr>
            <a:spLocks noGrp="1"/>
          </p:cNvSpPr>
          <p:nvPr>
            <p:ph type="title"/>
          </p:nvPr>
        </p:nvSpPr>
        <p:spPr>
          <a:xfrm>
            <a:off x="556461" y="335692"/>
            <a:ext cx="9895951" cy="1033669"/>
          </a:xfrm>
        </p:spPr>
        <p:txBody>
          <a:bodyPr>
            <a:normAutofit/>
          </a:bodyPr>
          <a:lstStyle/>
          <a:p>
            <a:r>
              <a:rPr lang="en-GB" sz="6000" b="1" dirty="0">
                <a:solidFill>
                  <a:schemeClr val="bg1"/>
                </a:solidFill>
              </a:rPr>
              <a:t>Bg. </a:t>
            </a:r>
            <a:r>
              <a:rPr lang="en-GB" b="1" dirty="0">
                <a:solidFill>
                  <a:schemeClr val="bg1"/>
                </a:solidFill>
              </a:rPr>
              <a:t>While Loop</a:t>
            </a:r>
          </a:p>
        </p:txBody>
      </p:sp>
      <p:sp>
        <p:nvSpPr>
          <p:cNvPr id="15" name="Content Placeholder 2">
            <a:extLst>
              <a:ext uri="{FF2B5EF4-FFF2-40B4-BE49-F238E27FC236}">
                <a16:creationId xmlns:a16="http://schemas.microsoft.com/office/drawing/2014/main" id="{C574D976-8645-BFFF-25D5-2FDE54CCD6A3}"/>
              </a:ext>
            </a:extLst>
          </p:cNvPr>
          <p:cNvSpPr>
            <a:spLocks noGrp="1"/>
          </p:cNvSpPr>
          <p:nvPr>
            <p:ph idx="1"/>
          </p:nvPr>
        </p:nvSpPr>
        <p:spPr>
          <a:xfrm>
            <a:off x="117737" y="1597432"/>
            <a:ext cx="11956526" cy="2076644"/>
          </a:xfrm>
        </p:spPr>
        <p:txBody>
          <a:bodyPr>
            <a:normAutofit/>
          </a:bodyPr>
          <a:lstStyle/>
          <a:p>
            <a:pPr>
              <a:lnSpc>
                <a:spcPct val="100000"/>
              </a:lnSpc>
              <a:spcBef>
                <a:spcPts val="0"/>
              </a:spcBef>
            </a:pPr>
            <a:r>
              <a:rPr lang="en-GB" sz="2400" dirty="0"/>
              <a:t>In this </a:t>
            </a:r>
            <a:r>
              <a:rPr lang="en-GB" sz="2400" b="1" dirty="0"/>
              <a:t>game-like script</a:t>
            </a:r>
            <a:r>
              <a:rPr lang="en-GB" sz="2400" dirty="0"/>
              <a:t>, we use a While loop to ask the user to </a:t>
            </a:r>
            <a:r>
              <a:rPr lang="en-GB" sz="2400" b="1" dirty="0"/>
              <a:t>guess the Magic Number</a:t>
            </a:r>
            <a:r>
              <a:rPr lang="en-GB" sz="2400" dirty="0"/>
              <a:t>.</a:t>
            </a:r>
          </a:p>
          <a:p>
            <a:pPr>
              <a:lnSpc>
                <a:spcPct val="100000"/>
              </a:lnSpc>
              <a:spcBef>
                <a:spcPts val="0"/>
              </a:spcBef>
            </a:pPr>
            <a:r>
              <a:rPr lang="en-GB" sz="2400" dirty="0"/>
              <a:t>In this example, the program continues to ask the user to guess the number until they are successful.</a:t>
            </a:r>
          </a:p>
        </p:txBody>
      </p:sp>
      <p:pic>
        <p:nvPicPr>
          <p:cNvPr id="18" name="Picture 17" descr="Icon&#10;&#10;Description automatically generated">
            <a:extLst>
              <a:ext uri="{FF2B5EF4-FFF2-40B4-BE49-F238E27FC236}">
                <a16:creationId xmlns:a16="http://schemas.microsoft.com/office/drawing/2014/main" id="{7C1C9796-2D39-A6D3-0880-B8293221FA5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23386" y="3117"/>
            <a:ext cx="1698818" cy="1698818"/>
          </a:xfrm>
          <a:prstGeom prst="rect">
            <a:avLst/>
          </a:prstGeom>
        </p:spPr>
      </p:pic>
      <p:pic>
        <p:nvPicPr>
          <p:cNvPr id="13" name="Picture 12">
            <a:extLst>
              <a:ext uri="{FF2B5EF4-FFF2-40B4-BE49-F238E27FC236}">
                <a16:creationId xmlns:a16="http://schemas.microsoft.com/office/drawing/2014/main" id="{8A1F157C-EB2A-AEF0-EEB3-BCFFCCC856FC}"/>
              </a:ext>
            </a:extLst>
          </p:cNvPr>
          <p:cNvPicPr>
            <a:picLocks noChangeAspect="1"/>
          </p:cNvPicPr>
          <p:nvPr/>
        </p:nvPicPr>
        <p:blipFill>
          <a:blip r:embed="rId5"/>
          <a:stretch>
            <a:fillRect/>
          </a:stretch>
        </p:blipFill>
        <p:spPr>
          <a:xfrm>
            <a:off x="459350" y="2720664"/>
            <a:ext cx="8543926" cy="4137336"/>
          </a:xfrm>
          <a:prstGeom prst="rect">
            <a:avLst/>
          </a:prstGeom>
        </p:spPr>
      </p:pic>
      <p:sp>
        <p:nvSpPr>
          <p:cNvPr id="7" name="TextBox 6">
            <a:extLst>
              <a:ext uri="{FF2B5EF4-FFF2-40B4-BE49-F238E27FC236}">
                <a16:creationId xmlns:a16="http://schemas.microsoft.com/office/drawing/2014/main" id="{27F36E39-3B5A-A42A-2044-E6210E761820}"/>
              </a:ext>
            </a:extLst>
          </p:cNvPr>
          <p:cNvSpPr txBox="1"/>
          <p:nvPr/>
        </p:nvSpPr>
        <p:spPr>
          <a:xfrm>
            <a:off x="6039130" y="2519587"/>
            <a:ext cx="5817115" cy="3139321"/>
          </a:xfrm>
          <a:prstGeom prst="rect">
            <a:avLst/>
          </a:prstGeom>
          <a:solidFill>
            <a:schemeClr val="bg1"/>
          </a:solidFill>
          <a:ln>
            <a:solidFill>
              <a:srgbClr val="00206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while true; do ... done -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Starts an </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infinite loop</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because true is a command that always returns success (exit status 0). We break out of this loop when a condition is met (e.g. the user guesses correctly).</a:t>
            </a:r>
            <a:b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echo -n "Guess number between 1 and 10?:" -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Prints the prompt </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without</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a newline (-n) at the end, so the cursor stays on the same line as the prompt. Without -n, echo would add a newline and the input cursor would move to the next line.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21945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7" y="309244"/>
            <a:ext cx="6501383" cy="1033669"/>
          </a:xfrm>
        </p:spPr>
        <p:txBody>
          <a:bodyPr>
            <a:normAutofit/>
          </a:bodyPr>
          <a:lstStyle/>
          <a:p>
            <a:r>
              <a:rPr lang="en-GB" sz="4800" dirty="0">
                <a:solidFill>
                  <a:srgbClr val="002060"/>
                </a:solidFill>
                <a:highlight>
                  <a:srgbClr val="FFFF00"/>
                </a:highlight>
              </a:rPr>
              <a:t>Try:</a:t>
            </a:r>
            <a:r>
              <a:rPr lang="en-GB" sz="4800" dirty="0">
                <a:solidFill>
                  <a:srgbClr val="002060"/>
                </a:solidFill>
              </a:rPr>
              <a:t> </a:t>
            </a:r>
            <a:r>
              <a:rPr lang="en-GB" sz="4800" b="1" dirty="0">
                <a:solidFill>
                  <a:srgbClr val="FFFFFF"/>
                </a:solidFill>
              </a:rPr>
              <a:t>Array</a:t>
            </a:r>
          </a:p>
        </p:txBody>
      </p:sp>
      <p:pic>
        <p:nvPicPr>
          <p:cNvPr id="29" name="Picture 28" descr="Shape&#10;&#10;Description automatically generated">
            <a:extLst>
              <a:ext uri="{FF2B5EF4-FFF2-40B4-BE49-F238E27FC236}">
                <a16:creationId xmlns:a16="http://schemas.microsoft.com/office/drawing/2014/main" id="{E9CFB573-42F0-455A-89D7-7221E851B6A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16045" y="-169588"/>
            <a:ext cx="3972041" cy="3388647"/>
          </a:xfrm>
          <a:prstGeom prst="rect">
            <a:avLst/>
          </a:prstGeom>
        </p:spPr>
      </p:pic>
      <p:pic>
        <p:nvPicPr>
          <p:cNvPr id="36" name="Picture 35">
            <a:extLst>
              <a:ext uri="{FF2B5EF4-FFF2-40B4-BE49-F238E27FC236}">
                <a16:creationId xmlns:a16="http://schemas.microsoft.com/office/drawing/2014/main" id="{E6353168-398F-4A9D-BD60-442F5120B355}"/>
              </a:ext>
            </a:extLst>
          </p:cNvPr>
          <p:cNvPicPr>
            <a:picLocks noChangeAspect="1"/>
          </p:cNvPicPr>
          <p:nvPr/>
        </p:nvPicPr>
        <p:blipFill>
          <a:blip r:embed="rId5"/>
          <a:stretch>
            <a:fillRect/>
          </a:stretch>
        </p:blipFill>
        <p:spPr>
          <a:xfrm>
            <a:off x="3914" y="1584458"/>
            <a:ext cx="8671817" cy="5174805"/>
          </a:xfrm>
          <a:prstGeom prst="rect">
            <a:avLst/>
          </a:prstGeom>
        </p:spPr>
      </p:pic>
      <p:pic>
        <p:nvPicPr>
          <p:cNvPr id="21" name="Picture 20">
            <a:extLst>
              <a:ext uri="{FF2B5EF4-FFF2-40B4-BE49-F238E27FC236}">
                <a16:creationId xmlns:a16="http://schemas.microsoft.com/office/drawing/2014/main" id="{7D758E2D-9307-4EE0-BFA7-65C92CAE01C2}"/>
              </a:ext>
            </a:extLst>
          </p:cNvPr>
          <p:cNvPicPr>
            <a:picLocks noChangeAspect="1"/>
          </p:cNvPicPr>
          <p:nvPr/>
        </p:nvPicPr>
        <p:blipFill rotWithShape="1">
          <a:blip r:embed="rId6"/>
          <a:srcRect t="19151"/>
          <a:stretch/>
        </p:blipFill>
        <p:spPr>
          <a:xfrm>
            <a:off x="6786703" y="4956008"/>
            <a:ext cx="5231226" cy="1786669"/>
          </a:xfrm>
          <a:prstGeom prst="rect">
            <a:avLst/>
          </a:prstGeom>
        </p:spPr>
      </p:pic>
      <p:sp>
        <p:nvSpPr>
          <p:cNvPr id="37" name="TextBox 36">
            <a:extLst>
              <a:ext uri="{FF2B5EF4-FFF2-40B4-BE49-F238E27FC236}">
                <a16:creationId xmlns:a16="http://schemas.microsoft.com/office/drawing/2014/main" id="{3BB8045A-3E51-40A1-9C61-1D4534FE6DD3}"/>
              </a:ext>
            </a:extLst>
          </p:cNvPr>
          <p:cNvSpPr txBox="1"/>
          <p:nvPr/>
        </p:nvSpPr>
        <p:spPr>
          <a:xfrm>
            <a:off x="8978538" y="3219059"/>
            <a:ext cx="2940656" cy="1569660"/>
          </a:xfrm>
          <a:prstGeom prst="rect">
            <a:avLst/>
          </a:prstGeom>
          <a:noFill/>
          <a:ln>
            <a:solidFill>
              <a:srgbClr val="C0000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Tip: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Use the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or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symbol in the index to print out all array elements.</a:t>
            </a:r>
          </a:p>
        </p:txBody>
      </p:sp>
    </p:spTree>
    <p:extLst>
      <p:ext uri="{BB962C8B-B14F-4D97-AF65-F5344CB8AC3E}">
        <p14:creationId xmlns:p14="http://schemas.microsoft.com/office/powerpoint/2010/main" val="41442321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01601" y="327029"/>
            <a:ext cx="9895951" cy="1033669"/>
          </a:xfrm>
        </p:spPr>
        <p:txBody>
          <a:bodyPr>
            <a:normAutofit/>
          </a:bodyPr>
          <a:lstStyle/>
          <a:p>
            <a:r>
              <a:rPr lang="en-GB" dirty="0">
                <a:highlight>
                  <a:srgbClr val="FFFF00"/>
                </a:highlight>
              </a:rPr>
              <a:t>Try:</a:t>
            </a:r>
            <a:r>
              <a:rPr lang="en-GB" dirty="0"/>
              <a:t> </a:t>
            </a:r>
            <a:r>
              <a:rPr lang="en-GB" b="1" dirty="0">
                <a:solidFill>
                  <a:schemeClr val="bg1"/>
                </a:solidFill>
              </a:rPr>
              <a:t>Case statement example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3100" y="1590741"/>
            <a:ext cx="12105795" cy="5034606"/>
          </a:xfrm>
        </p:spPr>
        <p:txBody>
          <a:bodyPr>
            <a:normAutofit/>
          </a:bodyPr>
          <a:lstStyle/>
          <a:p>
            <a:pPr marL="342900" indent="-342900">
              <a:lnSpc>
                <a:spcPct val="100000"/>
              </a:lnSpc>
              <a:spcBef>
                <a:spcPts val="0"/>
              </a:spcBef>
              <a:spcAft>
                <a:spcPts val="600"/>
              </a:spcAft>
              <a:buFont typeface="Symbol" panose="05050102010706020507" pitchFamily="18" charset="2"/>
              <a:buChar char=""/>
            </a:pPr>
            <a:r>
              <a:rPr lang="en-GB" sz="2400" dirty="0"/>
              <a:t>In this example, the user is asked if they can code in bash. If the input matches the </a:t>
            </a:r>
            <a:r>
              <a:rPr lang="en-GB" sz="2400" b="1" dirty="0" err="1"/>
              <a:t>Yes|yes|Y|y</a:t>
            </a:r>
            <a:r>
              <a:rPr lang="en-GB" sz="2400" b="1" dirty="0"/>
              <a:t> pattern </a:t>
            </a:r>
            <a:r>
              <a:rPr lang="en-GB" sz="2400" dirty="0"/>
              <a:t>the program outputs “</a:t>
            </a:r>
            <a:r>
              <a:rPr lang="en-GB" sz="2400" b="1" dirty="0"/>
              <a:t>Cool. That’s Awesome</a:t>
            </a:r>
            <a:r>
              <a:rPr lang="en-GB" sz="2400" dirty="0"/>
              <a:t>”. If the input is ‘No’ the program outputs “</a:t>
            </a:r>
            <a:r>
              <a:rPr lang="en-GB" sz="2400" b="1" dirty="0"/>
              <a:t>It’s easy. Let’s start learning</a:t>
            </a:r>
            <a:r>
              <a:rPr lang="en-GB" sz="2400" dirty="0"/>
              <a:t>”, if no match is found, the default </a:t>
            </a:r>
            <a:r>
              <a:rPr lang="en-GB" sz="2400" b="1" dirty="0"/>
              <a:t>* exit case outputs: </a:t>
            </a:r>
            <a:r>
              <a:rPr lang="en-GB" sz="2400" dirty="0"/>
              <a:t>“</a:t>
            </a:r>
            <a:r>
              <a:rPr lang="en-GB" sz="2400" b="1" dirty="0"/>
              <a:t>Try again, enter Yes or No?</a:t>
            </a:r>
            <a:r>
              <a:rPr lang="en-GB" sz="2400" dirty="0"/>
              <a:t>”.</a:t>
            </a:r>
          </a:p>
        </p:txBody>
      </p:sp>
      <p:pic>
        <p:nvPicPr>
          <p:cNvPr id="4" name="Picture 3">
            <a:extLst>
              <a:ext uri="{FF2B5EF4-FFF2-40B4-BE49-F238E27FC236}">
                <a16:creationId xmlns:a16="http://schemas.microsoft.com/office/drawing/2014/main" id="{39B5AC45-A505-437D-9BB2-1C1491CBA1D9}"/>
              </a:ext>
            </a:extLst>
          </p:cNvPr>
          <p:cNvPicPr>
            <a:picLocks noChangeAspect="1"/>
          </p:cNvPicPr>
          <p:nvPr/>
        </p:nvPicPr>
        <p:blipFill>
          <a:blip r:embed="rId3"/>
          <a:stretch>
            <a:fillRect/>
          </a:stretch>
        </p:blipFill>
        <p:spPr>
          <a:xfrm>
            <a:off x="116517" y="3168874"/>
            <a:ext cx="6759100" cy="3635640"/>
          </a:xfrm>
          <a:prstGeom prst="rect">
            <a:avLst/>
          </a:prstGeom>
          <a:ln>
            <a:solidFill>
              <a:schemeClr val="accent1"/>
            </a:solidFill>
          </a:ln>
        </p:spPr>
      </p:pic>
      <p:sp>
        <p:nvSpPr>
          <p:cNvPr id="7" name="TextBox 6">
            <a:extLst>
              <a:ext uri="{FF2B5EF4-FFF2-40B4-BE49-F238E27FC236}">
                <a16:creationId xmlns:a16="http://schemas.microsoft.com/office/drawing/2014/main" id="{0452C29B-5BA5-46E3-AA35-B75B3A5CED62}"/>
              </a:ext>
            </a:extLst>
          </p:cNvPr>
          <p:cNvSpPr txBox="1"/>
          <p:nvPr/>
        </p:nvSpPr>
        <p:spPr>
          <a:xfrm>
            <a:off x="9212264" y="4177060"/>
            <a:ext cx="569626"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Or</a:t>
            </a:r>
          </a:p>
        </p:txBody>
      </p:sp>
      <p:sp>
        <p:nvSpPr>
          <p:cNvPr id="3" name="TextBox 2">
            <a:extLst>
              <a:ext uri="{FF2B5EF4-FFF2-40B4-BE49-F238E27FC236}">
                <a16:creationId xmlns:a16="http://schemas.microsoft.com/office/drawing/2014/main" id="{19DD2529-DC1B-E99B-0009-4E2372160B78}"/>
              </a:ext>
            </a:extLst>
          </p:cNvPr>
          <p:cNvSpPr txBox="1"/>
          <p:nvPr/>
        </p:nvSpPr>
        <p:spPr>
          <a:xfrm>
            <a:off x="7050127" y="2737864"/>
            <a:ext cx="4924258" cy="461665"/>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Output:</a:t>
            </a:r>
          </a:p>
        </p:txBody>
      </p:sp>
      <p:pic>
        <p:nvPicPr>
          <p:cNvPr id="20" name="Picture 19">
            <a:extLst>
              <a:ext uri="{FF2B5EF4-FFF2-40B4-BE49-F238E27FC236}">
                <a16:creationId xmlns:a16="http://schemas.microsoft.com/office/drawing/2014/main" id="{0A2F96EB-0050-3C65-14AA-334879D802C1}"/>
              </a:ext>
            </a:extLst>
          </p:cNvPr>
          <p:cNvPicPr>
            <a:picLocks noChangeAspect="1"/>
          </p:cNvPicPr>
          <p:nvPr/>
        </p:nvPicPr>
        <p:blipFill>
          <a:blip r:embed="rId4"/>
          <a:stretch>
            <a:fillRect/>
          </a:stretch>
        </p:blipFill>
        <p:spPr>
          <a:xfrm>
            <a:off x="7557102" y="3226726"/>
            <a:ext cx="3860651" cy="1039906"/>
          </a:xfrm>
          <a:prstGeom prst="rect">
            <a:avLst/>
          </a:prstGeom>
        </p:spPr>
      </p:pic>
      <p:pic>
        <p:nvPicPr>
          <p:cNvPr id="22" name="Picture 21">
            <a:extLst>
              <a:ext uri="{FF2B5EF4-FFF2-40B4-BE49-F238E27FC236}">
                <a16:creationId xmlns:a16="http://schemas.microsoft.com/office/drawing/2014/main" id="{481E87BF-767D-8433-E147-BBD9C114D0EA}"/>
              </a:ext>
            </a:extLst>
          </p:cNvPr>
          <p:cNvPicPr>
            <a:picLocks noChangeAspect="1"/>
          </p:cNvPicPr>
          <p:nvPr/>
        </p:nvPicPr>
        <p:blipFill>
          <a:blip r:embed="rId5"/>
          <a:stretch>
            <a:fillRect/>
          </a:stretch>
        </p:blipFill>
        <p:spPr>
          <a:xfrm>
            <a:off x="6845692" y="4500854"/>
            <a:ext cx="5283470" cy="1002444"/>
          </a:xfrm>
          <a:prstGeom prst="rect">
            <a:avLst/>
          </a:prstGeom>
        </p:spPr>
      </p:pic>
      <p:pic>
        <p:nvPicPr>
          <p:cNvPr id="24" name="Picture 23">
            <a:extLst>
              <a:ext uri="{FF2B5EF4-FFF2-40B4-BE49-F238E27FC236}">
                <a16:creationId xmlns:a16="http://schemas.microsoft.com/office/drawing/2014/main" id="{ADC1DAD0-C1B5-0CA1-74B5-D4131582A218}"/>
              </a:ext>
            </a:extLst>
          </p:cNvPr>
          <p:cNvPicPr>
            <a:picLocks noChangeAspect="1"/>
          </p:cNvPicPr>
          <p:nvPr/>
        </p:nvPicPr>
        <p:blipFill>
          <a:blip r:embed="rId6"/>
          <a:stretch>
            <a:fillRect/>
          </a:stretch>
        </p:blipFill>
        <p:spPr>
          <a:xfrm>
            <a:off x="7242213" y="5767045"/>
            <a:ext cx="4509727" cy="965529"/>
          </a:xfrm>
          <a:prstGeom prst="rect">
            <a:avLst/>
          </a:prstGeom>
        </p:spPr>
      </p:pic>
      <p:sp>
        <p:nvSpPr>
          <p:cNvPr id="25" name="TextBox 24">
            <a:extLst>
              <a:ext uri="{FF2B5EF4-FFF2-40B4-BE49-F238E27FC236}">
                <a16:creationId xmlns:a16="http://schemas.microsoft.com/office/drawing/2014/main" id="{3443127E-94E5-9D4E-961C-238458B7EB12}"/>
              </a:ext>
            </a:extLst>
          </p:cNvPr>
          <p:cNvSpPr txBox="1"/>
          <p:nvPr/>
        </p:nvSpPr>
        <p:spPr>
          <a:xfrm>
            <a:off x="9227443" y="5416659"/>
            <a:ext cx="569626"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Or</a:t>
            </a:r>
          </a:p>
        </p:txBody>
      </p:sp>
    </p:spTree>
    <p:extLst>
      <p:ext uri="{BB962C8B-B14F-4D97-AF65-F5344CB8AC3E}">
        <p14:creationId xmlns:p14="http://schemas.microsoft.com/office/powerpoint/2010/main" val="29355499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21152" y="299560"/>
            <a:ext cx="9895951" cy="1033669"/>
          </a:xfrm>
        </p:spPr>
        <p:txBody>
          <a:bodyPr>
            <a:normAutofit/>
          </a:bodyPr>
          <a:lstStyle/>
          <a:p>
            <a:r>
              <a:rPr lang="en-GB" sz="4800" b="1" dirty="0">
                <a:highlight>
                  <a:srgbClr val="FFFF00"/>
                </a:highlight>
              </a:rPr>
              <a:t>Try:</a:t>
            </a:r>
            <a:r>
              <a:rPr lang="en-GB" sz="4800" b="1" dirty="0"/>
              <a:t> </a:t>
            </a:r>
            <a:r>
              <a:rPr lang="en-GB" sz="4800" b="1" dirty="0">
                <a:solidFill>
                  <a:srgbClr val="FFFFFF"/>
                </a:solidFill>
              </a:rPr>
              <a:t>Function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9026" y="1612422"/>
            <a:ext cx="11667545" cy="2079876"/>
          </a:xfrm>
        </p:spPr>
        <p:txBody>
          <a:bodyPr>
            <a:normAutofit/>
          </a:bodyPr>
          <a:lstStyle/>
          <a:p>
            <a:pPr>
              <a:lnSpc>
                <a:spcPct val="100000"/>
              </a:lnSpc>
              <a:spcBef>
                <a:spcPts val="0"/>
              </a:spcBef>
            </a:pPr>
            <a:r>
              <a:rPr lang="en-GB" sz="2400" dirty="0">
                <a:solidFill>
                  <a:srgbClr val="000000"/>
                </a:solidFill>
                <a:effectLst/>
                <a:ea typeface="Times New Roman" panose="02020603050405020304" pitchFamily="18" charset="0"/>
                <a:cs typeface="Times New Roman" panose="02020603050405020304" pitchFamily="18" charset="0"/>
              </a:rPr>
              <a:t>As we recently learned with Batch, </a:t>
            </a:r>
            <a:r>
              <a:rPr lang="en-GB" sz="2400" b="1" dirty="0">
                <a:solidFill>
                  <a:srgbClr val="000000"/>
                </a:solidFill>
                <a:effectLst/>
                <a:ea typeface="Times New Roman" panose="02020603050405020304" pitchFamily="18" charset="0"/>
                <a:cs typeface="Times New Roman" panose="02020603050405020304" pitchFamily="18" charset="0"/>
              </a:rPr>
              <a:t>Functions</a:t>
            </a:r>
            <a:r>
              <a:rPr lang="en-GB" sz="2400" dirty="0">
                <a:solidFill>
                  <a:srgbClr val="000000"/>
                </a:solidFill>
                <a:effectLst/>
                <a:ea typeface="Times New Roman" panose="02020603050405020304" pitchFamily="18" charset="0"/>
                <a:cs typeface="Times New Roman" panose="02020603050405020304" pitchFamily="18" charset="0"/>
              </a:rPr>
              <a:t> allow us to create </a:t>
            </a:r>
            <a:r>
              <a:rPr lang="en-GB" sz="2400" b="1" dirty="0">
                <a:solidFill>
                  <a:srgbClr val="000000"/>
                </a:solidFill>
                <a:effectLst/>
                <a:ea typeface="Times New Roman" panose="02020603050405020304" pitchFamily="18" charset="0"/>
                <a:cs typeface="Times New Roman" panose="02020603050405020304" pitchFamily="18" charset="0"/>
              </a:rPr>
              <a:t>self-contained blocks of code </a:t>
            </a:r>
            <a:r>
              <a:rPr lang="en-GB" sz="2400" dirty="0">
                <a:solidFill>
                  <a:srgbClr val="000000"/>
                </a:solidFill>
                <a:effectLst/>
                <a:ea typeface="Times New Roman" panose="02020603050405020304" pitchFamily="18" charset="0"/>
                <a:cs typeface="Times New Roman" panose="02020603050405020304" pitchFamily="18" charset="0"/>
              </a:rPr>
              <a:t>that we can call and reuse whenever needed. Bash also support the use of functions.</a:t>
            </a:r>
            <a:endParaRPr lang="en-GB" sz="2400" dirty="0">
              <a:effectLst/>
              <a:ea typeface="Calibri" panose="020F0502020204030204" pitchFamily="34" charset="0"/>
              <a:cs typeface="Times New Roman" panose="02020603050405020304" pitchFamily="18" charset="0"/>
            </a:endParaRPr>
          </a:p>
          <a:p>
            <a:pPr>
              <a:lnSpc>
                <a:spcPct val="100000"/>
              </a:lnSpc>
              <a:spcBef>
                <a:spcPts val="0"/>
              </a:spcBef>
            </a:pPr>
            <a:r>
              <a:rPr lang="en-GB" sz="2400" dirty="0">
                <a:ea typeface="Calibri" panose="020F0502020204030204" pitchFamily="34" charset="0"/>
                <a:cs typeface="Times New Roman" panose="02020603050405020304" pitchFamily="18" charset="0"/>
              </a:rPr>
              <a:t>In this example, we create a </a:t>
            </a:r>
            <a:r>
              <a:rPr lang="en-GB" sz="2400" b="1" dirty="0">
                <a:ea typeface="Calibri" panose="020F0502020204030204" pitchFamily="34" charset="0"/>
                <a:cs typeface="Times New Roman" panose="02020603050405020304" pitchFamily="18" charset="0"/>
              </a:rPr>
              <a:t>function</a:t>
            </a:r>
            <a:r>
              <a:rPr lang="en-GB" sz="2400" dirty="0">
                <a:ea typeface="Calibri" panose="020F0502020204030204" pitchFamily="34" charset="0"/>
                <a:cs typeface="Times New Roman" panose="02020603050405020304" pitchFamily="18" charset="0"/>
              </a:rPr>
              <a:t> named ‘</a:t>
            </a:r>
            <a:r>
              <a:rPr lang="en-GB" sz="2400" b="1" dirty="0">
                <a:ea typeface="Calibri" panose="020F0502020204030204" pitchFamily="34" charset="0"/>
                <a:cs typeface="Times New Roman" panose="02020603050405020304" pitchFamily="18" charset="0"/>
              </a:rPr>
              <a:t>Dog</a:t>
            </a:r>
            <a:r>
              <a:rPr lang="en-GB" sz="2400" dirty="0">
                <a:ea typeface="Calibri" panose="020F0502020204030204" pitchFamily="34" charset="0"/>
                <a:cs typeface="Times New Roman" panose="02020603050405020304" pitchFamily="18" charset="0"/>
              </a:rPr>
              <a:t>’, who woof’s out his name ‘Buddy’. When the </a:t>
            </a:r>
            <a:r>
              <a:rPr lang="en-GB" sz="2400" dirty="0" err="1">
                <a:ea typeface="Calibri" panose="020F0502020204030204" pitchFamily="34" charset="0"/>
                <a:cs typeface="Times New Roman" panose="02020603050405020304" pitchFamily="18" charset="0"/>
              </a:rPr>
              <a:t>the</a:t>
            </a:r>
            <a:r>
              <a:rPr lang="en-GB" sz="2400" dirty="0">
                <a:ea typeface="Calibri" panose="020F0502020204030204" pitchFamily="34" charset="0"/>
                <a:cs typeface="Times New Roman" panose="02020603050405020304" pitchFamily="18" charset="0"/>
              </a:rPr>
              <a:t> main script underneath uses some echo commands and calls the function. Parenthesis are not used when calling functions in Bash.</a:t>
            </a:r>
            <a:endParaRPr lang="en-GB" sz="2400" dirty="0">
              <a:effectLst/>
              <a:ea typeface="Calibri" panose="020F0502020204030204" pitchFamily="34" charset="0"/>
              <a:cs typeface="Times New Roman" panose="02020603050405020304" pitchFamily="18" charset="0"/>
            </a:endParaRPr>
          </a:p>
        </p:txBody>
      </p:sp>
      <p:pic>
        <p:nvPicPr>
          <p:cNvPr id="21" name="Picture 20">
            <a:extLst>
              <a:ext uri="{FF2B5EF4-FFF2-40B4-BE49-F238E27FC236}">
                <a16:creationId xmlns:a16="http://schemas.microsoft.com/office/drawing/2014/main" id="{1E04FF20-443D-4DD7-AFA0-A7945AC57F8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5948"/>
          <a:stretch/>
        </p:blipFill>
        <p:spPr>
          <a:xfrm>
            <a:off x="9152012" y="56484"/>
            <a:ext cx="1577238" cy="1597433"/>
          </a:xfrm>
          <a:prstGeom prst="rect">
            <a:avLst/>
          </a:prstGeom>
        </p:spPr>
      </p:pic>
      <p:grpSp>
        <p:nvGrpSpPr>
          <p:cNvPr id="33" name="Group 32">
            <a:extLst>
              <a:ext uri="{FF2B5EF4-FFF2-40B4-BE49-F238E27FC236}">
                <a16:creationId xmlns:a16="http://schemas.microsoft.com/office/drawing/2014/main" id="{C0E31D37-7CE2-D83E-7E01-2B3D34E5C9B2}"/>
              </a:ext>
            </a:extLst>
          </p:cNvPr>
          <p:cNvGrpSpPr/>
          <p:nvPr/>
        </p:nvGrpSpPr>
        <p:grpSpPr>
          <a:xfrm>
            <a:off x="84350" y="3487839"/>
            <a:ext cx="6342897" cy="3255037"/>
            <a:chOff x="84350" y="3589609"/>
            <a:chExt cx="6342897" cy="3255037"/>
          </a:xfrm>
        </p:grpSpPr>
        <p:sp>
          <p:nvSpPr>
            <p:cNvPr id="23" name="TextBox 22">
              <a:extLst>
                <a:ext uri="{FF2B5EF4-FFF2-40B4-BE49-F238E27FC236}">
                  <a16:creationId xmlns:a16="http://schemas.microsoft.com/office/drawing/2014/main" id="{7A085AB6-ED16-4BBC-94E1-14FBD8DA709F}"/>
                </a:ext>
              </a:extLst>
            </p:cNvPr>
            <p:cNvSpPr txBox="1"/>
            <p:nvPr/>
          </p:nvSpPr>
          <p:spPr>
            <a:xfrm>
              <a:off x="84350" y="4875117"/>
              <a:ext cx="484030" cy="461665"/>
            </a:xfrm>
            <a:prstGeom prst="rect">
              <a:avLst/>
            </a:prstGeom>
            <a:solidFill>
              <a:srgbClr val="FFC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1.</a:t>
              </a:r>
            </a:p>
          </p:txBody>
        </p:sp>
        <p:sp>
          <p:nvSpPr>
            <p:cNvPr id="24" name="TextBox 23">
              <a:extLst>
                <a:ext uri="{FF2B5EF4-FFF2-40B4-BE49-F238E27FC236}">
                  <a16:creationId xmlns:a16="http://schemas.microsoft.com/office/drawing/2014/main" id="{57B4FDE0-C7DC-4983-86CE-D165C8C9B938}"/>
                </a:ext>
              </a:extLst>
            </p:cNvPr>
            <p:cNvSpPr txBox="1"/>
            <p:nvPr/>
          </p:nvSpPr>
          <p:spPr>
            <a:xfrm>
              <a:off x="107514" y="3589609"/>
              <a:ext cx="460866" cy="461665"/>
            </a:xfrm>
            <a:prstGeom prst="rect">
              <a:avLst/>
            </a:prstGeom>
            <a:solidFill>
              <a:srgbClr val="FFC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2.</a:t>
              </a:r>
            </a:p>
          </p:txBody>
        </p:sp>
        <p:pic>
          <p:nvPicPr>
            <p:cNvPr id="11" name="Picture 10">
              <a:extLst>
                <a:ext uri="{FF2B5EF4-FFF2-40B4-BE49-F238E27FC236}">
                  <a16:creationId xmlns:a16="http://schemas.microsoft.com/office/drawing/2014/main" id="{5375EC50-B920-CA7F-4C98-F1BBBAFD0CC5}"/>
                </a:ext>
              </a:extLst>
            </p:cNvPr>
            <p:cNvPicPr>
              <a:picLocks noChangeAspect="1"/>
            </p:cNvPicPr>
            <p:nvPr/>
          </p:nvPicPr>
          <p:blipFill>
            <a:blip r:embed="rId5"/>
            <a:stretch>
              <a:fillRect/>
            </a:stretch>
          </p:blipFill>
          <p:spPr>
            <a:xfrm>
              <a:off x="569945" y="3589609"/>
              <a:ext cx="5857302" cy="3255037"/>
            </a:xfrm>
            <a:prstGeom prst="rect">
              <a:avLst/>
            </a:prstGeom>
          </p:spPr>
        </p:pic>
        <p:sp>
          <p:nvSpPr>
            <p:cNvPr id="25" name="Oval 24">
              <a:extLst>
                <a:ext uri="{FF2B5EF4-FFF2-40B4-BE49-F238E27FC236}">
                  <a16:creationId xmlns:a16="http://schemas.microsoft.com/office/drawing/2014/main" id="{2F87DFD1-AD42-41B5-8D6A-6556C37A5073}"/>
                </a:ext>
              </a:extLst>
            </p:cNvPr>
            <p:cNvSpPr/>
            <p:nvPr/>
          </p:nvSpPr>
          <p:spPr>
            <a:xfrm>
              <a:off x="107514" y="6060567"/>
              <a:ext cx="1468407" cy="52244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7" name="Straight Connector 26">
              <a:extLst>
                <a:ext uri="{FF2B5EF4-FFF2-40B4-BE49-F238E27FC236}">
                  <a16:creationId xmlns:a16="http://schemas.microsoft.com/office/drawing/2014/main" id="{A89FD312-442F-44DB-9438-8DE752991725}"/>
                </a:ext>
              </a:extLst>
            </p:cNvPr>
            <p:cNvCxnSpPr>
              <a:cxnSpLocks/>
              <a:stCxn id="25" idx="1"/>
            </p:cNvCxnSpPr>
            <p:nvPr/>
          </p:nvCxnSpPr>
          <p:spPr>
            <a:xfrm flipH="1" flipV="1">
              <a:off x="89027" y="5502181"/>
              <a:ext cx="233530" cy="634897"/>
            </a:xfrm>
            <a:prstGeom prst="line">
              <a:avLst/>
            </a:prstGeom>
            <a:ln>
              <a:headEnd type="oval"/>
            </a:ln>
          </p:spPr>
          <p:style>
            <a:lnRef idx="3">
              <a:schemeClr val="accent4"/>
            </a:lnRef>
            <a:fillRef idx="0">
              <a:schemeClr val="accent4"/>
            </a:fillRef>
            <a:effectRef idx="2">
              <a:schemeClr val="accent4"/>
            </a:effectRef>
            <a:fontRef idx="minor">
              <a:schemeClr val="tx1"/>
            </a:fontRef>
          </p:style>
        </p:cxnSp>
        <p:cxnSp>
          <p:nvCxnSpPr>
            <p:cNvPr id="29" name="Straight Connector 28">
              <a:extLst>
                <a:ext uri="{FF2B5EF4-FFF2-40B4-BE49-F238E27FC236}">
                  <a16:creationId xmlns:a16="http://schemas.microsoft.com/office/drawing/2014/main" id="{15D4E889-CB75-4763-9021-A0E9847EAEA7}"/>
                </a:ext>
              </a:extLst>
            </p:cNvPr>
            <p:cNvCxnSpPr>
              <a:cxnSpLocks/>
            </p:cNvCxnSpPr>
            <p:nvPr/>
          </p:nvCxnSpPr>
          <p:spPr>
            <a:xfrm flipH="1" flipV="1">
              <a:off x="84350" y="4875116"/>
              <a:ext cx="7789" cy="664475"/>
            </a:xfrm>
            <a:prstGeom prst="line">
              <a:avLst/>
            </a:prstGeom>
          </p:spPr>
          <p:style>
            <a:lnRef idx="3">
              <a:schemeClr val="accent4"/>
            </a:lnRef>
            <a:fillRef idx="0">
              <a:schemeClr val="accent4"/>
            </a:fillRef>
            <a:effectRef idx="2">
              <a:schemeClr val="accent4"/>
            </a:effectRef>
            <a:fontRef idx="minor">
              <a:schemeClr val="tx1"/>
            </a:fontRef>
          </p:style>
        </p:cxnSp>
        <p:cxnSp>
          <p:nvCxnSpPr>
            <p:cNvPr id="32" name="Straight Arrow Connector 31">
              <a:extLst>
                <a:ext uri="{FF2B5EF4-FFF2-40B4-BE49-F238E27FC236}">
                  <a16:creationId xmlns:a16="http://schemas.microsoft.com/office/drawing/2014/main" id="{BDB92225-B2C0-4FBB-B460-18E7B91DE84E}"/>
                </a:ext>
              </a:extLst>
            </p:cNvPr>
            <p:cNvCxnSpPr>
              <a:cxnSpLocks/>
            </p:cNvCxnSpPr>
            <p:nvPr/>
          </p:nvCxnSpPr>
          <p:spPr>
            <a:xfrm flipV="1">
              <a:off x="88244" y="4162013"/>
              <a:ext cx="499998" cy="798751"/>
            </a:xfrm>
            <a:prstGeom prst="straightConnector1">
              <a:avLst/>
            </a:prstGeom>
            <a:ln>
              <a:tailEnd type="triangle" w="lg" len="lg"/>
            </a:ln>
          </p:spPr>
          <p:style>
            <a:lnRef idx="3">
              <a:schemeClr val="accent4"/>
            </a:lnRef>
            <a:fillRef idx="0">
              <a:schemeClr val="accent4"/>
            </a:fillRef>
            <a:effectRef idx="2">
              <a:schemeClr val="accent4"/>
            </a:effectRef>
            <a:fontRef idx="minor">
              <a:schemeClr val="tx1"/>
            </a:fontRef>
          </p:style>
        </p:cxnSp>
      </p:grpSp>
      <p:pic>
        <p:nvPicPr>
          <p:cNvPr id="35" name="Picture 34">
            <a:extLst>
              <a:ext uri="{FF2B5EF4-FFF2-40B4-BE49-F238E27FC236}">
                <a16:creationId xmlns:a16="http://schemas.microsoft.com/office/drawing/2014/main" id="{6D822C1D-9A2B-4E91-59A0-E756120D3D74}"/>
              </a:ext>
            </a:extLst>
          </p:cNvPr>
          <p:cNvPicPr>
            <a:picLocks noChangeAspect="1"/>
          </p:cNvPicPr>
          <p:nvPr/>
        </p:nvPicPr>
        <p:blipFill>
          <a:blip r:embed="rId6"/>
          <a:stretch>
            <a:fillRect/>
          </a:stretch>
        </p:blipFill>
        <p:spPr>
          <a:xfrm>
            <a:off x="6569413" y="4036465"/>
            <a:ext cx="5530475" cy="2138236"/>
          </a:xfrm>
          <a:prstGeom prst="rect">
            <a:avLst/>
          </a:prstGeom>
        </p:spPr>
      </p:pic>
      <p:sp>
        <p:nvSpPr>
          <p:cNvPr id="36" name="TextBox 35">
            <a:extLst>
              <a:ext uri="{FF2B5EF4-FFF2-40B4-BE49-F238E27FC236}">
                <a16:creationId xmlns:a16="http://schemas.microsoft.com/office/drawing/2014/main" id="{30F36A39-5C0B-8715-569C-0CC782AD4C57}"/>
              </a:ext>
            </a:extLst>
          </p:cNvPr>
          <p:cNvSpPr txBox="1"/>
          <p:nvPr/>
        </p:nvSpPr>
        <p:spPr>
          <a:xfrm>
            <a:off x="6577174" y="3531384"/>
            <a:ext cx="5507311" cy="461665"/>
          </a:xfrm>
          <a:prstGeom prst="rect">
            <a:avLst/>
          </a:prstGeom>
          <a:solidFill>
            <a:schemeClr val="tx1"/>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Output:</a:t>
            </a:r>
          </a:p>
        </p:txBody>
      </p:sp>
      <p:pic>
        <p:nvPicPr>
          <p:cNvPr id="4" name="Picture 3" descr="Icon&#10;&#10;Description automatically generated">
            <a:extLst>
              <a:ext uri="{FF2B5EF4-FFF2-40B4-BE49-F238E27FC236}">
                <a16:creationId xmlns:a16="http://schemas.microsoft.com/office/drawing/2014/main" id="{7AD73F44-A251-466D-A388-CF53569BDB1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517103" y="-31612"/>
            <a:ext cx="1698818" cy="1698818"/>
          </a:xfrm>
          <a:prstGeom prst="rect">
            <a:avLst/>
          </a:prstGeom>
        </p:spPr>
      </p:pic>
    </p:spTree>
    <p:extLst>
      <p:ext uri="{BB962C8B-B14F-4D97-AF65-F5344CB8AC3E}">
        <p14:creationId xmlns:p14="http://schemas.microsoft.com/office/powerpoint/2010/main" val="1964981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002060"/>
                </a:solidFill>
                <a:highlight>
                  <a:srgbClr val="FFFF00"/>
                </a:highlight>
              </a:rPr>
              <a:t>Try:</a:t>
            </a:r>
            <a:r>
              <a:rPr lang="en-GB" b="1" dirty="0">
                <a:solidFill>
                  <a:srgbClr val="002060"/>
                </a:solidFill>
              </a:rPr>
              <a:t> </a:t>
            </a:r>
            <a:r>
              <a:rPr lang="en-GB" dirty="0">
                <a:solidFill>
                  <a:schemeClr val="bg1"/>
                </a:solidFill>
              </a:rPr>
              <a:t>A </a:t>
            </a:r>
            <a:r>
              <a:rPr lang="en-GB" b="1" dirty="0">
                <a:solidFill>
                  <a:schemeClr val="bg1"/>
                </a:solidFill>
              </a:rPr>
              <a:t>Multiple-choice Menu</a:t>
            </a:r>
            <a:endParaRPr lang="en-GB"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4696" y="1597432"/>
            <a:ext cx="11512622" cy="4361318"/>
          </a:xfrm>
        </p:spPr>
        <p:txBody>
          <a:bodyPr>
            <a:noAutofit/>
          </a:bodyPr>
          <a:lstStyle/>
          <a:p>
            <a:pPr>
              <a:lnSpc>
                <a:spcPct val="100000"/>
              </a:lnSpc>
              <a:spcBef>
                <a:spcPts val="0"/>
              </a:spcBef>
            </a:pPr>
            <a:r>
              <a:rPr lang="en-GB" sz="2600" dirty="0"/>
              <a:t>If you are a System Administrator, it can be useful to create a menu to help you quickly execute frequently needed scripts.</a:t>
            </a:r>
          </a:p>
          <a:p>
            <a:pPr>
              <a:lnSpc>
                <a:spcPct val="100000"/>
              </a:lnSpc>
              <a:spcBef>
                <a:spcPts val="0"/>
              </a:spcBef>
            </a:pPr>
            <a:r>
              <a:rPr lang="en-GB" sz="2600" dirty="0"/>
              <a:t>The following script provides an Admin menu that allows you to easily check the system’s current: </a:t>
            </a:r>
          </a:p>
          <a:p>
            <a:pPr marL="2332038" lvl="1" indent="-258763">
              <a:lnSpc>
                <a:spcPct val="100000"/>
              </a:lnSpc>
              <a:spcBef>
                <a:spcPts val="0"/>
              </a:spcBef>
            </a:pPr>
            <a:r>
              <a:rPr lang="en-GB" sz="2800" b="1" dirty="0"/>
              <a:t>Memory load usage</a:t>
            </a:r>
          </a:p>
          <a:p>
            <a:pPr marL="2332038" lvl="1" indent="-258763">
              <a:lnSpc>
                <a:spcPct val="100000"/>
              </a:lnSpc>
              <a:spcBef>
                <a:spcPts val="0"/>
              </a:spcBef>
            </a:pPr>
            <a:r>
              <a:rPr lang="en-GB" sz="2800" b="1" dirty="0"/>
              <a:t>CPU load usage</a:t>
            </a:r>
          </a:p>
          <a:p>
            <a:pPr marL="2332038" lvl="1" indent="-258763">
              <a:lnSpc>
                <a:spcPct val="100000"/>
              </a:lnSpc>
              <a:spcBef>
                <a:spcPts val="0"/>
              </a:spcBef>
            </a:pPr>
            <a:r>
              <a:rPr lang="en-GB" sz="2800" b="1" dirty="0"/>
              <a:t>TCP connections</a:t>
            </a:r>
          </a:p>
          <a:p>
            <a:pPr marL="2332038" lvl="1" indent="-258763">
              <a:lnSpc>
                <a:spcPct val="100000"/>
              </a:lnSpc>
              <a:spcBef>
                <a:spcPts val="0"/>
              </a:spcBef>
            </a:pPr>
            <a:r>
              <a:rPr lang="en-GB" sz="2800" b="1" dirty="0"/>
              <a:t>System information and </a:t>
            </a:r>
          </a:p>
          <a:p>
            <a:pPr marL="2332038" lvl="1" indent="-258763">
              <a:lnSpc>
                <a:spcPct val="100000"/>
              </a:lnSpc>
              <a:spcBef>
                <a:spcPts val="0"/>
              </a:spcBef>
            </a:pPr>
            <a:r>
              <a:rPr lang="en-GB" sz="2800" b="1" dirty="0"/>
              <a:t>Who is logged onto the server and what they are doing</a:t>
            </a:r>
            <a:r>
              <a:rPr lang="en-GB" sz="2800" dirty="0"/>
              <a:t>.</a:t>
            </a:r>
          </a:p>
        </p:txBody>
      </p:sp>
      <p:sp>
        <p:nvSpPr>
          <p:cNvPr id="3" name="TextBox 2">
            <a:extLst>
              <a:ext uri="{FF2B5EF4-FFF2-40B4-BE49-F238E27FC236}">
                <a16:creationId xmlns:a16="http://schemas.microsoft.com/office/drawing/2014/main" id="{285E1326-5C69-AA66-7FC8-521710059E30}"/>
              </a:ext>
            </a:extLst>
          </p:cNvPr>
          <p:cNvSpPr txBox="1"/>
          <p:nvPr/>
        </p:nvSpPr>
        <p:spPr>
          <a:xfrm>
            <a:off x="194696" y="5475008"/>
            <a:ext cx="11581668" cy="132343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Student tip:</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To try the following script, open VM,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Ubuntu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use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Nano</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or Google console.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Not Git Bash</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Some Linux commands are not installed in Git Bash, option 4 will work, others will not. ‘q’ to exit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htop</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for option 2.</a:t>
            </a:r>
          </a:p>
        </p:txBody>
      </p:sp>
    </p:spTree>
    <p:extLst>
      <p:ext uri="{BB962C8B-B14F-4D97-AF65-F5344CB8AC3E}">
        <p14:creationId xmlns:p14="http://schemas.microsoft.com/office/powerpoint/2010/main" val="6556569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D40F9-3E4B-4BF8-8BE7-390BD21BFDB5}"/>
              </a:ext>
            </a:extLst>
          </p:cNvPr>
          <p:cNvSpPr>
            <a:spLocks noGrp="1"/>
          </p:cNvSpPr>
          <p:nvPr>
            <p:ph type="title"/>
          </p:nvPr>
        </p:nvSpPr>
        <p:spPr>
          <a:xfrm>
            <a:off x="-52850" y="0"/>
            <a:ext cx="12244849" cy="1325563"/>
          </a:xfrm>
          <a:solidFill>
            <a:srgbClr val="002060"/>
          </a:solidFill>
        </p:spPr>
        <p:txBody>
          <a:bodyPr>
            <a:noAutofit/>
          </a:bodyPr>
          <a:lstStyle/>
          <a:p>
            <a:r>
              <a:rPr lang="en-US" sz="5400" b="1" i="0" dirty="0">
                <a:solidFill>
                  <a:schemeClr val="bg1"/>
                </a:solidFill>
                <a:effectLst/>
              </a:rPr>
              <a:t>Bg. </a:t>
            </a:r>
            <a:r>
              <a:rPr lang="en-US" b="1" i="0" dirty="0">
                <a:solidFill>
                  <a:schemeClr val="bg1"/>
                </a:solidFill>
                <a:effectLst/>
              </a:rPr>
              <a:t>Tips for installing new tools:</a:t>
            </a:r>
            <a:br>
              <a:rPr lang="en-US" b="1" i="0" dirty="0">
                <a:solidFill>
                  <a:schemeClr val="bg1"/>
                </a:solidFill>
                <a:effectLst/>
              </a:rPr>
            </a:br>
            <a:r>
              <a:rPr lang="en-US" b="1" i="0" dirty="0" err="1">
                <a:solidFill>
                  <a:schemeClr val="bg1"/>
                </a:solidFill>
                <a:effectLst/>
              </a:rPr>
              <a:t>sudo</a:t>
            </a:r>
            <a:r>
              <a:rPr lang="en-US" b="1" i="0" dirty="0">
                <a:solidFill>
                  <a:schemeClr val="bg1"/>
                </a:solidFill>
                <a:effectLst/>
              </a:rPr>
              <a:t> apt update &amp; </a:t>
            </a:r>
            <a:r>
              <a:rPr lang="en-US" b="1" dirty="0" err="1">
                <a:solidFill>
                  <a:schemeClr val="bg1"/>
                </a:solidFill>
              </a:rPr>
              <a:t>sudo</a:t>
            </a:r>
            <a:r>
              <a:rPr lang="en-US" b="1" dirty="0">
                <a:solidFill>
                  <a:schemeClr val="bg1"/>
                </a:solidFill>
              </a:rPr>
              <a:t> apt install </a:t>
            </a:r>
            <a:endParaRPr lang="en-GB" dirty="0">
              <a:solidFill>
                <a:schemeClr val="bg1"/>
              </a:solidFill>
            </a:endParaRPr>
          </a:p>
        </p:txBody>
      </p:sp>
      <p:sp>
        <p:nvSpPr>
          <p:cNvPr id="3" name="Content Placeholder 2">
            <a:extLst>
              <a:ext uri="{FF2B5EF4-FFF2-40B4-BE49-F238E27FC236}">
                <a16:creationId xmlns:a16="http://schemas.microsoft.com/office/drawing/2014/main" id="{17A529C8-E0AF-EA62-025B-9DA3080D1728}"/>
              </a:ext>
            </a:extLst>
          </p:cNvPr>
          <p:cNvSpPr>
            <a:spLocks noGrp="1"/>
          </p:cNvSpPr>
          <p:nvPr>
            <p:ph idx="1"/>
          </p:nvPr>
        </p:nvSpPr>
        <p:spPr>
          <a:xfrm>
            <a:off x="238551" y="1550536"/>
            <a:ext cx="11862962" cy="5307463"/>
          </a:xfrm>
        </p:spPr>
        <p:txBody>
          <a:bodyPr>
            <a:normAutofit fontScale="92500" lnSpcReduction="20000"/>
          </a:bodyPr>
          <a:lstStyle/>
          <a:p>
            <a:r>
              <a:rPr lang="en-US" dirty="0"/>
              <a:t>If a command does not work because it is not installed, try using:</a:t>
            </a:r>
            <a:br>
              <a:rPr lang="en-US" dirty="0"/>
            </a:br>
            <a:r>
              <a:rPr lang="en-US" b="1" dirty="0" err="1"/>
              <a:t>sudo</a:t>
            </a:r>
            <a:r>
              <a:rPr lang="en-US" b="1" dirty="0"/>
              <a:t> apt update </a:t>
            </a:r>
            <a:r>
              <a:rPr lang="en-US" dirty="0"/>
              <a:t>– refreshes/updates the local packages on the system.</a:t>
            </a:r>
            <a:br>
              <a:rPr lang="en-US" b="1" dirty="0"/>
            </a:br>
            <a:r>
              <a:rPr lang="en-US" b="1" dirty="0" err="1">
                <a:highlight>
                  <a:srgbClr val="FFFF00"/>
                </a:highlight>
              </a:rPr>
              <a:t>sudo</a:t>
            </a:r>
            <a:r>
              <a:rPr lang="en-US" b="1" dirty="0">
                <a:highlight>
                  <a:srgbClr val="FFFF00"/>
                </a:highlight>
              </a:rPr>
              <a:t> apt install </a:t>
            </a:r>
            <a:r>
              <a:rPr lang="en-US" dirty="0">
                <a:highlight>
                  <a:srgbClr val="FFFF00"/>
                </a:highlight>
              </a:rPr>
              <a:t>&lt;&lt;command&gt;&gt;</a:t>
            </a:r>
          </a:p>
          <a:p>
            <a:r>
              <a:rPr lang="en-US" dirty="0"/>
              <a:t>The commands </a:t>
            </a:r>
            <a:r>
              <a:rPr lang="en-US" b="1" dirty="0" err="1"/>
              <a:t>sudo</a:t>
            </a:r>
            <a:r>
              <a:rPr lang="en-US" b="1" dirty="0"/>
              <a:t> apt update and </a:t>
            </a:r>
            <a:r>
              <a:rPr lang="en-US" b="1" dirty="0" err="1"/>
              <a:t>sudo</a:t>
            </a:r>
            <a:r>
              <a:rPr lang="en-US" b="1" dirty="0"/>
              <a:t> apt install </a:t>
            </a:r>
            <a:r>
              <a:rPr lang="en-US" dirty="0"/>
              <a:t>updates &amp; installs the package information on a Linux system. </a:t>
            </a:r>
          </a:p>
          <a:p>
            <a:r>
              <a:rPr lang="en-US" dirty="0"/>
              <a:t>It does this by retrieving the latest package lists from the </a:t>
            </a:r>
            <a:r>
              <a:rPr lang="en-US" b="1" dirty="0"/>
              <a:t>package repositories</a:t>
            </a:r>
            <a:r>
              <a:rPr lang="en-US" dirty="0"/>
              <a:t>.</a:t>
            </a:r>
          </a:p>
          <a:p>
            <a:r>
              <a:rPr lang="en-US" b="1" i="0" dirty="0" err="1">
                <a:solidFill>
                  <a:srgbClr val="001D35"/>
                </a:solidFill>
                <a:effectLst/>
                <a:latin typeface="Google Sans"/>
              </a:rPr>
              <a:t>sudo</a:t>
            </a:r>
            <a:r>
              <a:rPr lang="en-US" b="1" i="0" dirty="0">
                <a:solidFill>
                  <a:srgbClr val="001D35"/>
                </a:solidFill>
                <a:effectLst/>
                <a:latin typeface="Google Sans"/>
              </a:rPr>
              <a:t> apt update</a:t>
            </a:r>
            <a:r>
              <a:rPr lang="en-US" b="0" i="0" dirty="0">
                <a:solidFill>
                  <a:srgbClr val="001D35"/>
                </a:solidFill>
                <a:effectLst/>
                <a:latin typeface="Google Sans"/>
              </a:rPr>
              <a:t> only refreshes the list of available packages on your system from the repositories, while </a:t>
            </a:r>
            <a:r>
              <a:rPr lang="en-US" b="1" i="0" dirty="0" err="1">
                <a:solidFill>
                  <a:srgbClr val="001D35"/>
                </a:solidFill>
                <a:effectLst/>
                <a:latin typeface="Google Sans"/>
              </a:rPr>
              <a:t>sudo</a:t>
            </a:r>
            <a:r>
              <a:rPr lang="en-US" b="1" i="0" dirty="0">
                <a:solidFill>
                  <a:srgbClr val="001D35"/>
                </a:solidFill>
                <a:effectLst/>
                <a:latin typeface="Google Sans"/>
              </a:rPr>
              <a:t> apt install </a:t>
            </a:r>
            <a:r>
              <a:rPr lang="en-US" b="0" i="0" dirty="0">
                <a:solidFill>
                  <a:srgbClr val="001D35"/>
                </a:solidFill>
                <a:effectLst/>
                <a:latin typeface="Google Sans"/>
              </a:rPr>
              <a:t>actually downloads and installs packages from that updated list; essentially, </a:t>
            </a:r>
            <a:r>
              <a:rPr lang="en-US" b="1" i="0" dirty="0">
                <a:solidFill>
                  <a:srgbClr val="001D35"/>
                </a:solidFill>
                <a:effectLst/>
                <a:latin typeface="Google Sans"/>
              </a:rPr>
              <a:t>update</a:t>
            </a:r>
            <a:r>
              <a:rPr lang="en-US" b="0" i="0" dirty="0">
                <a:solidFill>
                  <a:srgbClr val="001D35"/>
                </a:solidFill>
                <a:effectLst/>
                <a:latin typeface="Google Sans"/>
              </a:rPr>
              <a:t> is like checking for new software versions, while </a:t>
            </a:r>
            <a:r>
              <a:rPr lang="en-US" b="1" i="0" dirty="0">
                <a:solidFill>
                  <a:srgbClr val="001D35"/>
                </a:solidFill>
                <a:effectLst/>
                <a:latin typeface="Google Sans"/>
              </a:rPr>
              <a:t>install</a:t>
            </a:r>
            <a:r>
              <a:rPr lang="en-US" b="0" i="0" dirty="0">
                <a:solidFill>
                  <a:srgbClr val="001D35"/>
                </a:solidFill>
                <a:effectLst/>
                <a:latin typeface="Google Sans"/>
              </a:rPr>
              <a:t> is the action of downloading and putting that new software on your system.</a:t>
            </a:r>
            <a:endParaRPr lang="en-US" dirty="0"/>
          </a:p>
          <a:p>
            <a:r>
              <a:rPr lang="en-US" dirty="0"/>
              <a:t>Running </a:t>
            </a:r>
            <a:r>
              <a:rPr lang="en-US" dirty="0" err="1"/>
              <a:t>sudo</a:t>
            </a:r>
            <a:r>
              <a:rPr lang="en-US" dirty="0"/>
              <a:t> apt update </a:t>
            </a:r>
            <a:r>
              <a:rPr lang="en-US" b="1" dirty="0"/>
              <a:t>before installing or upgrading packages </a:t>
            </a:r>
            <a:r>
              <a:rPr lang="en-US" dirty="0"/>
              <a:t>ensures that the system has the latest information on available packages. This helps to avoid version conflicts when installing programs/commands.</a:t>
            </a:r>
          </a:p>
          <a:p>
            <a:r>
              <a:rPr lang="en-US" dirty="0"/>
              <a:t>After running </a:t>
            </a:r>
            <a:r>
              <a:rPr lang="en-US" b="1" dirty="0" err="1"/>
              <a:t>sudo</a:t>
            </a:r>
            <a:r>
              <a:rPr lang="en-US" b="1" dirty="0"/>
              <a:t> apt update</a:t>
            </a:r>
            <a:r>
              <a:rPr lang="en-US" dirty="0"/>
              <a:t>, you can use the </a:t>
            </a:r>
            <a:r>
              <a:rPr lang="en-US" b="1" dirty="0" err="1"/>
              <a:t>sudo</a:t>
            </a:r>
            <a:r>
              <a:rPr lang="en-US" b="1" dirty="0"/>
              <a:t> apt install </a:t>
            </a:r>
            <a:r>
              <a:rPr lang="en-US" dirty="0"/>
              <a:t>command to install or upgrade any or all of the available packages.</a:t>
            </a:r>
            <a:endParaRPr lang="en-GB" dirty="0"/>
          </a:p>
        </p:txBody>
      </p:sp>
    </p:spTree>
    <p:extLst>
      <p:ext uri="{BB962C8B-B14F-4D97-AF65-F5344CB8AC3E}">
        <p14:creationId xmlns:p14="http://schemas.microsoft.com/office/powerpoint/2010/main" val="824774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dirty="0">
                <a:solidFill>
                  <a:schemeClr val="bg1"/>
                </a:solidFill>
              </a:rPr>
              <a:t>Functions: A </a:t>
            </a:r>
            <a:r>
              <a:rPr lang="en-GB" b="1" dirty="0">
                <a:solidFill>
                  <a:schemeClr val="bg1"/>
                </a:solidFill>
              </a:rPr>
              <a:t>Multiple-choice Menu</a:t>
            </a:r>
            <a:r>
              <a:rPr lang="en-GB" dirty="0">
                <a:solidFill>
                  <a:schemeClr val="bg1"/>
                </a:solidFill>
              </a:rPr>
              <a:t>.</a:t>
            </a:r>
          </a:p>
        </p:txBody>
      </p:sp>
      <p:pic>
        <p:nvPicPr>
          <p:cNvPr id="4" name="Picture 3" descr="Icon&#10;&#10;Description automatically generated">
            <a:extLst>
              <a:ext uri="{FF2B5EF4-FFF2-40B4-BE49-F238E27FC236}">
                <a16:creationId xmlns:a16="http://schemas.microsoft.com/office/drawing/2014/main" id="{7AD73F44-A251-466D-A388-CF53569BDB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5" name="TextBox 4">
            <a:extLst>
              <a:ext uri="{FF2B5EF4-FFF2-40B4-BE49-F238E27FC236}">
                <a16:creationId xmlns:a16="http://schemas.microsoft.com/office/drawing/2014/main" id="{A9BA9D25-D5EE-4DE0-A684-01CE3D73BBA2}"/>
              </a:ext>
            </a:extLst>
          </p:cNvPr>
          <p:cNvSpPr txBox="1"/>
          <p:nvPr/>
        </p:nvSpPr>
        <p:spPr>
          <a:xfrm rot="19657094">
            <a:off x="10290445" y="1479508"/>
            <a:ext cx="907755" cy="1262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ommons.wikimedia.org/wiki/File:Bash_Logo_Colored.svg"/>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3" name="Picture 22">
            <a:extLst>
              <a:ext uri="{FF2B5EF4-FFF2-40B4-BE49-F238E27FC236}">
                <a16:creationId xmlns:a16="http://schemas.microsoft.com/office/drawing/2014/main" id="{092770FB-A894-444F-BA7E-7BCDD61A452E}"/>
              </a:ext>
            </a:extLst>
          </p:cNvPr>
          <p:cNvPicPr>
            <a:picLocks noChangeAspect="1"/>
          </p:cNvPicPr>
          <p:nvPr/>
        </p:nvPicPr>
        <p:blipFill>
          <a:blip r:embed="rId6"/>
          <a:stretch>
            <a:fillRect/>
          </a:stretch>
        </p:blipFill>
        <p:spPr>
          <a:xfrm>
            <a:off x="5297" y="-11464"/>
            <a:ext cx="5968360" cy="6858000"/>
          </a:xfrm>
          <a:prstGeom prst="rect">
            <a:avLst/>
          </a:prstGeom>
        </p:spPr>
      </p:pic>
      <p:sp>
        <p:nvSpPr>
          <p:cNvPr id="17" name="TextBox 16">
            <a:extLst>
              <a:ext uri="{FF2B5EF4-FFF2-40B4-BE49-F238E27FC236}">
                <a16:creationId xmlns:a16="http://schemas.microsoft.com/office/drawing/2014/main" id="{9538E427-F067-40CD-A937-3C8BF95DBC42}"/>
              </a:ext>
            </a:extLst>
          </p:cNvPr>
          <p:cNvSpPr txBox="1"/>
          <p:nvPr/>
        </p:nvSpPr>
        <p:spPr>
          <a:xfrm>
            <a:off x="13366" y="-3"/>
            <a:ext cx="496829" cy="461665"/>
          </a:xfrm>
          <a:prstGeom prst="rect">
            <a:avLst/>
          </a:prstGeom>
          <a:solidFill>
            <a:srgbClr val="FFC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3.</a:t>
            </a:r>
          </a:p>
        </p:txBody>
      </p:sp>
      <p:sp>
        <p:nvSpPr>
          <p:cNvPr id="15" name="TextBox 14">
            <a:extLst>
              <a:ext uri="{FF2B5EF4-FFF2-40B4-BE49-F238E27FC236}">
                <a16:creationId xmlns:a16="http://schemas.microsoft.com/office/drawing/2014/main" id="{7C39668D-2341-42D7-95CB-FAFAD90A9677}"/>
              </a:ext>
            </a:extLst>
          </p:cNvPr>
          <p:cNvSpPr txBox="1"/>
          <p:nvPr/>
        </p:nvSpPr>
        <p:spPr>
          <a:xfrm>
            <a:off x="5335843" y="6407799"/>
            <a:ext cx="701333" cy="461665"/>
          </a:xfrm>
          <a:prstGeom prst="rect">
            <a:avLst/>
          </a:prstGeom>
          <a:solidFill>
            <a:srgbClr val="FFC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1.</a:t>
            </a:r>
          </a:p>
        </p:txBody>
      </p:sp>
      <p:sp>
        <p:nvSpPr>
          <p:cNvPr id="13" name="TextBox 12">
            <a:extLst>
              <a:ext uri="{FF2B5EF4-FFF2-40B4-BE49-F238E27FC236}">
                <a16:creationId xmlns:a16="http://schemas.microsoft.com/office/drawing/2014/main" id="{C87BD99B-230D-4DC2-8E42-56929F855758}"/>
              </a:ext>
            </a:extLst>
          </p:cNvPr>
          <p:cNvSpPr txBox="1"/>
          <p:nvPr/>
        </p:nvSpPr>
        <p:spPr>
          <a:xfrm>
            <a:off x="5505440" y="9526"/>
            <a:ext cx="496829" cy="461665"/>
          </a:xfrm>
          <a:prstGeom prst="rect">
            <a:avLst/>
          </a:prstGeom>
          <a:solidFill>
            <a:srgbClr val="FFC00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2.</a:t>
            </a:r>
          </a:p>
        </p:txBody>
      </p:sp>
      <p:pic>
        <p:nvPicPr>
          <p:cNvPr id="9" name="Picture 8">
            <a:extLst>
              <a:ext uri="{FF2B5EF4-FFF2-40B4-BE49-F238E27FC236}">
                <a16:creationId xmlns:a16="http://schemas.microsoft.com/office/drawing/2014/main" id="{BAD1E39A-606F-B4EC-4786-2935218FCED9}"/>
              </a:ext>
            </a:extLst>
          </p:cNvPr>
          <p:cNvPicPr>
            <a:picLocks noChangeAspect="1"/>
          </p:cNvPicPr>
          <p:nvPr/>
        </p:nvPicPr>
        <p:blipFill>
          <a:blip r:embed="rId7"/>
          <a:stretch>
            <a:fillRect/>
          </a:stretch>
        </p:blipFill>
        <p:spPr>
          <a:xfrm>
            <a:off x="5981725" y="-11464"/>
            <a:ext cx="6204977" cy="6858000"/>
          </a:xfrm>
          <a:prstGeom prst="rect">
            <a:avLst/>
          </a:prstGeom>
        </p:spPr>
      </p:pic>
      <p:sp>
        <p:nvSpPr>
          <p:cNvPr id="3" name="TextBox 2">
            <a:extLst>
              <a:ext uri="{FF2B5EF4-FFF2-40B4-BE49-F238E27FC236}">
                <a16:creationId xmlns:a16="http://schemas.microsoft.com/office/drawing/2014/main" id="{7E9C7368-0910-9372-3DE2-CD706A117E43}"/>
              </a:ext>
            </a:extLst>
          </p:cNvPr>
          <p:cNvSpPr txBox="1"/>
          <p:nvPr/>
        </p:nvSpPr>
        <p:spPr>
          <a:xfrm>
            <a:off x="9157607" y="6425115"/>
            <a:ext cx="304116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File: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./10MenuScript.sh</a:t>
            </a:r>
          </a:p>
        </p:txBody>
      </p:sp>
    </p:spTree>
    <p:extLst>
      <p:ext uri="{BB962C8B-B14F-4D97-AF65-F5344CB8AC3E}">
        <p14:creationId xmlns:p14="http://schemas.microsoft.com/office/powerpoint/2010/main" val="34343664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49577" y="288476"/>
            <a:ext cx="10052855" cy="1141972"/>
          </a:xfrm>
        </p:spPr>
        <p:txBody>
          <a:bodyPr>
            <a:normAutofit fontScale="90000"/>
          </a:bodyPr>
          <a:lstStyle/>
          <a:p>
            <a:r>
              <a:rPr lang="en-GB" sz="5400" dirty="0">
                <a:solidFill>
                  <a:schemeClr val="bg1"/>
                </a:solidFill>
              </a:rPr>
              <a:t>Bg. </a:t>
            </a:r>
            <a:r>
              <a:rPr lang="en-GB" b="1" dirty="0">
                <a:solidFill>
                  <a:schemeClr val="bg1"/>
                </a:solidFill>
              </a:rPr>
              <a:t>Script description</a:t>
            </a:r>
            <a:r>
              <a:rPr lang="en-GB" dirty="0">
                <a:solidFill>
                  <a:schemeClr val="bg1"/>
                </a:solidFill>
              </a:rPr>
              <a:t>: Multiple-choice Menu</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4696" y="1668862"/>
            <a:ext cx="11502004" cy="5034606"/>
          </a:xfrm>
        </p:spPr>
        <p:txBody>
          <a:bodyPr>
            <a:noAutofit/>
          </a:bodyPr>
          <a:lstStyle/>
          <a:p>
            <a:pPr>
              <a:lnSpc>
                <a:spcPct val="100000"/>
              </a:lnSpc>
              <a:spcBef>
                <a:spcPts val="600"/>
              </a:spcBef>
              <a:spcAft>
                <a:spcPts val="600"/>
              </a:spcAft>
            </a:pPr>
            <a:r>
              <a:rPr lang="en-GB" dirty="0"/>
              <a:t>First, the main script calls the </a:t>
            </a:r>
            <a:r>
              <a:rPr lang="en-GB" b="1" dirty="0"/>
              <a:t>Menu function</a:t>
            </a:r>
            <a:r>
              <a:rPr lang="en-GB" dirty="0"/>
              <a:t> (located right at the end of the script) to </a:t>
            </a:r>
            <a:r>
              <a:rPr lang="en-GB" b="1" dirty="0"/>
              <a:t>echo out the Menu options </a:t>
            </a:r>
            <a:r>
              <a:rPr lang="en-GB" dirty="0"/>
              <a:t>to the user.</a:t>
            </a:r>
          </a:p>
          <a:p>
            <a:pPr>
              <a:lnSpc>
                <a:spcPct val="100000"/>
              </a:lnSpc>
              <a:spcBef>
                <a:spcPts val="600"/>
              </a:spcBef>
              <a:spcAft>
                <a:spcPts val="600"/>
              </a:spcAft>
            </a:pPr>
            <a:r>
              <a:rPr lang="en-GB" dirty="0"/>
              <a:t>The </a:t>
            </a:r>
            <a:r>
              <a:rPr lang="en-GB" b="1" dirty="0"/>
              <a:t>Menu function</a:t>
            </a:r>
            <a:r>
              <a:rPr lang="en-GB" dirty="0"/>
              <a:t> uses a </a:t>
            </a:r>
            <a:r>
              <a:rPr lang="en-GB" b="1" dirty="0"/>
              <a:t>read command</a:t>
            </a:r>
            <a:r>
              <a:rPr lang="en-GB" dirty="0"/>
              <a:t> to accept </a:t>
            </a:r>
            <a:r>
              <a:rPr lang="en-GB" b="1" dirty="0"/>
              <a:t>User input </a:t>
            </a:r>
            <a:r>
              <a:rPr lang="en-GB" dirty="0"/>
              <a:t>and a </a:t>
            </a:r>
            <a:r>
              <a:rPr lang="en-GB" b="1" dirty="0"/>
              <a:t>case statement </a:t>
            </a:r>
            <a:r>
              <a:rPr lang="en-GB" dirty="0"/>
              <a:t>to </a:t>
            </a:r>
            <a:r>
              <a:rPr lang="en-GB" b="1" dirty="0"/>
              <a:t>identity the number typed </a:t>
            </a:r>
            <a:r>
              <a:rPr lang="en-GB" dirty="0"/>
              <a:t>in by the user. The user’s option choice is stored in the </a:t>
            </a:r>
            <a:r>
              <a:rPr lang="en-GB" b="1" dirty="0"/>
              <a:t>$choice</a:t>
            </a:r>
            <a:r>
              <a:rPr lang="en-GB" dirty="0"/>
              <a:t> </a:t>
            </a:r>
            <a:r>
              <a:rPr lang="en-GB" b="1" dirty="0"/>
              <a:t>variable</a:t>
            </a:r>
            <a:r>
              <a:rPr lang="en-GB" dirty="0"/>
              <a:t>.</a:t>
            </a:r>
          </a:p>
          <a:p>
            <a:pPr>
              <a:lnSpc>
                <a:spcPct val="100000"/>
              </a:lnSpc>
              <a:spcBef>
                <a:spcPts val="600"/>
              </a:spcBef>
              <a:spcAft>
                <a:spcPts val="600"/>
              </a:spcAft>
            </a:pPr>
            <a:r>
              <a:rPr lang="en-GB" dirty="0"/>
              <a:t>The case then executes the corresponding </a:t>
            </a:r>
            <a:r>
              <a:rPr lang="en-GB" b="1" dirty="0"/>
              <a:t>function call.</a:t>
            </a:r>
            <a:endParaRPr lang="en-GB" dirty="0"/>
          </a:p>
          <a:p>
            <a:pPr>
              <a:lnSpc>
                <a:spcPct val="100000"/>
              </a:lnSpc>
              <a:spcBef>
                <a:spcPts val="600"/>
              </a:spcBef>
              <a:spcAft>
                <a:spcPts val="600"/>
              </a:spcAft>
            </a:pPr>
            <a:r>
              <a:rPr lang="en-GB" dirty="0"/>
              <a:t>Finally, </a:t>
            </a:r>
            <a:r>
              <a:rPr lang="en-GB" b="1" dirty="0"/>
              <a:t>the case code statements call the Menu function again </a:t>
            </a:r>
            <a:r>
              <a:rPr lang="en-GB" dirty="0"/>
              <a:t>to output the Menu options to choose from.</a:t>
            </a:r>
          </a:p>
        </p:txBody>
      </p:sp>
    </p:spTree>
    <p:extLst>
      <p:ext uri="{BB962C8B-B14F-4D97-AF65-F5344CB8AC3E}">
        <p14:creationId xmlns:p14="http://schemas.microsoft.com/office/powerpoint/2010/main" val="29817381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837CD-8BA6-651A-8C0B-F8B37E92E7A7}"/>
              </a:ext>
            </a:extLst>
          </p:cNvPr>
          <p:cNvSpPr txBox="1">
            <a:spLocks/>
          </p:cNvSpPr>
          <p:nvPr/>
        </p:nvSpPr>
        <p:spPr>
          <a:xfrm>
            <a:off x="0" y="0"/>
            <a:ext cx="12192000" cy="1033669"/>
          </a:xfrm>
          <a:prstGeom prst="rect">
            <a:avLst/>
          </a:prstGeom>
          <a:solidFill>
            <a:srgbClr val="002060"/>
          </a:solidFill>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dirty="0">
                <a:ln>
                  <a:noFill/>
                </a:ln>
                <a:solidFill>
                  <a:prstClr val="white"/>
                </a:solidFill>
                <a:effectLst/>
                <a:uLnTx/>
                <a:uFillTx/>
                <a:latin typeface="Calibri Light" panose="020F0302020204030204"/>
                <a:ea typeface="+mj-ea"/>
                <a:cs typeface="+mj-cs"/>
              </a:rPr>
              <a:t> </a:t>
            </a:r>
            <a:r>
              <a:rPr kumimoji="0" lang="en-GB" sz="5400" b="1" i="0" u="none" strike="noStrike" kern="1200" cap="none" spc="0" normalizeH="0" baseline="0" noProof="0" dirty="0">
                <a:ln>
                  <a:noFill/>
                </a:ln>
                <a:solidFill>
                  <a:prstClr val="white"/>
                </a:solidFill>
                <a:effectLst/>
                <a:uLnTx/>
                <a:uFillTx/>
                <a:latin typeface="Calibri Light" panose="020F0302020204030204"/>
                <a:ea typeface="+mj-ea"/>
                <a:cs typeface="+mj-cs"/>
              </a:rPr>
              <a:t>Bg. </a:t>
            </a:r>
            <a:r>
              <a:rPr kumimoji="0" lang="en-GB" sz="4400" b="1" i="0" u="none" strike="noStrike" kern="1200" cap="none" spc="0" normalizeH="0" baseline="0" noProof="0" dirty="0">
                <a:ln>
                  <a:noFill/>
                </a:ln>
                <a:solidFill>
                  <a:prstClr val="white"/>
                </a:solidFill>
                <a:effectLst/>
                <a:uLnTx/>
                <a:uFillTx/>
                <a:latin typeface="Calibri Light" panose="020F0302020204030204"/>
                <a:ea typeface="+mj-ea"/>
                <a:cs typeface="+mj-cs"/>
              </a:rPr>
              <a:t>Menu commands description</a:t>
            </a:r>
          </a:p>
        </p:txBody>
      </p:sp>
      <p:sp>
        <p:nvSpPr>
          <p:cNvPr id="3" name="Content Placeholder 2">
            <a:extLst>
              <a:ext uri="{FF2B5EF4-FFF2-40B4-BE49-F238E27FC236}">
                <a16:creationId xmlns:a16="http://schemas.microsoft.com/office/drawing/2014/main" id="{680F2E66-39A7-2C1F-7D90-F1143C1A9696}"/>
              </a:ext>
            </a:extLst>
          </p:cNvPr>
          <p:cNvSpPr txBox="1">
            <a:spLocks/>
          </p:cNvSpPr>
          <p:nvPr/>
        </p:nvSpPr>
        <p:spPr>
          <a:xfrm>
            <a:off x="135636" y="1168807"/>
            <a:ext cx="11732646" cy="503460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The </a:t>
            </a:r>
            <a:r>
              <a:rPr kumimoji="0" lang="en-GB" sz="2800" b="1" i="0" u="none" strike="noStrike" kern="1200" cap="none" spc="0" normalizeH="0" baseline="0" noProof="0">
                <a:ln>
                  <a:noFill/>
                </a:ln>
                <a:solidFill>
                  <a:srgbClr val="202124"/>
                </a:solidFill>
                <a:effectLst/>
                <a:highlight>
                  <a:srgbClr val="FFFF00"/>
                </a:highlight>
                <a:uLnTx/>
                <a:uFillTx/>
                <a:latin typeface="Calibri" panose="020F0502020204030204"/>
                <a:ea typeface="+mn-ea"/>
                <a:cs typeface="+mn-cs"/>
              </a:rPr>
              <a:t>free</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 command in the </a:t>
            </a:r>
            <a:r>
              <a:rPr kumimoji="0" lang="en-GB" sz="2800" b="1" i="0" u="none" strike="noStrike" kern="1200" cap="none" spc="0" normalizeH="0" baseline="0" noProof="0">
                <a:ln>
                  <a:noFill/>
                </a:ln>
                <a:solidFill>
                  <a:srgbClr val="202124"/>
                </a:solidFill>
                <a:effectLst/>
                <a:uLnTx/>
                <a:uFillTx/>
                <a:latin typeface="Calibri" panose="020F0502020204030204"/>
                <a:ea typeface="+mn-ea"/>
                <a:cs typeface="+mn-cs"/>
              </a:rPr>
              <a:t>memory_usage() function </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checks the</a:t>
            </a:r>
            <a:r>
              <a:rPr kumimoji="0" lang="en-GB" sz="2800" b="1" i="0" u="none" strike="noStrike" kern="1200" cap="none" spc="0" normalizeH="0" baseline="0" noProof="0">
                <a:ln>
                  <a:noFill/>
                </a:ln>
                <a:solidFill>
                  <a:srgbClr val="202124"/>
                </a:solidFill>
                <a:effectLst/>
                <a:uLnTx/>
                <a:uFillTx/>
                <a:latin typeface="Calibri" panose="020F0502020204030204"/>
                <a:ea typeface="+mn-ea"/>
                <a:cs typeface="+mn-cs"/>
              </a:rPr>
              <a:t> memory usage</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 on a </a:t>
            </a:r>
            <a:r>
              <a:rPr kumimoji="0" lang="en-GB" sz="2800" b="1" i="0" u="none" strike="noStrike" kern="1200" cap="none" spc="0" normalizeH="0" baseline="0" noProof="0">
                <a:ln>
                  <a:noFill/>
                </a:ln>
                <a:solidFill>
                  <a:srgbClr val="202124"/>
                </a:solidFill>
                <a:effectLst/>
                <a:uLnTx/>
                <a:uFillTx/>
                <a:latin typeface="Calibri" panose="020F0502020204030204"/>
                <a:ea typeface="+mn-ea"/>
                <a:cs typeface="+mn-cs"/>
              </a:rPr>
              <a:t>linux system. </a:t>
            </a:r>
          </a:p>
          <a:p>
            <a:pPr marL="228600" marR="0" lvl="0" indent="-2286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We use the </a:t>
            </a:r>
            <a:r>
              <a:rPr kumimoji="0" lang="en-GB" sz="2800" b="1" i="0" u="none" strike="noStrike" kern="1200" cap="none" spc="0" normalizeH="0" baseline="0" noProof="0">
                <a:ln>
                  <a:noFill/>
                </a:ln>
                <a:solidFill>
                  <a:srgbClr val="202124"/>
                </a:solidFill>
                <a:effectLst/>
                <a:highlight>
                  <a:srgbClr val="FFFF00"/>
                </a:highlight>
                <a:uLnTx/>
                <a:uFillTx/>
                <a:latin typeface="Calibri" panose="020F0502020204030204"/>
                <a:ea typeface="+mn-ea"/>
                <a:cs typeface="+mn-cs"/>
              </a:rPr>
              <a:t>htop</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 command in the </a:t>
            </a:r>
            <a:r>
              <a:rPr kumimoji="0" lang="en-GB" sz="2800" b="1" i="0" u="none" strike="noStrike" kern="1200" cap="none" spc="0" normalizeH="0" baseline="0" noProof="0">
                <a:ln>
                  <a:noFill/>
                </a:ln>
                <a:solidFill>
                  <a:srgbClr val="202124"/>
                </a:solidFill>
                <a:effectLst/>
                <a:uLnTx/>
                <a:uFillTx/>
                <a:latin typeface="Calibri" panose="020F0502020204030204"/>
                <a:ea typeface="+mn-ea"/>
                <a:cs typeface="+mn-cs"/>
              </a:rPr>
              <a:t>proc_and_cpu() function </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to </a:t>
            </a:r>
            <a:r>
              <a:rPr kumimoji="0" lang="en-GB" sz="2800" b="1" i="0" u="none" strike="noStrike" kern="1200" cap="none" spc="0" normalizeH="0" baseline="0" noProof="0">
                <a:ln>
                  <a:noFill/>
                </a:ln>
                <a:solidFill>
                  <a:srgbClr val="202124"/>
                </a:solidFill>
                <a:effectLst/>
                <a:uLnTx/>
                <a:uFillTx/>
                <a:latin typeface="Calibri" panose="020F0502020204030204"/>
                <a:ea typeface="+mn-ea"/>
                <a:cs typeface="+mn-cs"/>
              </a:rPr>
              <a:t>show system activity </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including </a:t>
            </a:r>
            <a:r>
              <a:rPr kumimoji="0" lang="en-GB" sz="2800" b="1" i="0" u="none" strike="noStrike" kern="1200" cap="none" spc="0" normalizeH="0" baseline="0" noProof="0">
                <a:ln>
                  <a:noFill/>
                </a:ln>
                <a:solidFill>
                  <a:srgbClr val="202124"/>
                </a:solidFill>
                <a:effectLst/>
                <a:uLnTx/>
                <a:uFillTx/>
                <a:latin typeface="Calibri" panose="020F0502020204030204"/>
                <a:ea typeface="+mn-ea"/>
                <a:cs typeface="+mn-cs"/>
              </a:rPr>
              <a:t>CPU &amp; Memory usage </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and a list of the processes running.</a:t>
            </a:r>
          </a:p>
          <a:p>
            <a:pPr marL="228600" marR="0" lvl="0" indent="-2286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Calibri" panose="020F0502020204030204"/>
                <a:ea typeface="+mn-ea"/>
                <a:cs typeface="+mn-cs"/>
              </a:rPr>
              <a:t>We use the </a:t>
            </a:r>
            <a:r>
              <a:rPr kumimoji="0" lang="en-GB" sz="2800" b="1" i="0" u="none" strike="noStrike" kern="1200" cap="none" spc="0" normalizeH="0" baseline="0" noProof="0">
                <a:ln>
                  <a:noFill/>
                </a:ln>
                <a:solidFill>
                  <a:prstClr val="black"/>
                </a:solidFill>
                <a:effectLst/>
                <a:highlight>
                  <a:srgbClr val="FFFF00"/>
                </a:highlight>
                <a:uLnTx/>
                <a:uFillTx/>
                <a:latin typeface="Calibri" panose="020F0502020204030204"/>
                <a:ea typeface="+mn-ea"/>
                <a:cs typeface="+mn-cs"/>
              </a:rPr>
              <a:t>cat</a:t>
            </a:r>
            <a:r>
              <a:rPr kumimoji="0" lang="en-GB" sz="2800" b="0" i="0" u="none" strike="noStrike" kern="1200" cap="none" spc="0" normalizeH="0" baseline="0" noProof="0">
                <a:ln>
                  <a:noFill/>
                </a:ln>
                <a:solidFill>
                  <a:prstClr val="black"/>
                </a:solidFill>
                <a:effectLst/>
                <a:highlight>
                  <a:srgbClr val="FFFF00"/>
                </a:highlight>
                <a:uLnTx/>
                <a:uFillTx/>
                <a:latin typeface="Calibri" panose="020F0502020204030204"/>
                <a:ea typeface="+mn-ea"/>
                <a:cs typeface="+mn-cs"/>
              </a:rPr>
              <a:t> </a:t>
            </a:r>
            <a:r>
              <a:rPr kumimoji="0" lang="en-GB" sz="2800" b="1" i="0" u="none" strike="noStrike" kern="1200" cap="none" spc="0" normalizeH="0" baseline="0" noProof="0">
                <a:ln>
                  <a:noFill/>
                </a:ln>
                <a:solidFill>
                  <a:prstClr val="black"/>
                </a:solidFill>
                <a:effectLst/>
                <a:highlight>
                  <a:srgbClr val="FFFF00"/>
                </a:highlight>
                <a:uLnTx/>
                <a:uFillTx/>
                <a:latin typeface="Calibri" panose="020F0502020204030204"/>
                <a:ea typeface="+mn-ea"/>
                <a:cs typeface="+mn-cs"/>
              </a:rPr>
              <a:t>/proc/net/tcp </a:t>
            </a:r>
            <a:r>
              <a:rPr kumimoji="0" lang="en-GB" sz="2800" b="0" i="0" u="none" strike="noStrike" kern="1200" cap="none" spc="0" normalizeH="0" baseline="0" noProof="0">
                <a:ln>
                  <a:noFill/>
                </a:ln>
                <a:solidFill>
                  <a:prstClr val="black"/>
                </a:solidFill>
                <a:effectLst/>
                <a:uLnTx/>
                <a:uFillTx/>
                <a:latin typeface="Calibri" panose="020F0502020204030204"/>
                <a:ea typeface="+mn-ea"/>
                <a:cs typeface="+mn-cs"/>
              </a:rPr>
              <a:t>command </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in the </a:t>
            </a:r>
            <a:r>
              <a:rPr kumimoji="0" lang="en-GB" sz="2800" b="1" i="0" u="none" strike="noStrike" kern="1200" cap="none" spc="0" normalizeH="0" baseline="0" noProof="0">
                <a:ln>
                  <a:noFill/>
                </a:ln>
                <a:solidFill>
                  <a:srgbClr val="202124"/>
                </a:solidFill>
                <a:effectLst/>
                <a:uLnTx/>
                <a:uFillTx/>
                <a:latin typeface="Calibri" panose="020F0502020204030204"/>
                <a:ea typeface="+mn-ea"/>
                <a:cs typeface="+mn-cs"/>
              </a:rPr>
              <a:t>tcp_usage() function </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to </a:t>
            </a:r>
            <a:r>
              <a:rPr kumimoji="0" lang="en-GB" sz="2800" b="1" i="0" u="none" strike="noStrike" kern="1200" cap="none" spc="0" normalizeH="0" baseline="0" noProof="0">
                <a:ln>
                  <a:noFill/>
                </a:ln>
                <a:solidFill>
                  <a:prstClr val="black"/>
                </a:solidFill>
                <a:effectLst/>
                <a:uLnTx/>
                <a:uFillTx/>
                <a:latin typeface="Calibri" panose="020F0502020204030204"/>
                <a:ea typeface="+mn-ea"/>
                <a:cs typeface="+mn-cs"/>
              </a:rPr>
              <a:t>output the current TCP connections </a:t>
            </a:r>
            <a:r>
              <a:rPr kumimoji="0" lang="en-GB" sz="2800" b="0" i="0" u="none" strike="noStrike" kern="1200" cap="none" spc="0" normalizeH="0" baseline="0" noProof="0">
                <a:ln>
                  <a:noFill/>
                </a:ln>
                <a:solidFill>
                  <a:prstClr val="black"/>
                </a:solidFill>
                <a:effectLst/>
                <a:uLnTx/>
                <a:uFillTx/>
                <a:latin typeface="Calibri" panose="020F0502020204030204"/>
                <a:ea typeface="+mn-ea"/>
                <a:cs typeface="+mn-cs"/>
              </a:rPr>
              <a:t>from the </a:t>
            </a:r>
            <a:r>
              <a:rPr kumimoji="0" lang="en-GB" sz="2800" b="1" i="0" u="none" strike="noStrike" kern="1200" cap="none" spc="0" normalizeH="0" baseline="0" noProof="0">
                <a:ln>
                  <a:noFill/>
                </a:ln>
                <a:solidFill>
                  <a:prstClr val="black"/>
                </a:solidFill>
                <a:effectLst/>
                <a:uLnTx/>
                <a:uFillTx/>
                <a:latin typeface="Calibri" panose="020F0502020204030204"/>
                <a:ea typeface="+mn-ea"/>
                <a:cs typeface="+mn-cs"/>
              </a:rPr>
              <a:t>/proc/net/tcp file</a:t>
            </a:r>
            <a:r>
              <a:rPr kumimoji="0" lang="en-GB" sz="2800" b="0" i="0" u="none" strike="noStrike" kern="1200" cap="none" spc="0" normalizeH="0" baseline="0" noProof="0">
                <a:ln>
                  <a:noFill/>
                </a:ln>
                <a:solidFill>
                  <a:prstClr val="black"/>
                </a:solidFill>
                <a:effectLst/>
                <a:uLnTx/>
                <a:uFillTx/>
                <a:latin typeface="Calibri" panose="020F0502020204030204"/>
                <a:ea typeface="+mn-ea"/>
                <a:cs typeface="+mn-cs"/>
              </a:rPr>
              <a:t>.</a:t>
            </a:r>
          </a:p>
          <a:p>
            <a:pPr marL="228600" marR="0" lvl="0" indent="-2286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We use the </a:t>
            </a:r>
            <a:r>
              <a:rPr kumimoji="0" lang="en-GB" sz="2800" b="1" i="0" u="none" strike="noStrike" kern="1200" cap="none" spc="0" normalizeH="0" baseline="0" noProof="0">
                <a:ln>
                  <a:noFill/>
                </a:ln>
                <a:solidFill>
                  <a:srgbClr val="202124"/>
                </a:solidFill>
                <a:effectLst/>
                <a:highlight>
                  <a:srgbClr val="FFFF00"/>
                </a:highlight>
                <a:uLnTx/>
                <a:uFillTx/>
                <a:latin typeface="Calibri" panose="020F0502020204030204"/>
                <a:ea typeface="+mn-ea"/>
                <a:cs typeface="+mn-cs"/>
              </a:rPr>
              <a:t>uname</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 command (short for Unix name) in the </a:t>
            </a:r>
            <a:r>
              <a:rPr kumimoji="0" lang="en-GB" sz="2800" b="1" i="0" u="none" strike="noStrike" kern="1200" cap="none" spc="0" normalizeH="0" baseline="0" noProof="0">
                <a:ln>
                  <a:noFill/>
                </a:ln>
                <a:solidFill>
                  <a:srgbClr val="202124"/>
                </a:solidFill>
                <a:effectLst/>
                <a:uLnTx/>
                <a:uFillTx/>
                <a:latin typeface="Calibri" panose="020F0502020204030204"/>
                <a:ea typeface="+mn-ea"/>
                <a:cs typeface="+mn-cs"/>
              </a:rPr>
              <a:t>kernel_usage() function </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to</a:t>
            </a:r>
            <a:r>
              <a:rPr kumimoji="0" lang="en-GB" sz="2800" b="1" i="0" u="none" strike="noStrike" kern="1200" cap="none" spc="0" normalizeH="0" baseline="0" noProof="0">
                <a:ln>
                  <a:noFill/>
                </a:ln>
                <a:solidFill>
                  <a:srgbClr val="202124"/>
                </a:solidFill>
                <a:effectLst/>
                <a:uLnTx/>
                <a:uFillTx/>
                <a:latin typeface="Calibri" panose="020F0502020204030204"/>
                <a:ea typeface="+mn-ea"/>
                <a:cs typeface="+mn-cs"/>
              </a:rPr>
              <a:t> </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output</a:t>
            </a:r>
            <a:r>
              <a:rPr kumimoji="0" lang="en-GB" sz="2800" b="1" i="0" u="none" strike="noStrike" kern="1200" cap="none" spc="0" normalizeH="0" baseline="0" noProof="0">
                <a:ln>
                  <a:noFill/>
                </a:ln>
                <a:solidFill>
                  <a:srgbClr val="202124"/>
                </a:solidFill>
                <a:effectLst/>
                <a:uLnTx/>
                <a:uFillTx/>
                <a:latin typeface="Calibri" panose="020F0502020204030204"/>
                <a:ea typeface="+mn-ea"/>
                <a:cs typeface="+mn-cs"/>
              </a:rPr>
              <a:t> </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the </a:t>
            </a:r>
            <a:r>
              <a:rPr kumimoji="0" lang="en-GB" sz="2800" b="1" i="0" u="none" strike="noStrike" kern="1200" cap="none" spc="0" normalizeH="0" baseline="0" noProof="0">
                <a:ln>
                  <a:noFill/>
                </a:ln>
                <a:solidFill>
                  <a:srgbClr val="202124"/>
                </a:solidFill>
                <a:effectLst/>
                <a:uLnTx/>
                <a:uFillTx/>
                <a:latin typeface="Calibri" panose="020F0502020204030204"/>
                <a:ea typeface="+mn-ea"/>
                <a:cs typeface="+mn-cs"/>
              </a:rPr>
              <a:t>name &amp; version of the computer and OS.</a:t>
            </a:r>
          </a:p>
          <a:p>
            <a:pPr marL="685800" marR="0" lvl="1" indent="-2286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400" b="0" i="0" u="none" strike="noStrike" kern="1200" cap="none" spc="0" normalizeH="0" baseline="0" noProof="0">
                <a:ln>
                  <a:noFill/>
                </a:ln>
                <a:solidFill>
                  <a:srgbClr val="202124"/>
                </a:solidFill>
                <a:effectLst/>
                <a:uLnTx/>
                <a:uFillTx/>
                <a:latin typeface="Calibri" panose="020F0502020204030204"/>
                <a:ea typeface="+mn-ea"/>
                <a:cs typeface="+mn-cs"/>
              </a:rPr>
              <a:t>-s = Kernel name, -v = Kernel version &amp; kernel build version, -r = Kernel release number</a:t>
            </a:r>
          </a:p>
          <a:p>
            <a:pPr marL="228600" marR="0" lvl="0" indent="-2286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Calibri" panose="020F0502020204030204"/>
                <a:ea typeface="+mn-ea"/>
                <a:cs typeface="+mn-cs"/>
              </a:rPr>
              <a:t>We use the </a:t>
            </a:r>
            <a:r>
              <a:rPr kumimoji="0" lang="en-GB" sz="2800" b="1" i="0" u="none" strike="noStrike" kern="1200" cap="none" spc="0" normalizeH="0" baseline="0" noProof="0">
                <a:ln>
                  <a:noFill/>
                </a:ln>
                <a:solidFill>
                  <a:prstClr val="black"/>
                </a:solidFill>
                <a:effectLst/>
                <a:highlight>
                  <a:srgbClr val="FFFF00"/>
                </a:highlight>
                <a:uLnTx/>
                <a:uFillTx/>
                <a:latin typeface="Calibri" panose="020F0502020204030204"/>
                <a:ea typeface="+mn-ea"/>
                <a:cs typeface="+mn-cs"/>
              </a:rPr>
              <a:t>w</a:t>
            </a:r>
            <a:r>
              <a:rPr kumimoji="0" lang="en-GB" sz="2800" b="1" i="0" u="none" strike="noStrike" kern="1200" cap="none" spc="0" normalizeH="0" baseline="0" noProof="0">
                <a:ln>
                  <a:noFill/>
                </a:ln>
                <a:solidFill>
                  <a:prstClr val="black"/>
                </a:solidFill>
                <a:effectLst/>
                <a:uLnTx/>
                <a:uFillTx/>
                <a:latin typeface="Calibri" panose="020F0502020204030204"/>
                <a:ea typeface="+mn-ea"/>
                <a:cs typeface="+mn-cs"/>
              </a:rPr>
              <a:t> command </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in the </a:t>
            </a:r>
            <a:r>
              <a:rPr kumimoji="0" lang="en-GB" sz="2800" b="1" i="0" u="none" strike="noStrike" kern="1200" cap="none" spc="0" normalizeH="0" baseline="0" noProof="0">
                <a:ln>
                  <a:noFill/>
                </a:ln>
                <a:solidFill>
                  <a:srgbClr val="202124"/>
                </a:solidFill>
                <a:effectLst/>
                <a:uLnTx/>
                <a:uFillTx/>
                <a:latin typeface="Calibri" panose="020F0502020204030204"/>
                <a:ea typeface="+mn-ea"/>
                <a:cs typeface="+mn-cs"/>
              </a:rPr>
              <a:t>WhoWhyWhat() function </a:t>
            </a:r>
            <a:r>
              <a:rPr kumimoji="0" lang="en-GB" sz="2800" b="0" i="0" u="none" strike="noStrike" kern="1200" cap="none" spc="0" normalizeH="0" baseline="0" noProof="0">
                <a:ln>
                  <a:noFill/>
                </a:ln>
                <a:solidFill>
                  <a:prstClr val="black"/>
                </a:solidFill>
                <a:effectLst/>
                <a:uLnTx/>
                <a:uFillTx/>
                <a:latin typeface="Calibri" panose="020F0502020204030204"/>
                <a:ea typeface="+mn-ea"/>
                <a:cs typeface="+mn-cs"/>
              </a:rPr>
              <a:t>to </a:t>
            </a:r>
            <a:r>
              <a:rPr kumimoji="0" lang="en-GB" sz="2800" b="0" i="0" u="none" strike="noStrike" kern="1200" cap="none" spc="0" normalizeH="0" baseline="0" noProof="0">
                <a:ln>
                  <a:noFill/>
                </a:ln>
                <a:solidFill>
                  <a:srgbClr val="202124"/>
                </a:solidFill>
                <a:effectLst/>
                <a:uLnTx/>
                <a:uFillTx/>
                <a:latin typeface="Calibri" panose="020F0502020204030204"/>
                <a:ea typeface="+mn-ea"/>
                <a:cs typeface="+mn-cs"/>
              </a:rPr>
              <a:t>provide a summary of each user who is logged into the system, what each user is doing, and what load their activity is putting on the system.</a:t>
            </a:r>
            <a:endParaRPr kumimoji="0" lang="en-GB" sz="2800" b="0" i="0" u="none" strike="noStrike" kern="1200" cap="none" spc="0" normalizeH="0" baseline="0" noProof="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67708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85000"/>
            </a:schemeClr>
          </a:solidFill>
        </p:spPr>
        <p:txBody>
          <a:bodyPr>
            <a:normAutofit/>
          </a:bodyPr>
          <a:lstStyle/>
          <a:p>
            <a:r>
              <a:rPr lang="en-GB" sz="5400" b="1" dirty="0"/>
              <a:t>Bg. </a:t>
            </a:r>
            <a:r>
              <a:rPr lang="en-GB" dirty="0" err="1"/>
              <a:t>Uname</a:t>
            </a:r>
            <a:r>
              <a:rPr lang="en-GB" dirty="0"/>
              <a:t> command options.</a:t>
            </a:r>
          </a:p>
        </p:txBody>
      </p:sp>
      <p:pic>
        <p:nvPicPr>
          <p:cNvPr id="4" name="Picture 3" descr="Icon&#10;&#10;Description automatically generated">
            <a:extLst>
              <a:ext uri="{FF2B5EF4-FFF2-40B4-BE49-F238E27FC236}">
                <a16:creationId xmlns:a16="http://schemas.microsoft.com/office/drawing/2014/main" id="{7AD73F44-A251-466D-A388-CF53569BDB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05374" y="43825"/>
            <a:ext cx="1698818" cy="1698818"/>
          </a:xfrm>
          <a:prstGeom prst="rect">
            <a:avLst/>
          </a:prstGeom>
        </p:spPr>
      </p:pic>
      <p:sp>
        <p:nvSpPr>
          <p:cNvPr id="5" name="TextBox 4">
            <a:extLst>
              <a:ext uri="{FF2B5EF4-FFF2-40B4-BE49-F238E27FC236}">
                <a16:creationId xmlns:a16="http://schemas.microsoft.com/office/drawing/2014/main" id="{A9BA9D25-D5EE-4DE0-A684-01CE3D73BBA2}"/>
              </a:ext>
            </a:extLst>
          </p:cNvPr>
          <p:cNvSpPr txBox="1"/>
          <p:nvPr/>
        </p:nvSpPr>
        <p:spPr>
          <a:xfrm rot="19657094">
            <a:off x="10290445" y="1479508"/>
            <a:ext cx="907755" cy="1262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ommons.wikimedia.org/wiki/File:Bash_Logo_Colored.svg"/>
              </a:rPr>
              <a:t>This Photo</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712150" y="1956753"/>
            <a:ext cx="10935353" cy="4276981"/>
          </a:xfrm>
          <a:solidFill>
            <a:schemeClr val="bg1">
              <a:lumMod val="85000"/>
            </a:schemeClr>
          </a:solidFill>
        </p:spPr>
        <p:txBody>
          <a:bodyPr>
            <a:normAutofit/>
          </a:bodyPr>
          <a:lstStyle/>
          <a:p>
            <a:pPr marL="0" indent="0">
              <a:buNone/>
            </a:pPr>
            <a:r>
              <a:rPr lang="en-GB" dirty="0"/>
              <a:t>Here are some additional options to use with the </a:t>
            </a:r>
            <a:r>
              <a:rPr lang="en-GB" b="1" dirty="0" err="1"/>
              <a:t>uname</a:t>
            </a:r>
            <a:r>
              <a:rPr lang="en-GB" b="1" dirty="0"/>
              <a:t> command </a:t>
            </a:r>
            <a:r>
              <a:rPr lang="en-GB" dirty="0"/>
              <a:t>(short for Unix name) in the </a:t>
            </a:r>
            <a:r>
              <a:rPr lang="en-GB" b="1" dirty="0" err="1"/>
              <a:t>kernel_usage</a:t>
            </a:r>
            <a:r>
              <a:rPr lang="en-GB" b="1" dirty="0"/>
              <a:t>() function</a:t>
            </a:r>
            <a:r>
              <a:rPr lang="en-GB" dirty="0"/>
              <a:t>.</a:t>
            </a:r>
            <a:endParaRPr lang="en-GB" sz="1800" b="0" i="0" dirty="0">
              <a:effectLst/>
              <a:latin typeface="arial" panose="020B0604020202020204" pitchFamily="34" charset="0"/>
            </a:endParaRPr>
          </a:p>
          <a:p>
            <a:pPr algn="l">
              <a:buFont typeface="Arial" panose="020B0604020202020204" pitchFamily="34" charset="0"/>
              <a:buChar char="•"/>
            </a:pPr>
            <a:r>
              <a:rPr lang="en-GB" sz="2400" b="0" i="0" dirty="0">
                <a:effectLst/>
                <a:latin typeface="arial" panose="020B0604020202020204" pitchFamily="34" charset="0"/>
              </a:rPr>
              <a:t>-s </a:t>
            </a:r>
            <a:r>
              <a:rPr lang="en-GB" sz="2400" b="1" i="0" dirty="0">
                <a:effectLst/>
                <a:latin typeface="arial" panose="020B0604020202020204" pitchFamily="34" charset="0"/>
              </a:rPr>
              <a:t>option</a:t>
            </a:r>
            <a:r>
              <a:rPr lang="en-GB" sz="2400" b="0" i="0" dirty="0">
                <a:effectLst/>
                <a:latin typeface="arial" panose="020B0604020202020204" pitchFamily="34" charset="0"/>
              </a:rPr>
              <a:t>: It prints the kernel name.</a:t>
            </a:r>
          </a:p>
          <a:p>
            <a:pPr algn="l">
              <a:buFont typeface="Arial" panose="020B0604020202020204" pitchFamily="34" charset="0"/>
              <a:buChar char="•"/>
            </a:pPr>
            <a:r>
              <a:rPr lang="en-GB" sz="2400" b="0" i="0" dirty="0">
                <a:effectLst/>
                <a:latin typeface="arial" panose="020B0604020202020204" pitchFamily="34" charset="0"/>
              </a:rPr>
              <a:t>-n </a:t>
            </a:r>
            <a:r>
              <a:rPr lang="en-GB" sz="2400" b="1" i="0" dirty="0">
                <a:effectLst/>
                <a:latin typeface="arial" panose="020B0604020202020204" pitchFamily="34" charset="0"/>
              </a:rPr>
              <a:t>option</a:t>
            </a:r>
            <a:r>
              <a:rPr lang="en-GB" sz="2400" b="0" i="0" dirty="0">
                <a:effectLst/>
                <a:latin typeface="arial" panose="020B0604020202020204" pitchFamily="34" charset="0"/>
              </a:rPr>
              <a:t>: It prints the </a:t>
            </a:r>
            <a:r>
              <a:rPr lang="en-GB" sz="2400" i="0" dirty="0">
                <a:effectLst/>
                <a:latin typeface="arial" panose="020B0604020202020204" pitchFamily="34" charset="0"/>
              </a:rPr>
              <a:t>name</a:t>
            </a:r>
            <a:r>
              <a:rPr lang="en-GB" sz="2400" b="0" i="0" dirty="0">
                <a:effectLst/>
                <a:latin typeface="arial" panose="020B0604020202020204" pitchFamily="34" charset="0"/>
              </a:rPr>
              <a:t> of the computer.</a:t>
            </a:r>
          </a:p>
          <a:p>
            <a:pPr algn="l">
              <a:buFont typeface="Arial" panose="020B0604020202020204" pitchFamily="34" charset="0"/>
              <a:buChar char="•"/>
            </a:pPr>
            <a:r>
              <a:rPr lang="en-GB" sz="2400" b="0" i="0" dirty="0">
                <a:effectLst/>
                <a:latin typeface="arial" panose="020B0604020202020204" pitchFamily="34" charset="0"/>
              </a:rPr>
              <a:t>-r </a:t>
            </a:r>
            <a:r>
              <a:rPr lang="en-GB" sz="2400" b="1" i="0" dirty="0">
                <a:effectLst/>
                <a:latin typeface="arial" panose="020B0604020202020204" pitchFamily="34" charset="0"/>
              </a:rPr>
              <a:t>option</a:t>
            </a:r>
            <a:r>
              <a:rPr lang="en-GB" sz="2400" b="0" i="0" dirty="0">
                <a:effectLst/>
                <a:latin typeface="arial" panose="020B0604020202020204" pitchFamily="34" charset="0"/>
              </a:rPr>
              <a:t>: It prints the kernel release date.</a:t>
            </a:r>
          </a:p>
          <a:p>
            <a:pPr algn="l">
              <a:buFont typeface="Arial" panose="020B0604020202020204" pitchFamily="34" charset="0"/>
              <a:buChar char="•"/>
            </a:pPr>
            <a:r>
              <a:rPr lang="en-GB" sz="2400" b="0" i="0" dirty="0">
                <a:effectLst/>
                <a:latin typeface="arial" panose="020B0604020202020204" pitchFamily="34" charset="0"/>
              </a:rPr>
              <a:t>-v </a:t>
            </a:r>
            <a:r>
              <a:rPr lang="en-GB" sz="2400" b="1" i="0" dirty="0">
                <a:effectLst/>
                <a:latin typeface="arial" panose="020B0604020202020204" pitchFamily="34" charset="0"/>
              </a:rPr>
              <a:t>option</a:t>
            </a:r>
            <a:r>
              <a:rPr lang="en-GB" sz="2400" b="0" i="0" dirty="0">
                <a:effectLst/>
                <a:latin typeface="arial" panose="020B0604020202020204" pitchFamily="34" charset="0"/>
              </a:rPr>
              <a:t>: It prints the version of the current kernel.</a:t>
            </a:r>
          </a:p>
          <a:p>
            <a:pPr algn="l">
              <a:buFont typeface="Arial" panose="020B0604020202020204" pitchFamily="34" charset="0"/>
              <a:buChar char="•"/>
            </a:pPr>
            <a:r>
              <a:rPr lang="en-GB" sz="2400" b="0" i="0" dirty="0">
                <a:effectLst/>
                <a:latin typeface="arial" panose="020B0604020202020204" pitchFamily="34" charset="0"/>
              </a:rPr>
              <a:t>-m </a:t>
            </a:r>
            <a:r>
              <a:rPr lang="en-GB" sz="2400" b="1" i="0" dirty="0">
                <a:effectLst/>
                <a:latin typeface="arial" panose="020B0604020202020204" pitchFamily="34" charset="0"/>
              </a:rPr>
              <a:t>option</a:t>
            </a:r>
            <a:r>
              <a:rPr lang="en-GB" sz="2400" b="0" i="0" dirty="0">
                <a:effectLst/>
                <a:latin typeface="arial" panose="020B0604020202020204" pitchFamily="34" charset="0"/>
              </a:rPr>
              <a:t>: It prints the machine hardware name.</a:t>
            </a:r>
          </a:p>
        </p:txBody>
      </p:sp>
    </p:spTree>
    <p:extLst>
      <p:ext uri="{BB962C8B-B14F-4D97-AF65-F5344CB8AC3E}">
        <p14:creationId xmlns:p14="http://schemas.microsoft.com/office/powerpoint/2010/main" val="8152503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a:solidFill>
            <a:schemeClr val="bg1">
              <a:lumMod val="85000"/>
            </a:schemeClr>
          </a:solidFill>
        </p:spPr>
        <p:txBody>
          <a:bodyPr>
            <a:normAutofit fontScale="90000"/>
          </a:bodyPr>
          <a:lstStyle/>
          <a:p>
            <a:r>
              <a:rPr lang="en-GB" sz="6000" b="1" dirty="0"/>
              <a:t>Bg. </a:t>
            </a:r>
            <a:r>
              <a:rPr lang="en-GB" sz="4900" b="1" dirty="0"/>
              <a:t>Some useful System command options</a:t>
            </a:r>
            <a:endParaRPr lang="en-GB" sz="4900"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41633" y="1698115"/>
            <a:ext cx="11814243" cy="5004526"/>
          </a:xfrm>
          <a:solidFill>
            <a:schemeClr val="bg1">
              <a:lumMod val="85000"/>
            </a:schemeClr>
          </a:solidFill>
        </p:spPr>
        <p:txBody>
          <a:bodyPr>
            <a:normAutofit fontScale="77500" lnSpcReduction="20000"/>
          </a:bodyPr>
          <a:lstStyle/>
          <a:p>
            <a:pPr marL="0" indent="0">
              <a:buNone/>
            </a:pPr>
            <a:r>
              <a:rPr lang="en-GB" dirty="0"/>
              <a:t>Here are some additional commands to try in your menu.</a:t>
            </a:r>
            <a:endParaRPr lang="en-GB" sz="1800" b="0" i="0" dirty="0">
              <a:effectLst/>
              <a:latin typeface="arial" panose="020B0604020202020204" pitchFamily="34" charset="0"/>
            </a:endParaRPr>
          </a:p>
          <a:p>
            <a:r>
              <a:rPr lang="en-GB" b="1" dirty="0" err="1"/>
              <a:t>ps</a:t>
            </a:r>
            <a:r>
              <a:rPr lang="en-GB" b="1" dirty="0"/>
              <a:t> &gt; file.txt </a:t>
            </a:r>
            <a:r>
              <a:rPr lang="en-GB" dirty="0"/>
              <a:t>- to </a:t>
            </a:r>
            <a:r>
              <a:rPr lang="en-GB" b="1" dirty="0"/>
              <a:t>output all processes </a:t>
            </a:r>
            <a:r>
              <a:rPr lang="en-GB" dirty="0"/>
              <a:t>running into a file.</a:t>
            </a:r>
          </a:p>
          <a:p>
            <a:r>
              <a:rPr lang="en-GB" b="1" dirty="0" err="1"/>
              <a:t>df</a:t>
            </a:r>
            <a:r>
              <a:rPr lang="en-GB" dirty="0"/>
              <a:t> – to </a:t>
            </a:r>
            <a:r>
              <a:rPr lang="en-GB" b="1" dirty="0"/>
              <a:t>show the disk space remaining </a:t>
            </a:r>
            <a:r>
              <a:rPr lang="en-GB" dirty="0"/>
              <a:t>in the file system.</a:t>
            </a:r>
          </a:p>
          <a:p>
            <a:pPr lvl="1"/>
            <a:r>
              <a:rPr lang="en-GB" b="1" dirty="0" err="1"/>
              <a:t>df</a:t>
            </a:r>
            <a:r>
              <a:rPr lang="en-GB" b="1" dirty="0"/>
              <a:t> –h </a:t>
            </a:r>
            <a:r>
              <a:rPr lang="en-GB" dirty="0"/>
              <a:t>- </a:t>
            </a:r>
            <a:r>
              <a:rPr lang="en-GB" dirty="0" err="1"/>
              <a:t>df</a:t>
            </a:r>
            <a:r>
              <a:rPr lang="en-GB" dirty="0"/>
              <a:t> command followed with the -h for an </a:t>
            </a:r>
            <a:r>
              <a:rPr lang="en-GB" b="1" dirty="0"/>
              <a:t>easier to read version</a:t>
            </a:r>
            <a:r>
              <a:rPr lang="en-GB" dirty="0"/>
              <a:t>.</a:t>
            </a:r>
          </a:p>
          <a:p>
            <a:r>
              <a:rPr lang="en-GB" b="1" dirty="0"/>
              <a:t>top</a:t>
            </a:r>
            <a:r>
              <a:rPr lang="en-GB" dirty="0"/>
              <a:t> - will </a:t>
            </a:r>
            <a:r>
              <a:rPr lang="en-GB" b="1" dirty="0"/>
              <a:t>display a list of processes </a:t>
            </a:r>
            <a:r>
              <a:rPr lang="en-GB" dirty="0"/>
              <a:t>and how much resources each process is using from the machine.</a:t>
            </a:r>
          </a:p>
          <a:p>
            <a:r>
              <a:rPr lang="en-US" b="1" i="0" dirty="0" err="1">
                <a:solidFill>
                  <a:srgbClr val="212529"/>
                </a:solidFill>
                <a:effectLst/>
                <a:latin typeface="-apple-system"/>
              </a:rPr>
              <a:t>vmstat</a:t>
            </a:r>
            <a:r>
              <a:rPr lang="en-US" b="0" i="0" dirty="0">
                <a:solidFill>
                  <a:srgbClr val="212529"/>
                </a:solidFill>
                <a:effectLst/>
                <a:latin typeface="-apple-system"/>
              </a:rPr>
              <a:t> command shows a statistically detailed </a:t>
            </a:r>
            <a:r>
              <a:rPr lang="en-US" b="1" i="0" dirty="0">
                <a:solidFill>
                  <a:srgbClr val="212529"/>
                </a:solidFill>
                <a:effectLst/>
                <a:latin typeface="-apple-system"/>
              </a:rPr>
              <a:t>report of the virtual memory </a:t>
            </a:r>
            <a:r>
              <a:rPr lang="en-US" b="0" i="0" dirty="0">
                <a:solidFill>
                  <a:srgbClr val="212529"/>
                </a:solidFill>
                <a:effectLst/>
                <a:latin typeface="-apple-system"/>
              </a:rPr>
              <a:t>that is currently in use. Virtual memory uses both hardware and software to enable a computer to compensate for physical memory shortages, temporarily transferring data from random access memory (RAM) to disk storage.</a:t>
            </a:r>
            <a:endParaRPr lang="en-GB" dirty="0"/>
          </a:p>
          <a:p>
            <a:r>
              <a:rPr lang="en-GB" b="1" i="0" dirty="0" err="1">
                <a:solidFill>
                  <a:srgbClr val="273239"/>
                </a:solidFill>
                <a:effectLst/>
                <a:latin typeface="urw-din"/>
              </a:rPr>
              <a:t>htop</a:t>
            </a:r>
            <a:r>
              <a:rPr lang="en-GB" b="0" i="0" dirty="0">
                <a:solidFill>
                  <a:srgbClr val="273239"/>
                </a:solidFill>
                <a:effectLst/>
                <a:latin typeface="urw-din"/>
              </a:rPr>
              <a:t>  - </a:t>
            </a:r>
            <a:r>
              <a:rPr lang="en-GB" dirty="0">
                <a:solidFill>
                  <a:srgbClr val="273239"/>
                </a:solidFill>
                <a:latin typeface="urw-din"/>
              </a:rPr>
              <a:t>just like Task Manager in Windows, </a:t>
            </a:r>
            <a:r>
              <a:rPr lang="en-GB" dirty="0" err="1">
                <a:solidFill>
                  <a:srgbClr val="273239"/>
                </a:solidFill>
                <a:latin typeface="urw-din"/>
              </a:rPr>
              <a:t>htop</a:t>
            </a:r>
            <a:r>
              <a:rPr lang="en-GB" dirty="0">
                <a:solidFill>
                  <a:srgbClr val="273239"/>
                </a:solidFill>
                <a:latin typeface="urw-din"/>
              </a:rPr>
              <a:t> </a:t>
            </a:r>
            <a:r>
              <a:rPr lang="en-GB" b="0" i="0" dirty="0">
                <a:solidFill>
                  <a:srgbClr val="273239"/>
                </a:solidFill>
                <a:effectLst/>
                <a:latin typeface="urw-din"/>
              </a:rPr>
              <a:t>allows you to interactively </a:t>
            </a:r>
            <a:r>
              <a:rPr lang="en-GB" b="1" i="0" dirty="0">
                <a:solidFill>
                  <a:srgbClr val="273239"/>
                </a:solidFill>
                <a:effectLst/>
                <a:latin typeface="urw-din"/>
              </a:rPr>
              <a:t>monitor the system’s resources and processes in real time</a:t>
            </a:r>
            <a:r>
              <a:rPr lang="en-GB" b="0" i="0" dirty="0">
                <a:solidFill>
                  <a:srgbClr val="273239"/>
                </a:solidFill>
                <a:effectLst/>
                <a:latin typeface="urw-din"/>
              </a:rPr>
              <a:t>. </a:t>
            </a:r>
            <a:r>
              <a:rPr lang="en-GB" b="0" dirty="0" err="1">
                <a:solidFill>
                  <a:srgbClr val="273239"/>
                </a:solidFill>
                <a:effectLst/>
                <a:latin typeface="urw-din"/>
              </a:rPr>
              <a:t>htop</a:t>
            </a:r>
            <a:r>
              <a:rPr lang="en-GB" b="0" i="1" dirty="0">
                <a:solidFill>
                  <a:srgbClr val="273239"/>
                </a:solidFill>
                <a:effectLst/>
                <a:latin typeface="urw-din"/>
              </a:rPr>
              <a:t> </a:t>
            </a:r>
            <a:r>
              <a:rPr lang="en-GB" b="0" i="0" dirty="0">
                <a:solidFill>
                  <a:srgbClr val="273239"/>
                </a:solidFill>
                <a:effectLst/>
                <a:latin typeface="urw-din"/>
              </a:rPr>
              <a:t>is a newer program to the </a:t>
            </a:r>
            <a:r>
              <a:rPr lang="en-GB" b="0" i="0" dirty="0">
                <a:effectLst/>
                <a:latin typeface="urw-din"/>
              </a:rPr>
              <a:t>top</a:t>
            </a:r>
            <a:r>
              <a:rPr lang="en-GB" u="sng" dirty="0">
                <a:latin typeface="urw-din"/>
              </a:rPr>
              <a:t> </a:t>
            </a:r>
            <a:r>
              <a:rPr lang="en-GB" b="0" i="0" dirty="0">
                <a:solidFill>
                  <a:srgbClr val="273239"/>
                </a:solidFill>
                <a:effectLst/>
                <a:latin typeface="urw-din"/>
              </a:rPr>
              <a:t>command. </a:t>
            </a:r>
            <a:r>
              <a:rPr lang="en-GB" b="0" i="0" dirty="0" err="1">
                <a:solidFill>
                  <a:srgbClr val="273239"/>
                </a:solidFill>
                <a:effectLst/>
                <a:latin typeface="urw-din"/>
              </a:rPr>
              <a:t>htop</a:t>
            </a:r>
            <a:r>
              <a:rPr lang="en-GB" b="0" i="0" dirty="0">
                <a:solidFill>
                  <a:srgbClr val="273239"/>
                </a:solidFill>
                <a:effectLst/>
                <a:latin typeface="urw-din"/>
              </a:rPr>
              <a:t> uses </a:t>
            </a:r>
            <a:r>
              <a:rPr lang="en-GB" b="0" i="0" dirty="0" err="1">
                <a:solidFill>
                  <a:srgbClr val="273239"/>
                </a:solidFill>
                <a:effectLst/>
                <a:latin typeface="urw-din"/>
              </a:rPr>
              <a:t>color</a:t>
            </a:r>
            <a:r>
              <a:rPr lang="en-GB" b="0" i="0" dirty="0">
                <a:solidFill>
                  <a:srgbClr val="273239"/>
                </a:solidFill>
                <a:effectLst/>
                <a:latin typeface="urw-din"/>
              </a:rPr>
              <a:t>, supports mouse operation, and provides visual information about processor, memory and swap usage. </a:t>
            </a:r>
            <a:r>
              <a:rPr lang="en-GB" sz="2200" dirty="0">
                <a:solidFill>
                  <a:srgbClr val="273239"/>
                </a:solidFill>
                <a:latin typeface="urw-din"/>
              </a:rPr>
              <a:t>Click</a:t>
            </a:r>
            <a:r>
              <a:rPr lang="en-GB" sz="2200" b="0" i="0" dirty="0">
                <a:solidFill>
                  <a:srgbClr val="273239"/>
                </a:solidFill>
                <a:effectLst/>
                <a:latin typeface="urw-din"/>
              </a:rPr>
              <a:t> </a:t>
            </a:r>
            <a:r>
              <a:rPr lang="en-GB" sz="2200" b="1" dirty="0" err="1"/>
              <a:t>Crtl+C</a:t>
            </a:r>
            <a:r>
              <a:rPr lang="en-GB" sz="2200" b="1" dirty="0"/>
              <a:t> </a:t>
            </a:r>
            <a:r>
              <a:rPr lang="en-GB" sz="2200" dirty="0"/>
              <a:t>to go back to the prompt. </a:t>
            </a:r>
          </a:p>
          <a:p>
            <a:r>
              <a:rPr lang="en-GB" sz="2600" dirty="0"/>
              <a:t>Note: If </a:t>
            </a:r>
            <a:r>
              <a:rPr lang="en-GB" sz="2600" dirty="0" err="1"/>
              <a:t>htop</a:t>
            </a:r>
            <a:r>
              <a:rPr lang="en-GB" sz="2600" dirty="0"/>
              <a:t> does not work, try using the </a:t>
            </a:r>
            <a:r>
              <a:rPr lang="en-GB" sz="2600" b="1" dirty="0"/>
              <a:t>apt – Advanced Package Tool</a:t>
            </a:r>
            <a:r>
              <a:rPr lang="en-GB" sz="2600" dirty="0"/>
              <a:t> command, To install the program: </a:t>
            </a:r>
            <a:r>
              <a:rPr lang="en-GB" sz="2600" b="1" dirty="0" err="1">
                <a:highlight>
                  <a:srgbClr val="FFFF00"/>
                </a:highlight>
              </a:rPr>
              <a:t>sudo</a:t>
            </a:r>
            <a:r>
              <a:rPr lang="en-GB" sz="2600" b="1" dirty="0">
                <a:highlight>
                  <a:srgbClr val="FFFF00"/>
                </a:highlight>
              </a:rPr>
              <a:t> apt install </a:t>
            </a:r>
            <a:r>
              <a:rPr lang="en-GB" sz="2600" b="1" dirty="0" err="1">
                <a:highlight>
                  <a:srgbClr val="FFFF00"/>
                </a:highlight>
              </a:rPr>
              <a:t>htop</a:t>
            </a:r>
            <a:endParaRPr lang="en-GB" sz="2600" b="1" dirty="0">
              <a:highlight>
                <a:srgbClr val="FFFF00"/>
              </a:highlight>
            </a:endParaRPr>
          </a:p>
          <a:p>
            <a:pPr marL="0" indent="0">
              <a:buNone/>
            </a:pPr>
            <a:r>
              <a:rPr lang="en-GB" sz="1700" dirty="0"/>
              <a:t>For more information please </a:t>
            </a:r>
            <a:r>
              <a:rPr lang="en-GB" sz="1700" dirty="0">
                <a:hlinkClick r:id="rId3"/>
              </a:rPr>
              <a:t>click-here</a:t>
            </a:r>
            <a:r>
              <a:rPr lang="en-GB" sz="1700" dirty="0"/>
              <a:t> for a video overview and </a:t>
            </a:r>
            <a:r>
              <a:rPr lang="en-GB" sz="1700" dirty="0">
                <a:hlinkClick r:id="rId4"/>
              </a:rPr>
              <a:t>here</a:t>
            </a:r>
            <a:r>
              <a:rPr lang="en-GB" sz="1700" dirty="0"/>
              <a:t> for text-based overview.</a:t>
            </a:r>
            <a:endParaRPr lang="en-GB" sz="1500" dirty="0"/>
          </a:p>
          <a:p>
            <a:endParaRPr lang="en-GB" dirty="0"/>
          </a:p>
        </p:txBody>
      </p:sp>
      <p:pic>
        <p:nvPicPr>
          <p:cNvPr id="4" name="Picture 3" descr="Icon&#10;&#10;Description automatically generated">
            <a:extLst>
              <a:ext uri="{FF2B5EF4-FFF2-40B4-BE49-F238E27FC236}">
                <a16:creationId xmlns:a16="http://schemas.microsoft.com/office/drawing/2014/main" id="{7AD73F44-A251-466D-A388-CF53569BDB1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355297" y="108756"/>
            <a:ext cx="1698818" cy="1698818"/>
          </a:xfrm>
          <a:prstGeom prst="rect">
            <a:avLst/>
          </a:prstGeom>
        </p:spPr>
      </p:pic>
    </p:spTree>
    <p:extLst>
      <p:ext uri="{BB962C8B-B14F-4D97-AF65-F5344CB8AC3E}">
        <p14:creationId xmlns:p14="http://schemas.microsoft.com/office/powerpoint/2010/main" val="34562975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noFill/>
        </p:spPr>
        <p:txBody>
          <a:bodyPr>
            <a:normAutofit/>
          </a:bodyPr>
          <a:lstStyle/>
          <a:p>
            <a:r>
              <a:rPr lang="en-GB" sz="5400" b="1" dirty="0">
                <a:solidFill>
                  <a:schemeClr val="bg1"/>
                </a:solidFill>
              </a:rPr>
              <a:t>Bg. </a:t>
            </a:r>
            <a:r>
              <a:rPr lang="en-GB" dirty="0" err="1">
                <a:solidFill>
                  <a:schemeClr val="bg1"/>
                </a:solidFill>
              </a:rPr>
              <a:t>htop</a:t>
            </a:r>
            <a:r>
              <a:rPr lang="en-GB" dirty="0">
                <a:solidFill>
                  <a:schemeClr val="bg1"/>
                </a:solidFill>
              </a:rPr>
              <a:t> command overview</a:t>
            </a:r>
          </a:p>
        </p:txBody>
      </p:sp>
      <p:pic>
        <p:nvPicPr>
          <p:cNvPr id="1026" name="Picture 2">
            <a:extLst>
              <a:ext uri="{FF2B5EF4-FFF2-40B4-BE49-F238E27FC236}">
                <a16:creationId xmlns:a16="http://schemas.microsoft.com/office/drawing/2014/main" id="{161EE343-3A64-4065-93F8-E5BC012AB0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057" y="3805344"/>
            <a:ext cx="11823664" cy="2812739"/>
          </a:xfrm>
          <a:prstGeom prst="rect">
            <a:avLst/>
          </a:prstGeom>
          <a:noFill/>
          <a:extLst>
            <a:ext uri="{909E8E84-426E-40DD-AFC4-6F175D3DCCD1}">
              <a14:hiddenFill xmlns:a14="http://schemas.microsoft.com/office/drawing/2010/main">
                <a:solidFill>
                  <a:srgbClr val="FFFFFF"/>
                </a:solidFill>
              </a14:hiddenFill>
            </a:ext>
          </a:extLst>
        </p:spPr>
      </p:pic>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32865" y="1597432"/>
            <a:ext cx="11405018" cy="2461591"/>
          </a:xfrm>
          <a:noFill/>
        </p:spPr>
        <p:txBody>
          <a:bodyPr>
            <a:normAutofit/>
          </a:bodyPr>
          <a:lstStyle/>
          <a:p>
            <a:pPr>
              <a:lnSpc>
                <a:spcPct val="100000"/>
              </a:lnSpc>
              <a:spcBef>
                <a:spcPts val="0"/>
              </a:spcBef>
            </a:pPr>
            <a:r>
              <a:rPr lang="en-GB" sz="2400" b="1" dirty="0" err="1">
                <a:solidFill>
                  <a:srgbClr val="273239"/>
                </a:solidFill>
              </a:rPr>
              <a:t>htop</a:t>
            </a:r>
            <a:r>
              <a:rPr lang="en-GB" sz="2400" dirty="0">
                <a:solidFill>
                  <a:srgbClr val="273239"/>
                </a:solidFill>
              </a:rPr>
              <a:t> </a:t>
            </a:r>
            <a:r>
              <a:rPr lang="en-GB" sz="2400" b="0" i="0" dirty="0">
                <a:solidFill>
                  <a:srgbClr val="273239"/>
                </a:solidFill>
                <a:effectLst/>
              </a:rPr>
              <a:t>allows us to interactively monitor </a:t>
            </a:r>
            <a:r>
              <a:rPr lang="en-GB" sz="2400" dirty="0">
                <a:solidFill>
                  <a:srgbClr val="273239"/>
                </a:solidFill>
              </a:rPr>
              <a:t>a</a:t>
            </a:r>
            <a:r>
              <a:rPr lang="en-GB" sz="2400" b="0" i="0" dirty="0">
                <a:solidFill>
                  <a:srgbClr val="273239"/>
                </a:solidFill>
                <a:effectLst/>
              </a:rPr>
              <a:t> system’s resources and processes in real time. </a:t>
            </a:r>
          </a:p>
          <a:p>
            <a:pPr>
              <a:lnSpc>
                <a:spcPct val="100000"/>
              </a:lnSpc>
              <a:spcBef>
                <a:spcPts val="0"/>
              </a:spcBef>
            </a:pPr>
            <a:r>
              <a:rPr lang="en-GB" sz="2400" b="1" dirty="0" err="1">
                <a:solidFill>
                  <a:srgbClr val="273239"/>
                </a:solidFill>
                <a:effectLst/>
              </a:rPr>
              <a:t>htop</a:t>
            </a:r>
            <a:r>
              <a:rPr lang="en-GB" sz="2400" b="0" i="1" dirty="0">
                <a:solidFill>
                  <a:srgbClr val="273239"/>
                </a:solidFill>
                <a:effectLst/>
              </a:rPr>
              <a:t> </a:t>
            </a:r>
            <a:r>
              <a:rPr lang="en-GB" sz="2400" b="0" i="0" dirty="0">
                <a:solidFill>
                  <a:srgbClr val="273239"/>
                </a:solidFill>
                <a:effectLst/>
              </a:rPr>
              <a:t>is a newer program to the </a:t>
            </a:r>
            <a:r>
              <a:rPr lang="en-GB" sz="2400" b="1" i="0" dirty="0">
                <a:effectLst/>
              </a:rPr>
              <a:t>top</a:t>
            </a:r>
            <a:r>
              <a:rPr lang="en-GB" sz="2400" b="1" dirty="0"/>
              <a:t> </a:t>
            </a:r>
            <a:r>
              <a:rPr lang="en-GB" sz="2400" b="0" i="0" dirty="0">
                <a:solidFill>
                  <a:srgbClr val="273239"/>
                </a:solidFill>
                <a:effectLst/>
              </a:rPr>
              <a:t>command. </a:t>
            </a:r>
          </a:p>
          <a:p>
            <a:pPr>
              <a:lnSpc>
                <a:spcPct val="100000"/>
              </a:lnSpc>
              <a:spcBef>
                <a:spcPts val="0"/>
              </a:spcBef>
            </a:pPr>
            <a:r>
              <a:rPr lang="en-GB" sz="2400" b="0" i="0" dirty="0" err="1">
                <a:solidFill>
                  <a:srgbClr val="273239"/>
                </a:solidFill>
                <a:effectLst/>
              </a:rPr>
              <a:t>htop</a:t>
            </a:r>
            <a:r>
              <a:rPr lang="en-GB" sz="2400" b="0" i="0" dirty="0">
                <a:solidFill>
                  <a:srgbClr val="273239"/>
                </a:solidFill>
                <a:effectLst/>
              </a:rPr>
              <a:t> uses colour, supports mouse operation, and provides visual information about processor, memory and swap (Virtual/Physical) memory usage.</a:t>
            </a:r>
          </a:p>
          <a:p>
            <a:pPr>
              <a:lnSpc>
                <a:spcPct val="100000"/>
              </a:lnSpc>
              <a:spcBef>
                <a:spcPts val="0"/>
              </a:spcBef>
            </a:pPr>
            <a:r>
              <a:rPr lang="en-GB" sz="2400" b="0" i="0" dirty="0">
                <a:solidFill>
                  <a:srgbClr val="273239"/>
                </a:solidFill>
                <a:effectLst/>
              </a:rPr>
              <a:t>For more information and overview of the </a:t>
            </a:r>
            <a:r>
              <a:rPr lang="en-GB" sz="2400" b="0" i="0" dirty="0" err="1">
                <a:solidFill>
                  <a:srgbClr val="273239"/>
                </a:solidFill>
                <a:effectLst/>
              </a:rPr>
              <a:t>htop</a:t>
            </a:r>
            <a:r>
              <a:rPr lang="en-GB" sz="2400" b="0" i="0" dirty="0">
                <a:solidFill>
                  <a:srgbClr val="273239"/>
                </a:solidFill>
                <a:effectLst/>
              </a:rPr>
              <a:t> command, please </a:t>
            </a:r>
            <a:r>
              <a:rPr lang="en-GB" sz="2400" b="0" i="0" dirty="0">
                <a:solidFill>
                  <a:srgbClr val="273239"/>
                </a:solidFill>
                <a:effectLst/>
                <a:hlinkClick r:id="rId4"/>
              </a:rPr>
              <a:t>click-here</a:t>
            </a:r>
            <a:r>
              <a:rPr lang="en-GB" sz="2400" b="0" i="0" dirty="0">
                <a:solidFill>
                  <a:srgbClr val="273239"/>
                </a:solidFill>
                <a:effectLst/>
              </a:rPr>
              <a:t>.</a:t>
            </a:r>
          </a:p>
          <a:p>
            <a:pPr marL="0" indent="0">
              <a:lnSpc>
                <a:spcPct val="100000"/>
              </a:lnSpc>
              <a:spcBef>
                <a:spcPts val="0"/>
              </a:spcBef>
              <a:buNone/>
            </a:pPr>
            <a:r>
              <a:rPr lang="en-GB" sz="1600" dirty="0">
                <a:solidFill>
                  <a:srgbClr val="273239"/>
                </a:solidFill>
              </a:rPr>
              <a:t>Tip: </a:t>
            </a:r>
            <a:r>
              <a:rPr lang="en-GB" sz="1600" dirty="0"/>
              <a:t>If </a:t>
            </a:r>
            <a:r>
              <a:rPr lang="en-GB" sz="1600" dirty="0" err="1"/>
              <a:t>htop</a:t>
            </a:r>
            <a:r>
              <a:rPr lang="en-GB" sz="1600" dirty="0"/>
              <a:t> does not work, use the </a:t>
            </a:r>
            <a:r>
              <a:rPr lang="en-GB" sz="1600" b="1" dirty="0"/>
              <a:t>apt command</a:t>
            </a:r>
            <a:r>
              <a:rPr lang="en-GB" sz="1600" dirty="0"/>
              <a:t> (apt = Advanced Package Tool) to install the program: </a:t>
            </a:r>
            <a:r>
              <a:rPr lang="en-GB" sz="1600" b="1" dirty="0" err="1">
                <a:highlight>
                  <a:srgbClr val="FFFF00"/>
                </a:highlight>
              </a:rPr>
              <a:t>sudo</a:t>
            </a:r>
            <a:r>
              <a:rPr lang="en-GB" sz="1600" b="1" dirty="0">
                <a:highlight>
                  <a:srgbClr val="FFFF00"/>
                </a:highlight>
              </a:rPr>
              <a:t> apt install </a:t>
            </a:r>
            <a:r>
              <a:rPr lang="en-GB" sz="1600" b="1" dirty="0" err="1">
                <a:highlight>
                  <a:srgbClr val="FFFF00"/>
                </a:highlight>
              </a:rPr>
              <a:t>htop</a:t>
            </a:r>
            <a:endParaRPr lang="en-GB" sz="1600" dirty="0">
              <a:highlight>
                <a:srgbClr val="FFFF00"/>
              </a:highlight>
            </a:endParaRPr>
          </a:p>
          <a:p>
            <a:pPr marL="0" indent="0">
              <a:lnSpc>
                <a:spcPct val="100000"/>
              </a:lnSpc>
              <a:spcBef>
                <a:spcPts val="0"/>
              </a:spcBef>
              <a:buNone/>
            </a:pPr>
            <a:endParaRPr lang="en-GB" sz="2400" b="0" i="0" dirty="0">
              <a:solidFill>
                <a:srgbClr val="273239"/>
              </a:solidFill>
              <a:effectLst/>
            </a:endParaRPr>
          </a:p>
        </p:txBody>
      </p:sp>
      <p:sp>
        <p:nvSpPr>
          <p:cNvPr id="13" name="TextBox 12">
            <a:extLst>
              <a:ext uri="{FF2B5EF4-FFF2-40B4-BE49-F238E27FC236}">
                <a16:creationId xmlns:a16="http://schemas.microsoft.com/office/drawing/2014/main" id="{F6A5EC7F-D266-4090-88C0-420336A3822A}"/>
              </a:ext>
            </a:extLst>
          </p:cNvPr>
          <p:cNvSpPr txBox="1"/>
          <p:nvPr/>
        </p:nvSpPr>
        <p:spPr>
          <a:xfrm>
            <a:off x="10300446" y="6735949"/>
            <a:ext cx="1437437"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hlinkClick r:id="rId5" tooltip="http://www.tecmint.com/commands-to-monitor-swap-space-usage-in-linux/">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hlinkClick r:id="rId6" tooltip="https://creativecommons.org/licenses/by-nc/3.0/">
                  <a:extLst>
                    <a:ext uri="{A12FA001-AC4F-418D-AE19-62706E023703}">
                      <ahyp:hlinkClr xmlns:ahyp="http://schemas.microsoft.com/office/drawing/2018/hyperlinkcolor" val="tx"/>
                    </a:ext>
                  </a:extLst>
                </a:hlinkClick>
              </a:rPr>
              <a:t>CC BY-NC</a:t>
            </a:r>
            <a:endParaRPr kumimoji="0" lang="en-GB" sz="4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endParaRPr>
          </a:p>
        </p:txBody>
      </p:sp>
    </p:spTree>
    <p:extLst>
      <p:ext uri="{BB962C8B-B14F-4D97-AF65-F5344CB8AC3E}">
        <p14:creationId xmlns:p14="http://schemas.microsoft.com/office/powerpoint/2010/main" val="37641795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7933C3-CBBC-7428-4902-222AEAA355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96D212-48EC-D44A-43A2-CA06B24AFB89}"/>
              </a:ext>
            </a:extLst>
          </p:cNvPr>
          <p:cNvSpPr>
            <a:spLocks noGrp="1"/>
          </p:cNvSpPr>
          <p:nvPr>
            <p:ph type="title"/>
          </p:nvPr>
        </p:nvSpPr>
        <p:spPr>
          <a:xfrm>
            <a:off x="0" y="0"/>
            <a:ext cx="12192000" cy="844526"/>
          </a:xfrm>
          <a:solidFill>
            <a:srgbClr val="002060"/>
          </a:solidFill>
        </p:spPr>
        <p:txBody>
          <a:bodyPr/>
          <a:lstStyle/>
          <a:p>
            <a:r>
              <a:rPr lang="en-GB" dirty="0">
                <a:solidFill>
                  <a:schemeClr val="bg1"/>
                </a:solidFill>
              </a:rPr>
              <a:t>Example: User Management menu</a:t>
            </a:r>
          </a:p>
        </p:txBody>
      </p:sp>
      <p:sp>
        <p:nvSpPr>
          <p:cNvPr id="3" name="Content Placeholder 2">
            <a:extLst>
              <a:ext uri="{FF2B5EF4-FFF2-40B4-BE49-F238E27FC236}">
                <a16:creationId xmlns:a16="http://schemas.microsoft.com/office/drawing/2014/main" id="{872EF771-BFAA-EDE0-775C-91A3D1442802}"/>
              </a:ext>
            </a:extLst>
          </p:cNvPr>
          <p:cNvSpPr>
            <a:spLocks noGrp="1"/>
          </p:cNvSpPr>
          <p:nvPr>
            <p:ph idx="1"/>
          </p:nvPr>
        </p:nvSpPr>
        <p:spPr>
          <a:xfrm>
            <a:off x="128655" y="862782"/>
            <a:ext cx="11471787" cy="1285315"/>
          </a:xfrm>
        </p:spPr>
        <p:txBody>
          <a:bodyPr>
            <a:normAutofit lnSpcReduction="10000"/>
          </a:bodyPr>
          <a:lstStyle/>
          <a:p>
            <a:pPr marL="342900" lvl="0" indent="-342900">
              <a:lnSpc>
                <a:spcPct val="100000"/>
              </a:lnSpc>
              <a:spcBef>
                <a:spcPts val="0"/>
              </a:spcBef>
              <a:spcAft>
                <a:spcPts val="300"/>
              </a:spcAft>
              <a:buFont typeface="Symbol" panose="05050102010706020507" pitchFamily="18" charset="2"/>
              <a:buChar char=""/>
              <a:tabLst>
                <a:tab pos="457200" algn="l"/>
              </a:tabLst>
            </a:pPr>
            <a:r>
              <a:rPr lang="en-US" sz="2400" b="0" i="0" dirty="0">
                <a:solidFill>
                  <a:srgbClr val="242424"/>
                </a:solidFill>
                <a:effectLst/>
              </a:rPr>
              <a:t>This script provides a </a:t>
            </a:r>
            <a:r>
              <a:rPr lang="en-US" sz="2400" b="1" i="0" dirty="0">
                <a:solidFill>
                  <a:srgbClr val="242424"/>
                </a:solidFill>
                <a:effectLst/>
              </a:rPr>
              <a:t>Menu for Adding, Viewing &amp; Removing users from the system</a:t>
            </a:r>
            <a:r>
              <a:rPr lang="en-US" sz="2400" b="0" i="0" dirty="0">
                <a:solidFill>
                  <a:srgbClr val="242424"/>
                </a:solidFill>
                <a:effectLst/>
              </a:rPr>
              <a:t>.</a:t>
            </a:r>
          </a:p>
          <a:p>
            <a:pPr marL="342900" lvl="0" indent="-342900">
              <a:lnSpc>
                <a:spcPct val="100000"/>
              </a:lnSpc>
              <a:spcBef>
                <a:spcPts val="0"/>
              </a:spcBef>
              <a:spcAft>
                <a:spcPts val="300"/>
              </a:spcAft>
              <a:buFont typeface="Symbol" panose="05050102010706020507" pitchFamily="18" charset="2"/>
              <a:buChar char=""/>
              <a:tabLst>
                <a:tab pos="457200" algn="l"/>
              </a:tabLst>
            </a:pPr>
            <a:r>
              <a:rPr lang="en-GB" sz="2400" kern="100" dirty="0">
                <a:effectLst/>
                <a:ea typeface="DengXian" panose="02010600030101010101" pitchFamily="2" charset="-122"/>
                <a:cs typeface="Times New Roman" panose="02020603050405020304" pitchFamily="18" charset="0"/>
              </a:rPr>
              <a:t>We use functions, read </a:t>
            </a:r>
            <a:r>
              <a:rPr lang="en-GB" sz="2400" kern="100" dirty="0">
                <a:ea typeface="DengXian" panose="02010600030101010101" pitchFamily="2" charset="-122"/>
                <a:cs typeface="Times New Roman" panose="02020603050405020304" pitchFamily="18" charset="0"/>
              </a:rPr>
              <a:t>input command &amp; case statement to create the script.</a:t>
            </a:r>
          </a:p>
          <a:p>
            <a:pPr marL="342900" indent="-342900">
              <a:lnSpc>
                <a:spcPct val="100000"/>
              </a:lnSpc>
              <a:spcBef>
                <a:spcPts val="0"/>
              </a:spcBef>
              <a:spcAft>
                <a:spcPts val="300"/>
              </a:spcAft>
              <a:buFont typeface="Symbol" panose="05050102010706020507" pitchFamily="18" charset="2"/>
              <a:buChar char=""/>
              <a:tabLst>
                <a:tab pos="457200" algn="l"/>
              </a:tabLst>
            </a:pPr>
            <a:r>
              <a:rPr lang="en-GB" sz="2400" dirty="0">
                <a:highlight>
                  <a:srgbClr val="FFFF00"/>
                </a:highlight>
              </a:rPr>
              <a:t>To run this script, open VM, </a:t>
            </a:r>
            <a:r>
              <a:rPr lang="en-GB" sz="2400" b="1" dirty="0">
                <a:highlight>
                  <a:srgbClr val="FFFF00"/>
                </a:highlight>
              </a:rPr>
              <a:t>Ubuntu </a:t>
            </a:r>
            <a:r>
              <a:rPr lang="en-GB" sz="2400" dirty="0">
                <a:highlight>
                  <a:srgbClr val="FFFF00"/>
                </a:highlight>
              </a:rPr>
              <a:t>and use </a:t>
            </a:r>
            <a:r>
              <a:rPr lang="en-GB" sz="2400" b="1" dirty="0">
                <a:highlight>
                  <a:srgbClr val="FFFF00"/>
                </a:highlight>
              </a:rPr>
              <a:t>Nano</a:t>
            </a:r>
            <a:r>
              <a:rPr lang="en-GB" sz="2400" dirty="0">
                <a:highlight>
                  <a:srgbClr val="FFFF00"/>
                </a:highlight>
              </a:rPr>
              <a:t> </a:t>
            </a:r>
            <a:r>
              <a:rPr lang="en-GB" sz="2400" dirty="0"/>
              <a:t>. </a:t>
            </a:r>
            <a:r>
              <a:rPr lang="en-GB" sz="2400" kern="100" dirty="0">
                <a:ea typeface="DengXian" panose="02010600030101010101" pitchFamily="2" charset="-122"/>
                <a:cs typeface="Times New Roman" panose="02020603050405020304" pitchFamily="18" charset="0"/>
              </a:rPr>
              <a:t>Full code explanation on next slide. </a:t>
            </a:r>
            <a:endParaRPr lang="en-GB" sz="2400" dirty="0"/>
          </a:p>
          <a:p>
            <a:pPr marL="342900" indent="-342900">
              <a:lnSpc>
                <a:spcPct val="100000"/>
              </a:lnSpc>
              <a:spcBef>
                <a:spcPts val="0"/>
              </a:spcBef>
              <a:spcAft>
                <a:spcPts val="300"/>
              </a:spcAft>
              <a:buFont typeface="Symbol" panose="05050102010706020507" pitchFamily="18" charset="2"/>
              <a:buChar char=""/>
              <a:tabLst>
                <a:tab pos="457200" algn="l"/>
              </a:tabLst>
            </a:pPr>
            <a:endParaRPr lang="en-GB" sz="2400" kern="1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spcAft>
                <a:spcPts val="300"/>
              </a:spcAft>
              <a:buFont typeface="Symbol" panose="05050102010706020507" pitchFamily="18" charset="2"/>
              <a:buChar char=""/>
              <a:tabLst>
                <a:tab pos="457200" algn="l"/>
              </a:tabLst>
            </a:pPr>
            <a:endParaRPr lang="en-GB" dirty="0"/>
          </a:p>
        </p:txBody>
      </p:sp>
      <p:pic>
        <p:nvPicPr>
          <p:cNvPr id="8" name="Picture 7">
            <a:extLst>
              <a:ext uri="{FF2B5EF4-FFF2-40B4-BE49-F238E27FC236}">
                <a16:creationId xmlns:a16="http://schemas.microsoft.com/office/drawing/2014/main" id="{60E8A2E1-3476-6ED8-93EF-7A63581ABFD6}"/>
              </a:ext>
            </a:extLst>
          </p:cNvPr>
          <p:cNvPicPr>
            <a:picLocks noChangeAspect="1"/>
          </p:cNvPicPr>
          <p:nvPr/>
        </p:nvPicPr>
        <p:blipFill>
          <a:blip r:embed="rId3"/>
          <a:stretch>
            <a:fillRect/>
          </a:stretch>
        </p:blipFill>
        <p:spPr>
          <a:xfrm>
            <a:off x="128655" y="2035426"/>
            <a:ext cx="5843521" cy="4959540"/>
          </a:xfrm>
          <a:prstGeom prst="rect">
            <a:avLst/>
          </a:prstGeom>
        </p:spPr>
      </p:pic>
      <p:pic>
        <p:nvPicPr>
          <p:cNvPr id="10" name="Picture 9">
            <a:extLst>
              <a:ext uri="{FF2B5EF4-FFF2-40B4-BE49-F238E27FC236}">
                <a16:creationId xmlns:a16="http://schemas.microsoft.com/office/drawing/2014/main" id="{9751DED2-B656-7B47-A2A0-3AD7FACBAAB2}"/>
              </a:ext>
            </a:extLst>
          </p:cNvPr>
          <p:cNvPicPr>
            <a:picLocks noChangeAspect="1"/>
          </p:cNvPicPr>
          <p:nvPr/>
        </p:nvPicPr>
        <p:blipFill>
          <a:blip r:embed="rId4"/>
          <a:stretch>
            <a:fillRect/>
          </a:stretch>
        </p:blipFill>
        <p:spPr>
          <a:xfrm>
            <a:off x="6096000" y="2096478"/>
            <a:ext cx="5735587" cy="4761522"/>
          </a:xfrm>
          <a:prstGeom prst="rect">
            <a:avLst/>
          </a:prstGeom>
        </p:spPr>
      </p:pic>
      <p:sp>
        <p:nvSpPr>
          <p:cNvPr id="14" name="TextBox 13">
            <a:extLst>
              <a:ext uri="{FF2B5EF4-FFF2-40B4-BE49-F238E27FC236}">
                <a16:creationId xmlns:a16="http://schemas.microsoft.com/office/drawing/2014/main" id="{B984C306-9354-E12B-D219-3E33E194414F}"/>
              </a:ext>
            </a:extLst>
          </p:cNvPr>
          <p:cNvSpPr txBox="1"/>
          <p:nvPr/>
        </p:nvSpPr>
        <p:spPr>
          <a:xfrm>
            <a:off x="3564349" y="2017170"/>
            <a:ext cx="2469739" cy="369332"/>
          </a:xfrm>
          <a:prstGeom prst="rect">
            <a:avLst/>
          </a:prstGeom>
          <a:noFill/>
          <a:ln w="38100">
            <a:solidFill>
              <a:srgbClr val="002060"/>
            </a:solidFill>
          </a:ln>
        </p:spPr>
        <p:txBody>
          <a:bodyPr wrap="square">
            <a:spAutoFit/>
          </a:bodyPr>
          <a:lstStyle/>
          <a:p>
            <a:pPr marL="0" marR="0" lvl="0" indent="0" algn="l" defTabSz="914400" rtl="0" eaLnBrk="1" fontAlgn="auto" latinLnBrk="0" hangingPunct="1">
              <a:lnSpc>
                <a:spcPct val="100000"/>
              </a:lnSpc>
              <a:spcBef>
                <a:spcPts val="0"/>
              </a:spcBef>
              <a:spcAft>
                <a:spcPts val="300"/>
              </a:spcAft>
              <a:buClrTx/>
              <a:buSzTx/>
              <a:buFontTx/>
              <a:buNone/>
              <a:tabLst>
                <a:tab pos="457200" algn="l"/>
              </a:tabLst>
              <a:defRPr/>
            </a:pPr>
            <a:r>
              <a:rPr kumimoji="0" lang="en-GB" sz="1800" b="0" i="0" u="none" strike="noStrike" kern="100" cap="none" spc="0" normalizeH="0" baseline="0" noProof="0" dirty="0" err="1">
                <a:ln>
                  <a:noFill/>
                </a:ln>
                <a:solidFill>
                  <a:prstClr val="black"/>
                </a:solidFill>
                <a:effectLst/>
                <a:highlight>
                  <a:srgbClr val="FFFF00"/>
                </a:highlight>
                <a:uLnTx/>
                <a:uFillTx/>
                <a:latin typeface="Calibri" panose="020F0502020204030204"/>
                <a:ea typeface="DengXian" panose="02010600030101010101" pitchFamily="2" charset="-122"/>
                <a:cs typeface="Times New Roman" panose="02020603050405020304" pitchFamily="18" charset="0"/>
              </a:rPr>
              <a:t>GitBash</a:t>
            </a:r>
            <a:r>
              <a:rPr kumimoji="0" lang="en-GB" sz="1800" b="0" i="0" u="none" strike="noStrike" kern="100" cap="none" spc="0" normalizeH="0" baseline="0" noProof="0" dirty="0">
                <a:ln>
                  <a:noFill/>
                </a:ln>
                <a:solidFill>
                  <a:prstClr val="black"/>
                </a:solidFill>
                <a:effectLst/>
                <a:highlight>
                  <a:srgbClr val="FFFF00"/>
                </a:highlight>
                <a:uLnTx/>
                <a:uFillTx/>
                <a:latin typeface="Calibri" panose="020F0502020204030204"/>
                <a:ea typeface="DengXian" panose="02010600030101010101" pitchFamily="2" charset="-122"/>
                <a:cs typeface="Times New Roman" panose="02020603050405020304" pitchFamily="18" charset="0"/>
              </a:rPr>
              <a:t> will not run it*.</a:t>
            </a:r>
          </a:p>
        </p:txBody>
      </p:sp>
    </p:spTree>
    <p:extLst>
      <p:ext uri="{BB962C8B-B14F-4D97-AF65-F5344CB8AC3E}">
        <p14:creationId xmlns:p14="http://schemas.microsoft.com/office/powerpoint/2010/main" val="35626725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7CC287-F25C-88B5-D1D5-D9C75CC99B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795E58-C309-D122-94EC-45C4E1BD22AA}"/>
              </a:ext>
            </a:extLst>
          </p:cNvPr>
          <p:cNvSpPr>
            <a:spLocks noGrp="1"/>
          </p:cNvSpPr>
          <p:nvPr>
            <p:ph type="title"/>
          </p:nvPr>
        </p:nvSpPr>
        <p:spPr>
          <a:xfrm>
            <a:off x="0" y="18256"/>
            <a:ext cx="10515600" cy="844526"/>
          </a:xfrm>
          <a:solidFill>
            <a:srgbClr val="002060"/>
          </a:solidFill>
        </p:spPr>
        <p:txBody>
          <a:bodyPr>
            <a:normAutofit fontScale="90000"/>
          </a:bodyPr>
          <a:lstStyle/>
          <a:p>
            <a:r>
              <a:rPr lang="en-GB" sz="5300" dirty="0">
                <a:solidFill>
                  <a:schemeClr val="bg1"/>
                </a:solidFill>
              </a:rPr>
              <a:t>Bg. </a:t>
            </a:r>
            <a:r>
              <a:rPr lang="en-GB" dirty="0">
                <a:solidFill>
                  <a:schemeClr val="bg1"/>
                </a:solidFill>
              </a:rPr>
              <a:t>Code explanation: User Management Menu</a:t>
            </a:r>
          </a:p>
        </p:txBody>
      </p:sp>
      <p:sp>
        <p:nvSpPr>
          <p:cNvPr id="3" name="Content Placeholder 2">
            <a:extLst>
              <a:ext uri="{FF2B5EF4-FFF2-40B4-BE49-F238E27FC236}">
                <a16:creationId xmlns:a16="http://schemas.microsoft.com/office/drawing/2014/main" id="{F9F4B756-087C-C32A-A3D6-073C3C79EEE8}"/>
              </a:ext>
            </a:extLst>
          </p:cNvPr>
          <p:cNvSpPr>
            <a:spLocks noGrp="1"/>
          </p:cNvSpPr>
          <p:nvPr>
            <p:ph idx="1"/>
          </p:nvPr>
        </p:nvSpPr>
        <p:spPr>
          <a:xfrm>
            <a:off x="91784" y="958647"/>
            <a:ext cx="11552068" cy="5976962"/>
          </a:xfrm>
        </p:spPr>
        <p:txBody>
          <a:bodyPr>
            <a:normAutofit fontScale="85000" lnSpcReduction="20000"/>
          </a:bodyPr>
          <a:lstStyle/>
          <a:p>
            <a:pPr>
              <a:lnSpc>
                <a:spcPct val="100000"/>
              </a:lnSpc>
              <a:spcBef>
                <a:spcPts val="0"/>
              </a:spcBef>
              <a:spcAft>
                <a:spcPts val="300"/>
              </a:spcAft>
              <a:tabLst>
                <a:tab pos="457200" algn="l"/>
              </a:tabLst>
            </a:pPr>
            <a:r>
              <a:rPr lang="en-US" sz="2400" b="0" i="0" dirty="0">
                <a:solidFill>
                  <a:srgbClr val="242424"/>
                </a:solidFill>
                <a:effectLst/>
              </a:rPr>
              <a:t>First we </a:t>
            </a:r>
            <a:r>
              <a:rPr lang="en-US" sz="2400" b="1" i="0" dirty="0">
                <a:solidFill>
                  <a:srgbClr val="242424"/>
                </a:solidFill>
                <a:effectLst/>
              </a:rPr>
              <a:t>define the functions </a:t>
            </a:r>
            <a:r>
              <a:rPr lang="en-US" sz="2400" i="0" dirty="0">
                <a:solidFill>
                  <a:srgbClr val="242424"/>
                </a:solidFill>
                <a:effectLst/>
              </a:rPr>
              <a:t>to</a:t>
            </a:r>
            <a:r>
              <a:rPr lang="en-US" sz="2400" b="1" i="0" dirty="0">
                <a:solidFill>
                  <a:srgbClr val="242424"/>
                </a:solidFill>
                <a:effectLst/>
              </a:rPr>
              <a:t> Add, View and Remove a User:</a:t>
            </a:r>
          </a:p>
          <a:p>
            <a:pPr>
              <a:lnSpc>
                <a:spcPct val="100000"/>
              </a:lnSpc>
              <a:spcBef>
                <a:spcPts val="0"/>
              </a:spcBef>
              <a:spcAft>
                <a:spcPts val="300"/>
              </a:spcAft>
              <a:tabLst>
                <a:tab pos="457200" algn="l"/>
              </a:tabLst>
            </a:pPr>
            <a:r>
              <a:rPr lang="en-US" sz="2400" b="0" i="0" dirty="0">
                <a:solidFill>
                  <a:srgbClr val="242424"/>
                </a:solidFill>
                <a:effectLst/>
              </a:rPr>
              <a:t>The </a:t>
            </a:r>
            <a:r>
              <a:rPr lang="en-US" sz="2400" b="1" i="0" dirty="0" err="1">
                <a:solidFill>
                  <a:srgbClr val="242424"/>
                </a:solidFill>
                <a:effectLst/>
              </a:rPr>
              <a:t>add_user</a:t>
            </a:r>
            <a:r>
              <a:rPr lang="en-US" sz="2400" b="1" i="0" dirty="0">
                <a:solidFill>
                  <a:srgbClr val="242424"/>
                </a:solidFill>
                <a:effectLst/>
              </a:rPr>
              <a:t>() function </a:t>
            </a:r>
            <a:r>
              <a:rPr lang="en-US" sz="2400" b="0" i="0" dirty="0">
                <a:solidFill>
                  <a:srgbClr val="242424"/>
                </a:solidFill>
                <a:effectLst/>
              </a:rPr>
              <a:t>prompts the user to enter a username and then uses the </a:t>
            </a:r>
            <a:r>
              <a:rPr lang="en-US" sz="2400" b="0" i="0" dirty="0" err="1">
                <a:solidFill>
                  <a:srgbClr val="242424"/>
                </a:solidFill>
                <a:effectLst/>
              </a:rPr>
              <a:t>adduser</a:t>
            </a:r>
            <a:r>
              <a:rPr lang="en-US" sz="2400" b="0" i="0" dirty="0">
                <a:solidFill>
                  <a:srgbClr val="242424"/>
                </a:solidFill>
                <a:effectLst/>
              </a:rPr>
              <a:t> command to add the user to the system. </a:t>
            </a:r>
          </a:p>
          <a:p>
            <a:pPr>
              <a:lnSpc>
                <a:spcPct val="100000"/>
              </a:lnSpc>
              <a:spcBef>
                <a:spcPts val="0"/>
              </a:spcBef>
              <a:spcAft>
                <a:spcPts val="300"/>
              </a:spcAft>
              <a:tabLst>
                <a:tab pos="457200" algn="l"/>
              </a:tabLst>
            </a:pPr>
            <a:r>
              <a:rPr lang="en-US" sz="2400" b="0" i="0" dirty="0">
                <a:solidFill>
                  <a:srgbClr val="242424"/>
                </a:solidFill>
                <a:effectLst/>
              </a:rPr>
              <a:t>The </a:t>
            </a:r>
            <a:r>
              <a:rPr lang="en-US" sz="2400" b="1" i="0" dirty="0" err="1">
                <a:solidFill>
                  <a:srgbClr val="242424"/>
                </a:solidFill>
                <a:effectLst/>
              </a:rPr>
              <a:t>view_users</a:t>
            </a:r>
            <a:r>
              <a:rPr lang="en-US" sz="2400" b="1" i="0" dirty="0">
                <a:solidFill>
                  <a:srgbClr val="242424"/>
                </a:solidFill>
                <a:effectLst/>
              </a:rPr>
              <a:t>() function </a:t>
            </a:r>
            <a:r>
              <a:rPr lang="en-US" sz="2400" b="0" i="0" dirty="0">
                <a:solidFill>
                  <a:srgbClr val="242424"/>
                </a:solidFill>
                <a:effectLst/>
              </a:rPr>
              <a:t>displays a list of all users on the system by reading the </a:t>
            </a:r>
            <a:r>
              <a:rPr lang="en-US" sz="2400" b="1" i="0" dirty="0">
                <a:solidFill>
                  <a:srgbClr val="242424"/>
                </a:solidFill>
                <a:effectLst/>
              </a:rPr>
              <a:t>/</a:t>
            </a:r>
            <a:r>
              <a:rPr lang="en-US" sz="2400" b="1" i="0" dirty="0" err="1">
                <a:solidFill>
                  <a:srgbClr val="242424"/>
                </a:solidFill>
                <a:effectLst/>
              </a:rPr>
              <a:t>etc</a:t>
            </a:r>
            <a:r>
              <a:rPr lang="en-US" sz="2400" b="1" i="0" dirty="0">
                <a:solidFill>
                  <a:srgbClr val="242424"/>
                </a:solidFill>
                <a:effectLst/>
              </a:rPr>
              <a:t>/passwd file </a:t>
            </a:r>
            <a:r>
              <a:rPr lang="en-US" sz="2400" b="0" i="0" dirty="0">
                <a:solidFill>
                  <a:srgbClr val="242424"/>
                </a:solidFill>
                <a:effectLst/>
              </a:rPr>
              <a:t>and extracting the usernames using the cut command.</a:t>
            </a:r>
          </a:p>
          <a:p>
            <a:pPr lvl="1">
              <a:lnSpc>
                <a:spcPct val="100000"/>
              </a:lnSpc>
              <a:spcBef>
                <a:spcPts val="0"/>
              </a:spcBef>
              <a:spcAft>
                <a:spcPts val="300"/>
              </a:spcAft>
              <a:tabLst>
                <a:tab pos="457200" algn="l"/>
              </a:tabLst>
            </a:pPr>
            <a:r>
              <a:rPr lang="en-US" b="0" i="0" dirty="0">
                <a:solidFill>
                  <a:srgbClr val="242424"/>
                </a:solidFill>
                <a:effectLst/>
              </a:rPr>
              <a:t>The </a:t>
            </a:r>
            <a:r>
              <a:rPr lang="en-US" b="1" i="0" dirty="0">
                <a:solidFill>
                  <a:srgbClr val="242424"/>
                </a:solidFill>
                <a:effectLst/>
              </a:rPr>
              <a:t>cut command </a:t>
            </a:r>
            <a:r>
              <a:rPr lang="en-US" b="0" i="0" dirty="0">
                <a:solidFill>
                  <a:srgbClr val="242424"/>
                </a:solidFill>
                <a:effectLst/>
              </a:rPr>
              <a:t>extracts sections of a specified file and prints out the result.</a:t>
            </a:r>
          </a:p>
          <a:p>
            <a:pPr lvl="1">
              <a:lnSpc>
                <a:spcPct val="100000"/>
              </a:lnSpc>
              <a:spcBef>
                <a:spcPts val="0"/>
              </a:spcBef>
              <a:spcAft>
                <a:spcPts val="300"/>
              </a:spcAft>
              <a:tabLst>
                <a:tab pos="457200" algn="l"/>
              </a:tabLst>
            </a:pPr>
            <a:r>
              <a:rPr lang="en-US" b="0" i="0" dirty="0">
                <a:solidFill>
                  <a:srgbClr val="242424"/>
                </a:solidFill>
                <a:effectLst/>
              </a:rPr>
              <a:t>The -d: option sets the delimiter to a colon : in the /</a:t>
            </a:r>
            <a:r>
              <a:rPr lang="en-US" b="0" i="0" dirty="0" err="1">
                <a:solidFill>
                  <a:srgbClr val="242424"/>
                </a:solidFill>
                <a:effectLst/>
              </a:rPr>
              <a:t>etc</a:t>
            </a:r>
            <a:r>
              <a:rPr lang="en-US" b="0" i="0" dirty="0">
                <a:solidFill>
                  <a:srgbClr val="242424"/>
                </a:solidFill>
                <a:effectLst/>
              </a:rPr>
              <a:t>/passwd file, so that only the username is output. And the -f1 option specifies that the first field should be extracted. In /</a:t>
            </a:r>
            <a:r>
              <a:rPr lang="en-US" b="0" i="0" dirty="0" err="1">
                <a:solidFill>
                  <a:srgbClr val="242424"/>
                </a:solidFill>
                <a:effectLst/>
              </a:rPr>
              <a:t>etc</a:t>
            </a:r>
            <a:r>
              <a:rPr lang="en-US" b="0" i="0" dirty="0">
                <a:solidFill>
                  <a:srgbClr val="242424"/>
                </a:solidFill>
                <a:effectLst/>
              </a:rPr>
              <a:t>/passwd, the first field is the username.</a:t>
            </a:r>
          </a:p>
          <a:p>
            <a:pPr>
              <a:lnSpc>
                <a:spcPct val="100000"/>
              </a:lnSpc>
              <a:spcBef>
                <a:spcPts val="0"/>
              </a:spcBef>
              <a:spcAft>
                <a:spcPts val="300"/>
              </a:spcAft>
              <a:tabLst>
                <a:tab pos="457200" algn="l"/>
              </a:tabLst>
            </a:pPr>
            <a:r>
              <a:rPr lang="en-US" sz="2400" b="0" i="0" dirty="0">
                <a:solidFill>
                  <a:srgbClr val="242424"/>
                </a:solidFill>
                <a:effectLst/>
              </a:rPr>
              <a:t>The </a:t>
            </a:r>
            <a:r>
              <a:rPr lang="en-US" sz="2400" b="1" i="0" dirty="0" err="1">
                <a:solidFill>
                  <a:srgbClr val="242424"/>
                </a:solidFill>
                <a:effectLst/>
              </a:rPr>
              <a:t>remove_user</a:t>
            </a:r>
            <a:r>
              <a:rPr lang="en-US" sz="2400" b="1" i="0" dirty="0">
                <a:solidFill>
                  <a:srgbClr val="242424"/>
                </a:solidFill>
                <a:effectLst/>
              </a:rPr>
              <a:t>() function </a:t>
            </a:r>
            <a:r>
              <a:rPr lang="en-US" sz="2400" b="0" i="0" dirty="0">
                <a:solidFill>
                  <a:srgbClr val="242424"/>
                </a:solidFill>
                <a:effectLst/>
              </a:rPr>
              <a:t>prompts the user to enter a username and then uses the </a:t>
            </a:r>
            <a:r>
              <a:rPr lang="en-US" sz="2400" b="0" i="0" dirty="0" err="1">
                <a:solidFill>
                  <a:srgbClr val="242424"/>
                </a:solidFill>
                <a:effectLst/>
              </a:rPr>
              <a:t>deluser</a:t>
            </a:r>
            <a:r>
              <a:rPr lang="en-US" sz="2400" b="0" i="0" dirty="0">
                <a:solidFill>
                  <a:srgbClr val="242424"/>
                </a:solidFill>
                <a:effectLst/>
              </a:rPr>
              <a:t> command to remove the user from the system.</a:t>
            </a:r>
          </a:p>
          <a:p>
            <a:pPr>
              <a:lnSpc>
                <a:spcPct val="100000"/>
              </a:lnSpc>
              <a:spcBef>
                <a:spcPts val="0"/>
              </a:spcBef>
              <a:spcAft>
                <a:spcPts val="300"/>
              </a:spcAft>
              <a:tabLst>
                <a:tab pos="457200" algn="l"/>
              </a:tabLst>
            </a:pPr>
            <a:r>
              <a:rPr lang="en-US" sz="2400" b="0" i="0" dirty="0">
                <a:solidFill>
                  <a:srgbClr val="242424"/>
                </a:solidFill>
                <a:effectLst/>
              </a:rPr>
              <a:t>The </a:t>
            </a:r>
            <a:r>
              <a:rPr lang="en-US" sz="2400" b="1" i="0" dirty="0" err="1">
                <a:solidFill>
                  <a:srgbClr val="242424"/>
                </a:solidFill>
                <a:effectLst/>
              </a:rPr>
              <a:t>show_menu</a:t>
            </a:r>
            <a:r>
              <a:rPr lang="en-US" sz="2400" b="1" i="0" dirty="0">
                <a:solidFill>
                  <a:srgbClr val="242424"/>
                </a:solidFill>
                <a:effectLst/>
              </a:rPr>
              <a:t>() function </a:t>
            </a:r>
            <a:r>
              <a:rPr lang="en-US" sz="2400" b="0" i="0" dirty="0">
                <a:solidFill>
                  <a:srgbClr val="242424"/>
                </a:solidFill>
                <a:effectLst/>
              </a:rPr>
              <a:t>displays the menu options to the user.</a:t>
            </a:r>
          </a:p>
          <a:p>
            <a:pPr>
              <a:lnSpc>
                <a:spcPct val="100000"/>
              </a:lnSpc>
              <a:spcBef>
                <a:spcPts val="0"/>
              </a:spcBef>
              <a:spcAft>
                <a:spcPts val="300"/>
              </a:spcAft>
              <a:tabLst>
                <a:tab pos="457200" algn="l"/>
              </a:tabLst>
            </a:pPr>
            <a:r>
              <a:rPr lang="en-US" sz="2400" b="0" i="0" dirty="0">
                <a:solidFill>
                  <a:srgbClr val="242424"/>
                </a:solidFill>
                <a:effectLst/>
              </a:rPr>
              <a:t>The </a:t>
            </a:r>
            <a:r>
              <a:rPr lang="en-US" sz="2400" b="1" i="0" dirty="0">
                <a:solidFill>
                  <a:srgbClr val="242424"/>
                </a:solidFill>
                <a:effectLst/>
              </a:rPr>
              <a:t>while true loop </a:t>
            </a:r>
            <a:r>
              <a:rPr lang="en-US" sz="2400" b="0" i="0" dirty="0">
                <a:solidFill>
                  <a:srgbClr val="242424"/>
                </a:solidFill>
                <a:effectLst/>
              </a:rPr>
              <a:t>calls the </a:t>
            </a:r>
            <a:r>
              <a:rPr lang="en-US" sz="2400" b="0" i="0" dirty="0" err="1">
                <a:solidFill>
                  <a:srgbClr val="242424"/>
                </a:solidFill>
                <a:effectLst/>
              </a:rPr>
              <a:t>show_menu</a:t>
            </a:r>
            <a:r>
              <a:rPr lang="en-US" sz="2400" b="0" i="0" dirty="0">
                <a:solidFill>
                  <a:srgbClr val="242424"/>
                </a:solidFill>
                <a:effectLst/>
              </a:rPr>
              <a:t>  function to show the menu and shows the menu again after we select a menu option.</a:t>
            </a:r>
          </a:p>
          <a:p>
            <a:pPr>
              <a:lnSpc>
                <a:spcPct val="100000"/>
              </a:lnSpc>
              <a:spcBef>
                <a:spcPts val="0"/>
              </a:spcBef>
              <a:spcAft>
                <a:spcPts val="300"/>
              </a:spcAft>
              <a:tabLst>
                <a:tab pos="457200" algn="l"/>
              </a:tabLst>
            </a:pPr>
            <a:r>
              <a:rPr lang="en-US" sz="2400" b="0" i="0" dirty="0">
                <a:solidFill>
                  <a:srgbClr val="242424"/>
                </a:solidFill>
                <a:effectLst/>
              </a:rPr>
              <a:t>Running the while loop with a true condition, means it will run forever until we exit the program.</a:t>
            </a:r>
          </a:p>
          <a:p>
            <a:pPr>
              <a:lnSpc>
                <a:spcPct val="100000"/>
              </a:lnSpc>
              <a:spcBef>
                <a:spcPts val="0"/>
              </a:spcBef>
              <a:spcAft>
                <a:spcPts val="300"/>
              </a:spcAft>
              <a:tabLst>
                <a:tab pos="457200" algn="l"/>
              </a:tabLst>
            </a:pPr>
            <a:r>
              <a:rPr lang="en-US" sz="2400" b="0" i="0" dirty="0">
                <a:solidFill>
                  <a:srgbClr val="242424"/>
                </a:solidFill>
                <a:effectLst/>
              </a:rPr>
              <a:t>After a selected function completes, the loop continues, and the </a:t>
            </a:r>
            <a:r>
              <a:rPr lang="en-US" sz="2400" b="0" i="0" dirty="0" err="1">
                <a:solidFill>
                  <a:srgbClr val="242424"/>
                </a:solidFill>
                <a:effectLst/>
              </a:rPr>
              <a:t>show_menu</a:t>
            </a:r>
            <a:r>
              <a:rPr lang="en-US" sz="2400" b="0" i="0" dirty="0">
                <a:solidFill>
                  <a:srgbClr val="242424"/>
                </a:solidFill>
                <a:effectLst/>
              </a:rPr>
              <a:t> function is called again to display the menu.</a:t>
            </a:r>
          </a:p>
          <a:p>
            <a:pPr>
              <a:lnSpc>
                <a:spcPct val="100000"/>
              </a:lnSpc>
              <a:spcBef>
                <a:spcPts val="0"/>
              </a:spcBef>
              <a:spcAft>
                <a:spcPts val="300"/>
              </a:spcAft>
              <a:tabLst>
                <a:tab pos="457200" algn="l"/>
              </a:tabLst>
            </a:pPr>
            <a:r>
              <a:rPr lang="en-US" sz="2400" b="0" i="0" dirty="0">
                <a:solidFill>
                  <a:srgbClr val="242424"/>
                </a:solidFill>
                <a:effectLst/>
              </a:rPr>
              <a:t>This process repeats until we choose the ‘</a:t>
            </a:r>
            <a:r>
              <a:rPr lang="en-US" sz="2400" b="1" i="0" dirty="0">
                <a:solidFill>
                  <a:srgbClr val="242424"/>
                </a:solidFill>
                <a:effectLst/>
              </a:rPr>
              <a:t>Exit</a:t>
            </a:r>
            <a:r>
              <a:rPr lang="en-US" sz="2400" b="0" i="0" dirty="0">
                <a:solidFill>
                  <a:srgbClr val="242424"/>
                </a:solidFill>
                <a:effectLst/>
              </a:rPr>
              <a:t>’ option, which breaks the loop and ends the script.</a:t>
            </a:r>
          </a:p>
          <a:p>
            <a:pPr>
              <a:lnSpc>
                <a:spcPct val="100000"/>
              </a:lnSpc>
              <a:spcBef>
                <a:spcPts val="0"/>
              </a:spcBef>
              <a:spcAft>
                <a:spcPts val="300"/>
              </a:spcAft>
              <a:tabLst>
                <a:tab pos="457200" algn="l"/>
              </a:tabLst>
            </a:pPr>
            <a:r>
              <a:rPr lang="en-US" sz="2400" b="0" i="0" dirty="0">
                <a:solidFill>
                  <a:srgbClr val="242424"/>
                </a:solidFill>
                <a:effectLst/>
              </a:rPr>
              <a:t>We use a </a:t>
            </a:r>
            <a:r>
              <a:rPr lang="en-US" sz="2400" b="1" i="0" dirty="0">
                <a:solidFill>
                  <a:srgbClr val="242424"/>
                </a:solidFill>
                <a:effectLst/>
              </a:rPr>
              <a:t>read command </a:t>
            </a:r>
            <a:r>
              <a:rPr lang="en-US" sz="2400" b="0" i="0" dirty="0">
                <a:solidFill>
                  <a:srgbClr val="242424"/>
                </a:solidFill>
                <a:effectLst/>
              </a:rPr>
              <a:t>to receive the user's choice.</a:t>
            </a:r>
          </a:p>
          <a:p>
            <a:pPr>
              <a:lnSpc>
                <a:spcPct val="100000"/>
              </a:lnSpc>
              <a:spcBef>
                <a:spcPts val="0"/>
              </a:spcBef>
              <a:spcAft>
                <a:spcPts val="300"/>
              </a:spcAft>
              <a:tabLst>
                <a:tab pos="457200" algn="l"/>
              </a:tabLst>
            </a:pPr>
            <a:r>
              <a:rPr lang="en-US" sz="2400" b="0" i="0" dirty="0">
                <a:solidFill>
                  <a:srgbClr val="242424"/>
                </a:solidFill>
                <a:effectLst/>
              </a:rPr>
              <a:t>We use a </a:t>
            </a:r>
            <a:r>
              <a:rPr lang="en-US" sz="2400" b="1" i="0" dirty="0">
                <a:solidFill>
                  <a:srgbClr val="242424"/>
                </a:solidFill>
                <a:effectLst/>
              </a:rPr>
              <a:t>case statement </a:t>
            </a:r>
            <a:r>
              <a:rPr lang="en-US" sz="2400" b="0" i="0" dirty="0">
                <a:solidFill>
                  <a:srgbClr val="242424"/>
                </a:solidFill>
                <a:effectLst/>
              </a:rPr>
              <a:t>to call  the appropriate function based on the user's choice.</a:t>
            </a:r>
          </a:p>
          <a:p>
            <a:pPr>
              <a:lnSpc>
                <a:spcPct val="100000"/>
              </a:lnSpc>
              <a:spcBef>
                <a:spcPts val="0"/>
              </a:spcBef>
              <a:spcAft>
                <a:spcPts val="300"/>
              </a:spcAft>
              <a:tabLst>
                <a:tab pos="457200" algn="l"/>
              </a:tabLst>
            </a:pPr>
            <a:r>
              <a:rPr lang="en-US" sz="2400" b="0" i="0" dirty="0">
                <a:solidFill>
                  <a:srgbClr val="242424"/>
                </a:solidFill>
                <a:effectLst/>
              </a:rPr>
              <a:t>If the user chooses an invalid option, an error message is displayed: "Invalid option. Please try again."</a:t>
            </a:r>
          </a:p>
          <a:p>
            <a:pPr marL="342900" lvl="0" indent="-342900">
              <a:lnSpc>
                <a:spcPct val="100000"/>
              </a:lnSpc>
              <a:spcBef>
                <a:spcPts val="0"/>
              </a:spcBef>
              <a:spcAft>
                <a:spcPts val="300"/>
              </a:spcAft>
              <a:buFont typeface="Symbol" panose="05050102010706020507" pitchFamily="18" charset="2"/>
              <a:buChar char=""/>
              <a:tabLst>
                <a:tab pos="457200" algn="l"/>
              </a:tabLst>
            </a:pPr>
            <a:endParaRPr lang="en-GB" dirty="0"/>
          </a:p>
        </p:txBody>
      </p:sp>
    </p:spTree>
    <p:extLst>
      <p:ext uri="{BB962C8B-B14F-4D97-AF65-F5344CB8AC3E}">
        <p14:creationId xmlns:p14="http://schemas.microsoft.com/office/powerpoint/2010/main" val="9392711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E8407-3FA7-CE18-DEC6-66E4B13C9BEB}"/>
              </a:ext>
            </a:extLst>
          </p:cNvPr>
          <p:cNvSpPr>
            <a:spLocks noGrp="1"/>
          </p:cNvSpPr>
          <p:nvPr>
            <p:ph type="title"/>
          </p:nvPr>
        </p:nvSpPr>
        <p:spPr>
          <a:xfrm>
            <a:off x="-1" y="0"/>
            <a:ext cx="12155129" cy="844526"/>
          </a:xfrm>
          <a:solidFill>
            <a:srgbClr val="002060"/>
          </a:solidFill>
        </p:spPr>
        <p:txBody>
          <a:bodyPr/>
          <a:lstStyle/>
          <a:p>
            <a:r>
              <a:rPr lang="en-GB" dirty="0">
                <a:solidFill>
                  <a:schemeClr val="bg1"/>
                </a:solidFill>
              </a:rPr>
              <a:t>Example: Bash Back-up script</a:t>
            </a:r>
          </a:p>
        </p:txBody>
      </p:sp>
      <p:sp>
        <p:nvSpPr>
          <p:cNvPr id="3" name="Content Placeholder 2">
            <a:extLst>
              <a:ext uri="{FF2B5EF4-FFF2-40B4-BE49-F238E27FC236}">
                <a16:creationId xmlns:a16="http://schemas.microsoft.com/office/drawing/2014/main" id="{8310F649-5B50-2872-7340-2D3693C0BAC5}"/>
              </a:ext>
            </a:extLst>
          </p:cNvPr>
          <p:cNvSpPr>
            <a:spLocks noGrp="1"/>
          </p:cNvSpPr>
          <p:nvPr>
            <p:ph idx="1"/>
          </p:nvPr>
        </p:nvSpPr>
        <p:spPr>
          <a:xfrm>
            <a:off x="122904" y="862782"/>
            <a:ext cx="11471787" cy="4351338"/>
          </a:xfrm>
        </p:spPr>
        <p:txBody>
          <a:bodyPr/>
          <a:lstStyle/>
          <a:p>
            <a:pPr marL="342900" lvl="0" indent="-342900">
              <a:lnSpc>
                <a:spcPct val="100000"/>
              </a:lnSpc>
              <a:spcBef>
                <a:spcPts val="0"/>
              </a:spcBef>
              <a:spcAft>
                <a:spcPts val="300"/>
              </a:spcAft>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First we use </a:t>
            </a:r>
            <a:r>
              <a:rPr lang="en-GB" sz="2000" b="1" kern="100" dirty="0">
                <a:effectLst/>
                <a:ea typeface="DengXian" panose="02010600030101010101" pitchFamily="2" charset="-122"/>
                <a:cs typeface="Times New Roman" panose="02020603050405020304" pitchFamily="18" charset="0"/>
              </a:rPr>
              <a:t>2 variables </a:t>
            </a:r>
            <a:r>
              <a:rPr lang="en-GB" sz="2000" kern="100" dirty="0">
                <a:effectLst/>
                <a:ea typeface="DengXian" panose="02010600030101010101" pitchFamily="2" charset="-122"/>
                <a:cs typeface="Times New Roman" panose="02020603050405020304" pitchFamily="18" charset="0"/>
              </a:rPr>
              <a:t>to define the </a:t>
            </a:r>
            <a:r>
              <a:rPr lang="en-GB" sz="2000" b="1" kern="100" dirty="0">
                <a:effectLst/>
                <a:ea typeface="DengXian" panose="02010600030101010101" pitchFamily="2" charset="-122"/>
                <a:cs typeface="Times New Roman" panose="02020603050405020304" pitchFamily="18" charset="0"/>
              </a:rPr>
              <a:t>source</a:t>
            </a:r>
            <a:r>
              <a:rPr lang="en-GB" sz="2000" kern="100" dirty="0">
                <a:effectLst/>
                <a:ea typeface="DengXian" panose="02010600030101010101" pitchFamily="2" charset="-122"/>
                <a:cs typeface="Times New Roman" panose="02020603050405020304" pitchFamily="18" charset="0"/>
              </a:rPr>
              <a:t> and </a:t>
            </a:r>
            <a:r>
              <a:rPr lang="en-GB" sz="2000" b="1" kern="100" dirty="0">
                <a:effectLst/>
                <a:ea typeface="DengXian" panose="02010600030101010101" pitchFamily="2" charset="-122"/>
                <a:cs typeface="Times New Roman" panose="02020603050405020304" pitchFamily="18" charset="0"/>
              </a:rPr>
              <a:t>backup directories</a:t>
            </a:r>
            <a:r>
              <a:rPr lang="en-GB" sz="2000" kern="100" dirty="0">
                <a:effectLst/>
                <a:ea typeface="DengXian" panose="02010600030101010101" pitchFamily="2" charset="-122"/>
                <a:cs typeface="Times New Roman" panose="02020603050405020304" pitchFamily="18" charset="0"/>
              </a:rPr>
              <a:t>.</a:t>
            </a:r>
          </a:p>
          <a:p>
            <a:pPr marL="342900" lvl="0" indent="-342900">
              <a:lnSpc>
                <a:spcPct val="100000"/>
              </a:lnSpc>
              <a:spcBef>
                <a:spcPts val="0"/>
              </a:spcBef>
              <a:spcAft>
                <a:spcPts val="300"/>
              </a:spcAft>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We then get &amp; use the current date &amp; time to create a unique sub-directory in the backup directory.</a:t>
            </a:r>
          </a:p>
          <a:p>
            <a:pPr marL="342900" lvl="0" indent="-342900">
              <a:lnSpc>
                <a:spcPct val="100000"/>
              </a:lnSpc>
              <a:spcBef>
                <a:spcPts val="0"/>
              </a:spcBef>
              <a:spcAft>
                <a:spcPts val="300"/>
              </a:spcAft>
              <a:buFont typeface="Symbol" panose="05050102010706020507" pitchFamily="18" charset="2"/>
              <a:buChar char=""/>
              <a:tabLst>
                <a:tab pos="457200" algn="l"/>
              </a:tabLst>
            </a:pPr>
            <a:r>
              <a:rPr lang="en-GB" sz="2000" kern="100" dirty="0">
                <a:effectLst/>
                <a:ea typeface="DengXian" panose="02010600030101010101" pitchFamily="2" charset="-122"/>
                <a:cs typeface="Times New Roman" panose="02020603050405020304" pitchFamily="18" charset="0"/>
              </a:rPr>
              <a:t>We then use the </a:t>
            </a:r>
            <a:r>
              <a:rPr lang="en-GB" sz="2000" b="1" kern="100" dirty="0">
                <a:effectLst/>
                <a:ea typeface="DengXian" panose="02010600030101010101" pitchFamily="2" charset="-122"/>
                <a:cs typeface="Times New Roman" panose="02020603050405020304" pitchFamily="18" charset="0"/>
              </a:rPr>
              <a:t>cp</a:t>
            </a:r>
            <a:r>
              <a:rPr lang="en-GB" sz="2000" kern="100" dirty="0">
                <a:effectLst/>
                <a:ea typeface="DengXian" panose="02010600030101010101" pitchFamily="2" charset="-122"/>
                <a:cs typeface="Times New Roman" panose="02020603050405020304" pitchFamily="18" charset="0"/>
              </a:rPr>
              <a:t> command to create a copy of the contents of the source directory to copy into the specified target backup directory.</a:t>
            </a:r>
          </a:p>
          <a:p>
            <a:pPr marL="742950" lvl="1" indent="-285750">
              <a:lnSpc>
                <a:spcPct val="100000"/>
              </a:lnSpc>
              <a:spcBef>
                <a:spcPts val="0"/>
              </a:spcBef>
              <a:spcAft>
                <a:spcPts val="300"/>
              </a:spcAft>
              <a:buSzPts val="1000"/>
              <a:buFont typeface="Courier New" panose="02070309020205020404" pitchFamily="49" charset="0"/>
              <a:buChar char="o"/>
              <a:tabLst>
                <a:tab pos="914400" algn="l"/>
              </a:tabLst>
            </a:pPr>
            <a:r>
              <a:rPr lang="en-GB" sz="2000" kern="100" dirty="0">
                <a:effectLst/>
                <a:ea typeface="DengXian" panose="02010600030101010101" pitchFamily="2" charset="-122"/>
                <a:cs typeface="Times New Roman" panose="02020603050405020304" pitchFamily="18" charset="0"/>
              </a:rPr>
              <a:t>The -r option (for recursive/repeat) ensures the program cycles through &amp; copies all files/directories.</a:t>
            </a:r>
          </a:p>
          <a:p>
            <a:pPr>
              <a:lnSpc>
                <a:spcPct val="100000"/>
              </a:lnSpc>
              <a:spcBef>
                <a:spcPts val="0"/>
              </a:spcBef>
              <a:spcAft>
                <a:spcPts val="300"/>
              </a:spcAft>
            </a:pPr>
            <a:endParaRPr lang="en-GB" dirty="0"/>
          </a:p>
        </p:txBody>
      </p:sp>
      <p:pic>
        <p:nvPicPr>
          <p:cNvPr id="5" name="Picture 4">
            <a:extLst>
              <a:ext uri="{FF2B5EF4-FFF2-40B4-BE49-F238E27FC236}">
                <a16:creationId xmlns:a16="http://schemas.microsoft.com/office/drawing/2014/main" id="{1F9D8B56-F31A-45E9-BF03-A3C7274BB852}"/>
              </a:ext>
            </a:extLst>
          </p:cNvPr>
          <p:cNvPicPr>
            <a:picLocks noChangeAspect="1"/>
          </p:cNvPicPr>
          <p:nvPr/>
        </p:nvPicPr>
        <p:blipFill>
          <a:blip r:embed="rId3"/>
          <a:stretch>
            <a:fillRect/>
          </a:stretch>
        </p:blipFill>
        <p:spPr>
          <a:xfrm>
            <a:off x="902109" y="2558723"/>
            <a:ext cx="8711381" cy="4299277"/>
          </a:xfrm>
          <a:prstGeom prst="rect">
            <a:avLst/>
          </a:prstGeom>
        </p:spPr>
      </p:pic>
      <p:pic>
        <p:nvPicPr>
          <p:cNvPr id="9" name="Picture 8">
            <a:extLst>
              <a:ext uri="{FF2B5EF4-FFF2-40B4-BE49-F238E27FC236}">
                <a16:creationId xmlns:a16="http://schemas.microsoft.com/office/drawing/2014/main" id="{0F5F9F5F-D06A-964E-2547-EADF2FED44F4}"/>
              </a:ext>
            </a:extLst>
          </p:cNvPr>
          <p:cNvPicPr>
            <a:picLocks noChangeAspect="1"/>
          </p:cNvPicPr>
          <p:nvPr/>
        </p:nvPicPr>
        <p:blipFill>
          <a:blip r:embed="rId4"/>
          <a:srcRect t="1" r="62766" b="58178"/>
          <a:stretch/>
        </p:blipFill>
        <p:spPr>
          <a:xfrm>
            <a:off x="7969565" y="6133857"/>
            <a:ext cx="4185564" cy="592877"/>
          </a:xfrm>
          <a:prstGeom prst="rect">
            <a:avLst/>
          </a:prstGeom>
        </p:spPr>
      </p:pic>
      <p:sp>
        <p:nvSpPr>
          <p:cNvPr id="4" name="TextBox 3">
            <a:extLst>
              <a:ext uri="{FF2B5EF4-FFF2-40B4-BE49-F238E27FC236}">
                <a16:creationId xmlns:a16="http://schemas.microsoft.com/office/drawing/2014/main" id="{364B8EBB-C0A0-28DC-6314-84EF47699368}"/>
              </a:ext>
            </a:extLst>
          </p:cNvPr>
          <p:cNvSpPr txBox="1"/>
          <p:nvPr/>
        </p:nvSpPr>
        <p:spPr>
          <a:xfrm>
            <a:off x="6861451" y="160653"/>
            <a:ext cx="3200896" cy="523220"/>
          </a:xfrm>
          <a:prstGeom prst="rect">
            <a:avLst/>
          </a:prstGeom>
          <a:noFill/>
          <a:ln w="38100">
            <a:solidFill>
              <a:srgbClr val="002060"/>
            </a:solidFill>
          </a:ln>
        </p:spPr>
        <p:txBody>
          <a:bodyPr wrap="square">
            <a:spAutoFit/>
          </a:bodyPr>
          <a:lstStyle/>
          <a:p>
            <a:pPr marL="0" marR="0" lvl="0" indent="0" algn="l" defTabSz="914400" rtl="0" eaLnBrk="1" fontAlgn="auto" latinLnBrk="0" hangingPunct="1">
              <a:lnSpc>
                <a:spcPct val="100000"/>
              </a:lnSpc>
              <a:spcBef>
                <a:spcPts val="0"/>
              </a:spcBef>
              <a:spcAft>
                <a:spcPts val="300"/>
              </a:spcAft>
              <a:buClrTx/>
              <a:buSzTx/>
              <a:buFontTx/>
              <a:buNone/>
              <a:tabLst>
                <a:tab pos="457200" algn="l"/>
              </a:tabLst>
              <a:defRPr/>
            </a:pPr>
            <a:r>
              <a:rPr kumimoji="0" lang="en-GB" sz="2800" b="0" i="0" u="none" strike="noStrike" kern="100" cap="none" spc="0" normalizeH="0" baseline="0" noProof="0" dirty="0" err="1">
                <a:ln>
                  <a:noFill/>
                </a:ln>
                <a:solidFill>
                  <a:prstClr val="black"/>
                </a:solidFill>
                <a:effectLst/>
                <a:highlight>
                  <a:srgbClr val="FFFF00"/>
                </a:highlight>
                <a:uLnTx/>
                <a:uFillTx/>
                <a:latin typeface="Calibri" panose="020F0502020204030204"/>
                <a:ea typeface="DengXian" panose="02010600030101010101" pitchFamily="2" charset="-122"/>
                <a:cs typeface="Times New Roman" panose="02020603050405020304" pitchFamily="18" charset="0"/>
              </a:rPr>
              <a:t>GitBash</a:t>
            </a:r>
            <a:r>
              <a:rPr kumimoji="0" lang="en-GB" sz="2800" b="0" i="0" u="none" strike="noStrike" kern="100" cap="none" spc="0" normalizeH="0" baseline="0" noProof="0" dirty="0">
                <a:ln>
                  <a:noFill/>
                </a:ln>
                <a:solidFill>
                  <a:prstClr val="black"/>
                </a:solidFill>
                <a:effectLst/>
                <a:highlight>
                  <a:srgbClr val="FFFF00"/>
                </a:highlight>
                <a:uLnTx/>
                <a:uFillTx/>
                <a:latin typeface="Calibri" panose="020F0502020204030204"/>
                <a:ea typeface="DengXian" panose="02010600030101010101" pitchFamily="2" charset="-122"/>
                <a:cs typeface="Times New Roman" panose="02020603050405020304" pitchFamily="18" charset="0"/>
              </a:rPr>
              <a:t> </a:t>
            </a:r>
            <a:r>
              <a:rPr kumimoji="0" lang="en-GB" sz="2800" b="1" i="0" u="none" strike="noStrike" kern="100" cap="none" spc="0" normalizeH="0" baseline="0" noProof="0" dirty="0">
                <a:ln>
                  <a:noFill/>
                </a:ln>
                <a:solidFill>
                  <a:prstClr val="black"/>
                </a:solidFill>
                <a:effectLst/>
                <a:highlight>
                  <a:srgbClr val="FFFF00"/>
                </a:highlight>
                <a:uLnTx/>
                <a:uFillTx/>
                <a:latin typeface="Calibri" panose="020F0502020204030204"/>
                <a:ea typeface="DengXian" panose="02010600030101010101" pitchFamily="2" charset="-122"/>
                <a:cs typeface="Times New Roman" panose="02020603050405020304" pitchFamily="18" charset="0"/>
              </a:rPr>
              <a:t>will</a:t>
            </a:r>
            <a:r>
              <a:rPr kumimoji="0" lang="en-GB" sz="2800" b="0" i="0" u="none" strike="noStrike" kern="100" cap="none" spc="0" normalizeH="0" baseline="0" noProof="0" dirty="0">
                <a:ln>
                  <a:noFill/>
                </a:ln>
                <a:solidFill>
                  <a:prstClr val="black"/>
                </a:solidFill>
                <a:effectLst/>
                <a:highlight>
                  <a:srgbClr val="FFFF00"/>
                </a:highlight>
                <a:uLnTx/>
                <a:uFillTx/>
                <a:latin typeface="Calibri" panose="020F0502020204030204"/>
                <a:ea typeface="DengXian" panose="02010600030101010101" pitchFamily="2" charset="-122"/>
                <a:cs typeface="Times New Roman" panose="02020603050405020304" pitchFamily="18" charset="0"/>
              </a:rPr>
              <a:t> run </a:t>
            </a:r>
            <a:r>
              <a:rPr lang="en-GB" sz="2800" kern="100" dirty="0">
                <a:solidFill>
                  <a:prstClr val="black"/>
                </a:solidFill>
                <a:highlight>
                  <a:srgbClr val="FFFF00"/>
                </a:highlight>
                <a:latin typeface="Calibri" panose="020F0502020204030204"/>
                <a:ea typeface="DengXian" panose="02010600030101010101" pitchFamily="2" charset="-122"/>
                <a:cs typeface="Times New Roman" panose="02020603050405020304" pitchFamily="18" charset="0"/>
              </a:rPr>
              <a:t>this</a:t>
            </a:r>
            <a:r>
              <a:rPr kumimoji="0" lang="en-GB" sz="2800" b="0" i="0" u="none" strike="noStrike" kern="100" cap="none" spc="0" normalizeH="0" baseline="0" noProof="0" dirty="0">
                <a:ln>
                  <a:noFill/>
                </a:ln>
                <a:solidFill>
                  <a:prstClr val="black"/>
                </a:solidFill>
                <a:effectLst/>
                <a:highlight>
                  <a:srgbClr val="FFFF00"/>
                </a:highlight>
                <a:uLnTx/>
                <a:uFillTx/>
                <a:latin typeface="Calibri" panose="020F0502020204030204"/>
                <a:ea typeface="DengXian" panose="02010600030101010101" pitchFamily="2" charset="-122"/>
                <a:cs typeface="Times New Roman" panose="02020603050405020304" pitchFamily="18" charset="0"/>
              </a:rPr>
              <a:t>.</a:t>
            </a:r>
          </a:p>
        </p:txBody>
      </p:sp>
    </p:spTree>
    <p:extLst>
      <p:ext uri="{BB962C8B-B14F-4D97-AF65-F5344CB8AC3E}">
        <p14:creationId xmlns:p14="http://schemas.microsoft.com/office/powerpoint/2010/main" val="24260785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2">
            <a:extLst>
              <a:ext uri="{FF2B5EF4-FFF2-40B4-BE49-F238E27FC236}">
                <a16:creationId xmlns:a16="http://schemas.microsoft.com/office/drawing/2014/main" id="{EB0AA26C-8E93-4554-9B18-832F1A8C87A4}"/>
              </a:ext>
            </a:extLst>
          </p:cNvPr>
          <p:cNvSpPr>
            <a:spLocks noGrp="1"/>
          </p:cNvSpPr>
          <p:nvPr>
            <p:ph idx="1"/>
          </p:nvPr>
        </p:nvSpPr>
        <p:spPr>
          <a:xfrm>
            <a:off x="156839" y="706279"/>
            <a:ext cx="11878322" cy="5445441"/>
          </a:xfrm>
        </p:spPr>
        <p:txBody>
          <a:bodyPr anchor="t">
            <a:normAutofit fontScale="92500" lnSpcReduction="20000"/>
          </a:bodyPr>
          <a:lstStyle/>
          <a:p>
            <a:pPr marL="0" indent="0">
              <a:lnSpc>
                <a:spcPct val="100000"/>
              </a:lnSpc>
              <a:spcBef>
                <a:spcPts val="0"/>
              </a:spcBef>
              <a:buNone/>
            </a:pPr>
            <a:r>
              <a:rPr lang="en-GB" sz="2000" dirty="0"/>
              <a:t>For some additional </a:t>
            </a:r>
            <a:r>
              <a:rPr lang="en-GB" sz="2000" b="1" dirty="0"/>
              <a:t>commands </a:t>
            </a:r>
            <a:r>
              <a:rPr lang="en-GB" sz="2000" dirty="0"/>
              <a:t>to use in your scripts to configure, monitor, and secure a system and network, try the following. If any commands do not work, try using the </a:t>
            </a:r>
            <a:r>
              <a:rPr lang="en-GB" sz="2000" b="1" dirty="0"/>
              <a:t>apt – Advanced Package Tool</a:t>
            </a:r>
            <a:r>
              <a:rPr lang="en-GB" sz="2000" dirty="0"/>
              <a:t> command to install the tools: </a:t>
            </a:r>
            <a:br>
              <a:rPr lang="en-GB" sz="2000" dirty="0"/>
            </a:br>
            <a:r>
              <a:rPr lang="en-GB" sz="2000" b="1" dirty="0" err="1">
                <a:highlight>
                  <a:srgbClr val="FFFF00"/>
                </a:highlight>
              </a:rPr>
              <a:t>sudo</a:t>
            </a:r>
            <a:r>
              <a:rPr lang="en-GB" sz="2000" b="1" dirty="0">
                <a:highlight>
                  <a:srgbClr val="FFFF00"/>
                </a:highlight>
              </a:rPr>
              <a:t> apt install net-tools</a:t>
            </a:r>
            <a:r>
              <a:rPr lang="en-GB" sz="2000" dirty="0"/>
              <a:t>.</a:t>
            </a:r>
          </a:p>
          <a:p>
            <a:pPr marL="0" indent="0">
              <a:lnSpc>
                <a:spcPct val="100000"/>
              </a:lnSpc>
              <a:spcBef>
                <a:spcPts val="0"/>
              </a:spcBef>
              <a:buNone/>
            </a:pPr>
            <a:endParaRPr lang="en-GB" sz="2000" dirty="0"/>
          </a:p>
          <a:p>
            <a:pPr>
              <a:lnSpc>
                <a:spcPct val="100000"/>
              </a:lnSpc>
              <a:spcBef>
                <a:spcPts val="0"/>
              </a:spcBef>
            </a:pPr>
            <a:r>
              <a:rPr lang="en-GB" sz="2000" b="1" dirty="0" err="1"/>
              <a:t>ifconfig</a:t>
            </a:r>
            <a:r>
              <a:rPr lang="en-GB" sz="2000" b="1" dirty="0"/>
              <a:t> - </a:t>
            </a:r>
            <a:r>
              <a:rPr lang="en-GB" sz="2000" dirty="0"/>
              <a:t>to check the IP address assigned to the system. </a:t>
            </a:r>
          </a:p>
          <a:p>
            <a:pPr>
              <a:lnSpc>
                <a:spcPct val="100000"/>
              </a:lnSpc>
              <a:spcBef>
                <a:spcPts val="0"/>
              </a:spcBef>
            </a:pPr>
            <a:r>
              <a:rPr lang="en-GB" sz="2000" b="1" dirty="0" err="1"/>
              <a:t>ip</a:t>
            </a:r>
            <a:r>
              <a:rPr lang="en-GB" sz="2000" b="1" dirty="0"/>
              <a:t> link show</a:t>
            </a:r>
            <a:r>
              <a:rPr lang="en-GB" sz="2000" dirty="0"/>
              <a:t> - is for configuring, adding, and deleting network interfaces. </a:t>
            </a:r>
          </a:p>
          <a:p>
            <a:pPr>
              <a:lnSpc>
                <a:spcPct val="100000"/>
              </a:lnSpc>
              <a:spcBef>
                <a:spcPts val="0"/>
              </a:spcBef>
            </a:pPr>
            <a:r>
              <a:rPr lang="en-GB" sz="2000" b="1" i="0" dirty="0" err="1">
                <a:effectLst/>
              </a:rPr>
              <a:t>ip</a:t>
            </a:r>
            <a:r>
              <a:rPr lang="en-GB" sz="2000" b="1" i="0" dirty="0">
                <a:effectLst/>
              </a:rPr>
              <a:t> address show </a:t>
            </a:r>
            <a:r>
              <a:rPr lang="en-GB" sz="2000" i="0" dirty="0">
                <a:effectLst/>
              </a:rPr>
              <a:t>-</a:t>
            </a:r>
            <a:r>
              <a:rPr lang="en-GB" sz="2000" b="0" i="0" dirty="0">
                <a:effectLst/>
              </a:rPr>
              <a:t> to display IP addresses. Command can also be used to bind new addresses or delete old ones</a:t>
            </a:r>
          </a:p>
          <a:p>
            <a:pPr>
              <a:lnSpc>
                <a:spcPct val="100000"/>
              </a:lnSpc>
              <a:spcBef>
                <a:spcPts val="0"/>
              </a:spcBef>
            </a:pPr>
            <a:r>
              <a:rPr lang="en-GB" sz="2000" b="1" i="0" dirty="0">
                <a:effectLst/>
              </a:rPr>
              <a:t>Ip route show</a:t>
            </a:r>
            <a:r>
              <a:rPr lang="en-GB" sz="2000" b="0" i="0" dirty="0">
                <a:effectLst/>
              </a:rPr>
              <a:t> - to print or display the routing table.</a:t>
            </a:r>
          </a:p>
          <a:p>
            <a:pPr>
              <a:lnSpc>
                <a:spcPct val="100000"/>
              </a:lnSpc>
              <a:spcBef>
                <a:spcPts val="0"/>
              </a:spcBef>
            </a:pPr>
            <a:r>
              <a:rPr lang="en-GB" sz="2000" b="1" dirty="0" err="1"/>
              <a:t>n</a:t>
            </a:r>
            <a:r>
              <a:rPr lang="en-GB" sz="2000" b="1" i="0" dirty="0" err="1">
                <a:effectLst/>
              </a:rPr>
              <a:t>slookup</a:t>
            </a:r>
            <a:r>
              <a:rPr lang="en-GB" sz="2000" b="0" i="0" dirty="0">
                <a:effectLst/>
              </a:rPr>
              <a:t> </a:t>
            </a:r>
            <a:r>
              <a:rPr lang="en-GB" sz="2000" b="1" i="0" dirty="0" err="1">
                <a:effectLst/>
              </a:rPr>
              <a:t>insert_web_address</a:t>
            </a:r>
            <a:r>
              <a:rPr lang="en-GB" sz="2000" b="1" i="0" dirty="0">
                <a:effectLst/>
              </a:rPr>
              <a:t> </a:t>
            </a:r>
            <a:r>
              <a:rPr lang="en-GB" sz="2000" dirty="0"/>
              <a:t>– </a:t>
            </a:r>
            <a:r>
              <a:rPr lang="en-GB" sz="2000" dirty="0" err="1"/>
              <a:t>Nslookup</a:t>
            </a:r>
            <a:r>
              <a:rPr lang="en-GB" sz="2000" dirty="0"/>
              <a:t> or </a:t>
            </a:r>
            <a:r>
              <a:rPr lang="en-GB" sz="2000" b="0" i="0" dirty="0">
                <a:effectLst/>
              </a:rPr>
              <a:t>Name Server Lookup tool is used to query the Domain Name System (DNS) to obtain the IP address</a:t>
            </a:r>
          </a:p>
          <a:p>
            <a:pPr>
              <a:lnSpc>
                <a:spcPct val="100000"/>
              </a:lnSpc>
              <a:spcBef>
                <a:spcPts val="0"/>
              </a:spcBef>
            </a:pPr>
            <a:r>
              <a:rPr lang="en-GB" sz="2000" b="1" i="0" dirty="0">
                <a:effectLst/>
              </a:rPr>
              <a:t>dig </a:t>
            </a:r>
            <a:r>
              <a:rPr lang="en-GB" sz="2000" b="1" i="0" dirty="0" err="1">
                <a:effectLst/>
              </a:rPr>
              <a:t>insert_ip_address</a:t>
            </a:r>
            <a:r>
              <a:rPr lang="en-GB" sz="2000" b="1" i="0" dirty="0">
                <a:effectLst/>
              </a:rPr>
              <a:t> </a:t>
            </a:r>
            <a:r>
              <a:rPr lang="en-GB" sz="2000" b="0" i="0" dirty="0">
                <a:effectLst/>
              </a:rPr>
              <a:t>- Domain Information Getter, is a DNS (Domain Name Server) lookup and display program that </a:t>
            </a:r>
            <a:r>
              <a:rPr lang="en-GB" sz="2000" b="0" i="0" dirty="0" err="1">
                <a:effectLst/>
              </a:rPr>
              <a:t>looksup</a:t>
            </a:r>
            <a:r>
              <a:rPr lang="en-GB" sz="2000" b="0" i="0" dirty="0">
                <a:effectLst/>
              </a:rPr>
              <a:t>/checks and displays the Domain names that are returned from the name servers.</a:t>
            </a:r>
          </a:p>
          <a:p>
            <a:pPr>
              <a:lnSpc>
                <a:spcPct val="100000"/>
              </a:lnSpc>
              <a:spcBef>
                <a:spcPts val="0"/>
              </a:spcBef>
            </a:pPr>
            <a:r>
              <a:rPr lang="en-GB" sz="2000" b="1" dirty="0" err="1"/>
              <a:t>n</a:t>
            </a:r>
            <a:r>
              <a:rPr lang="en-GB" sz="2000" b="1" i="0" dirty="0" err="1">
                <a:effectLst/>
              </a:rPr>
              <a:t>map</a:t>
            </a:r>
            <a:r>
              <a:rPr lang="en-GB" sz="2000" b="0" i="0" dirty="0">
                <a:effectLst/>
              </a:rPr>
              <a:t> </a:t>
            </a:r>
            <a:r>
              <a:rPr lang="en-GB" sz="2000" b="1" i="0" dirty="0" err="1">
                <a:effectLst/>
              </a:rPr>
              <a:t>insert_IP_address</a:t>
            </a:r>
            <a:r>
              <a:rPr lang="en-GB" sz="2000" b="1" i="0" dirty="0">
                <a:effectLst/>
              </a:rPr>
              <a:t> </a:t>
            </a:r>
            <a:r>
              <a:rPr lang="en-GB" sz="2000" b="0" i="0" dirty="0">
                <a:effectLst/>
              </a:rPr>
              <a:t>– the Network Mapper tool is used for network discovery, security auditing, and administration. The default scan shows the ports, their state (open/closed), and protocols. </a:t>
            </a:r>
          </a:p>
          <a:p>
            <a:pPr>
              <a:lnSpc>
                <a:spcPct val="100000"/>
              </a:lnSpc>
              <a:spcBef>
                <a:spcPts val="0"/>
              </a:spcBef>
            </a:pPr>
            <a:r>
              <a:rPr lang="en-GB" sz="2000" b="1" i="0" dirty="0">
                <a:effectLst/>
              </a:rPr>
              <a:t>ping </a:t>
            </a:r>
            <a:r>
              <a:rPr lang="en-GB" sz="2000" b="1" i="0" dirty="0" err="1">
                <a:effectLst/>
              </a:rPr>
              <a:t>insert_ip</a:t>
            </a:r>
            <a:r>
              <a:rPr lang="en-GB" sz="2000" b="1" i="0" dirty="0">
                <a:effectLst/>
              </a:rPr>
              <a:t>/</a:t>
            </a:r>
            <a:r>
              <a:rPr lang="en-GB" sz="2000" b="1" i="0" dirty="0" err="1">
                <a:effectLst/>
              </a:rPr>
              <a:t>web_address</a:t>
            </a:r>
            <a:r>
              <a:rPr lang="en-GB" sz="2000" b="1" i="0" dirty="0">
                <a:effectLst/>
              </a:rPr>
              <a:t> </a:t>
            </a:r>
            <a:r>
              <a:rPr lang="en-GB" sz="2000" b="0" i="0" dirty="0">
                <a:effectLst/>
              </a:rPr>
              <a:t>- to see if a host is alive.</a:t>
            </a:r>
          </a:p>
          <a:p>
            <a:pPr>
              <a:lnSpc>
                <a:spcPct val="100000"/>
              </a:lnSpc>
              <a:spcBef>
                <a:spcPts val="0"/>
              </a:spcBef>
            </a:pPr>
            <a:r>
              <a:rPr lang="en-GB" sz="2000" b="1" dirty="0" err="1"/>
              <a:t>iperf</a:t>
            </a:r>
            <a:r>
              <a:rPr lang="en-GB" sz="2000" dirty="0"/>
              <a:t> – to analyse and measure network performance between two hosts.</a:t>
            </a:r>
          </a:p>
          <a:p>
            <a:pPr>
              <a:lnSpc>
                <a:spcPct val="100000"/>
              </a:lnSpc>
              <a:spcBef>
                <a:spcPts val="0"/>
              </a:spcBef>
            </a:pPr>
            <a:r>
              <a:rPr lang="en-GB" sz="2000" b="1" dirty="0"/>
              <a:t>traceroute</a:t>
            </a:r>
            <a:r>
              <a:rPr lang="en-GB" sz="2000" dirty="0"/>
              <a:t> - to see what route the packets are taking.</a:t>
            </a:r>
          </a:p>
          <a:p>
            <a:pPr>
              <a:lnSpc>
                <a:spcPct val="100000"/>
              </a:lnSpc>
              <a:spcBef>
                <a:spcPts val="0"/>
              </a:spcBef>
            </a:pPr>
            <a:r>
              <a:rPr lang="en-GB" sz="2000" b="1" dirty="0"/>
              <a:t>Netstat –</a:t>
            </a:r>
            <a:r>
              <a:rPr lang="en-GB" sz="2000" b="1" dirty="0" err="1"/>
              <a:t>i</a:t>
            </a:r>
            <a:r>
              <a:rPr lang="en-GB" sz="2000" b="1" dirty="0"/>
              <a:t> </a:t>
            </a:r>
            <a:r>
              <a:rPr lang="en-GB" sz="2000" dirty="0"/>
              <a:t>- command is used to examine network connections, routing tables, and various network settings and statistics. Use -</a:t>
            </a:r>
            <a:r>
              <a:rPr lang="en-GB" sz="2000" dirty="0" err="1"/>
              <a:t>i</a:t>
            </a:r>
            <a:r>
              <a:rPr lang="en-GB" sz="2000" dirty="0"/>
              <a:t> flag to list the network interfaces on your system.</a:t>
            </a:r>
          </a:p>
          <a:p>
            <a:pPr>
              <a:lnSpc>
                <a:spcPct val="100000"/>
              </a:lnSpc>
              <a:spcBef>
                <a:spcPts val="0"/>
              </a:spcBef>
            </a:pPr>
            <a:r>
              <a:rPr lang="en-GB" sz="2000" b="1" dirty="0"/>
              <a:t>ss –t –a </a:t>
            </a:r>
            <a:r>
              <a:rPr lang="en-GB" sz="2000" dirty="0"/>
              <a:t>- use ss command with -t and -a flags to list all TCP sockets. Displays both listening and non-listening sockets.</a:t>
            </a:r>
          </a:p>
          <a:p>
            <a:pPr>
              <a:lnSpc>
                <a:spcPct val="100000"/>
              </a:lnSpc>
              <a:spcBef>
                <a:spcPts val="0"/>
              </a:spcBef>
            </a:pPr>
            <a:r>
              <a:rPr lang="en-GB" sz="2000" b="1" dirty="0" err="1"/>
              <a:t>sudo</a:t>
            </a:r>
            <a:r>
              <a:rPr lang="en-GB" sz="2000" b="1" dirty="0"/>
              <a:t> tcpdump  </a:t>
            </a:r>
            <a:r>
              <a:rPr lang="en-GB" sz="2000" b="1" i="0" dirty="0" err="1">
                <a:effectLst/>
              </a:rPr>
              <a:t>insert_ip</a:t>
            </a:r>
            <a:r>
              <a:rPr lang="en-GB" sz="2000" b="1" i="0" dirty="0">
                <a:effectLst/>
              </a:rPr>
              <a:t>/</a:t>
            </a:r>
            <a:r>
              <a:rPr lang="en-GB" sz="2000" b="1" i="0" dirty="0" err="1">
                <a:effectLst/>
              </a:rPr>
              <a:t>web_address</a:t>
            </a:r>
            <a:r>
              <a:rPr lang="en-GB" sz="2000" b="1" i="0" dirty="0">
                <a:effectLst/>
              </a:rPr>
              <a:t> - </a:t>
            </a:r>
            <a:r>
              <a:rPr lang="en-GB" sz="2000" b="0" i="0" dirty="0">
                <a:effectLst/>
              </a:rPr>
              <a:t>is a packet sniffing tool, you can examine all packets sent to or from a particular host.</a:t>
            </a:r>
          </a:p>
          <a:p>
            <a:pPr>
              <a:lnSpc>
                <a:spcPct val="100000"/>
              </a:lnSpc>
              <a:spcBef>
                <a:spcPts val="0"/>
              </a:spcBef>
            </a:pPr>
            <a:r>
              <a:rPr lang="en-GB" sz="2000" b="1" dirty="0"/>
              <a:t>ssh</a:t>
            </a:r>
            <a:r>
              <a:rPr lang="en-GB" sz="2000" dirty="0"/>
              <a:t> </a:t>
            </a:r>
            <a:r>
              <a:rPr lang="en-GB" sz="2000" b="1" i="0" dirty="0" err="1">
                <a:effectLst/>
              </a:rPr>
              <a:t>insert_ip_address</a:t>
            </a:r>
            <a:r>
              <a:rPr lang="en-GB" sz="2000" b="1" i="0" dirty="0">
                <a:effectLst/>
              </a:rPr>
              <a:t> </a:t>
            </a:r>
            <a:r>
              <a:rPr lang="en-GB" sz="2000" dirty="0"/>
              <a:t>– Secure Shell, allows you to securely connect with remote hosts over the internet.</a:t>
            </a:r>
          </a:p>
        </p:txBody>
      </p:sp>
      <p:sp>
        <p:nvSpPr>
          <p:cNvPr id="11" name="Rectangle 1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itle 1">
            <a:extLst>
              <a:ext uri="{FF2B5EF4-FFF2-40B4-BE49-F238E27FC236}">
                <a16:creationId xmlns:a16="http://schemas.microsoft.com/office/drawing/2014/main" id="{3E1A9A58-B572-4841-A3FE-9A57CF49E82D}"/>
              </a:ext>
            </a:extLst>
          </p:cNvPr>
          <p:cNvSpPr>
            <a:spLocks noGrp="1"/>
          </p:cNvSpPr>
          <p:nvPr>
            <p:ph type="title"/>
          </p:nvPr>
        </p:nvSpPr>
        <p:spPr>
          <a:xfrm>
            <a:off x="156838" y="42169"/>
            <a:ext cx="11730362" cy="590364"/>
          </a:xfrm>
          <a:solidFill>
            <a:schemeClr val="bg1">
              <a:lumMod val="65000"/>
            </a:schemeClr>
          </a:solidFill>
        </p:spPr>
        <p:txBody>
          <a:bodyPr>
            <a:noAutofit/>
          </a:bodyPr>
          <a:lstStyle/>
          <a:p>
            <a:r>
              <a:rPr lang="en-GB" sz="4800" b="1" dirty="0">
                <a:solidFill>
                  <a:schemeClr val="bg1"/>
                </a:solidFill>
              </a:rPr>
              <a:t>Bg. </a:t>
            </a:r>
            <a:r>
              <a:rPr lang="en-GB" sz="4000" b="1" dirty="0">
                <a:solidFill>
                  <a:schemeClr val="bg1"/>
                </a:solidFill>
              </a:rPr>
              <a:t>Some Additional Network &amp; </a:t>
            </a:r>
            <a:r>
              <a:rPr lang="en-GB" sz="4000" b="1" dirty="0" err="1">
                <a:solidFill>
                  <a:schemeClr val="bg1"/>
                </a:solidFill>
              </a:rPr>
              <a:t>Sys.Admin</a:t>
            </a:r>
            <a:r>
              <a:rPr lang="en-GB" sz="4000" b="1" dirty="0">
                <a:solidFill>
                  <a:schemeClr val="bg1"/>
                </a:solidFill>
              </a:rPr>
              <a:t> commands</a:t>
            </a:r>
          </a:p>
        </p:txBody>
      </p:sp>
    </p:spTree>
    <p:extLst>
      <p:ext uri="{BB962C8B-B14F-4D97-AF65-F5344CB8AC3E}">
        <p14:creationId xmlns:p14="http://schemas.microsoft.com/office/powerpoint/2010/main" val="39839113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588BA9-7405-C641-DC99-0E85329557E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A98ACC6-6C35-D2C5-8164-ED1CD23BE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A67AAE9-B78F-4250-6968-71749B0015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6EFA447-1639-7B45-729F-E568FD78E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72C2B24-AF93-F9A5-63A8-8ED897F1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2D8B441-69DF-49BD-7AC8-B888610AA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4B9C06-1068-2669-27D2-BC8575150427}"/>
              </a:ext>
            </a:extLst>
          </p:cNvPr>
          <p:cNvSpPr>
            <a:spLocks noGrp="1"/>
          </p:cNvSpPr>
          <p:nvPr>
            <p:ph type="title"/>
          </p:nvPr>
        </p:nvSpPr>
        <p:spPr>
          <a:xfrm>
            <a:off x="193169" y="303781"/>
            <a:ext cx="11858337" cy="1033669"/>
          </a:xfrm>
        </p:spPr>
        <p:txBody>
          <a:bodyPr>
            <a:normAutofit fontScale="90000"/>
          </a:bodyPr>
          <a:lstStyle/>
          <a:p>
            <a:r>
              <a:rPr lang="en-GB" b="1" dirty="0">
                <a:solidFill>
                  <a:schemeClr val="bg1"/>
                </a:solidFill>
              </a:rPr>
              <a:t>Net. &amp; </a:t>
            </a:r>
            <a:r>
              <a:rPr lang="en-GB" b="1" dirty="0" err="1">
                <a:solidFill>
                  <a:schemeClr val="bg1"/>
                </a:solidFill>
              </a:rPr>
              <a:t>CyberSec</a:t>
            </a:r>
            <a:r>
              <a:rPr lang="en-GB" b="1" dirty="0">
                <a:solidFill>
                  <a:schemeClr val="bg1"/>
                </a:solidFill>
              </a:rPr>
              <a:t>. Script ideas: System diagnosis &amp; hardening or Pen testing</a:t>
            </a:r>
          </a:p>
        </p:txBody>
      </p:sp>
      <p:sp>
        <p:nvSpPr>
          <p:cNvPr id="15" name="Content Placeholder 2">
            <a:extLst>
              <a:ext uri="{FF2B5EF4-FFF2-40B4-BE49-F238E27FC236}">
                <a16:creationId xmlns:a16="http://schemas.microsoft.com/office/drawing/2014/main" id="{DA1C5C2A-DEA3-9BD4-4054-EA6B2EF8189D}"/>
              </a:ext>
            </a:extLst>
          </p:cNvPr>
          <p:cNvSpPr>
            <a:spLocks noGrp="1"/>
          </p:cNvSpPr>
          <p:nvPr>
            <p:ph idx="1"/>
          </p:nvPr>
        </p:nvSpPr>
        <p:spPr>
          <a:xfrm>
            <a:off x="80551" y="1648749"/>
            <a:ext cx="10073097" cy="4905470"/>
          </a:xfrm>
        </p:spPr>
        <p:txBody>
          <a:bodyPr>
            <a:noAutofit/>
          </a:bodyPr>
          <a:lstStyle/>
          <a:p>
            <a:pPr>
              <a:lnSpc>
                <a:spcPct val="100000"/>
              </a:lnSpc>
              <a:spcBef>
                <a:spcPts val="0"/>
              </a:spcBef>
              <a:spcAft>
                <a:spcPts val="600"/>
              </a:spcAft>
            </a:pPr>
            <a:r>
              <a:rPr lang="en-US" sz="2400" dirty="0"/>
              <a:t>For those interested in and on the Networks &amp; Cybersecurity </a:t>
            </a:r>
            <a:r>
              <a:rPr lang="en-US" sz="2400" dirty="0" err="1"/>
              <a:t>programme</a:t>
            </a:r>
            <a:r>
              <a:rPr lang="en-US" sz="2400" dirty="0"/>
              <a:t>, you could create a </a:t>
            </a:r>
            <a:r>
              <a:rPr lang="en-US" sz="2400" dirty="0">
                <a:highlight>
                  <a:srgbClr val="FFFF00"/>
                </a:highlight>
              </a:rPr>
              <a:t>Bash script to analyse the system to support system hardening or a Pen testing bash script</a:t>
            </a:r>
            <a:r>
              <a:rPr lang="en-US" sz="2400" dirty="0"/>
              <a:t>.</a:t>
            </a:r>
          </a:p>
          <a:p>
            <a:pPr>
              <a:lnSpc>
                <a:spcPct val="100000"/>
              </a:lnSpc>
              <a:spcBef>
                <a:spcPts val="0"/>
              </a:spcBef>
              <a:spcAft>
                <a:spcPts val="600"/>
              </a:spcAft>
            </a:pPr>
            <a:r>
              <a:rPr lang="en-US" sz="2400" dirty="0"/>
              <a:t>Please ensure you use a VM for testing purposes such as the Azure VM or VirtualBox. Any misuse of such skills is unethical and illegal. The Computer Misuse Act (1990) applies. You can be expelled from the University from misuse of the skills you are learning. DO NOT try to gain unauthorized access to other people/Organisations systems and data.</a:t>
            </a:r>
          </a:p>
          <a:p>
            <a:pPr>
              <a:lnSpc>
                <a:spcPct val="100000"/>
              </a:lnSpc>
              <a:spcBef>
                <a:spcPts val="0"/>
              </a:spcBef>
              <a:spcAft>
                <a:spcPts val="600"/>
              </a:spcAft>
            </a:pPr>
            <a:r>
              <a:rPr lang="en-US" sz="2400" dirty="0"/>
              <a:t>The </a:t>
            </a:r>
            <a:r>
              <a:rPr lang="en-US" sz="2400" dirty="0">
                <a:highlight>
                  <a:srgbClr val="FFFF00"/>
                </a:highlight>
              </a:rPr>
              <a:t>Computer Misuse Act 1990 (CMA)</a:t>
            </a:r>
            <a:r>
              <a:rPr lang="en-US" sz="2400" dirty="0"/>
              <a:t> is the UK’s principal legislation addressing unauthorized access to computer systems and data. It safeguards the integrity of digital systems by outlawing activities such as hacking, the deployment of malware, and the theft of information. Offences under the Act carry penalties ranging from fines to life imprisonment.</a:t>
            </a:r>
          </a:p>
          <a:p>
            <a:pPr marL="0" indent="0">
              <a:lnSpc>
                <a:spcPct val="100000"/>
              </a:lnSpc>
              <a:spcBef>
                <a:spcPts val="0"/>
              </a:spcBef>
              <a:spcAft>
                <a:spcPts val="600"/>
              </a:spcAft>
              <a:buNone/>
            </a:pPr>
            <a:endParaRPr lang="en-US" sz="2000" dirty="0"/>
          </a:p>
        </p:txBody>
      </p:sp>
      <p:pic>
        <p:nvPicPr>
          <p:cNvPr id="6" name="Graphic 5" descr="Shield Tick with solid fill">
            <a:extLst>
              <a:ext uri="{FF2B5EF4-FFF2-40B4-BE49-F238E27FC236}">
                <a16:creationId xmlns:a16="http://schemas.microsoft.com/office/drawing/2014/main" id="{539CBD1E-2064-FCEF-D351-2763E17EE6C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53648" y="2047751"/>
            <a:ext cx="1796042" cy="1796042"/>
          </a:xfrm>
          <a:prstGeom prst="rect">
            <a:avLst/>
          </a:prstGeom>
        </p:spPr>
      </p:pic>
      <p:pic>
        <p:nvPicPr>
          <p:cNvPr id="9" name="Graphic 8" descr="Lock with solid fill">
            <a:extLst>
              <a:ext uri="{FF2B5EF4-FFF2-40B4-BE49-F238E27FC236}">
                <a16:creationId xmlns:a16="http://schemas.microsoft.com/office/drawing/2014/main" id="{0B97915E-1B77-1134-FA63-12B8F1B22A0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153648" y="3872796"/>
            <a:ext cx="1796043" cy="1796043"/>
          </a:xfrm>
          <a:prstGeom prst="rect">
            <a:avLst/>
          </a:prstGeom>
        </p:spPr>
      </p:pic>
    </p:spTree>
    <p:extLst>
      <p:ext uri="{BB962C8B-B14F-4D97-AF65-F5344CB8AC3E}">
        <p14:creationId xmlns:p14="http://schemas.microsoft.com/office/powerpoint/2010/main" val="14812464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F3B1BD-90F2-2153-E191-9F6FC4CD2F78}"/>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 name="Freeform: Shape 29">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26">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5D8857-43D1-7875-AD4C-FB7264D8B6B8}"/>
              </a:ext>
            </a:extLst>
          </p:cNvPr>
          <p:cNvSpPr>
            <a:spLocks noGrp="1"/>
          </p:cNvSpPr>
          <p:nvPr>
            <p:ph type="title"/>
          </p:nvPr>
        </p:nvSpPr>
        <p:spPr>
          <a:xfrm>
            <a:off x="448056" y="681038"/>
            <a:ext cx="3107368" cy="1325563"/>
          </a:xfrm>
        </p:spPr>
        <p:txBody>
          <a:bodyPr anchor="ctr">
            <a:normAutofit/>
          </a:bodyPr>
          <a:lstStyle/>
          <a:p>
            <a:r>
              <a:rPr lang="en-GB" b="1" dirty="0"/>
              <a:t>Bash Games</a:t>
            </a:r>
          </a:p>
        </p:txBody>
      </p:sp>
      <p:sp>
        <p:nvSpPr>
          <p:cNvPr id="29" name="Rectangle 28">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BF44785C-2E75-C06D-4DF0-6EAC256330B1}"/>
              </a:ext>
            </a:extLst>
          </p:cNvPr>
          <p:cNvSpPr>
            <a:spLocks noGrp="1"/>
          </p:cNvSpPr>
          <p:nvPr>
            <p:ph idx="1"/>
          </p:nvPr>
        </p:nvSpPr>
        <p:spPr>
          <a:xfrm>
            <a:off x="448056" y="2258171"/>
            <a:ext cx="3488614" cy="3918792"/>
          </a:xfrm>
        </p:spPr>
        <p:txBody>
          <a:bodyPr>
            <a:normAutofit/>
          </a:bodyPr>
          <a:lstStyle/>
          <a:p>
            <a:pPr marL="0" indent="0">
              <a:spcBef>
                <a:spcPts val="0"/>
              </a:spcBef>
              <a:spcAft>
                <a:spcPts val="600"/>
              </a:spcAft>
              <a:buNone/>
            </a:pPr>
            <a:r>
              <a:rPr lang="en-GB" dirty="0"/>
              <a:t>You can create Computer Games using Bash.</a:t>
            </a:r>
          </a:p>
          <a:p>
            <a:pPr>
              <a:spcBef>
                <a:spcPts val="0"/>
              </a:spcBef>
              <a:spcAft>
                <a:spcPts val="600"/>
              </a:spcAft>
            </a:pPr>
            <a:r>
              <a:rPr lang="en-GB" dirty="0"/>
              <a:t>For some examples, </a:t>
            </a:r>
            <a:r>
              <a:rPr lang="en-GB" dirty="0">
                <a:hlinkClick r:id="rId3"/>
              </a:rPr>
              <a:t>click here</a:t>
            </a:r>
            <a:r>
              <a:rPr lang="en-GB" dirty="0"/>
              <a:t>:</a:t>
            </a:r>
          </a:p>
          <a:p>
            <a:pPr marL="0" indent="0">
              <a:spcBef>
                <a:spcPts val="0"/>
              </a:spcBef>
              <a:spcAft>
                <a:spcPts val="600"/>
              </a:spcAft>
              <a:buNone/>
            </a:pPr>
            <a:endParaRPr lang="en-GB" sz="1800" dirty="0"/>
          </a:p>
        </p:txBody>
      </p:sp>
      <p:pic>
        <p:nvPicPr>
          <p:cNvPr id="7" name="Picture 6" descr="Icon&#10;&#10;Description automatically generated">
            <a:extLst>
              <a:ext uri="{FF2B5EF4-FFF2-40B4-BE49-F238E27FC236}">
                <a16:creationId xmlns:a16="http://schemas.microsoft.com/office/drawing/2014/main" id="{D00B7ECA-3F6C-5DCE-DB15-27151BD8EC8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635615" y="1888387"/>
            <a:ext cx="4066840" cy="4066840"/>
          </a:xfrm>
          <a:prstGeom prst="rect">
            <a:avLst/>
          </a:prstGeom>
        </p:spPr>
      </p:pic>
      <p:pic>
        <p:nvPicPr>
          <p:cNvPr id="5" name="Picture 4" descr="A person sitting at a desk with multiple computer screens&#10;&#10;AI-generated content may be incorrect.">
            <a:hlinkClick r:id="rId3"/>
            <a:extLst>
              <a:ext uri="{FF2B5EF4-FFF2-40B4-BE49-F238E27FC236}">
                <a16:creationId xmlns:a16="http://schemas.microsoft.com/office/drawing/2014/main" id="{DB524EF5-63AC-3C43-0F88-35B6805CF4BA}"/>
              </a:ext>
            </a:extLst>
          </p:cNvPr>
          <p:cNvPicPr>
            <a:picLocks noChangeAspect="1"/>
          </p:cNvPicPr>
          <p:nvPr/>
        </p:nvPicPr>
        <p:blipFill>
          <a:blip r:embed="rId6"/>
          <a:srcRect l="15788" r="11796"/>
          <a:stretch/>
        </p:blipFill>
        <p:spPr>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pic>
        <p:nvPicPr>
          <p:cNvPr id="4" name="Picture 3" descr="A white arrow pointing at something&#10;&#10;AI-generated content may be incorrect.">
            <a:extLst>
              <a:ext uri="{FF2B5EF4-FFF2-40B4-BE49-F238E27FC236}">
                <a16:creationId xmlns:a16="http://schemas.microsoft.com/office/drawing/2014/main" id="{28AFE400-E935-04CB-92FC-91287A1F908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19987318">
            <a:off x="7120783" y="2334403"/>
            <a:ext cx="2592536" cy="2592536"/>
          </a:xfrm>
          <a:prstGeom prst="rect">
            <a:avLst/>
          </a:prstGeom>
        </p:spPr>
      </p:pic>
    </p:spTree>
    <p:extLst>
      <p:ext uri="{BB962C8B-B14F-4D97-AF65-F5344CB8AC3E}">
        <p14:creationId xmlns:p14="http://schemas.microsoft.com/office/powerpoint/2010/main" val="25101743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E94EB3-E4C4-3161-D7FD-5A7705AC55E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F8B210-24D4-2461-7F2B-BF731DAB1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AE68CF1-CEAC-7BBD-338A-BBCC4DB7A0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B57AFA5-0D00-E212-0F44-3942432D8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5D815A6-AC72-8B0B-C31D-7842D5E3E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16DAFB7C-7C02-A988-4675-1322CC33F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7E3548-9F72-5409-D11B-10D26FD1868C}"/>
              </a:ext>
            </a:extLst>
          </p:cNvPr>
          <p:cNvSpPr>
            <a:spLocks noGrp="1"/>
          </p:cNvSpPr>
          <p:nvPr>
            <p:ph type="title"/>
          </p:nvPr>
        </p:nvSpPr>
        <p:spPr>
          <a:xfrm>
            <a:off x="257698" y="303676"/>
            <a:ext cx="9895951" cy="1033669"/>
          </a:xfrm>
          <a:noFill/>
        </p:spPr>
        <p:txBody>
          <a:bodyPr>
            <a:normAutofit/>
          </a:bodyPr>
          <a:lstStyle/>
          <a:p>
            <a:r>
              <a:rPr lang="en-GB" sz="5400" dirty="0">
                <a:solidFill>
                  <a:schemeClr val="bg1"/>
                </a:solidFill>
              </a:rPr>
              <a:t>Try at home: </a:t>
            </a:r>
            <a:r>
              <a:rPr lang="en-GB" sz="5400" dirty="0">
                <a:solidFill>
                  <a:srgbClr val="FF0000"/>
                </a:solidFill>
                <a:highlight>
                  <a:srgbClr val="FFFF00"/>
                </a:highlight>
              </a:rPr>
              <a:t>Warp Terminal</a:t>
            </a:r>
            <a:endParaRPr lang="en-GB" dirty="0">
              <a:solidFill>
                <a:srgbClr val="FF0000"/>
              </a:solidFill>
              <a:highlight>
                <a:srgbClr val="FFFF00"/>
              </a:highlight>
            </a:endParaRPr>
          </a:p>
        </p:txBody>
      </p:sp>
      <p:sp>
        <p:nvSpPr>
          <p:cNvPr id="15" name="Content Placeholder 2">
            <a:extLst>
              <a:ext uri="{FF2B5EF4-FFF2-40B4-BE49-F238E27FC236}">
                <a16:creationId xmlns:a16="http://schemas.microsoft.com/office/drawing/2014/main" id="{17761348-85FC-DA06-E62F-9BCC34BD343D}"/>
              </a:ext>
            </a:extLst>
          </p:cNvPr>
          <p:cNvSpPr>
            <a:spLocks noGrp="1"/>
          </p:cNvSpPr>
          <p:nvPr>
            <p:ph idx="1"/>
          </p:nvPr>
        </p:nvSpPr>
        <p:spPr>
          <a:xfrm>
            <a:off x="171973" y="1590741"/>
            <a:ext cx="11405018" cy="4703427"/>
          </a:xfrm>
          <a:noFill/>
        </p:spPr>
        <p:txBody>
          <a:bodyPr>
            <a:noAutofit/>
          </a:bodyPr>
          <a:lstStyle/>
          <a:p>
            <a:pPr marL="0" indent="0">
              <a:lnSpc>
                <a:spcPct val="100000"/>
              </a:lnSpc>
              <a:spcBef>
                <a:spcPts val="0"/>
              </a:spcBef>
              <a:buNone/>
            </a:pPr>
            <a:r>
              <a:rPr lang="en-US" b="0" i="0" dirty="0">
                <a:solidFill>
                  <a:srgbClr val="273239"/>
                </a:solidFill>
                <a:effectLst/>
              </a:rPr>
              <a:t>When it comes to using a CLI, there are many Terminal applications to choose from, such as:  </a:t>
            </a:r>
            <a:r>
              <a:rPr lang="en-US" b="1" i="0" dirty="0">
                <a:solidFill>
                  <a:srgbClr val="273239"/>
                </a:solidFill>
                <a:effectLst/>
              </a:rPr>
              <a:t>Alacrity</a:t>
            </a:r>
            <a:r>
              <a:rPr lang="en-US" b="0" i="0" dirty="0">
                <a:solidFill>
                  <a:srgbClr val="273239"/>
                </a:solidFill>
                <a:effectLst/>
              </a:rPr>
              <a:t>, </a:t>
            </a:r>
            <a:r>
              <a:rPr lang="en-US" b="1" i="0" dirty="0" err="1">
                <a:solidFill>
                  <a:srgbClr val="273239"/>
                </a:solidFill>
                <a:effectLst/>
              </a:rPr>
              <a:t>Wezterm</a:t>
            </a:r>
            <a:r>
              <a:rPr lang="en-US" b="0" i="0" dirty="0">
                <a:solidFill>
                  <a:srgbClr val="273239"/>
                </a:solidFill>
                <a:effectLst/>
              </a:rPr>
              <a:t>, </a:t>
            </a:r>
            <a:r>
              <a:rPr lang="en-US" b="1" i="0" dirty="0">
                <a:solidFill>
                  <a:srgbClr val="273239"/>
                </a:solidFill>
                <a:effectLst/>
              </a:rPr>
              <a:t>Warp</a:t>
            </a:r>
            <a:r>
              <a:rPr lang="en-US" b="0" i="0" dirty="0">
                <a:solidFill>
                  <a:srgbClr val="273239"/>
                </a:solidFill>
                <a:effectLst/>
              </a:rPr>
              <a:t>, </a:t>
            </a:r>
            <a:r>
              <a:rPr lang="en-US" b="1" i="0" dirty="0">
                <a:solidFill>
                  <a:srgbClr val="273239"/>
                </a:solidFill>
                <a:effectLst/>
              </a:rPr>
              <a:t>Windows Terminal </a:t>
            </a:r>
            <a:r>
              <a:rPr lang="en-US" b="0" i="0" dirty="0">
                <a:solidFill>
                  <a:srgbClr val="273239"/>
                </a:solidFill>
                <a:effectLst/>
              </a:rPr>
              <a:t>and many more </a:t>
            </a:r>
          </a:p>
          <a:p>
            <a:pPr>
              <a:lnSpc>
                <a:spcPct val="100000"/>
              </a:lnSpc>
              <a:spcBef>
                <a:spcPts val="0"/>
              </a:spcBef>
            </a:pPr>
            <a:r>
              <a:rPr lang="en-US" b="0" i="0" dirty="0">
                <a:solidFill>
                  <a:srgbClr val="273239"/>
                </a:solidFill>
                <a:effectLst/>
              </a:rPr>
              <a:t>One that I have been impressed with, due to it's </a:t>
            </a:r>
            <a:r>
              <a:rPr lang="en-US" b="1" i="0" dirty="0">
                <a:solidFill>
                  <a:srgbClr val="273239"/>
                </a:solidFill>
                <a:effectLst/>
                <a:highlight>
                  <a:srgbClr val="FFFF00"/>
                </a:highlight>
              </a:rPr>
              <a:t>AI features</a:t>
            </a:r>
            <a:r>
              <a:rPr lang="en-US" b="1" i="0" dirty="0">
                <a:solidFill>
                  <a:srgbClr val="273239"/>
                </a:solidFill>
                <a:effectLst/>
              </a:rPr>
              <a:t> </a:t>
            </a:r>
            <a:r>
              <a:rPr lang="en-US" b="0" i="0" dirty="0">
                <a:solidFill>
                  <a:srgbClr val="273239"/>
                </a:solidFill>
                <a:effectLst/>
              </a:rPr>
              <a:t>is </a:t>
            </a:r>
            <a:r>
              <a:rPr lang="en-US" b="1" i="0" dirty="0">
                <a:solidFill>
                  <a:srgbClr val="273239"/>
                </a:solidFill>
                <a:effectLst/>
                <a:highlight>
                  <a:srgbClr val="FFFF00"/>
                </a:highlight>
              </a:rPr>
              <a:t>Warp</a:t>
            </a:r>
            <a:r>
              <a:rPr lang="en-US" b="0" i="0" dirty="0">
                <a:solidFill>
                  <a:srgbClr val="273239"/>
                </a:solidFill>
                <a:effectLst/>
                <a:highlight>
                  <a:srgbClr val="FFFF00"/>
                </a:highlight>
              </a:rPr>
              <a:t> Terminal</a:t>
            </a:r>
            <a:r>
              <a:rPr lang="en-US" b="0" i="0" dirty="0">
                <a:solidFill>
                  <a:srgbClr val="273239"/>
                </a:solidFill>
                <a:effectLst/>
              </a:rPr>
              <a:t>.</a:t>
            </a:r>
          </a:p>
          <a:p>
            <a:pPr>
              <a:lnSpc>
                <a:spcPct val="100000"/>
              </a:lnSpc>
              <a:spcBef>
                <a:spcPts val="0"/>
              </a:spcBef>
            </a:pPr>
            <a:r>
              <a:rPr lang="en-US" dirty="0">
                <a:solidFill>
                  <a:srgbClr val="273239"/>
                </a:solidFill>
                <a:highlight>
                  <a:srgbClr val="FFFF00"/>
                </a:highlight>
              </a:rPr>
              <a:t>Open Multiple CLIs </a:t>
            </a:r>
            <a:r>
              <a:rPr lang="en-US" dirty="0">
                <a:solidFill>
                  <a:srgbClr val="273239"/>
                </a:solidFill>
              </a:rPr>
              <a:t>such as CMD, PowerShell &amp; Ubuntu, it also has Syntax highlighting, command recommendations, AI command &amp; script creation and debugging.</a:t>
            </a:r>
          </a:p>
          <a:p>
            <a:pPr>
              <a:lnSpc>
                <a:spcPct val="100000"/>
              </a:lnSpc>
              <a:spcBef>
                <a:spcPts val="0"/>
              </a:spcBef>
            </a:pPr>
            <a:r>
              <a:rPr lang="en-US" dirty="0">
                <a:solidFill>
                  <a:srgbClr val="273239"/>
                </a:solidFill>
                <a:highlight>
                  <a:srgbClr val="FFFF00"/>
                </a:highlight>
              </a:rPr>
              <a:t>Open ‘Agent AI’ tab </a:t>
            </a:r>
            <a:r>
              <a:rPr lang="en-US" dirty="0">
                <a:solidFill>
                  <a:srgbClr val="273239"/>
                </a:solidFill>
              </a:rPr>
              <a:t>to ask it questions create/debug scripts etc..</a:t>
            </a:r>
          </a:p>
          <a:p>
            <a:pPr lvl="1">
              <a:lnSpc>
                <a:spcPct val="100000"/>
              </a:lnSpc>
              <a:spcBef>
                <a:spcPts val="0"/>
              </a:spcBef>
            </a:pPr>
            <a:r>
              <a:rPr lang="en-US" sz="2000" dirty="0">
                <a:solidFill>
                  <a:srgbClr val="273239"/>
                </a:solidFill>
              </a:rPr>
              <a:t>It’s </a:t>
            </a:r>
            <a:r>
              <a:rPr lang="en-US" sz="2000" b="1" dirty="0">
                <a:solidFill>
                  <a:srgbClr val="273239"/>
                </a:solidFill>
              </a:rPr>
              <a:t>available</a:t>
            </a:r>
            <a:r>
              <a:rPr lang="en-US" sz="2000" dirty="0">
                <a:solidFill>
                  <a:srgbClr val="273239"/>
                </a:solidFill>
              </a:rPr>
              <a:t> for Windows, Mac and Linux. </a:t>
            </a:r>
            <a:r>
              <a:rPr lang="en-US" sz="2000" b="0" i="0" dirty="0">
                <a:solidFill>
                  <a:srgbClr val="273239"/>
                </a:solidFill>
                <a:effectLst/>
              </a:rPr>
              <a:t>And </a:t>
            </a:r>
            <a:r>
              <a:rPr lang="en-US" sz="2000" b="1" i="0" dirty="0">
                <a:solidFill>
                  <a:srgbClr val="273239"/>
                </a:solidFill>
                <a:effectLst/>
              </a:rPr>
              <a:t>supports</a:t>
            </a:r>
            <a:r>
              <a:rPr lang="en-US" sz="2000" b="0" i="0" dirty="0">
                <a:solidFill>
                  <a:srgbClr val="273239"/>
                </a:solidFill>
                <a:effectLst/>
              </a:rPr>
              <a:t>: </a:t>
            </a:r>
            <a:r>
              <a:rPr lang="en-US" sz="2000" b="0" i="0" dirty="0" err="1">
                <a:solidFill>
                  <a:srgbClr val="273239"/>
                </a:solidFill>
                <a:effectLst/>
              </a:rPr>
              <a:t>B</a:t>
            </a:r>
            <a:r>
              <a:rPr lang="en-US" sz="2000" b="0" i="0" dirty="0" err="1">
                <a:solidFill>
                  <a:srgbClr val="040C28"/>
                </a:solidFill>
                <a:effectLst/>
              </a:rPr>
              <a:t>ash,zsh</a:t>
            </a:r>
            <a:r>
              <a:rPr lang="en-US" sz="2000" b="0" i="0" dirty="0">
                <a:solidFill>
                  <a:srgbClr val="040C28"/>
                </a:solidFill>
                <a:effectLst/>
              </a:rPr>
              <a:t>, and PowerShell (</a:t>
            </a:r>
            <a:r>
              <a:rPr lang="en-US" sz="2000" b="0" i="0" dirty="0" err="1">
                <a:solidFill>
                  <a:srgbClr val="040C28"/>
                </a:solidFill>
                <a:effectLst/>
              </a:rPr>
              <a:t>pwsh</a:t>
            </a:r>
            <a:r>
              <a:rPr lang="en-US" sz="2000" b="0" i="0" dirty="0">
                <a:solidFill>
                  <a:srgbClr val="040C28"/>
                </a:solidFill>
                <a:effectLst/>
              </a:rPr>
              <a:t>).</a:t>
            </a:r>
            <a:endParaRPr lang="en-US" sz="2000" b="0" i="0" dirty="0">
              <a:solidFill>
                <a:srgbClr val="273239"/>
              </a:solidFill>
              <a:effectLst/>
            </a:endParaRPr>
          </a:p>
          <a:p>
            <a:pPr>
              <a:lnSpc>
                <a:spcPct val="100000"/>
              </a:lnSpc>
              <a:spcBef>
                <a:spcPts val="0"/>
              </a:spcBef>
            </a:pPr>
            <a:r>
              <a:rPr lang="en-US" b="1" i="0" dirty="0">
                <a:solidFill>
                  <a:srgbClr val="273239"/>
                </a:solidFill>
                <a:effectLst/>
                <a:highlight>
                  <a:srgbClr val="FFFF00"/>
                </a:highlight>
              </a:rPr>
              <a:t>Article</a:t>
            </a:r>
            <a:r>
              <a:rPr lang="en-US" b="0" i="0" dirty="0">
                <a:solidFill>
                  <a:srgbClr val="273239"/>
                </a:solidFill>
                <a:effectLst/>
                <a:highlight>
                  <a:srgbClr val="FFFF00"/>
                </a:highlight>
              </a:rPr>
              <a:t>: </a:t>
            </a:r>
            <a:r>
              <a:rPr lang="en-US" b="0" i="0" dirty="0">
                <a:solidFill>
                  <a:srgbClr val="273239"/>
                </a:solidFill>
                <a:effectLst/>
                <a:hlinkClick r:id="rId3"/>
              </a:rPr>
              <a:t>Warp Terminal </a:t>
            </a:r>
            <a:endParaRPr lang="en-US" b="0" i="0" dirty="0">
              <a:solidFill>
                <a:srgbClr val="273239"/>
              </a:solidFill>
              <a:effectLst/>
            </a:endParaRPr>
          </a:p>
          <a:p>
            <a:pPr>
              <a:lnSpc>
                <a:spcPct val="100000"/>
              </a:lnSpc>
              <a:spcBef>
                <a:spcPts val="0"/>
              </a:spcBef>
            </a:pPr>
            <a:r>
              <a:rPr lang="en-US" b="1" i="0" dirty="0">
                <a:solidFill>
                  <a:srgbClr val="273239"/>
                </a:solidFill>
                <a:effectLst/>
                <a:highlight>
                  <a:srgbClr val="FFFF00"/>
                </a:highlight>
              </a:rPr>
              <a:t>QuickStart guide</a:t>
            </a:r>
            <a:r>
              <a:rPr lang="en-US" b="0" i="0" dirty="0">
                <a:solidFill>
                  <a:srgbClr val="273239"/>
                </a:solidFill>
                <a:effectLst/>
                <a:highlight>
                  <a:srgbClr val="FFFF00"/>
                </a:highlight>
              </a:rPr>
              <a:t>: </a:t>
            </a:r>
            <a:r>
              <a:rPr lang="en-US" b="0" i="0" dirty="0">
                <a:solidFill>
                  <a:srgbClr val="273239"/>
                </a:solidFill>
                <a:effectLst/>
                <a:hlinkClick r:id="rId4"/>
              </a:rPr>
              <a:t>https://docs.warp.dev/</a:t>
            </a:r>
            <a:endParaRPr lang="en-US" b="0" i="0" dirty="0">
              <a:solidFill>
                <a:srgbClr val="273239"/>
              </a:solidFill>
              <a:effectLst/>
            </a:endParaRPr>
          </a:p>
          <a:p>
            <a:pPr>
              <a:lnSpc>
                <a:spcPct val="100000"/>
              </a:lnSpc>
              <a:spcBef>
                <a:spcPts val="0"/>
              </a:spcBef>
            </a:pPr>
            <a:r>
              <a:rPr lang="en-US" dirty="0">
                <a:solidFill>
                  <a:srgbClr val="273239"/>
                </a:solidFill>
                <a:highlight>
                  <a:srgbClr val="FFFF00"/>
                </a:highlight>
              </a:rPr>
              <a:t>Home: </a:t>
            </a:r>
            <a:r>
              <a:rPr lang="en-US" b="0" i="0" dirty="0">
                <a:solidFill>
                  <a:schemeClr val="bg1"/>
                </a:solidFill>
                <a:effectLst/>
                <a:hlinkClick r:id="rId5"/>
              </a:rPr>
              <a:t>www.warp.dev</a:t>
            </a:r>
            <a:endParaRPr lang="en-US" b="0" i="0" dirty="0">
              <a:solidFill>
                <a:srgbClr val="273239"/>
              </a:solidFill>
              <a:effectLst/>
            </a:endParaRPr>
          </a:p>
        </p:txBody>
      </p:sp>
      <p:sp>
        <p:nvSpPr>
          <p:cNvPr id="3" name="Title 1">
            <a:extLst>
              <a:ext uri="{FF2B5EF4-FFF2-40B4-BE49-F238E27FC236}">
                <a16:creationId xmlns:a16="http://schemas.microsoft.com/office/drawing/2014/main" id="{71BB8B47-BD48-ACFB-3DF7-D6070E6246F6}"/>
              </a:ext>
            </a:extLst>
          </p:cNvPr>
          <p:cNvSpPr txBox="1">
            <a:spLocks/>
          </p:cNvSpPr>
          <p:nvPr/>
        </p:nvSpPr>
        <p:spPr>
          <a:xfrm>
            <a:off x="526" y="-244991"/>
            <a:ext cx="9895951" cy="1033669"/>
          </a:xfrm>
          <a:prstGeom prst="rect">
            <a:avLst/>
          </a:prstGeom>
          <a:no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rgbClr val="FFFF00"/>
                </a:solidFill>
                <a:highlight>
                  <a:srgbClr val="FF0000"/>
                </a:highlight>
              </a:rPr>
              <a:t>Show:</a:t>
            </a:r>
          </a:p>
        </p:txBody>
      </p:sp>
    </p:spTree>
    <p:extLst>
      <p:ext uri="{BB962C8B-B14F-4D97-AF65-F5344CB8AC3E}">
        <p14:creationId xmlns:p14="http://schemas.microsoft.com/office/powerpoint/2010/main" val="13898981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01257"/>
            <a:ext cx="9895951" cy="1033669"/>
          </a:xfrm>
        </p:spPr>
        <p:txBody>
          <a:bodyPr>
            <a:normAutofit/>
          </a:bodyPr>
          <a:lstStyle/>
          <a:p>
            <a:r>
              <a:rPr lang="en-GB" sz="4800" b="1" dirty="0">
                <a:solidFill>
                  <a:srgbClr val="FFFFFF"/>
                </a:solidFill>
              </a:rPr>
              <a:t>Complete: </a:t>
            </a:r>
            <a:r>
              <a:rPr lang="en-GB" b="1" dirty="0">
                <a:solidFill>
                  <a:srgbClr val="FFFFFF"/>
                </a:solidFill>
              </a:rPr>
              <a:t>OS Assignment </a:t>
            </a:r>
            <a:r>
              <a:rPr lang="en-GB" b="1" dirty="0">
                <a:solidFill>
                  <a:schemeClr val="bg1"/>
                </a:solidFill>
              </a:rPr>
              <a:t>Task 5</a:t>
            </a:r>
            <a:endParaRPr lang="en-GB" b="1" dirty="0">
              <a:solidFill>
                <a:srgbClr val="FFFFFF"/>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a:bodyPr>
          <a:lstStyle/>
          <a:p>
            <a:pPr marL="83185" indent="0">
              <a:lnSpc>
                <a:spcPct val="107000"/>
              </a:lnSpc>
              <a:spcAft>
                <a:spcPts val="800"/>
              </a:spcAft>
              <a:buNone/>
            </a:pPr>
            <a:r>
              <a:rPr lang="en-GB" sz="3600" b="1" dirty="0">
                <a:solidFill>
                  <a:srgbClr val="201F1E"/>
                </a:solidFill>
                <a:ea typeface="Calibri" panose="020F0502020204030204" pitchFamily="34" charset="0"/>
                <a:cs typeface="Times New Roman" panose="02020603050405020304" pitchFamily="18" charset="0"/>
              </a:rPr>
              <a:t>5. Use of Bash scripts in a Linux OS.</a:t>
            </a:r>
          </a:p>
          <a:p>
            <a:pPr marL="311785">
              <a:lnSpc>
                <a:spcPct val="107000"/>
              </a:lnSpc>
              <a:spcAft>
                <a:spcPts val="800"/>
              </a:spcAft>
            </a:pPr>
            <a:r>
              <a:rPr lang="en-GB" sz="3200" dirty="0"/>
              <a:t>Demonstrate key features of a Linux OS scripting language by documenting the use of Bash scripts, with screenshots </a:t>
            </a:r>
            <a:r>
              <a:rPr lang="en-GB" sz="3200" dirty="0">
                <a:ea typeface="Calibri" panose="020F0502020204030204" pitchFamily="34" charset="0"/>
                <a:cs typeface="Times New Roman" panose="02020603050405020304" pitchFamily="18" charset="0"/>
              </a:rPr>
              <a:t>(showing code &amp; output) and </a:t>
            </a:r>
            <a:r>
              <a:rPr lang="en-GB" sz="3200" dirty="0"/>
              <a:t>brief </a:t>
            </a:r>
            <a:r>
              <a:rPr lang="en-GB" sz="3200" b="1" dirty="0"/>
              <a:t>code syntax explanation. </a:t>
            </a:r>
            <a:r>
              <a:rPr lang="en-GB" sz="3200" dirty="0"/>
              <a:t>Approx. 350 words.</a:t>
            </a:r>
          </a:p>
          <a:p>
            <a:pPr marL="311785">
              <a:lnSpc>
                <a:spcPct val="107000"/>
              </a:lnSpc>
              <a:spcAft>
                <a:spcPts val="800"/>
              </a:spcAft>
            </a:pPr>
            <a:r>
              <a:rPr lang="en-GB" sz="3200" dirty="0"/>
              <a:t>Cite several reference sources.</a:t>
            </a:r>
          </a:p>
        </p:txBody>
      </p:sp>
      <p:pic>
        <p:nvPicPr>
          <p:cNvPr id="11" name="Picture 10">
            <a:extLst>
              <a:ext uri="{FF2B5EF4-FFF2-40B4-BE49-F238E27FC236}">
                <a16:creationId xmlns:a16="http://schemas.microsoft.com/office/drawing/2014/main" id="{676CBE84-4CAB-4EDF-B368-44185B06620F}"/>
              </a:ext>
            </a:extLst>
          </p:cNvPr>
          <p:cNvPicPr>
            <a:picLocks noChangeAspect="1"/>
          </p:cNvPicPr>
          <p:nvPr/>
        </p:nvPicPr>
        <p:blipFill rotWithShape="1">
          <a:blip r:embed="rId3">
            <a:alphaModFix amt="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9091" r="23585"/>
          <a:stretch/>
        </p:blipFill>
        <p:spPr>
          <a:xfrm>
            <a:off x="5370163" y="1529209"/>
            <a:ext cx="6821837" cy="5397015"/>
          </a:xfrm>
          <a:prstGeom prst="rect">
            <a:avLst/>
          </a:prstGeom>
        </p:spPr>
      </p:pic>
      <p:sp>
        <p:nvSpPr>
          <p:cNvPr id="13" name="TextBox 12">
            <a:extLst>
              <a:ext uri="{FF2B5EF4-FFF2-40B4-BE49-F238E27FC236}">
                <a16:creationId xmlns:a16="http://schemas.microsoft.com/office/drawing/2014/main" id="{651A8B94-8541-49DF-A9AB-907987209084}"/>
              </a:ext>
            </a:extLst>
          </p:cNvPr>
          <p:cNvSpPr txBox="1"/>
          <p:nvPr/>
        </p:nvSpPr>
        <p:spPr>
          <a:xfrm>
            <a:off x="10787448" y="6657945"/>
            <a:ext cx="1404552" cy="153888"/>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www.picpedia.org/highway-signs/a/assignment.html">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extLst>
                    <a:ext uri="{A12FA001-AC4F-418D-AE19-62706E023703}">
                      <ahyp:hlinkClr xmlns:ahyp="http://schemas.microsoft.com/office/drawing/2018/hyperlinkcolor" val="tx"/>
                    </a:ext>
                  </a:extLst>
                </a:hlinkClick>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24186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0848" y="167780"/>
            <a:ext cx="11830910" cy="1260033"/>
          </a:xfrm>
          <a:solidFill>
            <a:srgbClr val="002060"/>
          </a:solidFill>
        </p:spPr>
        <p:txBody>
          <a:bodyPr>
            <a:normAutofit/>
          </a:bodyPr>
          <a:lstStyle/>
          <a:p>
            <a:r>
              <a:rPr lang="en-GB" sz="4800" dirty="0">
                <a:solidFill>
                  <a:schemeClr val="bg1"/>
                </a:solidFill>
              </a:rPr>
              <a:t>Complete</a:t>
            </a:r>
            <a:r>
              <a:rPr lang="en-GB" sz="4800" b="1" dirty="0">
                <a:solidFill>
                  <a:schemeClr val="bg1"/>
                </a:solidFill>
              </a:rPr>
              <a:t> </a:t>
            </a:r>
            <a:r>
              <a:rPr lang="en-GB" sz="4800" dirty="0">
                <a:solidFill>
                  <a:schemeClr val="bg1"/>
                </a:solidFill>
              </a:rPr>
              <a:t>the</a:t>
            </a:r>
            <a:r>
              <a:rPr lang="en-GB" sz="4800" b="1" dirty="0">
                <a:solidFill>
                  <a:schemeClr val="bg1"/>
                </a:solidFill>
              </a:rPr>
              <a:t> </a:t>
            </a:r>
            <a:r>
              <a:rPr lang="en-GB" sz="4800" dirty="0">
                <a:solidFill>
                  <a:schemeClr val="bg1"/>
                </a:solidFill>
              </a:rPr>
              <a:t>checklist below:</a:t>
            </a:r>
            <a:endParaRPr lang="en-GB" sz="48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4963" y="1615241"/>
            <a:ext cx="8211808" cy="4866936"/>
          </a:xfrm>
        </p:spPr>
        <p:txBody>
          <a:bodyPr>
            <a:normAutofit/>
          </a:bodyPr>
          <a:lstStyle/>
          <a:p>
            <a:pPr marL="0" indent="0">
              <a:buNone/>
            </a:pPr>
            <a:r>
              <a:rPr lang="en-GB" sz="3200" dirty="0"/>
              <a:t>Complete the checklist below:</a:t>
            </a:r>
          </a:p>
          <a:p>
            <a:pPr marL="971550" lvl="1" indent="-514350">
              <a:buFont typeface="+mj-lt"/>
              <a:buAutoNum type="arabicPeriod"/>
            </a:pPr>
            <a:r>
              <a:rPr lang="en-GB" sz="3200" b="1" dirty="0"/>
              <a:t>Variables</a:t>
            </a:r>
          </a:p>
          <a:p>
            <a:pPr marL="971550" lvl="1" indent="-514350">
              <a:buFont typeface="+mj-lt"/>
              <a:buAutoNum type="arabicPeriod"/>
            </a:pPr>
            <a:r>
              <a:rPr lang="en-GB" sz="3200" b="1" i="0" dirty="0">
                <a:solidFill>
                  <a:srgbClr val="202124"/>
                </a:solidFill>
                <a:effectLst/>
              </a:rPr>
              <a:t>User</a:t>
            </a:r>
            <a:r>
              <a:rPr lang="en-GB" sz="3200" i="0" dirty="0">
                <a:solidFill>
                  <a:srgbClr val="202124"/>
                </a:solidFill>
                <a:effectLst/>
              </a:rPr>
              <a:t> </a:t>
            </a:r>
            <a:r>
              <a:rPr lang="en-GB" sz="3200" b="1" i="0" dirty="0">
                <a:solidFill>
                  <a:srgbClr val="202124"/>
                </a:solidFill>
                <a:effectLst/>
              </a:rPr>
              <a:t>Input</a:t>
            </a:r>
            <a:endParaRPr lang="en-GB" sz="3200" b="1" dirty="0"/>
          </a:p>
          <a:p>
            <a:pPr marL="971550" lvl="1" indent="-514350">
              <a:buFont typeface="+mj-lt"/>
              <a:buAutoNum type="arabicPeriod"/>
            </a:pPr>
            <a:r>
              <a:rPr lang="en-GB" sz="3200" b="1" i="0" dirty="0">
                <a:solidFill>
                  <a:srgbClr val="333333"/>
                </a:solidFill>
                <a:effectLst/>
              </a:rPr>
              <a:t>if</a:t>
            </a:r>
            <a:r>
              <a:rPr lang="en-GB" sz="3200" b="0" i="0" dirty="0">
                <a:solidFill>
                  <a:srgbClr val="333333"/>
                </a:solidFill>
                <a:effectLst/>
              </a:rPr>
              <a:t> </a:t>
            </a:r>
            <a:r>
              <a:rPr lang="en-GB" sz="3200" b="1" i="0" dirty="0">
                <a:solidFill>
                  <a:srgbClr val="333333"/>
                </a:solidFill>
                <a:effectLst/>
              </a:rPr>
              <a:t>statement</a:t>
            </a:r>
          </a:p>
          <a:p>
            <a:pPr marL="971550" lvl="1" indent="-514350">
              <a:buFont typeface="+mj-lt"/>
              <a:buAutoNum type="arabicPeriod"/>
            </a:pPr>
            <a:r>
              <a:rPr lang="en-GB" sz="3200" b="1" i="0" dirty="0">
                <a:solidFill>
                  <a:srgbClr val="333333"/>
                </a:solidFill>
                <a:effectLst/>
              </a:rPr>
              <a:t>A Loop </a:t>
            </a:r>
            <a:r>
              <a:rPr lang="en-GB" sz="3200" i="0" dirty="0">
                <a:solidFill>
                  <a:srgbClr val="333333"/>
                </a:solidFill>
                <a:effectLst/>
              </a:rPr>
              <a:t>(one type)</a:t>
            </a:r>
            <a:endParaRPr lang="en-GB" sz="3200" dirty="0">
              <a:solidFill>
                <a:srgbClr val="333333"/>
              </a:solidFill>
            </a:endParaRPr>
          </a:p>
          <a:p>
            <a:pPr marL="971550" lvl="1" indent="-514350">
              <a:buFont typeface="+mj-lt"/>
              <a:buAutoNum type="arabicPeriod"/>
            </a:pPr>
            <a:r>
              <a:rPr lang="en-GB" sz="3200" b="1" i="0" dirty="0">
                <a:solidFill>
                  <a:srgbClr val="333333"/>
                </a:solidFill>
                <a:effectLst/>
              </a:rPr>
              <a:t>Array</a:t>
            </a:r>
          </a:p>
          <a:p>
            <a:pPr marL="971550" lvl="1" indent="-514350">
              <a:buFont typeface="+mj-lt"/>
              <a:buAutoNum type="arabicPeriod"/>
            </a:pPr>
            <a:r>
              <a:rPr lang="en-GB" sz="3200" b="1" dirty="0"/>
              <a:t>Case statement</a:t>
            </a:r>
            <a:endParaRPr lang="en-GB" sz="3200" b="1" i="0" dirty="0">
              <a:solidFill>
                <a:srgbClr val="333333"/>
              </a:solidFill>
              <a:effectLst/>
            </a:endParaRPr>
          </a:p>
          <a:p>
            <a:pPr marL="971550" lvl="1" indent="-514350">
              <a:buFont typeface="+mj-lt"/>
              <a:buAutoNum type="arabicPeriod"/>
            </a:pPr>
            <a:r>
              <a:rPr lang="en-GB" sz="3200" b="1" i="0" dirty="0">
                <a:solidFill>
                  <a:srgbClr val="333333"/>
                </a:solidFill>
                <a:effectLst/>
              </a:rPr>
              <a:t>Function</a:t>
            </a:r>
          </a:p>
          <a:p>
            <a:endParaRPr lang="en-GB" sz="3200" dirty="0"/>
          </a:p>
        </p:txBody>
      </p:sp>
      <p:pic>
        <p:nvPicPr>
          <p:cNvPr id="9" name="Picture 8" descr="A picture containing text, businesscard, envelope&#10;&#10;Description automatically generated">
            <a:extLst>
              <a:ext uri="{FF2B5EF4-FFF2-40B4-BE49-F238E27FC236}">
                <a16:creationId xmlns:a16="http://schemas.microsoft.com/office/drawing/2014/main" id="{A88A3098-18D2-4DE6-BED4-65D4E1CB67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47333" y="2031538"/>
            <a:ext cx="3810000" cy="3848100"/>
          </a:xfrm>
          <a:prstGeom prst="rect">
            <a:avLst/>
          </a:prstGeom>
        </p:spPr>
      </p:pic>
      <p:sp>
        <p:nvSpPr>
          <p:cNvPr id="6" name="TextBox 5">
            <a:extLst>
              <a:ext uri="{FF2B5EF4-FFF2-40B4-BE49-F238E27FC236}">
                <a16:creationId xmlns:a16="http://schemas.microsoft.com/office/drawing/2014/main" id="{EA4ED999-6BD8-4A5C-8E8A-087232CD6983}"/>
              </a:ext>
            </a:extLst>
          </p:cNvPr>
          <p:cNvSpPr txBox="1"/>
          <p:nvPr/>
        </p:nvSpPr>
        <p:spPr>
          <a:xfrm>
            <a:off x="8674351" y="5502954"/>
            <a:ext cx="2577419" cy="12311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icsehelpline101.wordpress.com/2013/05/13/tip-of-the-day-3/"/>
              </a:rPr>
              <a:t>This Photo</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118916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Qs &amp; Register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74588" y="2013895"/>
            <a:ext cx="5342507"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Time for Qs.</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Register reminder.</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Thanks to 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end.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31897" y="314319"/>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6" name="Graphic 5" descr="List with solid fill">
            <a:extLst>
              <a:ext uri="{FF2B5EF4-FFF2-40B4-BE49-F238E27FC236}">
                <a16:creationId xmlns:a16="http://schemas.microsoft.com/office/drawing/2014/main" id="{FE88DA72-E998-71E8-1DC4-7C549E82E43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93100" y="3535260"/>
            <a:ext cx="3264104" cy="3264104"/>
          </a:xfrm>
          <a:prstGeom prst="rect">
            <a:avLst/>
          </a:pr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78352" y="2690667"/>
            <a:ext cx="1330413" cy="1330413"/>
          </a:xfrm>
          <a:prstGeom prst="rect">
            <a:avLst/>
          </a:prstGeom>
        </p:spPr>
      </p:pic>
    </p:spTree>
    <p:extLst>
      <p:ext uri="{BB962C8B-B14F-4D97-AF65-F5344CB8AC3E}">
        <p14:creationId xmlns:p14="http://schemas.microsoft.com/office/powerpoint/2010/main" val="17000587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272236890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36648" y="328444"/>
            <a:ext cx="9895951" cy="1033669"/>
          </a:xfrm>
        </p:spPr>
        <p:txBody>
          <a:bodyPr>
            <a:normAutofit/>
          </a:bodyPr>
          <a:lstStyle/>
          <a:p>
            <a:r>
              <a:rPr lang="en-GB" sz="4800" b="1" dirty="0">
                <a:solidFill>
                  <a:srgbClr val="FFFFFF"/>
                </a:solidFill>
              </a:rPr>
              <a:t>Linux from a USB stick</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228383" y="1930250"/>
            <a:ext cx="7886916" cy="4351338"/>
          </a:xfrm>
        </p:spPr>
        <p:txBody>
          <a:bodyPr>
            <a:normAutofit/>
          </a:bodyPr>
          <a:lstStyle/>
          <a:p>
            <a:pPr marL="426085" indent="-342900">
              <a:lnSpc>
                <a:spcPct val="100000"/>
              </a:lnSpc>
              <a:spcBef>
                <a:spcPts val="600"/>
              </a:spcBef>
              <a:spcAft>
                <a:spcPts val="600"/>
              </a:spcAft>
            </a:pPr>
            <a:r>
              <a:rPr lang="en-US" b="0" i="0" dirty="0">
                <a:solidFill>
                  <a:srgbClr val="000000"/>
                </a:solidFill>
                <a:effectLst/>
              </a:rPr>
              <a:t>We can run Linux e.g. Ubuntu directly from a USB stick, it’s an easy way to use Linux on your device.</a:t>
            </a:r>
          </a:p>
          <a:p>
            <a:pPr marL="426085" indent="-342900">
              <a:lnSpc>
                <a:spcPct val="100000"/>
              </a:lnSpc>
              <a:spcBef>
                <a:spcPts val="600"/>
              </a:spcBef>
              <a:spcAft>
                <a:spcPts val="600"/>
              </a:spcAft>
            </a:pPr>
            <a:r>
              <a:rPr lang="en-US" dirty="0">
                <a:solidFill>
                  <a:srgbClr val="000000"/>
                </a:solidFill>
              </a:rPr>
              <a:t>I</a:t>
            </a:r>
            <a:r>
              <a:rPr lang="en-US" b="0" i="0" dirty="0">
                <a:solidFill>
                  <a:srgbClr val="000000"/>
                </a:solidFill>
                <a:effectLst/>
              </a:rPr>
              <a:t>t doesn’t alter your system’s configuration, and a simple restart without the USB stick will start and restore your machine to its normal state.</a:t>
            </a:r>
          </a:p>
          <a:p>
            <a:pPr marL="426085" indent="-342900">
              <a:lnSpc>
                <a:spcPct val="100000"/>
              </a:lnSpc>
              <a:spcBef>
                <a:spcPts val="600"/>
              </a:spcBef>
              <a:spcAft>
                <a:spcPts val="600"/>
              </a:spcAft>
            </a:pPr>
            <a:r>
              <a:rPr lang="en-US" dirty="0">
                <a:solidFill>
                  <a:srgbClr val="000000"/>
                </a:solidFill>
                <a:ea typeface="Calibri" panose="020F0502020204030204" pitchFamily="34" charset="0"/>
                <a:cs typeface="Times New Roman" panose="02020603050405020304" pitchFamily="18" charset="0"/>
              </a:rPr>
              <a:t>Instructions here: </a:t>
            </a:r>
            <a:r>
              <a:rPr lang="en-US" dirty="0">
                <a:hlinkClick r:id="rId3"/>
              </a:rPr>
              <a:t>Try Ubuntu before you install it | Ubuntu</a:t>
            </a:r>
            <a:endParaRPr lang="en-US" dirty="0"/>
          </a:p>
        </p:txBody>
      </p:sp>
      <p:grpSp>
        <p:nvGrpSpPr>
          <p:cNvPr id="11" name="Group 10">
            <a:extLst>
              <a:ext uri="{FF2B5EF4-FFF2-40B4-BE49-F238E27FC236}">
                <a16:creationId xmlns:a16="http://schemas.microsoft.com/office/drawing/2014/main" id="{417A5C8D-9E3E-613D-EB34-DF9D9E5E9BF0}"/>
              </a:ext>
            </a:extLst>
          </p:cNvPr>
          <p:cNvGrpSpPr/>
          <p:nvPr/>
        </p:nvGrpSpPr>
        <p:grpSpPr>
          <a:xfrm>
            <a:off x="7701170" y="96842"/>
            <a:ext cx="4465874" cy="4465874"/>
            <a:chOff x="6677637" y="-6692"/>
            <a:chExt cx="4465874" cy="4465874"/>
          </a:xfrm>
        </p:grpSpPr>
        <p:pic>
          <p:nvPicPr>
            <p:cNvPr id="4" name="Graphic 3" descr="Usb Stick with solid fill">
              <a:extLst>
                <a:ext uri="{FF2B5EF4-FFF2-40B4-BE49-F238E27FC236}">
                  <a16:creationId xmlns:a16="http://schemas.microsoft.com/office/drawing/2014/main" id="{B021CD5D-B9CB-BB0B-DAE9-453EBE133EE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77637" y="-6692"/>
              <a:ext cx="4465874" cy="4465874"/>
            </a:xfrm>
            <a:prstGeom prst="rect">
              <a:avLst/>
            </a:prstGeom>
          </p:spPr>
        </p:pic>
        <p:pic>
          <p:nvPicPr>
            <p:cNvPr id="6" name="Picture 5" descr="A penguin with yellow feet&#10;&#10;Description automatically generated">
              <a:extLst>
                <a:ext uri="{FF2B5EF4-FFF2-40B4-BE49-F238E27FC236}">
                  <a16:creationId xmlns:a16="http://schemas.microsoft.com/office/drawing/2014/main" id="{156D9201-E91E-F7F1-38A8-611B085C7D1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2659752">
              <a:off x="7643366" y="1547607"/>
              <a:ext cx="1944687" cy="1944687"/>
            </a:xfrm>
            <a:prstGeom prst="rect">
              <a:avLst/>
            </a:prstGeom>
          </p:spPr>
        </p:pic>
      </p:grpSp>
    </p:spTree>
    <p:extLst>
      <p:ext uri="{BB962C8B-B14F-4D97-AF65-F5344CB8AC3E}">
        <p14:creationId xmlns:p14="http://schemas.microsoft.com/office/powerpoint/2010/main" val="260363658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3DBCE61-CBA9-EECF-B7C1-33225C2C626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1F0A83-DDDB-B1D7-8DE4-69A6695DF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2A30B30-6D7D-C37B-F38C-045BD204A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BB344E8-7754-8D04-4557-D52997AE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7A2A67B-0219-5C84-217A-77AD9645F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D45EB8C-EE69-BE6C-3414-71EF7F5BC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0329BF-C873-7329-AEBE-24A8B6A079EE}"/>
              </a:ext>
            </a:extLst>
          </p:cNvPr>
          <p:cNvSpPr>
            <a:spLocks noGrp="1"/>
          </p:cNvSpPr>
          <p:nvPr>
            <p:ph type="title"/>
          </p:nvPr>
        </p:nvSpPr>
        <p:spPr>
          <a:xfrm>
            <a:off x="736648" y="328444"/>
            <a:ext cx="9895951" cy="1033669"/>
          </a:xfrm>
        </p:spPr>
        <p:txBody>
          <a:bodyPr>
            <a:normAutofit/>
          </a:bodyPr>
          <a:lstStyle/>
          <a:p>
            <a:r>
              <a:rPr lang="en-GB" sz="4800" b="1">
                <a:solidFill>
                  <a:srgbClr val="FFFFFF"/>
                </a:solidFill>
              </a:rPr>
              <a:t>Bg. Ubuntu tutorials</a:t>
            </a:r>
            <a:endParaRPr lang="en-GB" sz="4800" b="1" dirty="0">
              <a:solidFill>
                <a:srgbClr val="FFFFFF"/>
              </a:solidFill>
            </a:endParaRPr>
          </a:p>
        </p:txBody>
      </p:sp>
      <p:sp>
        <p:nvSpPr>
          <p:cNvPr id="9" name="Content Placeholder 2">
            <a:extLst>
              <a:ext uri="{FF2B5EF4-FFF2-40B4-BE49-F238E27FC236}">
                <a16:creationId xmlns:a16="http://schemas.microsoft.com/office/drawing/2014/main" id="{C4F74303-0224-2B8D-7793-0C799EE8AE05}"/>
              </a:ext>
            </a:extLst>
          </p:cNvPr>
          <p:cNvSpPr>
            <a:spLocks noGrp="1"/>
          </p:cNvSpPr>
          <p:nvPr>
            <p:ph idx="1"/>
          </p:nvPr>
        </p:nvSpPr>
        <p:spPr>
          <a:xfrm>
            <a:off x="228380" y="1925876"/>
            <a:ext cx="9261402" cy="4351338"/>
          </a:xfrm>
        </p:spPr>
        <p:txBody>
          <a:bodyPr>
            <a:normAutofit/>
          </a:bodyPr>
          <a:lstStyle/>
          <a:p>
            <a:pPr algn="l" fontAlgn="base">
              <a:lnSpc>
                <a:spcPct val="100000"/>
              </a:lnSpc>
              <a:spcBef>
                <a:spcPts val="1200"/>
              </a:spcBef>
              <a:spcAft>
                <a:spcPts val="1200"/>
              </a:spcAft>
            </a:pPr>
            <a:r>
              <a:rPr lang="en-US" sz="3200" b="0" i="0" dirty="0">
                <a:solidFill>
                  <a:srgbClr val="0000FF"/>
                </a:solidFill>
                <a:effectLst/>
                <a:latin typeface="Segoe UI" panose="020B0502040204020203" pitchFamily="34" charset="0"/>
                <a:hlinkClick r:id="rId3" tooltip="Original URL: https://discourse.ubuntu.com/c/tutorials/34?_gl=1*p7h1vs*_gcl_au*MTYyMjI3NTE2MS4xNzEwMTY3NTUz&amp;_ga=2.28904124.186386858.1710167533-187401383.1710167533. Click or tap if you trust this link."/>
              </a:rPr>
              <a:t>Latest Tutorials topics - Ubuntu Community Hub</a:t>
            </a:r>
            <a:endParaRPr lang="en-US" sz="2400" b="0" i="0" dirty="0">
              <a:solidFill>
                <a:srgbClr val="242424"/>
              </a:solidFill>
              <a:effectLst/>
              <a:latin typeface="Segoe UI" panose="020B0502040204020203" pitchFamily="34" charset="0"/>
            </a:endParaRPr>
          </a:p>
          <a:p>
            <a:pPr lvl="1" fontAlgn="base">
              <a:lnSpc>
                <a:spcPct val="100000"/>
              </a:lnSpc>
              <a:spcBef>
                <a:spcPts val="1200"/>
              </a:spcBef>
              <a:spcAft>
                <a:spcPts val="1200"/>
              </a:spcAft>
            </a:pPr>
            <a:r>
              <a:rPr lang="en-US" sz="2800" b="0" i="0" dirty="0">
                <a:solidFill>
                  <a:srgbClr val="242424"/>
                </a:solidFill>
                <a:effectLst/>
                <a:latin typeface="Segoe UI" panose="020B0502040204020203" pitchFamily="34" charset="0"/>
              </a:rPr>
              <a:t>+ Tutorials on development and DevOps activities on Ubuntu machines, servers or devices: </a:t>
            </a:r>
            <a:br>
              <a:rPr lang="en-US" sz="2800" b="0" i="0" dirty="0">
                <a:solidFill>
                  <a:srgbClr val="242424"/>
                </a:solidFill>
                <a:effectLst/>
                <a:latin typeface="Segoe UI" panose="020B0502040204020203" pitchFamily="34" charset="0"/>
              </a:rPr>
            </a:br>
            <a:r>
              <a:rPr lang="en-US" sz="2800" b="0" i="0" dirty="0">
                <a:solidFill>
                  <a:srgbClr val="0000FF"/>
                </a:solidFill>
                <a:effectLst/>
                <a:latin typeface="Segoe UI" panose="020B0502040204020203" pitchFamily="34" charset="0"/>
                <a:hlinkClick r:id="rId4" tooltip="Original URL: https://ubuntu.com/tutorials. Click or tap if you trust this link."/>
              </a:rPr>
              <a:t>Ubuntu Tutorials</a:t>
            </a:r>
            <a:r>
              <a:rPr lang="en-US" sz="2800" b="0" i="0" dirty="0">
                <a:solidFill>
                  <a:srgbClr val="0000FF"/>
                </a:solidFill>
                <a:effectLst/>
                <a:latin typeface="Segoe UI" panose="020B0502040204020203" pitchFamily="34" charset="0"/>
              </a:rPr>
              <a:t>.</a:t>
            </a:r>
            <a:endParaRPr lang="en-US" sz="1800" b="0" i="0" dirty="0">
              <a:solidFill>
                <a:srgbClr val="242424"/>
              </a:solidFill>
              <a:effectLst/>
              <a:latin typeface="Segoe UI" panose="020B0502040204020203" pitchFamily="34" charset="0"/>
            </a:endParaRPr>
          </a:p>
          <a:p>
            <a:pPr marL="426085" indent="-342900">
              <a:lnSpc>
                <a:spcPct val="100000"/>
              </a:lnSpc>
              <a:spcBef>
                <a:spcPts val="1200"/>
              </a:spcBef>
              <a:spcAft>
                <a:spcPts val="1200"/>
              </a:spcAft>
            </a:pPr>
            <a:endParaRPr lang="en-GB" sz="3200" dirty="0">
              <a:effectLst/>
              <a:ea typeface="Calibri" panose="020F0502020204030204" pitchFamily="34" charset="0"/>
              <a:cs typeface="Times New Roman" panose="02020603050405020304" pitchFamily="18" charset="0"/>
            </a:endParaRPr>
          </a:p>
        </p:txBody>
      </p:sp>
      <p:pic>
        <p:nvPicPr>
          <p:cNvPr id="17" name="Picture 16">
            <a:extLst>
              <a:ext uri="{FF2B5EF4-FFF2-40B4-BE49-F238E27FC236}">
                <a16:creationId xmlns:a16="http://schemas.microsoft.com/office/drawing/2014/main" id="{6D93EB41-7897-8339-CCFC-48F4FB3FC69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254890" y="64007"/>
            <a:ext cx="2596211" cy="2596211"/>
          </a:xfrm>
          <a:prstGeom prst="rect">
            <a:avLst/>
          </a:prstGeom>
        </p:spPr>
      </p:pic>
      <p:pic>
        <p:nvPicPr>
          <p:cNvPr id="13" name="Picture 12">
            <a:extLst>
              <a:ext uri="{FF2B5EF4-FFF2-40B4-BE49-F238E27FC236}">
                <a16:creationId xmlns:a16="http://schemas.microsoft.com/office/drawing/2014/main" id="{C6A05581-01ED-C68A-D4E7-57E0EAF6F620}"/>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14432" t="8098" r="23018" b="7030"/>
          <a:stretch/>
        </p:blipFill>
        <p:spPr>
          <a:xfrm>
            <a:off x="6224066" y="3595432"/>
            <a:ext cx="2964599" cy="3016915"/>
          </a:xfrm>
          <a:prstGeom prst="rect">
            <a:avLst/>
          </a:prstGeom>
        </p:spPr>
      </p:pic>
    </p:spTree>
    <p:extLst>
      <p:ext uri="{BB962C8B-B14F-4D97-AF65-F5344CB8AC3E}">
        <p14:creationId xmlns:p14="http://schemas.microsoft.com/office/powerpoint/2010/main" val="23824288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C217DD-00B1-66EF-F014-3AE3100081E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EF29251-530A-C750-9569-0DB3C4069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C168D6-99A7-8A43-680F-12A84400A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BE5AAE2-3FCF-7494-E78E-C5727CE7C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99A8D1D-7B5E-B2C0-96A5-DE76DBE3D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97E859C-165B-5DE0-E7B0-D0211B82AB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2198852-65D5-356C-8687-EA90C99A64E7}"/>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Reminder: Sleep command</a:t>
            </a:r>
          </a:p>
        </p:txBody>
      </p:sp>
      <p:pic>
        <p:nvPicPr>
          <p:cNvPr id="4" name="Picture 3" descr="Icon&#10;&#10;Description automatically generated">
            <a:extLst>
              <a:ext uri="{FF2B5EF4-FFF2-40B4-BE49-F238E27FC236}">
                <a16:creationId xmlns:a16="http://schemas.microsoft.com/office/drawing/2014/main" id="{3FE09F35-87F0-3D7A-84F2-7EE8FA74AAB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29837" y="-127590"/>
            <a:ext cx="1831064" cy="1831064"/>
          </a:xfrm>
          <a:prstGeom prst="rect">
            <a:avLst/>
          </a:prstGeom>
        </p:spPr>
      </p:pic>
      <p:sp>
        <p:nvSpPr>
          <p:cNvPr id="15" name="Content Placeholder 2">
            <a:extLst>
              <a:ext uri="{FF2B5EF4-FFF2-40B4-BE49-F238E27FC236}">
                <a16:creationId xmlns:a16="http://schemas.microsoft.com/office/drawing/2014/main" id="{7538EDD4-C2E7-EF60-A93B-2B437DF526BC}"/>
              </a:ext>
            </a:extLst>
          </p:cNvPr>
          <p:cNvSpPr>
            <a:spLocks noGrp="1"/>
          </p:cNvSpPr>
          <p:nvPr>
            <p:ph idx="1"/>
          </p:nvPr>
        </p:nvSpPr>
        <p:spPr>
          <a:xfrm>
            <a:off x="376972" y="1734461"/>
            <a:ext cx="10584823" cy="5044958"/>
          </a:xfrm>
        </p:spPr>
        <p:txBody>
          <a:bodyPr>
            <a:normAutofit lnSpcReduction="10000"/>
          </a:bodyPr>
          <a:lstStyle/>
          <a:p>
            <a:pPr marL="342900" indent="-342900">
              <a:lnSpc>
                <a:spcPct val="100000"/>
              </a:lnSpc>
              <a:spcBef>
                <a:spcPts val="600"/>
              </a:spcBef>
              <a:tabLst>
                <a:tab pos="457200" algn="l"/>
              </a:tabLst>
            </a:pPr>
            <a:r>
              <a:rPr lang="en-GB" dirty="0">
                <a:solidFill>
                  <a:srgbClr val="212529"/>
                </a:solidFill>
              </a:rPr>
              <a:t>The</a:t>
            </a:r>
            <a:r>
              <a:rPr lang="en-GB" b="1" dirty="0">
                <a:solidFill>
                  <a:srgbClr val="212529"/>
                </a:solidFill>
              </a:rPr>
              <a:t> sleep </a:t>
            </a:r>
            <a:r>
              <a:rPr lang="en-GB" dirty="0">
                <a:solidFill>
                  <a:srgbClr val="212529"/>
                </a:solidFill>
              </a:rPr>
              <a:t>command in bash will pause the script for so many seconds.</a:t>
            </a:r>
          </a:p>
          <a:p>
            <a:pPr marL="342900" indent="-342900">
              <a:lnSpc>
                <a:spcPct val="100000"/>
              </a:lnSpc>
              <a:spcBef>
                <a:spcPts val="600"/>
              </a:spcBef>
              <a:tabLst>
                <a:tab pos="457200" algn="l"/>
              </a:tabLst>
            </a:pPr>
            <a:r>
              <a:rPr lang="en-GB" dirty="0">
                <a:solidFill>
                  <a:srgbClr val="212529"/>
                </a:solidFill>
                <a:highlight>
                  <a:srgbClr val="FFFF00"/>
                </a:highlight>
              </a:rPr>
              <a:t>For example:</a:t>
            </a:r>
            <a:r>
              <a:rPr lang="en-GB" dirty="0">
                <a:solidFill>
                  <a:srgbClr val="212529"/>
                </a:solidFill>
              </a:rPr>
              <a:t> </a:t>
            </a:r>
            <a:r>
              <a:rPr lang="en-GB" b="1" dirty="0">
                <a:solidFill>
                  <a:srgbClr val="731DFF"/>
                </a:solidFill>
                <a:latin typeface="Selawik Light" panose="020B0502040204020203" pitchFamily="34" charset="0"/>
                <a:cs typeface="Segoe UI Semilight" panose="020B0402040204020203" pitchFamily="34" charset="0"/>
              </a:rPr>
              <a:t>sleep 5</a:t>
            </a:r>
          </a:p>
          <a:p>
            <a:pPr marL="342900" indent="-342900">
              <a:lnSpc>
                <a:spcPct val="100000"/>
              </a:lnSpc>
              <a:spcBef>
                <a:spcPts val="600"/>
              </a:spcBef>
              <a:tabLst>
                <a:tab pos="457200" algn="l"/>
              </a:tabLst>
            </a:pPr>
            <a:r>
              <a:rPr lang="en-GB" dirty="0">
                <a:solidFill>
                  <a:srgbClr val="212529"/>
                </a:solidFill>
              </a:rPr>
              <a:t>Most Linux distros default to seconds, and also support the following time settings:</a:t>
            </a:r>
          </a:p>
          <a:p>
            <a:pPr marL="800100" lvl="1" indent="-342900">
              <a:lnSpc>
                <a:spcPct val="100000"/>
              </a:lnSpc>
              <a:spcBef>
                <a:spcPts val="600"/>
              </a:spcBef>
              <a:tabLst>
                <a:tab pos="457200" algn="l"/>
              </a:tabLst>
            </a:pPr>
            <a:r>
              <a:rPr lang="en-US" dirty="0">
                <a:solidFill>
                  <a:srgbClr val="000000"/>
                </a:solidFill>
              </a:rPr>
              <a:t>s: seconds</a:t>
            </a:r>
          </a:p>
          <a:p>
            <a:pPr marL="800100" lvl="1" indent="-342900">
              <a:lnSpc>
                <a:spcPct val="100000"/>
              </a:lnSpc>
              <a:spcBef>
                <a:spcPts val="600"/>
              </a:spcBef>
              <a:tabLst>
                <a:tab pos="457200" algn="l"/>
              </a:tabLst>
            </a:pPr>
            <a:r>
              <a:rPr lang="en-US" dirty="0">
                <a:solidFill>
                  <a:srgbClr val="000000"/>
                </a:solidFill>
              </a:rPr>
              <a:t>m: minutes</a:t>
            </a:r>
          </a:p>
          <a:p>
            <a:pPr marL="800100" lvl="1" indent="-342900">
              <a:lnSpc>
                <a:spcPct val="100000"/>
              </a:lnSpc>
              <a:spcBef>
                <a:spcPts val="600"/>
              </a:spcBef>
              <a:tabLst>
                <a:tab pos="457200" algn="l"/>
              </a:tabLst>
            </a:pPr>
            <a:r>
              <a:rPr lang="en-US" dirty="0">
                <a:solidFill>
                  <a:srgbClr val="000000"/>
                </a:solidFill>
              </a:rPr>
              <a:t>h: hours</a:t>
            </a:r>
          </a:p>
          <a:p>
            <a:pPr marL="800100" lvl="1" indent="-342900">
              <a:lnSpc>
                <a:spcPct val="100000"/>
              </a:lnSpc>
              <a:spcBef>
                <a:spcPts val="600"/>
              </a:spcBef>
              <a:tabLst>
                <a:tab pos="457200" algn="l"/>
              </a:tabLst>
            </a:pPr>
            <a:r>
              <a:rPr lang="en-US" dirty="0">
                <a:solidFill>
                  <a:srgbClr val="000000"/>
                </a:solidFill>
              </a:rPr>
              <a:t>d: days</a:t>
            </a:r>
          </a:p>
          <a:p>
            <a:pPr marL="342900" indent="-342900">
              <a:lnSpc>
                <a:spcPct val="100000"/>
              </a:lnSpc>
              <a:spcBef>
                <a:spcPts val="600"/>
              </a:spcBef>
              <a:tabLst>
                <a:tab pos="457200" algn="l"/>
              </a:tabLst>
            </a:pPr>
            <a:r>
              <a:rPr lang="en-US" dirty="0">
                <a:solidFill>
                  <a:srgbClr val="000000"/>
                </a:solidFill>
              </a:rPr>
              <a:t>For example, </a:t>
            </a:r>
            <a:r>
              <a:rPr lang="en-US" b="1" dirty="0">
                <a:solidFill>
                  <a:srgbClr val="3333FF"/>
                </a:solidFill>
                <a:latin typeface="Selawik Light" panose="020F0502020204030204" pitchFamily="34" charset="0"/>
              </a:rPr>
              <a:t>sleep 2m 30s </a:t>
            </a:r>
            <a:r>
              <a:rPr lang="en-US" dirty="0">
                <a:solidFill>
                  <a:srgbClr val="000000"/>
                </a:solidFill>
              </a:rPr>
              <a:t>will create a pause of 2 and a half minutes.</a:t>
            </a:r>
            <a:endParaRPr lang="en-GB" dirty="0">
              <a:solidFill>
                <a:srgbClr val="000000"/>
              </a:solidFill>
            </a:endParaRPr>
          </a:p>
          <a:p>
            <a:pPr marL="342900" indent="-342900">
              <a:lnSpc>
                <a:spcPct val="100000"/>
              </a:lnSpc>
              <a:spcBef>
                <a:spcPts val="600"/>
              </a:spcBef>
              <a:tabLst>
                <a:tab pos="457200" algn="l"/>
              </a:tabLst>
            </a:pPr>
            <a:endParaRPr lang="en-GB" dirty="0">
              <a:solidFill>
                <a:srgbClr val="000000"/>
              </a:solidFill>
            </a:endParaRPr>
          </a:p>
        </p:txBody>
      </p:sp>
    </p:spTree>
    <p:extLst>
      <p:ext uri="{BB962C8B-B14F-4D97-AF65-F5344CB8AC3E}">
        <p14:creationId xmlns:p14="http://schemas.microsoft.com/office/powerpoint/2010/main" val="323758426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sz="4800" b="1" dirty="0">
                <a:solidFill>
                  <a:srgbClr val="FFFFFF"/>
                </a:solidFill>
              </a:rPr>
              <a:t>Learning Bash Apps (Play store)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30303" y="1751670"/>
            <a:ext cx="8979009" cy="5034606"/>
          </a:xfrm>
        </p:spPr>
        <p:txBody>
          <a:bodyPr>
            <a:normAutofit/>
          </a:bodyPr>
          <a:lstStyle/>
          <a:p>
            <a:pPr marL="0" indent="0" algn="l" fontAlgn="base">
              <a:buNone/>
            </a:pPr>
            <a:r>
              <a:rPr lang="en-GB" sz="3200" b="0" i="0" dirty="0">
                <a:solidFill>
                  <a:srgbClr val="242424"/>
                </a:solidFill>
                <a:effectLst/>
                <a:latin typeface="Segoe UI" panose="020B0502040204020203" pitchFamily="34" charset="0"/>
              </a:rPr>
              <a:t>Example ‘</a:t>
            </a:r>
            <a:r>
              <a:rPr lang="en-GB" sz="3200" b="1" i="0" dirty="0">
                <a:solidFill>
                  <a:srgbClr val="242424"/>
                </a:solidFill>
                <a:effectLst/>
                <a:latin typeface="Segoe UI" panose="020B0502040204020203" pitchFamily="34" charset="0"/>
              </a:rPr>
              <a:t>Play Store’ </a:t>
            </a:r>
            <a:r>
              <a:rPr lang="en-GB" sz="3200" b="0" i="0" dirty="0">
                <a:solidFill>
                  <a:srgbClr val="242424"/>
                </a:solidFill>
                <a:effectLst/>
                <a:latin typeface="Segoe UI" panose="020B0502040204020203" pitchFamily="34" charset="0"/>
              </a:rPr>
              <a:t>Apps for learning Bash on your phone:</a:t>
            </a:r>
          </a:p>
          <a:p>
            <a:pPr fontAlgn="base"/>
            <a:r>
              <a:rPr lang="en-GB" sz="3200" b="1" i="0" dirty="0">
                <a:solidFill>
                  <a:srgbClr val="242424"/>
                </a:solidFill>
                <a:effectLst/>
                <a:latin typeface="Segoe UI" panose="020B0502040204020203" pitchFamily="34" charset="0"/>
              </a:rPr>
              <a:t>Terminal emulator</a:t>
            </a:r>
          </a:p>
          <a:p>
            <a:pPr fontAlgn="base"/>
            <a:r>
              <a:rPr lang="en-GB" sz="3200" b="1" i="0" dirty="0">
                <a:solidFill>
                  <a:srgbClr val="242424"/>
                </a:solidFill>
                <a:effectLst/>
                <a:latin typeface="Segoe UI" panose="020B0502040204020203" pitchFamily="34" charset="0"/>
              </a:rPr>
              <a:t>Bash 5 Manual *****</a:t>
            </a:r>
          </a:p>
          <a:p>
            <a:pPr algn="l" fontAlgn="base"/>
            <a:r>
              <a:rPr lang="en-GB" sz="3200" b="1" i="0" dirty="0">
                <a:solidFill>
                  <a:srgbClr val="242424"/>
                </a:solidFill>
                <a:effectLst/>
                <a:latin typeface="Segoe UI" panose="020B0502040204020203" pitchFamily="34" charset="0"/>
              </a:rPr>
              <a:t>Bash by Example *****</a:t>
            </a:r>
          </a:p>
        </p:txBody>
      </p:sp>
      <p:pic>
        <p:nvPicPr>
          <p:cNvPr id="9" name="Picture 8" descr="Icon&#10;&#10;Description automatically generated">
            <a:extLst>
              <a:ext uri="{FF2B5EF4-FFF2-40B4-BE49-F238E27FC236}">
                <a16:creationId xmlns:a16="http://schemas.microsoft.com/office/drawing/2014/main" id="{B9D1949B-A15E-460F-BCED-0C27DE291D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830044" y="172121"/>
            <a:ext cx="2213270" cy="2213270"/>
          </a:xfrm>
          <a:prstGeom prst="rect">
            <a:avLst/>
          </a:prstGeom>
        </p:spPr>
      </p:pic>
      <p:pic>
        <p:nvPicPr>
          <p:cNvPr id="4" name="Graphic 3" descr="Smart Phone outline">
            <a:extLst>
              <a:ext uri="{FF2B5EF4-FFF2-40B4-BE49-F238E27FC236}">
                <a16:creationId xmlns:a16="http://schemas.microsoft.com/office/drawing/2014/main" id="{C92A9336-D66D-8C14-ABFF-759DC4956DA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263764" y="2464780"/>
            <a:ext cx="3922643" cy="3922643"/>
          </a:xfrm>
          <a:prstGeom prst="rect">
            <a:avLst/>
          </a:prstGeom>
        </p:spPr>
      </p:pic>
    </p:spTree>
    <p:extLst>
      <p:ext uri="{BB962C8B-B14F-4D97-AF65-F5344CB8AC3E}">
        <p14:creationId xmlns:p14="http://schemas.microsoft.com/office/powerpoint/2010/main" val="252166917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E99C88-343F-7F5D-8C9E-A1E432C5134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55DE17A-11B2-9F3E-BC08-9F0E4FB9DE07}"/>
              </a:ext>
            </a:extLst>
          </p:cNvPr>
          <p:cNvSpPr txBox="1"/>
          <p:nvPr/>
        </p:nvSpPr>
        <p:spPr>
          <a:xfrm>
            <a:off x="246488" y="238888"/>
            <a:ext cx="11106140" cy="1282459"/>
          </a:xfrm>
          <a:prstGeom prst="rect">
            <a:avLst/>
          </a:prstGeom>
        </p:spPr>
        <p:txBody>
          <a:bodyPr vert="horz" lIns="91440" tIns="45720" rIns="91440" bIns="45720" rtlCol="0" anchor="ctr">
            <a:normAutofit fontScale="92500"/>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black"/>
                </a:solidFill>
                <a:effectLst/>
                <a:uLnTx/>
                <a:uFillTx/>
                <a:latin typeface="Calibri Light" panose="020F0302020204030204"/>
                <a:ea typeface="+mn-ea"/>
                <a:cs typeface="+mn-cs"/>
              </a:rPr>
              <a:t>If-time 5min Activity:</a:t>
            </a:r>
            <a:r>
              <a:rPr kumimoji="0" lang="en-US" sz="5400" b="1" i="0" u="none" strike="noStrike" kern="1200" cap="none" spc="0" normalizeH="0" baseline="0" noProof="0" dirty="0">
                <a:ln>
                  <a:noFill/>
                </a:ln>
                <a:solidFill>
                  <a:prstClr val="black"/>
                </a:solidFill>
                <a:effectLst/>
                <a:uLnTx/>
                <a:uFillTx/>
                <a:latin typeface="Calibri Light" panose="020F0302020204030204"/>
                <a:ea typeface="+mn-ea"/>
                <a:cs typeface="+mn-cs"/>
              </a:rPr>
              <a:t> Reflect &amp; Group work</a:t>
            </a:r>
            <a:endParaRPr kumimoji="0" lang="en-US" sz="5400" b="1" i="0" u="none" strike="noStrike" kern="1200" cap="none" spc="0" normalizeH="0" baseline="0" noProof="0" dirty="0">
              <a:ln>
                <a:noFill/>
              </a:ln>
              <a:solidFill>
                <a:prstClr val="black"/>
              </a:solidFill>
              <a:effectLst/>
              <a:highlight>
                <a:srgbClr val="FFFF00"/>
              </a:highlight>
              <a:uLnTx/>
              <a:uFillTx/>
              <a:latin typeface="Calibri Light" panose="020F0302020204030204"/>
              <a:ea typeface="+mn-ea"/>
              <a:cs typeface="+mn-cs"/>
            </a:endParaRPr>
          </a:p>
        </p:txBody>
      </p:sp>
      <p:sp>
        <p:nvSpPr>
          <p:cNvPr id="14" name="Text Placeholder 3">
            <a:extLst>
              <a:ext uri="{FF2B5EF4-FFF2-40B4-BE49-F238E27FC236}">
                <a16:creationId xmlns:a16="http://schemas.microsoft.com/office/drawing/2014/main" id="{54902080-E504-EE5D-E3A7-8CC9B542BFF9}"/>
              </a:ext>
            </a:extLst>
          </p:cNvPr>
          <p:cNvSpPr txBox="1">
            <a:spLocks/>
          </p:cNvSpPr>
          <p:nvPr/>
        </p:nvSpPr>
        <p:spPr>
          <a:xfrm>
            <a:off x="702831" y="1521347"/>
            <a:ext cx="9383137" cy="3172097"/>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600" b="0" i="0" u="none" strike="noStrike" kern="1200" cap="none" spc="0" normalizeH="0" baseline="0" noProof="0" dirty="0">
                <a:ln>
                  <a:noFill/>
                </a:ln>
                <a:solidFill>
                  <a:prstClr val="black"/>
                </a:solidFill>
                <a:effectLst/>
                <a:uLnTx/>
                <a:uFillTx/>
                <a:latin typeface="Myriad Pro"/>
                <a:ea typeface="+mn-ea"/>
                <a:cs typeface="+mn-cs"/>
              </a:rPr>
              <a:t>In pairs share something:</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You have </a:t>
            </a:r>
            <a:r>
              <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learned</a:t>
            </a:r>
            <a:r>
              <a:rPr kumimoji="0" lang="en-US" sz="3200" b="0" i="0" u="none" strike="noStrike" kern="1200" cap="none" spc="0" normalizeH="0" baseline="0" noProof="0" dirty="0">
                <a:ln>
                  <a:noFill/>
                </a:ln>
                <a:solidFill>
                  <a:prstClr val="black"/>
                </a:solidFill>
                <a:effectLst/>
                <a:uLnTx/>
                <a:uFillTx/>
                <a:latin typeface="Myriad Pro"/>
                <a:ea typeface="+mn-ea"/>
                <a:cs typeface="+mn-cs"/>
              </a:rPr>
              <a:t> today; and if needed </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Something you need focus on after class to </a:t>
            </a:r>
            <a:r>
              <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practice</a:t>
            </a:r>
            <a:r>
              <a:rPr kumimoji="0" lang="en-US" sz="3200" b="0" i="0" u="none" strike="noStrike" kern="1200" cap="none" spc="0" normalizeH="0" baseline="0" noProof="0" dirty="0">
                <a:ln>
                  <a:noFill/>
                </a:ln>
                <a:solidFill>
                  <a:prstClr val="white"/>
                </a:solidFill>
                <a:effectLst/>
                <a:highlight>
                  <a:srgbClr val="FFFF00"/>
                </a:highlight>
                <a:uLnTx/>
                <a:uFillTx/>
                <a:latin typeface="Myriad Pro"/>
                <a:ea typeface="+mn-ea"/>
                <a:cs typeface="+mn-cs"/>
              </a:rPr>
              <a:t> </a:t>
            </a:r>
            <a:r>
              <a:rPr kumimoji="0" lang="en-US" sz="3200" b="0" i="0" u="none" strike="noStrike" kern="1200" cap="none" spc="0" normalizeH="0" baseline="0" noProof="0" dirty="0">
                <a:ln>
                  <a:noFill/>
                </a:ln>
                <a:solidFill>
                  <a:prstClr val="black"/>
                </a:solidFill>
                <a:effectLst/>
                <a:uLnTx/>
                <a:uFillTx/>
                <a:latin typeface="Myriad Pro"/>
                <a:ea typeface="+mn-ea"/>
                <a:cs typeface="+mn-cs"/>
              </a:rPr>
              <a:t>further.</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If needed: Help and </a:t>
            </a:r>
            <a:r>
              <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support each other</a:t>
            </a:r>
            <a:r>
              <a:rPr kumimoji="0" lang="en-US" sz="3200" b="0" i="0" u="none" strike="noStrike" kern="1200" cap="none" spc="0" normalizeH="0" baseline="0" noProof="0" dirty="0">
                <a:ln>
                  <a:noFill/>
                </a:ln>
                <a:solidFill>
                  <a:prstClr val="black"/>
                </a:solidFill>
                <a:effectLst/>
                <a:uLnTx/>
                <a:uFillTx/>
                <a:latin typeface="Myriad Pro"/>
                <a:ea typeface="+mn-ea"/>
                <a:cs typeface="+mn-cs"/>
              </a:rPr>
              <a:t>.</a:t>
            </a:r>
          </a:p>
        </p:txBody>
      </p:sp>
      <p:grpSp>
        <p:nvGrpSpPr>
          <p:cNvPr id="3" name="Group 2">
            <a:extLst>
              <a:ext uri="{FF2B5EF4-FFF2-40B4-BE49-F238E27FC236}">
                <a16:creationId xmlns:a16="http://schemas.microsoft.com/office/drawing/2014/main" id="{EF3BE934-99A2-C935-C7CB-AF06A81F2E3A}"/>
              </a:ext>
            </a:extLst>
          </p:cNvPr>
          <p:cNvGrpSpPr/>
          <p:nvPr/>
        </p:nvGrpSpPr>
        <p:grpSpPr>
          <a:xfrm>
            <a:off x="9683318" y="1117624"/>
            <a:ext cx="2124571" cy="1855371"/>
            <a:chOff x="9483908" y="1426731"/>
            <a:chExt cx="2124571" cy="1855371"/>
          </a:xfrm>
        </p:grpSpPr>
        <p:sp>
          <p:nvSpPr>
            <p:cNvPr id="4" name="Freeform: Shape 3">
              <a:extLst>
                <a:ext uri="{FF2B5EF4-FFF2-40B4-BE49-F238E27FC236}">
                  <a16:creationId xmlns:a16="http://schemas.microsoft.com/office/drawing/2014/main" id="{BF656A97-C79C-2A5A-9610-07282CE32A96}"/>
                </a:ext>
              </a:extLst>
            </p:cNvPr>
            <p:cNvSpPr/>
            <p:nvPr/>
          </p:nvSpPr>
          <p:spPr>
            <a:xfrm>
              <a:off x="9802630" y="1426731"/>
              <a:ext cx="637341" cy="637341"/>
            </a:xfrm>
            <a:custGeom>
              <a:avLst/>
              <a:gdLst>
                <a:gd name="connsiteX0" fmla="*/ 637341 w 637341"/>
                <a:gd name="connsiteY0" fmla="*/ 318670 h 637341"/>
                <a:gd name="connsiteX1" fmla="*/ 318671 w 637341"/>
                <a:gd name="connsiteY1" fmla="*/ 637341 h 637341"/>
                <a:gd name="connsiteX2" fmla="*/ 0 w 637341"/>
                <a:gd name="connsiteY2" fmla="*/ 318670 h 637341"/>
                <a:gd name="connsiteX3" fmla="*/ 318671 w 637341"/>
                <a:gd name="connsiteY3" fmla="*/ 0 h 637341"/>
                <a:gd name="connsiteX4" fmla="*/ 637341 w 637341"/>
                <a:gd name="connsiteY4" fmla="*/ 318670 h 637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7341" h="637341">
                  <a:moveTo>
                    <a:pt x="637341" y="318670"/>
                  </a:moveTo>
                  <a:cubicBezTo>
                    <a:pt x="637341" y="494667"/>
                    <a:pt x="494667" y="637341"/>
                    <a:pt x="318671" y="637341"/>
                  </a:cubicBezTo>
                  <a:cubicBezTo>
                    <a:pt x="142674" y="637341"/>
                    <a:pt x="0" y="494667"/>
                    <a:pt x="0" y="318670"/>
                  </a:cubicBezTo>
                  <a:cubicBezTo>
                    <a:pt x="0" y="142674"/>
                    <a:pt x="142674" y="0"/>
                    <a:pt x="318671" y="0"/>
                  </a:cubicBezTo>
                  <a:cubicBezTo>
                    <a:pt x="494667" y="0"/>
                    <a:pt x="637341" y="142674"/>
                    <a:pt x="637341" y="318670"/>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Freeform: Shape 4">
              <a:extLst>
                <a:ext uri="{FF2B5EF4-FFF2-40B4-BE49-F238E27FC236}">
                  <a16:creationId xmlns:a16="http://schemas.microsoft.com/office/drawing/2014/main" id="{4F9B0994-8F3A-12F4-3697-F3A98E783D79}"/>
                </a:ext>
              </a:extLst>
            </p:cNvPr>
            <p:cNvSpPr/>
            <p:nvPr/>
          </p:nvSpPr>
          <p:spPr>
            <a:xfrm>
              <a:off x="10333747" y="2644761"/>
              <a:ext cx="1274732" cy="637341"/>
            </a:xfrm>
            <a:custGeom>
              <a:avLst/>
              <a:gdLst>
                <a:gd name="connsiteX0" fmla="*/ 1274682 w 1274732"/>
                <a:gd name="connsiteY0" fmla="*/ 637341 h 637341"/>
                <a:gd name="connsiteX1" fmla="*/ 1274682 w 1274732"/>
                <a:gd name="connsiteY1" fmla="*/ 318671 h 637341"/>
                <a:gd name="connsiteX2" fmla="*/ 1210948 w 1274732"/>
                <a:gd name="connsiteY2" fmla="*/ 191202 h 637341"/>
                <a:gd name="connsiteX3" fmla="*/ 899359 w 1274732"/>
                <a:gd name="connsiteY3" fmla="*/ 42489 h 637341"/>
                <a:gd name="connsiteX4" fmla="*/ 637341 w 1274732"/>
                <a:gd name="connsiteY4" fmla="*/ 0 h 637341"/>
                <a:gd name="connsiteX5" fmla="*/ 375323 w 1274732"/>
                <a:gd name="connsiteY5" fmla="*/ 42489 h 637341"/>
                <a:gd name="connsiteX6" fmla="*/ 63734 w 1274732"/>
                <a:gd name="connsiteY6" fmla="*/ 191202 h 637341"/>
                <a:gd name="connsiteX7" fmla="*/ 0 w 1274732"/>
                <a:gd name="connsiteY7" fmla="*/ 318671 h 637341"/>
                <a:gd name="connsiteX8" fmla="*/ 0 w 1274732"/>
                <a:gd name="connsiteY8" fmla="*/ 637341 h 63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4732" h="637341">
                  <a:moveTo>
                    <a:pt x="1274682" y="637341"/>
                  </a:moveTo>
                  <a:lnTo>
                    <a:pt x="1274682" y="318671"/>
                  </a:lnTo>
                  <a:cubicBezTo>
                    <a:pt x="1275989" y="268218"/>
                    <a:pt x="1252092" y="220428"/>
                    <a:pt x="1210948" y="191202"/>
                  </a:cubicBezTo>
                  <a:cubicBezTo>
                    <a:pt x="1119227" y="119413"/>
                    <a:pt x="1012859" y="68645"/>
                    <a:pt x="899359" y="42489"/>
                  </a:cubicBezTo>
                  <a:cubicBezTo>
                    <a:pt x="814260" y="16907"/>
                    <a:pt x="726165" y="2624"/>
                    <a:pt x="637341" y="0"/>
                  </a:cubicBezTo>
                  <a:cubicBezTo>
                    <a:pt x="548308" y="276"/>
                    <a:pt x="459880" y="14613"/>
                    <a:pt x="375323" y="42489"/>
                  </a:cubicBezTo>
                  <a:cubicBezTo>
                    <a:pt x="263434" y="73117"/>
                    <a:pt x="157915" y="123481"/>
                    <a:pt x="63734" y="191202"/>
                  </a:cubicBezTo>
                  <a:cubicBezTo>
                    <a:pt x="23787" y="221437"/>
                    <a:pt x="219" y="268572"/>
                    <a:pt x="0" y="318671"/>
                  </a:cubicBezTo>
                  <a:lnTo>
                    <a:pt x="0" y="637341"/>
                  </a:ln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7" name="Freeform: Shape 6">
              <a:extLst>
                <a:ext uri="{FF2B5EF4-FFF2-40B4-BE49-F238E27FC236}">
                  <a16:creationId xmlns:a16="http://schemas.microsoft.com/office/drawing/2014/main" id="{CC0191AC-0075-A01A-2046-4E821E9D0D46}"/>
                </a:ext>
              </a:extLst>
            </p:cNvPr>
            <p:cNvSpPr/>
            <p:nvPr/>
          </p:nvSpPr>
          <p:spPr>
            <a:xfrm>
              <a:off x="10652418" y="1922441"/>
              <a:ext cx="637341" cy="637340"/>
            </a:xfrm>
            <a:custGeom>
              <a:avLst/>
              <a:gdLst>
                <a:gd name="connsiteX0" fmla="*/ 637341 w 637341"/>
                <a:gd name="connsiteY0" fmla="*/ 318670 h 637340"/>
                <a:gd name="connsiteX1" fmla="*/ 318671 w 637341"/>
                <a:gd name="connsiteY1" fmla="*/ 637341 h 637340"/>
                <a:gd name="connsiteX2" fmla="*/ 0 w 637341"/>
                <a:gd name="connsiteY2" fmla="*/ 318670 h 637340"/>
                <a:gd name="connsiteX3" fmla="*/ 318671 w 637341"/>
                <a:gd name="connsiteY3" fmla="*/ 0 h 637340"/>
                <a:gd name="connsiteX4" fmla="*/ 637341 w 637341"/>
                <a:gd name="connsiteY4" fmla="*/ 318670 h 6373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7341" h="637340">
                  <a:moveTo>
                    <a:pt x="637341" y="318670"/>
                  </a:moveTo>
                  <a:cubicBezTo>
                    <a:pt x="637341" y="494667"/>
                    <a:pt x="494667" y="637341"/>
                    <a:pt x="318671" y="637341"/>
                  </a:cubicBezTo>
                  <a:cubicBezTo>
                    <a:pt x="142674" y="637341"/>
                    <a:pt x="0" y="494667"/>
                    <a:pt x="0" y="318670"/>
                  </a:cubicBezTo>
                  <a:cubicBezTo>
                    <a:pt x="0" y="142674"/>
                    <a:pt x="142674" y="0"/>
                    <a:pt x="318671" y="0"/>
                  </a:cubicBezTo>
                  <a:cubicBezTo>
                    <a:pt x="494667" y="0"/>
                    <a:pt x="637341" y="142674"/>
                    <a:pt x="637341" y="318670"/>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10" name="Freeform: Shape 9">
              <a:extLst>
                <a:ext uri="{FF2B5EF4-FFF2-40B4-BE49-F238E27FC236}">
                  <a16:creationId xmlns:a16="http://schemas.microsoft.com/office/drawing/2014/main" id="{599239C4-190A-AC7F-472E-F431C5850787}"/>
                </a:ext>
              </a:extLst>
            </p:cNvPr>
            <p:cNvSpPr/>
            <p:nvPr/>
          </p:nvSpPr>
          <p:spPr>
            <a:xfrm>
              <a:off x="9483908" y="2149051"/>
              <a:ext cx="1154346" cy="637341"/>
            </a:xfrm>
            <a:custGeom>
              <a:avLst/>
              <a:gdLst>
                <a:gd name="connsiteX0" fmla="*/ 828594 w 1154346"/>
                <a:gd name="connsiteY0" fmla="*/ 573607 h 637341"/>
                <a:gd name="connsiteX1" fmla="*/ 828594 w 1154346"/>
                <a:gd name="connsiteY1" fmla="*/ 573607 h 637341"/>
                <a:gd name="connsiteX2" fmla="*/ 1154346 w 1154346"/>
                <a:gd name="connsiteY2" fmla="*/ 410731 h 637341"/>
                <a:gd name="connsiteX3" fmla="*/ 1026878 w 1154346"/>
                <a:gd name="connsiteY3" fmla="*/ 99142 h 637341"/>
                <a:gd name="connsiteX4" fmla="*/ 1026878 w 1154346"/>
                <a:gd name="connsiteY4" fmla="*/ 84979 h 637341"/>
                <a:gd name="connsiteX5" fmla="*/ 899410 w 1154346"/>
                <a:gd name="connsiteY5" fmla="*/ 42489 h 637341"/>
                <a:gd name="connsiteX6" fmla="*/ 637392 w 1154346"/>
                <a:gd name="connsiteY6" fmla="*/ 0 h 637341"/>
                <a:gd name="connsiteX7" fmla="*/ 375374 w 1154346"/>
                <a:gd name="connsiteY7" fmla="*/ 42489 h 637341"/>
                <a:gd name="connsiteX8" fmla="*/ 63785 w 1154346"/>
                <a:gd name="connsiteY8" fmla="*/ 191202 h 637341"/>
                <a:gd name="connsiteX9" fmla="*/ 51 w 1154346"/>
                <a:gd name="connsiteY9" fmla="*/ 318671 h 637341"/>
                <a:gd name="connsiteX10" fmla="*/ 51 w 1154346"/>
                <a:gd name="connsiteY10" fmla="*/ 637341 h 637341"/>
                <a:gd name="connsiteX11" fmla="*/ 764860 w 1154346"/>
                <a:gd name="connsiteY11" fmla="*/ 637341 h 637341"/>
                <a:gd name="connsiteX12" fmla="*/ 828594 w 1154346"/>
                <a:gd name="connsiteY12" fmla="*/ 573607 h 63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4346" h="637341">
                  <a:moveTo>
                    <a:pt x="828594" y="573607"/>
                  </a:moveTo>
                  <a:lnTo>
                    <a:pt x="828594" y="573607"/>
                  </a:lnTo>
                  <a:cubicBezTo>
                    <a:pt x="928016" y="502653"/>
                    <a:pt x="1037929" y="447697"/>
                    <a:pt x="1154346" y="410731"/>
                  </a:cubicBezTo>
                  <a:cubicBezTo>
                    <a:pt x="1073825" y="326825"/>
                    <a:pt x="1028252" y="215425"/>
                    <a:pt x="1026878" y="99142"/>
                  </a:cubicBezTo>
                  <a:lnTo>
                    <a:pt x="1026878" y="84979"/>
                  </a:lnTo>
                  <a:cubicBezTo>
                    <a:pt x="985511" y="67647"/>
                    <a:pt x="942901" y="53445"/>
                    <a:pt x="899410" y="42489"/>
                  </a:cubicBezTo>
                  <a:cubicBezTo>
                    <a:pt x="814311" y="16907"/>
                    <a:pt x="726216" y="2620"/>
                    <a:pt x="637392" y="0"/>
                  </a:cubicBezTo>
                  <a:cubicBezTo>
                    <a:pt x="548359" y="273"/>
                    <a:pt x="459931" y="14613"/>
                    <a:pt x="375374" y="42489"/>
                  </a:cubicBezTo>
                  <a:cubicBezTo>
                    <a:pt x="264622" y="76109"/>
                    <a:pt x="159577" y="126243"/>
                    <a:pt x="63785" y="191202"/>
                  </a:cubicBezTo>
                  <a:cubicBezTo>
                    <a:pt x="22641" y="220428"/>
                    <a:pt x="-1256" y="268218"/>
                    <a:pt x="51" y="318671"/>
                  </a:cubicBezTo>
                  <a:lnTo>
                    <a:pt x="51" y="637341"/>
                  </a:lnTo>
                  <a:lnTo>
                    <a:pt x="764860" y="637341"/>
                  </a:lnTo>
                  <a:cubicBezTo>
                    <a:pt x="782415" y="612704"/>
                    <a:pt x="803958" y="591162"/>
                    <a:pt x="828594" y="573607"/>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grpSp>
    </p:spTree>
    <p:extLst>
      <p:ext uri="{BB962C8B-B14F-4D97-AF65-F5344CB8AC3E}">
        <p14:creationId xmlns:p14="http://schemas.microsoft.com/office/powerpoint/2010/main" val="4687027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0606F7-005E-4949-982C-9B09FB99F9E7}">
  <ds:schemaRefs>
    <ds:schemaRef ds:uri="http://schemas.microsoft.com/sharepoint/v3/contenttype/forms"/>
  </ds:schemaRefs>
</ds:datastoreItem>
</file>

<file path=customXml/itemProps2.xml><?xml version="1.0" encoding="utf-8"?>
<ds:datastoreItem xmlns:ds="http://schemas.openxmlformats.org/officeDocument/2006/customXml" ds:itemID="{783A0867-92B1-462D-B93D-B128736AAE5A}">
  <ds:schemaRefs>
    <ds:schemaRef ds:uri="http://www.w3.org/XML/1998/namespace"/>
    <ds:schemaRef ds:uri="http://purl.org/dc/elements/1.1/"/>
    <ds:schemaRef ds:uri="http://schemas.microsoft.com/office/2006/metadata/properties"/>
    <ds:schemaRef ds:uri="bf13d2f1-3fb4-4d24-806f-713eb38c1b0e"/>
    <ds:schemaRef ds:uri="http://schemas.microsoft.com/office/2006/documentManagement/types"/>
    <ds:schemaRef ds:uri="http://purl.org/dc/dcmitype/"/>
    <ds:schemaRef ds:uri="http://purl.org/dc/terms/"/>
    <ds:schemaRef ds:uri="a3276f14-397d-4ed7-b8c7-ece791485ff1"/>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161715C2-800C-4881-8747-F480F2F1A4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8075</TotalTime>
  <Words>8122</Words>
  <Application>Microsoft Office PowerPoint</Application>
  <PresentationFormat>Widescreen</PresentationFormat>
  <Paragraphs>757</Paragraphs>
  <Slides>54</Slides>
  <Notes>49</Notes>
  <HiddenSlides>0</HiddenSlides>
  <MMClips>1</MMClips>
  <ScaleCrop>false</ScaleCrop>
  <HeadingPairs>
    <vt:vector size="6" baseType="variant">
      <vt:variant>
        <vt:lpstr>Fonts Used</vt:lpstr>
      </vt:variant>
      <vt:variant>
        <vt:i4>16</vt:i4>
      </vt:variant>
      <vt:variant>
        <vt:lpstr>Theme</vt:lpstr>
      </vt:variant>
      <vt:variant>
        <vt:i4>2</vt:i4>
      </vt:variant>
      <vt:variant>
        <vt:lpstr>Slide Titles</vt:lpstr>
      </vt:variant>
      <vt:variant>
        <vt:i4>54</vt:i4>
      </vt:variant>
    </vt:vector>
  </HeadingPairs>
  <TitlesOfParts>
    <vt:vector size="72" baseType="lpstr">
      <vt:lpstr>-apple-system</vt:lpstr>
      <vt:lpstr>DengXian</vt:lpstr>
      <vt:lpstr>Google Sans</vt:lpstr>
      <vt:lpstr>Myriad Pro</vt:lpstr>
      <vt:lpstr>urw-din</vt:lpstr>
      <vt:lpstr>Aptos</vt:lpstr>
      <vt:lpstr>arial</vt:lpstr>
      <vt:lpstr>arial</vt:lpstr>
      <vt:lpstr>Calibri</vt:lpstr>
      <vt:lpstr>Calibri Light</vt:lpstr>
      <vt:lpstr>Consolas</vt:lpstr>
      <vt:lpstr>Courier New</vt:lpstr>
      <vt:lpstr>Segoe UI</vt:lpstr>
      <vt:lpstr>Selawik Light</vt:lpstr>
      <vt:lpstr>Symbol</vt:lpstr>
      <vt:lpstr>Times New Roman</vt:lpstr>
      <vt:lpstr>Office Theme</vt:lpstr>
      <vt:lpstr>UWTSD Theme1</vt:lpstr>
      <vt:lpstr>Introduction to Bash Scripting</vt:lpstr>
      <vt:lpstr>Q&amp;A Support &amp; feedback:</vt:lpstr>
      <vt:lpstr>PowerPoint Presentation</vt:lpstr>
      <vt:lpstr>OS Assignment: Task 5</vt:lpstr>
      <vt:lpstr>Task 5: Assignment tips</vt:lpstr>
      <vt:lpstr>Task 5: Assignment task 5 checklist</vt:lpstr>
      <vt:lpstr>Be careful when Scripting with Bash  Knowledge is Powerful.</vt:lpstr>
      <vt:lpstr>Example Bash Scripting Reference tutorial sites</vt:lpstr>
      <vt:lpstr>Support each other</vt:lpstr>
      <vt:lpstr>Bg. Support forums:</vt:lpstr>
      <vt:lpstr>Show: Options for executing Bash scripts</vt:lpstr>
      <vt:lpstr>Reminder:  Azure Cloud VM: Win. (CMD &amp; PS) &amp; WSL Linux</vt:lpstr>
      <vt:lpstr>Bg. Install WSL/Linux on your own device</vt:lpstr>
      <vt:lpstr>Tutorial Activity: Bash Scripting</vt:lpstr>
      <vt:lpstr>Getting stared: Creating a Bash file</vt:lpstr>
      <vt:lpstr>Task 5: Assignment task 5 checklist</vt:lpstr>
      <vt:lpstr>Try: Echo: Hello World</vt:lpstr>
      <vt:lpstr>Try: Nano text editor</vt:lpstr>
      <vt:lpstr>Try: Basic Variable example</vt:lpstr>
      <vt:lpstr>Bg. Bash: Arithmetic</vt:lpstr>
      <vt:lpstr>Bg. Arithmetic cont...</vt:lpstr>
      <vt:lpstr>Try: User input</vt:lpstr>
      <vt:lpstr>Try: User input –p option</vt:lpstr>
      <vt:lpstr>Try: if then else statements</vt:lpstr>
      <vt:lpstr>Try: For Loop example</vt:lpstr>
      <vt:lpstr>Try: Until Loop</vt:lpstr>
      <vt:lpstr>Bg. While Loop</vt:lpstr>
      <vt:lpstr>Try: Array</vt:lpstr>
      <vt:lpstr>Try: Case statement example</vt:lpstr>
      <vt:lpstr>Try: Function</vt:lpstr>
      <vt:lpstr>Try: A Multiple-choice Menu</vt:lpstr>
      <vt:lpstr>Bg. Tips for installing new tools: sudo apt update &amp; sudo apt install </vt:lpstr>
      <vt:lpstr>Functions: A Multiple-choice Menu.</vt:lpstr>
      <vt:lpstr>Bg. Script description: Multiple-choice Menu</vt:lpstr>
      <vt:lpstr>PowerPoint Presentation</vt:lpstr>
      <vt:lpstr>Bg. Uname command options.</vt:lpstr>
      <vt:lpstr>Bg. Some useful System command options</vt:lpstr>
      <vt:lpstr>Bg. htop command overview</vt:lpstr>
      <vt:lpstr>Example: User Management menu</vt:lpstr>
      <vt:lpstr>Bg. Code explanation: User Management Menu</vt:lpstr>
      <vt:lpstr>Example: Bash Back-up script</vt:lpstr>
      <vt:lpstr>Bg. Some Additional Network &amp; Sys.Admin commands</vt:lpstr>
      <vt:lpstr>Net. &amp; CyberSec. Script ideas: System diagnosis &amp; hardening or Pen testing</vt:lpstr>
      <vt:lpstr>Bash Games</vt:lpstr>
      <vt:lpstr>Try at home: Warp Terminal</vt:lpstr>
      <vt:lpstr>Complete: OS Assignment Task 5</vt:lpstr>
      <vt:lpstr>Complete the checklist below:</vt:lpstr>
      <vt:lpstr>Qs &amp; Register</vt:lpstr>
      <vt:lpstr>The End.</vt:lpstr>
      <vt:lpstr>Linux from a USB stick</vt:lpstr>
      <vt:lpstr>Bg. Ubuntu tutorials</vt:lpstr>
      <vt:lpstr>Reminder: Sleep command</vt:lpstr>
      <vt:lpstr>Learning Bash Apps (Play store)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6: Shell Scripting with Bash.</dc:title>
  <dc:creator>James Williams</dc:creator>
  <cp:lastModifiedBy>James Williams</cp:lastModifiedBy>
  <cp:revision>196</cp:revision>
  <dcterms:created xsi:type="dcterms:W3CDTF">2021-03-08T10:47:05Z</dcterms:created>
  <dcterms:modified xsi:type="dcterms:W3CDTF">2026-03-16T14:54:22Z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