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7"/>
  </p:notesMasterIdLst>
  <p:sldIdLst>
    <p:sldId id="279" r:id="rId3"/>
    <p:sldId id="280"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4" d="100"/>
          <a:sy n="104" d="100"/>
        </p:scale>
        <p:origin x="-90"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66454-C177-4EDC-8102-CE4E22981948}" type="datetimeFigureOut">
              <a:rPr lang="en-GB" smtClean="0"/>
              <a:t>21/11/2016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9BC2DD-3846-4EF7-B04A-4598A3D03A6F}" type="slidenum">
              <a:rPr lang="en-GB" smtClean="0"/>
              <a:t>‹#›</a:t>
            </a:fld>
            <a:endParaRPr lang="en-GB"/>
          </a:p>
        </p:txBody>
      </p:sp>
    </p:spTree>
    <p:extLst>
      <p:ext uri="{BB962C8B-B14F-4D97-AF65-F5344CB8AC3E}">
        <p14:creationId xmlns:p14="http://schemas.microsoft.com/office/powerpoint/2010/main" val="2731821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800">
                <a:solidFill>
                  <a:schemeClr val="tx1"/>
                </a:solidFill>
                <a:latin typeface="Arial" panose="020B0604020202020204" pitchFamily="34" charset="0"/>
              </a:defRPr>
            </a:lvl3pPr>
            <a:lvl4pPr marL="1600200" indent="-228600">
              <a:spcBef>
                <a:spcPct val="20000"/>
              </a:spcBef>
              <a:buChar char="•"/>
              <a:defRPr sz="2800">
                <a:solidFill>
                  <a:schemeClr val="tx1"/>
                </a:solidFill>
                <a:latin typeface="Arial" panose="020B0604020202020204" pitchFamily="34" charset="0"/>
              </a:defRPr>
            </a:lvl4pPr>
            <a:lvl5pPr marL="2057400" indent="-228600">
              <a:spcBef>
                <a:spcPct val="20000"/>
              </a:spcBef>
              <a:buChar char="•"/>
              <a:defRPr sz="28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8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8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8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800">
                <a:solidFill>
                  <a:schemeClr val="tx1"/>
                </a:solidFill>
                <a:latin typeface="Arial" panose="020B0604020202020204" pitchFamily="34" charset="0"/>
              </a:defRPr>
            </a:lvl9pPr>
          </a:lstStyle>
          <a:p>
            <a:pPr>
              <a:spcBef>
                <a:spcPct val="0"/>
              </a:spcBef>
              <a:buFontTx/>
              <a:buNone/>
            </a:pPr>
            <a:fld id="{2B6794A9-EE6F-4A0C-BA49-A63CA431EA2D}" type="slidenum">
              <a:rPr lang="en-GB" altLang="en-US" sz="1200">
                <a:solidFill>
                  <a:srgbClr val="000000"/>
                </a:solidFill>
              </a:rPr>
              <a:pPr>
                <a:spcBef>
                  <a:spcPct val="0"/>
                </a:spcBef>
                <a:buFontTx/>
                <a:buNone/>
              </a:pPr>
              <a:t>3</a:t>
            </a:fld>
            <a:endParaRPr lang="en-GB" altLang="en-US" sz="1200">
              <a:solidFill>
                <a:srgbClr val="000000"/>
              </a:solidFill>
            </a:endParaRPr>
          </a:p>
        </p:txBody>
      </p:sp>
      <p:sp>
        <p:nvSpPr>
          <p:cNvPr id="6147" name="Rectangle 2"/>
          <p:cNvSpPr>
            <a:spLocks noGrp="1" noRot="1" noChangeAspect="1" noChangeArrowheads="1" noTextEdit="1"/>
          </p:cNvSpPr>
          <p:nvPr>
            <p:ph type="sldImg"/>
          </p:nvPr>
        </p:nvSpPr>
        <p:spPr>
          <a:xfrm>
            <a:off x="917575" y="744538"/>
            <a:ext cx="4962525" cy="3722687"/>
          </a:xfrm>
          <a:ln/>
        </p:spPr>
      </p:sp>
      <p:sp>
        <p:nvSpPr>
          <p:cNvPr id="6148"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403811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xfrm>
            <a:off x="917575" y="744538"/>
            <a:ext cx="4962525" cy="3722687"/>
          </a:xfrm>
          <a:ln/>
        </p:spPr>
      </p:sp>
      <p:sp>
        <p:nvSpPr>
          <p:cNvPr id="106499"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0650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8750C6C4-F82E-40FE-AE3C-7841736FE302}" type="slidenum">
              <a:rPr lang="en-GB" altLang="en-US" sz="1200" smtClean="0"/>
              <a:pPr/>
              <a:t>4</a:t>
            </a:fld>
            <a:endParaRPr lang="en-GB" altLang="en-US" sz="1200" smtClean="0"/>
          </a:p>
        </p:txBody>
      </p:sp>
    </p:spTree>
    <p:extLst>
      <p:ext uri="{BB962C8B-B14F-4D97-AF65-F5344CB8AC3E}">
        <p14:creationId xmlns:p14="http://schemas.microsoft.com/office/powerpoint/2010/main" val="251200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xfrm>
            <a:off x="917575" y="744538"/>
            <a:ext cx="4962525" cy="3722687"/>
          </a:xfrm>
          <a:ln/>
        </p:spPr>
      </p:sp>
      <p:sp>
        <p:nvSpPr>
          <p:cNvPr id="108547" name="Notes Placeholder 2"/>
          <p:cNvSpPr>
            <a:spLocks noGrp="1"/>
          </p:cNvSpPr>
          <p:nvPr>
            <p:ph type="body" idx="1"/>
          </p:nvPr>
        </p:nvSpPr>
        <p:spPr>
          <a:noFill/>
        </p:spPr>
        <p:txBody>
          <a:bodyPr/>
          <a:lstStyle/>
          <a:p>
            <a:r>
              <a:rPr lang="en-GB" altLang="en-US" smtClean="0">
                <a:latin typeface="Arial" panose="020B0604020202020204" pitchFamily="34" charset="0"/>
              </a:rPr>
              <a:t>All are relevant to assessing malnutrition</a:t>
            </a:r>
          </a:p>
        </p:txBody>
      </p:sp>
      <p:sp>
        <p:nvSpPr>
          <p:cNvPr id="10854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DABD0E00-9A4C-4FE9-A3C1-8392F27F734A}" type="slidenum">
              <a:rPr lang="en-GB" altLang="en-US" sz="1200" smtClean="0"/>
              <a:pPr/>
              <a:t>5</a:t>
            </a:fld>
            <a:endParaRPr lang="en-GB" altLang="en-US" sz="1200" smtClean="0"/>
          </a:p>
        </p:txBody>
      </p:sp>
    </p:spTree>
    <p:extLst>
      <p:ext uri="{BB962C8B-B14F-4D97-AF65-F5344CB8AC3E}">
        <p14:creationId xmlns:p14="http://schemas.microsoft.com/office/powerpoint/2010/main" val="616757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xfrm>
            <a:off x="917575" y="744538"/>
            <a:ext cx="4962525" cy="3722687"/>
          </a:xfrm>
          <a:ln/>
        </p:spPr>
      </p:sp>
      <p:sp>
        <p:nvSpPr>
          <p:cNvPr id="110595" name="Notes Placeholder 2"/>
          <p:cNvSpPr>
            <a:spLocks noGrp="1"/>
          </p:cNvSpPr>
          <p:nvPr>
            <p:ph type="body" idx="1"/>
          </p:nvPr>
        </p:nvSpPr>
        <p:spPr>
          <a:noFill/>
        </p:spPr>
        <p:txBody>
          <a:bodyPr/>
          <a:lstStyle/>
          <a:p>
            <a:r>
              <a:rPr lang="en-US" altLang="en-US" smtClean="0">
                <a:latin typeface="Arial" panose="020B0604020202020204" pitchFamily="34" charset="0"/>
              </a:rPr>
              <a:t>Individuals with simple malnutrition are rarely low in albumin</a:t>
            </a:r>
          </a:p>
          <a:p>
            <a:r>
              <a:rPr lang="en-US" altLang="en-US" smtClean="0">
                <a:latin typeface="Arial" panose="020B0604020202020204" pitchFamily="34" charset="0"/>
              </a:rPr>
              <a:t>Although reduced energy intake is a problem in many settings, suboptimal intake of several micronutrients are more widespread and may be present even when energy needs are met</a:t>
            </a:r>
          </a:p>
          <a:p>
            <a:r>
              <a:rPr lang="en-US" altLang="en-US" smtClean="0">
                <a:latin typeface="Arial" panose="020B0604020202020204" pitchFamily="34" charset="0"/>
              </a:rPr>
              <a:t>The variety of micronutrient dense rich foods consumed needs to increase in old age to prevent micronutrient deficiencies</a:t>
            </a:r>
          </a:p>
          <a:p>
            <a:r>
              <a:rPr lang="en-US" altLang="en-US" smtClean="0">
                <a:latin typeface="Arial" panose="020B0604020202020204" pitchFamily="34" charset="0"/>
              </a:rPr>
              <a:t>Poor dietary intake and inadequate intake are the underlying determinants of many micronutrient deficiencies but for many micronutrients bioavailability is affected by the presence of inhibitors, modes of preparation and drug-diet interactions; exceptions would be Iodine and selenium  - concentrations in food depend on soil content of region where they are grown or harvested</a:t>
            </a:r>
          </a:p>
          <a:p>
            <a:r>
              <a:rPr lang="en-US" altLang="en-US" smtClean="0">
                <a:latin typeface="Arial" panose="020B0604020202020204" pitchFamily="34" charset="0"/>
              </a:rPr>
              <a:t>No simple screening tool for dehydration</a:t>
            </a:r>
          </a:p>
          <a:p>
            <a:r>
              <a:rPr lang="en-US" altLang="en-US" smtClean="0">
                <a:latin typeface="Arial" panose="020B0604020202020204" pitchFamily="34" charset="0"/>
              </a:rPr>
              <a:t>Malabsorptive disorders – gut versus non gut: TFT’s, HbA1c</a:t>
            </a:r>
          </a:p>
        </p:txBody>
      </p:sp>
      <p:sp>
        <p:nvSpPr>
          <p:cNvPr id="11059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07F7FFF5-21FE-4946-A4F9-ADC5FF52C874}" type="slidenum">
              <a:rPr lang="en-GB" altLang="en-US" sz="1200" smtClean="0"/>
              <a:pPr/>
              <a:t>6</a:t>
            </a:fld>
            <a:endParaRPr lang="en-GB" altLang="en-US" sz="1200" smtClean="0"/>
          </a:p>
        </p:txBody>
      </p:sp>
    </p:spTree>
    <p:extLst>
      <p:ext uri="{BB962C8B-B14F-4D97-AF65-F5344CB8AC3E}">
        <p14:creationId xmlns:p14="http://schemas.microsoft.com/office/powerpoint/2010/main" val="65422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p:cNvSpPr>
            <a:spLocks noGrp="1" noRot="1" noChangeAspect="1" noTextEdit="1"/>
          </p:cNvSpPr>
          <p:nvPr>
            <p:ph type="sldImg"/>
          </p:nvPr>
        </p:nvSpPr>
        <p:spPr>
          <a:xfrm>
            <a:off x="917575" y="744538"/>
            <a:ext cx="4962525" cy="3722687"/>
          </a:xfrm>
          <a:ln/>
        </p:spPr>
      </p:sp>
      <p:sp>
        <p:nvSpPr>
          <p:cNvPr id="113667" name="Notes Placeholder 2"/>
          <p:cNvSpPr>
            <a:spLocks noGrp="1"/>
          </p:cNvSpPr>
          <p:nvPr>
            <p:ph type="body" idx="1"/>
          </p:nvPr>
        </p:nvSpPr>
        <p:spPr>
          <a:noFill/>
        </p:spPr>
        <p:txBody>
          <a:bodyPr/>
          <a:lstStyle/>
          <a:p>
            <a:r>
              <a:rPr lang="en-GB" altLang="en-US" smtClean="0">
                <a:latin typeface="Arial" panose="020B0604020202020204" pitchFamily="34" charset="0"/>
              </a:rPr>
              <a:t>No screening tool – we can assess risk but harder to actually prove if dehydrated or not.</a:t>
            </a:r>
          </a:p>
        </p:txBody>
      </p:sp>
      <p:sp>
        <p:nvSpPr>
          <p:cNvPr id="11366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405DE8C8-9BF0-420D-B070-6554A9B1F526}" type="slidenum">
              <a:rPr lang="en-GB" altLang="en-US" sz="1200" smtClean="0"/>
              <a:pPr/>
              <a:t>8</a:t>
            </a:fld>
            <a:endParaRPr lang="en-GB" altLang="en-US" sz="1200" smtClean="0"/>
          </a:p>
        </p:txBody>
      </p:sp>
    </p:spTree>
    <p:extLst>
      <p:ext uri="{BB962C8B-B14F-4D97-AF65-F5344CB8AC3E}">
        <p14:creationId xmlns:p14="http://schemas.microsoft.com/office/powerpoint/2010/main" val="521059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p:cNvSpPr>
            <a:spLocks noGrp="1" noRot="1" noChangeAspect="1" noTextEdit="1"/>
          </p:cNvSpPr>
          <p:nvPr>
            <p:ph type="sldImg"/>
          </p:nvPr>
        </p:nvSpPr>
        <p:spPr>
          <a:xfrm>
            <a:off x="917575" y="744538"/>
            <a:ext cx="4962525" cy="3722687"/>
          </a:xfrm>
          <a:ln/>
        </p:spPr>
      </p:sp>
      <p:sp>
        <p:nvSpPr>
          <p:cNvPr id="116739" name="Notes Placeholder 2"/>
          <p:cNvSpPr>
            <a:spLocks noGrp="1"/>
          </p:cNvSpPr>
          <p:nvPr>
            <p:ph type="body" idx="1"/>
          </p:nvPr>
        </p:nvSpPr>
        <p:spPr>
          <a:noFill/>
        </p:spPr>
        <p:txBody>
          <a:bodyPr/>
          <a:lstStyle/>
          <a:p>
            <a:r>
              <a:rPr lang="en-GB" altLang="en-US" smtClean="0">
                <a:latin typeface="Arial" panose="020B0604020202020204" pitchFamily="34" charset="0"/>
              </a:rPr>
              <a:t>Strong messages that are appropriate for obese and normal weight people but may give conflicting information to those who are underweight </a:t>
            </a:r>
          </a:p>
        </p:txBody>
      </p:sp>
      <p:sp>
        <p:nvSpPr>
          <p:cNvPr id="11674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F522A053-8C20-41EC-85B3-8325A1540D0B}" type="slidenum">
              <a:rPr lang="en-GB" altLang="en-US" sz="1200" smtClean="0"/>
              <a:pPr/>
              <a:t>10</a:t>
            </a:fld>
            <a:endParaRPr lang="en-GB" altLang="en-US" sz="1200" smtClean="0"/>
          </a:p>
        </p:txBody>
      </p:sp>
    </p:spTree>
    <p:extLst>
      <p:ext uri="{BB962C8B-B14F-4D97-AF65-F5344CB8AC3E}">
        <p14:creationId xmlns:p14="http://schemas.microsoft.com/office/powerpoint/2010/main" val="1875007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xfrm>
            <a:off x="917575" y="744538"/>
            <a:ext cx="4962525" cy="3722687"/>
          </a:xfrm>
          <a:ln/>
        </p:spPr>
      </p:sp>
      <p:sp>
        <p:nvSpPr>
          <p:cNvPr id="121859" name="Notes Placeholder 2"/>
          <p:cNvSpPr>
            <a:spLocks noGrp="1"/>
          </p:cNvSpPr>
          <p:nvPr>
            <p:ph type="body" idx="1"/>
          </p:nvPr>
        </p:nvSpPr>
        <p:spPr>
          <a:noFill/>
        </p:spPr>
        <p:txBody>
          <a:bodyPr/>
          <a:lstStyle/>
          <a:p>
            <a:r>
              <a:rPr lang="en-GB" altLang="en-US" smtClean="0">
                <a:latin typeface="Arial" panose="020B0604020202020204" pitchFamily="34" charset="0"/>
              </a:rPr>
              <a:t>Malnutrition Universal Screening Tool</a:t>
            </a:r>
          </a:p>
        </p:txBody>
      </p:sp>
      <p:sp>
        <p:nvSpPr>
          <p:cNvPr id="12186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0339F690-3203-47CC-A161-75D521EAFBBD}" type="slidenum">
              <a:rPr lang="en-GB" altLang="en-US" sz="1200" smtClean="0"/>
              <a:pPr/>
              <a:t>14</a:t>
            </a:fld>
            <a:endParaRPr lang="en-GB" altLang="en-US" sz="1200" smtClean="0"/>
          </a:p>
        </p:txBody>
      </p:sp>
    </p:spTree>
    <p:extLst>
      <p:ext uri="{BB962C8B-B14F-4D97-AF65-F5344CB8AC3E}">
        <p14:creationId xmlns:p14="http://schemas.microsoft.com/office/powerpoint/2010/main" val="3349740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a:xfrm>
            <a:off x="917575" y="744538"/>
            <a:ext cx="4962525" cy="3722687"/>
          </a:xfrm>
          <a:ln/>
        </p:spPr>
      </p:sp>
      <p:sp>
        <p:nvSpPr>
          <p:cNvPr id="126979" name="Notes Placeholder 2"/>
          <p:cNvSpPr>
            <a:spLocks noGrp="1"/>
          </p:cNvSpPr>
          <p:nvPr>
            <p:ph type="body" idx="1"/>
          </p:nvPr>
        </p:nvSpPr>
        <p:spPr>
          <a:noFill/>
        </p:spPr>
        <p:txBody>
          <a:bodyPr/>
          <a:lstStyle/>
          <a:p>
            <a:r>
              <a:rPr lang="en-GB" altLang="en-US" smtClean="0">
                <a:latin typeface="Arial" panose="020B0604020202020204" pitchFamily="34" charset="0"/>
              </a:rPr>
              <a:t>Prescribing ONS for alcohol or substance misuse can paradoxically support and prolong the substance misuse/ dependence behaviour </a:t>
            </a:r>
          </a:p>
        </p:txBody>
      </p:sp>
      <p:sp>
        <p:nvSpPr>
          <p:cNvPr id="12698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3CAB3C23-8212-41F4-BDAA-4A7AA18BA208}" type="slidenum">
              <a:rPr lang="en-GB" altLang="en-US" sz="1200" smtClean="0"/>
              <a:pPr/>
              <a:t>18</a:t>
            </a:fld>
            <a:endParaRPr lang="en-GB" altLang="en-US" sz="1200" smtClean="0"/>
          </a:p>
        </p:txBody>
      </p:sp>
    </p:spTree>
    <p:extLst>
      <p:ext uri="{BB962C8B-B14F-4D97-AF65-F5344CB8AC3E}">
        <p14:creationId xmlns:p14="http://schemas.microsoft.com/office/powerpoint/2010/main" val="2273555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Slide Image Placeholder 1"/>
          <p:cNvSpPr>
            <a:spLocks noGrp="1" noRot="1" noChangeAspect="1" noTextEdit="1"/>
          </p:cNvSpPr>
          <p:nvPr>
            <p:ph type="sldImg"/>
          </p:nvPr>
        </p:nvSpPr>
        <p:spPr>
          <a:xfrm>
            <a:off x="917575" y="744538"/>
            <a:ext cx="4962525" cy="3722687"/>
          </a:xfrm>
          <a:ln/>
        </p:spPr>
      </p:sp>
      <p:sp>
        <p:nvSpPr>
          <p:cNvPr id="131075" name="Notes Placeholder 2"/>
          <p:cNvSpPr>
            <a:spLocks noGrp="1"/>
          </p:cNvSpPr>
          <p:nvPr>
            <p:ph type="body" idx="1"/>
          </p:nvPr>
        </p:nvSpPr>
        <p:spPr>
          <a:noFill/>
        </p:spPr>
        <p:txBody>
          <a:bodyPr/>
          <a:lstStyle/>
          <a:p>
            <a:r>
              <a:rPr lang="en-GB" altLang="en-US" smtClean="0">
                <a:latin typeface="Arial" panose="020B0604020202020204" pitchFamily="34" charset="0"/>
              </a:rPr>
              <a:t>Should we suggest the audience talk to their neighbour for 2 mins over these two issues?</a:t>
            </a:r>
          </a:p>
        </p:txBody>
      </p:sp>
      <p:sp>
        <p:nvSpPr>
          <p:cNvPr id="13107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BC742F00-ADD1-4437-8940-EAF10B773D68}" type="slidenum">
              <a:rPr lang="en-GB" altLang="en-US" sz="1200" smtClean="0"/>
              <a:pPr/>
              <a:t>21</a:t>
            </a:fld>
            <a:endParaRPr lang="en-GB" altLang="en-US" sz="1200" smtClean="0"/>
          </a:p>
        </p:txBody>
      </p:sp>
    </p:spTree>
    <p:extLst>
      <p:ext uri="{BB962C8B-B14F-4D97-AF65-F5344CB8AC3E}">
        <p14:creationId xmlns:p14="http://schemas.microsoft.com/office/powerpoint/2010/main" val="3274731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EF08D7-723C-4AC9-8DA7-B36312A5A8A8}"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97943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EF08D7-723C-4AC9-8DA7-B36312A5A8A8}"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363863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EF08D7-723C-4AC9-8DA7-B36312A5A8A8}"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2312186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71487" y="1825625"/>
            <a:ext cx="2900363"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486150" y="1825625"/>
            <a:ext cx="2900363"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EF08D7-723C-4AC9-8DA7-B36312A5A8A8}"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86243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EF08D7-723C-4AC9-8DA7-B36312A5A8A8}" type="datetimeFigureOut">
              <a:rPr lang="en-GB" smtClean="0"/>
              <a:t>21/11/2016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129553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EF08D7-723C-4AC9-8DA7-B36312A5A8A8}" type="datetimeFigureOut">
              <a:rPr lang="en-GB" smtClean="0"/>
              <a:t>21/11/2016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3276299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F08D7-723C-4AC9-8DA7-B36312A5A8A8}" type="datetimeFigureOut">
              <a:rPr lang="en-GB" smtClean="0"/>
              <a:t>21/11/2016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3958460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F08D7-723C-4AC9-8DA7-B36312A5A8A8}"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3247046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F08D7-723C-4AC9-8DA7-B36312A5A8A8}"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650286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EF08D7-723C-4AC9-8DA7-B36312A5A8A8}"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206769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365125"/>
            <a:ext cx="1478756"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71488" y="365125"/>
            <a:ext cx="4321969"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EF08D7-723C-4AC9-8DA7-B36312A5A8A8}"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032D71-8814-4D5E-ADF3-E05548BF417D}" type="slidenum">
              <a:rPr lang="en-GB" smtClean="0"/>
              <a:t>‹#›</a:t>
            </a:fld>
            <a:endParaRPr lang="en-GB"/>
          </a:p>
        </p:txBody>
      </p:sp>
    </p:spTree>
    <p:extLst>
      <p:ext uri="{BB962C8B-B14F-4D97-AF65-F5344CB8AC3E}">
        <p14:creationId xmlns:p14="http://schemas.microsoft.com/office/powerpoint/2010/main" val="3156998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rotWithShape="0">
          <a:gsLst>
            <a:gs pos="0">
              <a:schemeClr val="accent1"/>
            </a:gs>
            <a:gs pos="100000">
              <a:srgbClr val="FFFFFF"/>
            </a:gs>
          </a:gsLst>
          <a:path path="rect">
            <a:fillToRect l="100000" t="100000"/>
          </a:path>
        </a:gradFill>
        <a:effectLst/>
      </p:bgPr>
    </p:bg>
    <p:spTree>
      <p:nvGrpSpPr>
        <p:cNvPr id="1" name=""/>
        <p:cNvGrpSpPr/>
        <p:nvPr/>
      </p:nvGrpSpPr>
      <p:grpSpPr>
        <a:xfrm>
          <a:off x="0" y="0"/>
          <a:ext cx="0" cy="0"/>
          <a:chOff x="0" y="0"/>
          <a:chExt cx="0" cy="0"/>
        </a:xfrm>
      </p:grpSpPr>
      <p:pic>
        <p:nvPicPr>
          <p:cNvPr id="3" name="Picture 7" descr="RCGP colour logo 289c"/>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23850" y="260350"/>
            <a:ext cx="3671888" cy="113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Rectangle 5"/>
          <p:cNvSpPr>
            <a:spLocks noGrp="1" noChangeArrowheads="1"/>
          </p:cNvSpPr>
          <p:nvPr>
            <p:ph type="ctrTitle" sz="quarter"/>
          </p:nvPr>
        </p:nvSpPr>
        <p:spPr bwMode="auto">
          <a:xfrm>
            <a:off x="685800" y="2887663"/>
            <a:ext cx="7772400" cy="147002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defRPr>
                <a:solidFill>
                  <a:srgbClr val="000066"/>
                </a:solidFill>
              </a:defRPr>
            </a:lvl1pPr>
          </a:lstStyle>
          <a:p>
            <a:pPr lvl="0"/>
            <a:r>
              <a:rPr lang="en-GB" altLang="en-US" noProof="0" smtClean="0"/>
              <a:t>Click to edit Master title style</a:t>
            </a:r>
          </a:p>
        </p:txBody>
      </p:sp>
    </p:spTree>
    <p:extLst>
      <p:ext uri="{BB962C8B-B14F-4D97-AF65-F5344CB8AC3E}">
        <p14:creationId xmlns:p14="http://schemas.microsoft.com/office/powerpoint/2010/main" val="30052601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765060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625730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146715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7549420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8247948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45538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69936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139371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7897551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39442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base">
              <a:spcBef>
                <a:spcPct val="0"/>
              </a:spcBef>
              <a:spcAft>
                <a:spcPct val="0"/>
              </a:spcAft>
              <a:defRPr/>
            </a:pPr>
            <a:endParaRPr lang="en-US" sz="2800">
              <a:solidFill>
                <a:srgbClr val="FFFFFF"/>
              </a:solidFill>
            </a:endParaRPr>
          </a:p>
        </p:txBody>
      </p:sp>
      <p:grpSp>
        <p:nvGrpSpPr>
          <p:cNvPr id="5" name="Group 4"/>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0" fontAlgn="base" hangingPunct="0">
                <a:spcBef>
                  <a:spcPct val="0"/>
                </a:spcBef>
                <a:spcAft>
                  <a:spcPct val="0"/>
                </a:spcAft>
                <a:defRPr/>
              </a:pPr>
              <a:endParaRPr lang="en-US" sz="2800">
                <a:solidFill>
                  <a:srgbClr val="000000"/>
                </a:solidFill>
              </a:endParaRPr>
            </a:p>
          </p:txBody>
        </p:sp>
        <p:sp>
          <p:nvSpPr>
            <p:cNvPr id="7" name="Freeform 6"/>
            <p:cNvSpPr>
              <a:spLocks/>
            </p:cNvSpPr>
            <p:nvPr/>
          </p:nvSpPr>
          <p:spPr bwMode="auto">
            <a:xfrm>
              <a:off x="35443" y="5135526"/>
              <a:ext cx="910855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z="2800">
                <a:solidFill>
                  <a:srgbClr val="000000"/>
                </a:solidFill>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base">
                <a:spcBef>
                  <a:spcPct val="0"/>
                </a:spcBef>
                <a:spcAft>
                  <a:spcPct val="0"/>
                </a:spcAft>
                <a:defRPr/>
              </a:pPr>
              <a:endParaRPr lang="en-US" sz="2800">
                <a:solidFill>
                  <a:srgbClr val="FFFFFF"/>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a:prstGeom prst="rect">
            <a:avLst/>
          </a:prstGeo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a:prstGeom prst="rect">
            <a:avLst/>
          </a:prstGeo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a:xfrm>
            <a:off x="6727825" y="6408738"/>
            <a:ext cx="1919288" cy="365125"/>
          </a:xfrm>
          <a:prstGeom prst="rect">
            <a:avLst/>
          </a:prstGeom>
        </p:spPr>
        <p:txBody>
          <a:bodyPr/>
          <a:lstStyle>
            <a:lvl1pPr>
              <a:defRPr>
                <a:solidFill>
                  <a:srgbClr val="FFFFFF"/>
                </a:solidFill>
              </a:defRPr>
            </a:lvl1pPr>
            <a:extLst/>
          </a:lstStyle>
          <a:p>
            <a:pPr eaLnBrk="0" fontAlgn="base" hangingPunct="0">
              <a:spcBef>
                <a:spcPct val="0"/>
              </a:spcBef>
              <a:spcAft>
                <a:spcPct val="0"/>
              </a:spcAft>
              <a:defRPr/>
            </a:pPr>
            <a:fld id="{EC5EDA9A-F21E-47C9-B9C3-2CFA6964BD8B}" type="datetimeFigureOut">
              <a:rPr lang="en-GB" sz="2800"/>
              <a:pPr eaLnBrk="0" fontAlgn="base" hangingPunct="0">
                <a:spcBef>
                  <a:spcPct val="0"/>
                </a:spcBef>
                <a:spcAft>
                  <a:spcPct val="0"/>
                </a:spcAft>
                <a:defRPr/>
              </a:pPr>
              <a:t>21/11/2016</a:t>
            </a:fld>
            <a:endParaRPr lang="en-GB" sz="2800"/>
          </a:p>
        </p:txBody>
      </p:sp>
      <p:sp>
        <p:nvSpPr>
          <p:cNvPr id="12" name="Footer Placeholder 18"/>
          <p:cNvSpPr>
            <a:spLocks noGrp="1"/>
          </p:cNvSpPr>
          <p:nvPr>
            <p:ph type="ftr" sz="quarter" idx="11"/>
          </p:nvPr>
        </p:nvSpPr>
        <p:spPr>
          <a:xfrm>
            <a:off x="4379913" y="6408738"/>
            <a:ext cx="2351087" cy="365125"/>
          </a:xfrm>
          <a:prstGeom prst="rect">
            <a:avLst/>
          </a:prstGeom>
        </p:spPr>
        <p:txBody>
          <a:bodyPr/>
          <a:lstStyle>
            <a:lvl1pPr>
              <a:defRPr>
                <a:solidFill>
                  <a:schemeClr val="accent1">
                    <a:tint val="20000"/>
                  </a:schemeClr>
                </a:solidFill>
              </a:defRPr>
            </a:lvl1pPr>
            <a:extLst/>
          </a:lstStyle>
          <a:p>
            <a:pPr eaLnBrk="0" fontAlgn="base" hangingPunct="0">
              <a:spcBef>
                <a:spcPct val="0"/>
              </a:spcBef>
              <a:spcAft>
                <a:spcPct val="0"/>
              </a:spcAft>
              <a:defRPr/>
            </a:pPr>
            <a:endParaRPr lang="en-GB" sz="2800">
              <a:solidFill>
                <a:srgbClr val="618FFD">
                  <a:tint val="20000"/>
                </a:srgbClr>
              </a:solidFill>
            </a:endParaRPr>
          </a:p>
        </p:txBody>
      </p:sp>
      <p:sp>
        <p:nvSpPr>
          <p:cNvPr id="13" name="Slide Number Placeholder 26"/>
          <p:cNvSpPr>
            <a:spLocks noGrp="1"/>
          </p:cNvSpPr>
          <p:nvPr>
            <p:ph type="sldNum" sz="quarter" idx="12"/>
          </p:nvPr>
        </p:nvSpPr>
        <p:spPr>
          <a:xfrm>
            <a:off x="8647113" y="6408738"/>
            <a:ext cx="366712" cy="365125"/>
          </a:xfrm>
          <a:prstGeom prst="rect">
            <a:avLst/>
          </a:prstGeom>
        </p:spPr>
        <p:txBody>
          <a:bodyPr/>
          <a:lstStyle>
            <a:lvl1pPr>
              <a:defRPr>
                <a:solidFill>
                  <a:srgbClr val="FFFFFF"/>
                </a:solidFill>
              </a:defRPr>
            </a:lvl1pPr>
            <a:extLst/>
          </a:lstStyle>
          <a:p>
            <a:pPr eaLnBrk="0" fontAlgn="base" hangingPunct="0">
              <a:spcBef>
                <a:spcPct val="0"/>
              </a:spcBef>
              <a:spcAft>
                <a:spcPct val="0"/>
              </a:spcAft>
              <a:defRPr/>
            </a:pPr>
            <a:fld id="{1313444F-5916-4F32-91D5-412D073AD509}" type="slidenum">
              <a:rPr lang="en-GB" sz="2800"/>
              <a:pPr eaLnBrk="0" fontAlgn="base" hangingPunct="0">
                <a:spcBef>
                  <a:spcPct val="0"/>
                </a:spcBef>
                <a:spcAft>
                  <a:spcPct val="0"/>
                </a:spcAft>
                <a:defRPr/>
              </a:pPr>
              <a:t>‹#›</a:t>
            </a:fld>
            <a:endParaRPr lang="en-GB" sz="2800"/>
          </a:p>
        </p:txBody>
      </p:sp>
    </p:spTree>
    <p:extLst>
      <p:ext uri="{BB962C8B-B14F-4D97-AF65-F5344CB8AC3E}">
        <p14:creationId xmlns:p14="http://schemas.microsoft.com/office/powerpoint/2010/main" val="2587151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3.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5EF08D7-723C-4AC9-8DA7-B36312A5A8A8}" type="datetimeFigureOut">
              <a:rPr lang="en-GB" smtClean="0"/>
              <a:t>21/11/2016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032D71-8814-4D5E-ADF3-E05548BF417D}" type="slidenum">
              <a:rPr lang="en-GB" smtClean="0"/>
              <a:t>‹#›</a:t>
            </a:fld>
            <a:endParaRPr lang="en-GB"/>
          </a:p>
        </p:txBody>
      </p:sp>
    </p:spTree>
    <p:extLst>
      <p:ext uri="{BB962C8B-B14F-4D97-AF65-F5344CB8AC3E}">
        <p14:creationId xmlns:p14="http://schemas.microsoft.com/office/powerpoint/2010/main" val="2074208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accent1"/>
            </a:gs>
            <a:gs pos="100000">
              <a:schemeClr val="bg1"/>
            </a:gs>
          </a:gsLst>
          <a:path path="rect">
            <a:fillToRect l="100000" t="100000"/>
          </a:path>
        </a:gradFill>
        <a:effectLst/>
      </p:bgPr>
    </p:bg>
    <p:spTree>
      <p:nvGrpSpPr>
        <p:cNvPr id="1" name=""/>
        <p:cNvGrpSpPr/>
        <p:nvPr/>
      </p:nvGrpSpPr>
      <p:grpSpPr>
        <a:xfrm>
          <a:off x="0" y="0"/>
          <a:ext cx="0" cy="0"/>
          <a:chOff x="0" y="0"/>
          <a:chExt cx="0" cy="0"/>
        </a:xfrm>
      </p:grpSpPr>
      <p:pic>
        <p:nvPicPr>
          <p:cNvPr id="1026" name="Picture 5" descr="RCGP colour logo 289c"/>
          <p:cNvPicPr>
            <a:picLocks noChangeAspect="1" noChangeArrowheads="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215900" y="6092825"/>
            <a:ext cx="1763713"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6"/>
          <p:cNvSpPr>
            <a:spLocks noChangeArrowheads="1"/>
          </p:cNvSpPr>
          <p:nvPr userDrawn="1"/>
        </p:nvSpPr>
        <p:spPr bwMode="auto">
          <a:xfrm>
            <a:off x="0" y="0"/>
            <a:ext cx="9144000" cy="1196975"/>
          </a:xfrm>
          <a:prstGeom prst="rect">
            <a:avLst/>
          </a:prstGeom>
          <a:solidFill>
            <a:srgbClr val="002B5C"/>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8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8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8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800">
                <a:solidFill>
                  <a:schemeClr val="tx1"/>
                </a:solidFill>
                <a:latin typeface="Arial" panose="020B0604020202020204" pitchFamily="34" charset="0"/>
              </a:defRPr>
            </a:lvl9pPr>
          </a:lstStyle>
          <a:p>
            <a:pPr eaLnBrk="0" fontAlgn="base" hangingPunct="0">
              <a:spcBef>
                <a:spcPct val="20000"/>
              </a:spcBef>
              <a:spcAft>
                <a:spcPct val="0"/>
              </a:spcAft>
              <a:buFontTx/>
              <a:buChar char="•"/>
              <a:defRPr/>
            </a:pPr>
            <a:endParaRPr lang="en-US" altLang="en-US" smtClean="0">
              <a:solidFill>
                <a:srgbClr val="000000"/>
              </a:solidFill>
            </a:endParaRPr>
          </a:p>
        </p:txBody>
      </p:sp>
    </p:spTree>
    <p:extLst>
      <p:ext uri="{BB962C8B-B14F-4D97-AF65-F5344CB8AC3E}">
        <p14:creationId xmlns:p14="http://schemas.microsoft.com/office/powerpoint/2010/main" val="32720192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0" fontAlgn="base" hangingPunct="0">
        <a:spcBef>
          <a:spcPct val="0"/>
        </a:spcBef>
        <a:spcAft>
          <a:spcPct val="0"/>
        </a:spcAft>
        <a:defRPr sz="4400" b="1">
          <a:solidFill>
            <a:srgbClr val="9BB3FF"/>
          </a:solidFill>
          <a:latin typeface="+mj-lt"/>
          <a:ea typeface="+mj-ea"/>
          <a:cs typeface="+mj-cs"/>
        </a:defRPr>
      </a:lvl1pPr>
      <a:lvl2pPr algn="l" rtl="0" eaLnBrk="0" fontAlgn="base" hangingPunct="0">
        <a:spcBef>
          <a:spcPct val="0"/>
        </a:spcBef>
        <a:spcAft>
          <a:spcPct val="0"/>
        </a:spcAft>
        <a:defRPr sz="4400" b="1">
          <a:solidFill>
            <a:srgbClr val="9BB3FF"/>
          </a:solidFill>
          <a:latin typeface="Arial" charset="0"/>
        </a:defRPr>
      </a:lvl2pPr>
      <a:lvl3pPr algn="l" rtl="0" eaLnBrk="0" fontAlgn="base" hangingPunct="0">
        <a:spcBef>
          <a:spcPct val="0"/>
        </a:spcBef>
        <a:spcAft>
          <a:spcPct val="0"/>
        </a:spcAft>
        <a:defRPr sz="4400" b="1">
          <a:solidFill>
            <a:srgbClr val="9BB3FF"/>
          </a:solidFill>
          <a:latin typeface="Arial" charset="0"/>
        </a:defRPr>
      </a:lvl3pPr>
      <a:lvl4pPr algn="l" rtl="0" eaLnBrk="0" fontAlgn="base" hangingPunct="0">
        <a:spcBef>
          <a:spcPct val="0"/>
        </a:spcBef>
        <a:spcAft>
          <a:spcPct val="0"/>
        </a:spcAft>
        <a:defRPr sz="4400" b="1">
          <a:solidFill>
            <a:srgbClr val="9BB3FF"/>
          </a:solidFill>
          <a:latin typeface="Arial" charset="0"/>
        </a:defRPr>
      </a:lvl4pPr>
      <a:lvl5pPr algn="l" rtl="0" eaLnBrk="0" fontAlgn="base" hangingPunct="0">
        <a:spcBef>
          <a:spcPct val="0"/>
        </a:spcBef>
        <a:spcAft>
          <a:spcPct val="0"/>
        </a:spcAft>
        <a:defRPr sz="4400" b="1">
          <a:solidFill>
            <a:srgbClr val="9BB3FF"/>
          </a:solidFill>
          <a:latin typeface="Arial" charset="0"/>
        </a:defRPr>
      </a:lvl5pPr>
      <a:lvl6pPr marL="457200" algn="l" rtl="0" eaLnBrk="0" fontAlgn="base" hangingPunct="0">
        <a:spcBef>
          <a:spcPct val="0"/>
        </a:spcBef>
        <a:spcAft>
          <a:spcPct val="0"/>
        </a:spcAft>
        <a:defRPr sz="4400" b="1">
          <a:solidFill>
            <a:srgbClr val="9BB3FF"/>
          </a:solidFill>
          <a:latin typeface="Arial" charset="0"/>
        </a:defRPr>
      </a:lvl6pPr>
      <a:lvl7pPr marL="914400" algn="l" rtl="0" eaLnBrk="0" fontAlgn="base" hangingPunct="0">
        <a:spcBef>
          <a:spcPct val="0"/>
        </a:spcBef>
        <a:spcAft>
          <a:spcPct val="0"/>
        </a:spcAft>
        <a:defRPr sz="4400" b="1">
          <a:solidFill>
            <a:srgbClr val="9BB3FF"/>
          </a:solidFill>
          <a:latin typeface="Arial" charset="0"/>
        </a:defRPr>
      </a:lvl7pPr>
      <a:lvl8pPr marL="1371600" algn="l" rtl="0" eaLnBrk="0" fontAlgn="base" hangingPunct="0">
        <a:spcBef>
          <a:spcPct val="0"/>
        </a:spcBef>
        <a:spcAft>
          <a:spcPct val="0"/>
        </a:spcAft>
        <a:defRPr sz="4400" b="1">
          <a:solidFill>
            <a:srgbClr val="9BB3FF"/>
          </a:solidFill>
          <a:latin typeface="Arial" charset="0"/>
        </a:defRPr>
      </a:lvl8pPr>
      <a:lvl9pPr marL="1828800" algn="l" rtl="0" eaLnBrk="0" fontAlgn="base" hangingPunct="0">
        <a:spcBef>
          <a:spcPct val="0"/>
        </a:spcBef>
        <a:spcAft>
          <a:spcPct val="0"/>
        </a:spcAft>
        <a:defRPr sz="4400" b="1">
          <a:solidFill>
            <a:srgbClr val="9BB3FF"/>
          </a:solidFill>
          <a:latin typeface="Arial" charset="0"/>
        </a:defRPr>
      </a:lvl9pPr>
    </p:titleStyle>
    <p:bodyStyle>
      <a:lvl1pPr marL="533400" indent="-514350" algn="l" rtl="0" eaLnBrk="0" fontAlgn="base" hangingPunct="0">
        <a:spcBef>
          <a:spcPct val="20000"/>
        </a:spcBef>
        <a:spcAft>
          <a:spcPct val="0"/>
        </a:spcAft>
        <a:buBlip>
          <a:blip r:embed="rId15"/>
        </a:buBlip>
        <a:tabLst>
          <a:tab pos="533400" algn="l"/>
          <a:tab pos="1162050" algn="l"/>
          <a:tab pos="1695450" algn="l"/>
          <a:tab pos="2247900" algn="l"/>
          <a:tab pos="2781300" algn="l"/>
        </a:tabLst>
        <a:defRPr sz="3200">
          <a:solidFill>
            <a:schemeClr val="tx1"/>
          </a:solidFill>
          <a:latin typeface="+mn-lt"/>
          <a:ea typeface="+mn-ea"/>
          <a:cs typeface="+mn-cs"/>
        </a:defRPr>
      </a:lvl1pPr>
      <a:lvl2pPr marL="1162050" indent="-449263" algn="l" rtl="0" eaLnBrk="0" fontAlgn="base" hangingPunct="0">
        <a:spcBef>
          <a:spcPct val="20000"/>
        </a:spcBef>
        <a:spcAft>
          <a:spcPct val="0"/>
        </a:spcAft>
        <a:buFont typeface="Wingdings" panose="05000000000000000000" pitchFamily="2" charset="2"/>
        <a:buBlip>
          <a:blip r:embed="rId15"/>
        </a:buBlip>
        <a:tabLst>
          <a:tab pos="533400" algn="l"/>
          <a:tab pos="1162050" algn="l"/>
          <a:tab pos="1695450" algn="l"/>
          <a:tab pos="2247900" algn="l"/>
          <a:tab pos="2781300" algn="l"/>
        </a:tabLst>
        <a:defRPr sz="2800">
          <a:solidFill>
            <a:schemeClr val="tx1"/>
          </a:solidFill>
          <a:latin typeface="+mn-lt"/>
        </a:defRPr>
      </a:lvl2pPr>
      <a:lvl3pPr marL="1695450" indent="-35401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400">
          <a:solidFill>
            <a:schemeClr val="tx1"/>
          </a:solidFill>
          <a:latin typeface="+mn-lt"/>
        </a:defRPr>
      </a:lvl3pPr>
      <a:lvl4pPr marL="2247900" indent="-37306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000">
          <a:solidFill>
            <a:schemeClr val="tx1"/>
          </a:solidFill>
          <a:latin typeface="+mn-lt"/>
        </a:defRPr>
      </a:lvl4pPr>
      <a:lvl5pPr marL="2781300" indent="-35401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000">
          <a:solidFill>
            <a:schemeClr val="tx1"/>
          </a:solidFill>
          <a:latin typeface="+mn-lt"/>
        </a:defRPr>
      </a:lvl5pPr>
      <a:lvl6pPr marL="3238500" indent="-35401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000">
          <a:solidFill>
            <a:schemeClr val="tx1"/>
          </a:solidFill>
          <a:latin typeface="+mn-lt"/>
        </a:defRPr>
      </a:lvl6pPr>
      <a:lvl7pPr marL="3695700" indent="-35401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000">
          <a:solidFill>
            <a:schemeClr val="tx1"/>
          </a:solidFill>
          <a:latin typeface="+mn-lt"/>
        </a:defRPr>
      </a:lvl7pPr>
      <a:lvl8pPr marL="4152900" indent="-35401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000">
          <a:solidFill>
            <a:schemeClr val="tx1"/>
          </a:solidFill>
          <a:latin typeface="+mn-lt"/>
        </a:defRPr>
      </a:lvl8pPr>
      <a:lvl9pPr marL="4610100" indent="-354013" algn="l" rtl="0" eaLnBrk="0" fontAlgn="base" hangingPunct="0">
        <a:spcBef>
          <a:spcPct val="20000"/>
        </a:spcBef>
        <a:spcAft>
          <a:spcPct val="0"/>
        </a:spcAft>
        <a:buBlip>
          <a:blip r:embed="rId15"/>
        </a:buBlip>
        <a:tabLst>
          <a:tab pos="533400" algn="l"/>
          <a:tab pos="1162050" algn="l"/>
          <a:tab pos="1695450" algn="l"/>
          <a:tab pos="2247900" algn="l"/>
          <a:tab pos="2781300" algn="l"/>
        </a:tabLst>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www.malnutritionpathway.co.uk/"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lungcancernutrition.com/" TargetMode="Externa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guidance.nice.org.uk/CG32/QuickRefGuide/pdf/English" TargetMode="External"/><Relationship Id="rId2" Type="http://schemas.openxmlformats.org/officeDocument/2006/relationships/hyperlink" Target="http://www.malnutritionpathway.co.uk/" TargetMode="External"/><Relationship Id="rId1" Type="http://schemas.openxmlformats.org/officeDocument/2006/relationships/slideLayout" Target="../slideLayouts/slideLayout13.xml"/><Relationship Id="rId4" Type="http://schemas.openxmlformats.org/officeDocument/2006/relationships/hyperlink" Target="http://www.rcgp.org.uk/clinical-and-research/clinical-resources/nutrition.aspx"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268760"/>
            <a:ext cx="6984776" cy="2736304"/>
          </a:xfrm>
        </p:spPr>
        <p:txBody>
          <a:bodyPr>
            <a:normAutofit fontScale="90000"/>
          </a:bodyPr>
          <a:lstStyle/>
          <a:p>
            <a:pPr algn="l">
              <a:defRPr/>
            </a:pPr>
            <a:r>
              <a:rPr lang="en-GB" sz="4400" dirty="0" smtClean="0"/>
              <a:t/>
            </a:r>
            <a:br>
              <a:rPr lang="en-GB" sz="4400" dirty="0" smtClean="0"/>
            </a:br>
            <a:r>
              <a:rPr lang="en-GB" sz="4900" dirty="0"/>
              <a:t>Introductory Certificate in Obesity, Malnutrition and Health </a:t>
            </a:r>
            <a:br>
              <a:rPr lang="en-GB" sz="4900" dirty="0"/>
            </a:br>
            <a:endParaRPr lang="en-GB" sz="4900" dirty="0"/>
          </a:p>
        </p:txBody>
      </p:sp>
      <p:sp>
        <p:nvSpPr>
          <p:cNvPr id="7171" name="Subtitle 2"/>
          <p:cNvSpPr>
            <a:spLocks noGrp="1"/>
          </p:cNvSpPr>
          <p:nvPr>
            <p:ph type="subTitle" idx="1"/>
          </p:nvPr>
        </p:nvSpPr>
        <p:spPr bwMode="auto">
          <a:xfrm>
            <a:off x="684213" y="4221163"/>
            <a:ext cx="7593513" cy="215557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tIns="45720" bIns="45720" numCol="1" anchor="t" anchorCtr="0" compatLnSpc="1">
            <a:prstTxWarp prst="textNoShape">
              <a:avLst/>
            </a:prstTxWarp>
          </a:bodyPr>
          <a:lstStyle/>
          <a:p>
            <a:pPr marR="0">
              <a:lnSpc>
                <a:spcPct val="80000"/>
              </a:lnSpc>
            </a:pPr>
            <a:r>
              <a:rPr lang="en-GB" altLang="en-US" sz="3000" dirty="0" smtClean="0"/>
              <a:t>Slide set for Workshop 4</a:t>
            </a:r>
          </a:p>
          <a:p>
            <a:pPr marR="0">
              <a:lnSpc>
                <a:spcPct val="80000"/>
              </a:lnSpc>
            </a:pPr>
            <a:r>
              <a:rPr lang="en-GB" altLang="en-US" sz="3000" dirty="0" smtClean="0"/>
              <a:t>Recognising and treating malnutrition</a:t>
            </a:r>
            <a:endParaRPr lang="en-GB" altLang="en-US" sz="3000" dirty="0"/>
          </a:p>
          <a:p>
            <a:pPr marR="0">
              <a:lnSpc>
                <a:spcPct val="80000"/>
              </a:lnSpc>
            </a:pPr>
            <a:endParaRPr lang="en-GB" altLang="en-US" sz="3000" dirty="0" smtClean="0"/>
          </a:p>
          <a:p>
            <a:pPr marR="0">
              <a:lnSpc>
                <a:spcPct val="80000"/>
              </a:lnSpc>
              <a:defRPr/>
            </a:pPr>
            <a:endParaRPr lang="en-GB" altLang="en-US" sz="1800" b="1" dirty="0" smtClean="0"/>
          </a:p>
          <a:p>
            <a:pPr marR="0">
              <a:lnSpc>
                <a:spcPct val="80000"/>
              </a:lnSpc>
              <a:defRPr/>
            </a:pPr>
            <a:r>
              <a:rPr lang="en-GB" altLang="en-US" sz="1800" b="1" dirty="0" smtClean="0"/>
              <a:t>Acknowledgments R </a:t>
            </a:r>
            <a:r>
              <a:rPr lang="en-GB" altLang="en-US" sz="1800" b="1" dirty="0"/>
              <a:t>P</a:t>
            </a:r>
            <a:r>
              <a:rPr lang="en-GB" altLang="en-US" sz="1800" b="1" dirty="0" smtClean="0"/>
              <a:t>ryke</a:t>
            </a:r>
          </a:p>
          <a:p>
            <a:pPr marR="0">
              <a:lnSpc>
                <a:spcPct val="80000"/>
              </a:lnSpc>
              <a:defRPr/>
            </a:pPr>
            <a:endParaRPr lang="en-GB" altLang="en-US" sz="1800" b="1" dirty="0"/>
          </a:p>
          <a:p>
            <a:pPr marR="0">
              <a:lnSpc>
                <a:spcPct val="80000"/>
              </a:lnSpc>
            </a:pPr>
            <a:r>
              <a:rPr lang="en-GB" altLang="en-US" sz="3000" dirty="0" smtClean="0"/>
              <a:t> </a:t>
            </a:r>
          </a:p>
        </p:txBody>
      </p:sp>
      <p:pic>
        <p:nvPicPr>
          <p:cNvPr id="7172" name="Picture 2" descr="RCGP-Colour-St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14288"/>
            <a:ext cx="2682875" cy="854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3"/>
          <a:stretch>
            <a:fillRect/>
          </a:stretch>
        </p:blipFill>
        <p:spPr>
          <a:xfrm>
            <a:off x="168236" y="5373887"/>
            <a:ext cx="2089416" cy="1386808"/>
          </a:xfrm>
          <a:prstGeom prst="rect">
            <a:avLst/>
          </a:prstGeom>
        </p:spPr>
      </p:pic>
    </p:spTree>
    <p:extLst>
      <p:ext uri="{BB962C8B-B14F-4D97-AF65-F5344CB8AC3E}">
        <p14:creationId xmlns:p14="http://schemas.microsoft.com/office/powerpoint/2010/main" val="1974279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092" y="280069"/>
            <a:ext cx="7772400" cy="1362075"/>
          </a:xfrm>
        </p:spPr>
        <p:txBody>
          <a:bodyPr/>
          <a:lstStyle/>
          <a:p>
            <a:r>
              <a:rPr lang="en-GB" dirty="0" smtClean="0"/>
              <a:t>Workbook pages 33 - 38 </a:t>
            </a:r>
            <a:endParaRPr lang="en-GB" dirty="0"/>
          </a:p>
        </p:txBody>
      </p:sp>
      <p:pic>
        <p:nvPicPr>
          <p:cNvPr id="5" name="Picture 4"/>
          <p:cNvPicPr>
            <a:picLocks noChangeAspect="1"/>
          </p:cNvPicPr>
          <p:nvPr/>
        </p:nvPicPr>
        <p:blipFill>
          <a:blip r:embed="rId2"/>
          <a:stretch>
            <a:fillRect/>
          </a:stretch>
        </p:blipFill>
        <p:spPr>
          <a:xfrm>
            <a:off x="2323798" y="3316992"/>
            <a:ext cx="4400981" cy="2923674"/>
          </a:xfrm>
          <a:prstGeom prst="rect">
            <a:avLst/>
          </a:prstGeom>
        </p:spPr>
      </p:pic>
      <p:sp>
        <p:nvSpPr>
          <p:cNvPr id="3" name="Rectangle 2"/>
          <p:cNvSpPr/>
          <p:nvPr/>
        </p:nvSpPr>
        <p:spPr>
          <a:xfrm>
            <a:off x="1896490" y="1418325"/>
            <a:ext cx="5255599" cy="1569660"/>
          </a:xfrm>
          <a:prstGeom prst="rect">
            <a:avLst/>
          </a:prstGeom>
        </p:spPr>
        <p:txBody>
          <a:bodyPr wrap="square">
            <a:spAutoFit/>
          </a:bodyPr>
          <a:lstStyle/>
          <a:p>
            <a:pPr marR="0" algn="ctr">
              <a:lnSpc>
                <a:spcPct val="80000"/>
              </a:lnSpc>
            </a:pPr>
            <a:r>
              <a:rPr lang="en-GB" altLang="en-US" sz="4000" dirty="0" smtClean="0"/>
              <a:t>Workshop 4 Recognising and treating malnutrition</a:t>
            </a:r>
            <a:endParaRPr lang="en-GB" altLang="en-US" sz="4000" dirty="0"/>
          </a:p>
        </p:txBody>
      </p:sp>
    </p:spTree>
    <p:extLst>
      <p:ext uri="{BB962C8B-B14F-4D97-AF65-F5344CB8AC3E}">
        <p14:creationId xmlns:p14="http://schemas.microsoft.com/office/powerpoint/2010/main" val="1186218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r>
              <a:rPr lang="en-US" altLang="en-US" dirty="0" smtClean="0">
                <a:latin typeface="Arial Unicode MS" panose="020B0604020202020204" pitchFamily="34" charset="-128"/>
              </a:rPr>
              <a:t>Aims</a:t>
            </a:r>
          </a:p>
        </p:txBody>
      </p:sp>
      <p:sp>
        <p:nvSpPr>
          <p:cNvPr id="5123" name="Rectangle 3"/>
          <p:cNvSpPr>
            <a:spLocks noGrp="1" noChangeArrowheads="1"/>
          </p:cNvSpPr>
          <p:nvPr>
            <p:ph type="body" idx="1"/>
          </p:nvPr>
        </p:nvSpPr>
        <p:spPr bwMode="auto">
          <a:xfrm>
            <a:off x="323850" y="1700213"/>
            <a:ext cx="8229600" cy="3889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dirty="0"/>
              <a:t>To increase awareness of the risk of malnutrition in practice and use a screening tool</a:t>
            </a:r>
            <a:endParaRPr lang="en-GB" dirty="0"/>
          </a:p>
          <a:p>
            <a:pPr lvl="0"/>
            <a:r>
              <a:rPr lang="en-US" dirty="0"/>
              <a:t>To consider a variety of ways malnutrition can be addressed </a:t>
            </a:r>
            <a:r>
              <a:rPr lang="en-US" dirty="0" smtClean="0"/>
              <a:t> </a:t>
            </a:r>
          </a:p>
          <a:p>
            <a:pPr lvl="0"/>
            <a:r>
              <a:rPr lang="en-US" dirty="0" smtClean="0"/>
              <a:t>To understand the clinical </a:t>
            </a:r>
            <a:r>
              <a:rPr lang="en-US" dirty="0"/>
              <a:t>benefits this can bring</a:t>
            </a:r>
            <a:endParaRPr lang="en-GB" dirty="0"/>
          </a:p>
          <a:p>
            <a:pPr>
              <a:buClr>
                <a:srgbClr val="000066"/>
              </a:buClr>
              <a:buFontTx/>
              <a:buChar char="•"/>
            </a:pPr>
            <a:endParaRPr lang="en-US" altLang="en-US" dirty="0" smtClean="0">
              <a:solidFill>
                <a:srgbClr val="000066"/>
              </a:solidFill>
            </a:endParaRPr>
          </a:p>
        </p:txBody>
      </p:sp>
    </p:spTree>
    <p:extLst>
      <p:ext uri="{BB962C8B-B14F-4D97-AF65-F5344CB8AC3E}">
        <p14:creationId xmlns:p14="http://schemas.microsoft.com/office/powerpoint/2010/main" val="22617992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200150"/>
            <a:ext cx="8229600" cy="3829050"/>
          </a:xfrm>
        </p:spPr>
        <p:txBody>
          <a:bodyPr/>
          <a:lstStyle/>
          <a:p>
            <a:pPr marL="109728" indent="0">
              <a:buFontTx/>
              <a:buNone/>
              <a:defRPr/>
            </a:pPr>
            <a:endParaRPr lang="en-GB" sz="2400" dirty="0" smtClean="0"/>
          </a:p>
          <a:p>
            <a:pPr>
              <a:defRPr/>
            </a:pPr>
            <a:r>
              <a:rPr lang="en-GB" sz="2400" dirty="0" smtClean="0"/>
              <a:t>Assessment should include </a:t>
            </a:r>
            <a:r>
              <a:rPr lang="en-GB" sz="2400" b="1" dirty="0" smtClean="0"/>
              <a:t>biopsychosocial</a:t>
            </a:r>
          </a:p>
          <a:p>
            <a:pPr marL="109728" indent="0">
              <a:buFontTx/>
              <a:buNone/>
              <a:defRPr/>
            </a:pPr>
            <a:r>
              <a:rPr lang="en-GB" sz="2400" dirty="0"/>
              <a:t> </a:t>
            </a:r>
            <a:r>
              <a:rPr lang="en-GB" sz="2400" dirty="0" smtClean="0"/>
              <a:t>  not </a:t>
            </a:r>
            <a:r>
              <a:rPr lang="en-GB" sz="2400" dirty="0"/>
              <a:t>just biochemical  aspects</a:t>
            </a:r>
            <a:r>
              <a:rPr lang="en-GB" sz="2400" dirty="0" smtClean="0"/>
              <a:t>.</a:t>
            </a:r>
            <a:endParaRPr lang="en-GB" sz="2400" dirty="0"/>
          </a:p>
          <a:p>
            <a:pPr>
              <a:defRPr/>
            </a:pPr>
            <a:r>
              <a:rPr lang="en-GB" sz="2400" dirty="0" smtClean="0"/>
              <a:t>Social issues important – Affordability/Availability/Will to eat/drink</a:t>
            </a:r>
          </a:p>
          <a:p>
            <a:pPr>
              <a:defRPr/>
            </a:pPr>
            <a:r>
              <a:rPr lang="en-GB" sz="2400" dirty="0" smtClean="0"/>
              <a:t>Red flag: If </a:t>
            </a:r>
            <a:r>
              <a:rPr lang="en-GB" sz="2400" dirty="0"/>
              <a:t>not managing to eat sufficiently, a person may also be neglecting other basic aspects of </a:t>
            </a:r>
            <a:r>
              <a:rPr lang="en-GB" sz="2400" dirty="0" smtClean="0"/>
              <a:t>health</a:t>
            </a:r>
            <a:endParaRPr lang="en-US" dirty="0"/>
          </a:p>
        </p:txBody>
      </p:sp>
      <p:sp>
        <p:nvSpPr>
          <p:cNvPr id="105475" name="Title 4"/>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mtClean="0"/>
              <a:t>Holistic risk</a:t>
            </a:r>
          </a:p>
        </p:txBody>
      </p:sp>
      <p:pic>
        <p:nvPicPr>
          <p:cNvPr id="105476"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819650"/>
            <a:ext cx="91440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0322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850" y="1473200"/>
            <a:ext cx="8229600" cy="4178300"/>
          </a:xfrm>
        </p:spPr>
        <p:txBody>
          <a:bodyPr>
            <a:normAutofit fontScale="92500" lnSpcReduction="20000"/>
          </a:bodyPr>
          <a:lstStyle/>
          <a:p>
            <a:pPr>
              <a:defRPr/>
            </a:pPr>
            <a:r>
              <a:rPr lang="en-GB" dirty="0" smtClean="0"/>
              <a:t>BMI</a:t>
            </a:r>
          </a:p>
          <a:p>
            <a:pPr>
              <a:defRPr/>
            </a:pPr>
            <a:r>
              <a:rPr lang="en-GB" dirty="0" smtClean="0"/>
              <a:t>Poverty</a:t>
            </a:r>
          </a:p>
          <a:p>
            <a:pPr>
              <a:defRPr/>
            </a:pPr>
            <a:r>
              <a:rPr lang="en-GB" dirty="0" smtClean="0"/>
              <a:t>Swallow</a:t>
            </a:r>
          </a:p>
          <a:p>
            <a:pPr>
              <a:defRPr/>
            </a:pPr>
            <a:r>
              <a:rPr lang="en-GB" dirty="0" smtClean="0"/>
              <a:t>Functional ability</a:t>
            </a:r>
          </a:p>
          <a:p>
            <a:pPr>
              <a:defRPr/>
            </a:pPr>
            <a:r>
              <a:rPr lang="en-GB" dirty="0" smtClean="0"/>
              <a:t>MUST score</a:t>
            </a:r>
          </a:p>
          <a:p>
            <a:pPr>
              <a:defRPr/>
            </a:pPr>
            <a:r>
              <a:rPr lang="en-GB" dirty="0" smtClean="0"/>
              <a:t>Alcohol intake</a:t>
            </a:r>
          </a:p>
          <a:p>
            <a:pPr>
              <a:defRPr/>
            </a:pPr>
            <a:r>
              <a:rPr lang="en-GB" dirty="0" smtClean="0"/>
              <a:t>Dental check</a:t>
            </a:r>
          </a:p>
          <a:p>
            <a:pPr>
              <a:defRPr/>
            </a:pPr>
            <a:r>
              <a:rPr lang="en-GB" dirty="0" smtClean="0"/>
              <a:t>Mental state examination</a:t>
            </a:r>
          </a:p>
          <a:p>
            <a:pPr>
              <a:defRPr/>
            </a:pPr>
            <a:r>
              <a:rPr lang="en-GB" dirty="0" smtClean="0"/>
              <a:t>Vision assessment</a:t>
            </a:r>
          </a:p>
          <a:p>
            <a:pPr>
              <a:defRPr/>
            </a:pPr>
            <a:endParaRPr lang="en-GB" dirty="0"/>
          </a:p>
        </p:txBody>
      </p:sp>
      <p:sp>
        <p:nvSpPr>
          <p:cNvPr id="107523" name="Title 2"/>
          <p:cNvSpPr>
            <a:spLocks noGrp="1"/>
          </p:cNvSpPr>
          <p:nvPr>
            <p:ph type="title"/>
          </p:nvPr>
        </p:nvSpPr>
        <p:spPr bwMode="auto">
          <a:xfrm>
            <a:off x="344488" y="57150"/>
            <a:ext cx="8640762" cy="13398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Which of the following do we consider when assessing malnutrition? </a:t>
            </a:r>
          </a:p>
        </p:txBody>
      </p:sp>
      <p:pic>
        <p:nvPicPr>
          <p:cNvPr id="107524" name="Picture 3" descr="dentures03A.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844675"/>
            <a:ext cx="4251325" cy="262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686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214313"/>
            <a:ext cx="8315325" cy="1006475"/>
          </a:xfrm>
        </p:spPr>
        <p:txBody>
          <a:bodyPr>
            <a:normAutofit fontScale="90000"/>
          </a:bodyPr>
          <a:lstStyle/>
          <a:p>
            <a:pPr lvl="1">
              <a:defRPr/>
            </a:pPr>
            <a:r>
              <a:rPr lang="en-GB" sz="4000" dirty="0" smtClean="0"/>
              <a:t>Assessing Malnutrition - Testing</a:t>
            </a:r>
            <a:r>
              <a:rPr lang="en-GB" dirty="0" smtClean="0"/>
              <a:t/>
            </a:r>
            <a:br>
              <a:rPr lang="en-GB" dirty="0" smtClean="0"/>
            </a:br>
            <a:r>
              <a:rPr lang="en-GB" sz="2600" i="1" dirty="0" smtClean="0"/>
              <a:t/>
            </a:r>
            <a:br>
              <a:rPr lang="en-GB" sz="2600" i="1" dirty="0" smtClean="0"/>
            </a:br>
            <a:endParaRPr lang="en-GB" dirty="0"/>
          </a:p>
        </p:txBody>
      </p:sp>
      <p:sp>
        <p:nvSpPr>
          <p:cNvPr id="5" name="Text Placeholder 4"/>
          <p:cNvSpPr>
            <a:spLocks noGrp="1"/>
          </p:cNvSpPr>
          <p:nvPr>
            <p:ph type="body" idx="1"/>
          </p:nvPr>
        </p:nvSpPr>
        <p:spPr>
          <a:xfrm>
            <a:off x="388938" y="1308100"/>
            <a:ext cx="8534400" cy="838200"/>
          </a:xfrm>
        </p:spPr>
        <p:txBody>
          <a:bodyPr>
            <a:normAutofit fontScale="92500"/>
          </a:bodyPr>
          <a:lstStyle/>
          <a:p>
            <a:pPr>
              <a:defRPr/>
            </a:pPr>
            <a:r>
              <a:rPr lang="en-GB" dirty="0" smtClean="0"/>
              <a:t>No biochemical marker perfectly assesses general nutritional status. Multiple micronutrient deficiencies are not uncommon</a:t>
            </a:r>
            <a:endParaRPr lang="en-GB" dirty="0"/>
          </a:p>
        </p:txBody>
      </p:sp>
      <p:sp>
        <p:nvSpPr>
          <p:cNvPr id="2" name="Content Placeholder 1"/>
          <p:cNvSpPr>
            <a:spLocks noGrp="1"/>
          </p:cNvSpPr>
          <p:nvPr>
            <p:ph sz="quarter" idx="2"/>
          </p:nvPr>
        </p:nvSpPr>
        <p:spPr>
          <a:xfrm>
            <a:off x="388938" y="2235200"/>
            <a:ext cx="3373437" cy="3786188"/>
          </a:xfrm>
        </p:spPr>
        <p:txBody>
          <a:bodyPr>
            <a:normAutofit/>
          </a:bodyPr>
          <a:lstStyle/>
          <a:p>
            <a:pPr>
              <a:buFontTx/>
              <a:buNone/>
              <a:defRPr/>
            </a:pPr>
            <a:r>
              <a:rPr lang="en-GB" sz="2800" b="1" dirty="0" smtClean="0"/>
              <a:t>Key lab tests </a:t>
            </a:r>
          </a:p>
          <a:p>
            <a:pPr lvl="1">
              <a:defRPr/>
            </a:pPr>
            <a:r>
              <a:rPr lang="en-GB" sz="2600" dirty="0" smtClean="0"/>
              <a:t>FBC/MCV </a:t>
            </a:r>
          </a:p>
          <a:p>
            <a:pPr lvl="1">
              <a:defRPr/>
            </a:pPr>
            <a:r>
              <a:rPr lang="en-GB" sz="2600" dirty="0" smtClean="0"/>
              <a:t>Ferritin </a:t>
            </a:r>
          </a:p>
          <a:p>
            <a:pPr lvl="1">
              <a:defRPr/>
            </a:pPr>
            <a:r>
              <a:rPr lang="en-GB" sz="2600" dirty="0" smtClean="0"/>
              <a:t>Folate</a:t>
            </a:r>
            <a:r>
              <a:rPr lang="en-GB" sz="2600" dirty="0"/>
              <a:t>, </a:t>
            </a:r>
            <a:r>
              <a:rPr lang="en-GB" sz="2600" dirty="0" smtClean="0"/>
              <a:t>B12 </a:t>
            </a:r>
          </a:p>
          <a:p>
            <a:pPr lvl="1">
              <a:defRPr/>
            </a:pPr>
            <a:r>
              <a:rPr lang="en-GB" sz="2600" dirty="0" smtClean="0"/>
              <a:t>Vitamin D </a:t>
            </a:r>
          </a:p>
          <a:p>
            <a:pPr lvl="1">
              <a:defRPr/>
            </a:pPr>
            <a:r>
              <a:rPr lang="en-GB" sz="2600" dirty="0" smtClean="0"/>
              <a:t>Ca </a:t>
            </a:r>
          </a:p>
          <a:p>
            <a:pPr lvl="1">
              <a:defRPr/>
            </a:pPr>
            <a:r>
              <a:rPr lang="en-GB" sz="2600" dirty="0" smtClean="0"/>
              <a:t>Phosphate </a:t>
            </a:r>
          </a:p>
          <a:p>
            <a:pPr lvl="2">
              <a:defRPr/>
            </a:pPr>
            <a:endParaRPr lang="en-GB" sz="2400" dirty="0"/>
          </a:p>
          <a:p>
            <a:pPr lvl="1">
              <a:defRPr/>
            </a:pPr>
            <a:endParaRPr lang="en-GB" dirty="0" smtClean="0"/>
          </a:p>
          <a:p>
            <a:pPr marL="393192" lvl="1" indent="0">
              <a:buFont typeface="Wingdings" panose="05000000000000000000" pitchFamily="2" charset="2"/>
              <a:buNone/>
              <a:defRPr/>
            </a:pPr>
            <a:endParaRPr lang="en-GB" dirty="0" smtClean="0"/>
          </a:p>
          <a:p>
            <a:pPr lvl="1">
              <a:defRPr/>
            </a:pPr>
            <a:endParaRPr lang="en-GB" dirty="0" smtClean="0"/>
          </a:p>
        </p:txBody>
      </p:sp>
      <p:sp>
        <p:nvSpPr>
          <p:cNvPr id="109573" name="Content Placeholder 3"/>
          <p:cNvSpPr>
            <a:spLocks noGrp="1"/>
          </p:cNvSpPr>
          <p:nvPr>
            <p:ph sz="quarter" idx="4"/>
          </p:nvPr>
        </p:nvSpPr>
        <p:spPr bwMode="auto">
          <a:xfrm>
            <a:off x="3667125" y="2235200"/>
            <a:ext cx="5256213" cy="40401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1">
              <a:buFont typeface="Wingdings" panose="05000000000000000000" pitchFamily="2" charset="2"/>
              <a:buNone/>
            </a:pPr>
            <a:r>
              <a:rPr lang="en-GB" altLang="en-US" sz="2800" b="1" smtClean="0"/>
              <a:t>Don’t forget to consider</a:t>
            </a:r>
          </a:p>
          <a:p>
            <a:pPr lvl="1"/>
            <a:r>
              <a:rPr lang="en-GB" altLang="en-US" sz="2600" smtClean="0"/>
              <a:t>Co-existing dehydration</a:t>
            </a:r>
          </a:p>
          <a:p>
            <a:pPr lvl="1"/>
            <a:r>
              <a:rPr lang="en-GB" altLang="en-US" sz="2600" smtClean="0"/>
              <a:t>Malabsorptive disorders: Coeliac disease, Pancreatic insufficiency, Crohn’s </a:t>
            </a:r>
          </a:p>
          <a:p>
            <a:pPr lvl="1"/>
            <a:r>
              <a:rPr lang="en-GB" altLang="en-US" sz="2600" smtClean="0"/>
              <a:t>Thyroid disease </a:t>
            </a:r>
          </a:p>
          <a:p>
            <a:pPr lvl="1"/>
            <a:r>
              <a:rPr lang="en-GB" altLang="en-US" sz="2400" smtClean="0"/>
              <a:t>HIV </a:t>
            </a:r>
          </a:p>
          <a:p>
            <a:pPr lvl="1"/>
            <a:r>
              <a:rPr lang="en-GB" altLang="en-US" sz="2400" smtClean="0"/>
              <a:t>TB</a:t>
            </a:r>
          </a:p>
          <a:p>
            <a:endParaRPr lang="en-GB" altLang="en-US" smtClean="0"/>
          </a:p>
        </p:txBody>
      </p:sp>
    </p:spTree>
    <p:extLst>
      <p:ext uri="{BB962C8B-B14F-4D97-AF65-F5344CB8AC3E}">
        <p14:creationId xmlns:p14="http://schemas.microsoft.com/office/powerpoint/2010/main" val="3377153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defRPr/>
            </a:pPr>
            <a:r>
              <a:rPr lang="en-GB" dirty="0" smtClean="0"/>
              <a:t>Current attitudes in primary care</a:t>
            </a:r>
            <a:endParaRPr lang="en-GB" dirty="0"/>
          </a:p>
        </p:txBody>
      </p:sp>
      <p:sp>
        <p:nvSpPr>
          <p:cNvPr id="4" name="Content Placeholder 3"/>
          <p:cNvSpPr>
            <a:spLocks noGrp="1"/>
          </p:cNvSpPr>
          <p:nvPr>
            <p:ph sz="half" idx="1"/>
          </p:nvPr>
        </p:nvSpPr>
        <p:spPr>
          <a:xfrm>
            <a:off x="609600" y="1628775"/>
            <a:ext cx="5080000" cy="4748213"/>
          </a:xfrm>
        </p:spPr>
        <p:txBody>
          <a:bodyPr>
            <a:normAutofit fontScale="77500" lnSpcReduction="20000"/>
          </a:bodyPr>
          <a:lstStyle/>
          <a:p>
            <a:pPr>
              <a:defRPr/>
            </a:pPr>
            <a:r>
              <a:rPr lang="en-GB" dirty="0" smtClean="0"/>
              <a:t>Weight loss is well recognised as a red flag of active disease, e.g. cancer: We ask, we register, we investigate – but do we treat</a:t>
            </a:r>
            <a:r>
              <a:rPr lang="en-GB" dirty="0"/>
              <a:t>?</a:t>
            </a:r>
            <a:r>
              <a:rPr lang="en-GB" dirty="0" smtClean="0"/>
              <a:t> </a:t>
            </a:r>
          </a:p>
          <a:p>
            <a:pPr>
              <a:defRPr/>
            </a:pPr>
            <a:r>
              <a:rPr lang="en-GB" dirty="0" smtClean="0"/>
              <a:t>Deficiencies e.g. iron, B12, folate, vit D, are commonly viewed independently of a possible nutritional component</a:t>
            </a:r>
          </a:p>
          <a:p>
            <a:pPr>
              <a:defRPr/>
            </a:pPr>
            <a:r>
              <a:rPr lang="en-GB" dirty="0" smtClean="0"/>
              <a:t>Weight loss and malnutrition are accepted as ‘normal parts of ageing’.</a:t>
            </a:r>
          </a:p>
          <a:p>
            <a:pPr>
              <a:defRPr/>
            </a:pPr>
            <a:r>
              <a:rPr lang="en-GB" dirty="0" smtClean="0"/>
              <a:t>It remains unclear who is responsible for managing the social determinants of malnutrition </a:t>
            </a:r>
          </a:p>
          <a:p>
            <a:pPr>
              <a:defRPr/>
            </a:pPr>
            <a:endParaRPr lang="en-GB" dirty="0" smtClean="0"/>
          </a:p>
          <a:p>
            <a:pPr>
              <a:defRPr/>
            </a:pPr>
            <a:endParaRPr lang="en-GB" dirty="0"/>
          </a:p>
        </p:txBody>
      </p:sp>
      <p:pic>
        <p:nvPicPr>
          <p:cNvPr id="111620"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rcRect l="5785" t="17912" r="49863" b="5023"/>
          <a:stretch>
            <a:fillRect/>
          </a:stretch>
        </p:blipFill>
        <p:spPr bwMode="auto">
          <a:xfrm>
            <a:off x="5689600" y="2133600"/>
            <a:ext cx="1619250" cy="3521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621" name="Picture 5"/>
          <p:cNvPicPr>
            <a:picLocks noChangeAspect="1"/>
          </p:cNvPicPr>
          <p:nvPr/>
        </p:nvPicPr>
        <p:blipFill>
          <a:blip r:embed="rId2">
            <a:extLst>
              <a:ext uri="{28A0092B-C50C-407E-A947-70E740481C1C}">
                <a14:useLocalDpi xmlns:a14="http://schemas.microsoft.com/office/drawing/2010/main" val="0"/>
              </a:ext>
            </a:extLst>
          </a:blip>
          <a:srcRect l="43977" t="237" r="3970" b="32832"/>
          <a:stretch>
            <a:fillRect/>
          </a:stretch>
        </p:blipFill>
        <p:spPr bwMode="auto">
          <a:xfrm>
            <a:off x="7308850" y="2133600"/>
            <a:ext cx="1568450" cy="352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9893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defRPr/>
            </a:pPr>
            <a:r>
              <a:rPr lang="en-GB" dirty="0" smtClean="0"/>
              <a:t>The same patients risk both conditions</a:t>
            </a:r>
          </a:p>
          <a:p>
            <a:pPr>
              <a:defRPr/>
            </a:pPr>
            <a:r>
              <a:rPr lang="en-GB" dirty="0" smtClean="0"/>
              <a:t>The same patients benefit from simple interventions to address both, i.e. </a:t>
            </a:r>
          </a:p>
          <a:p>
            <a:pPr lvl="1">
              <a:defRPr/>
            </a:pPr>
            <a:r>
              <a:rPr lang="en-GB" dirty="0" smtClean="0"/>
              <a:t>Recognition of risk</a:t>
            </a:r>
          </a:p>
          <a:p>
            <a:pPr lvl="1">
              <a:defRPr/>
            </a:pPr>
            <a:r>
              <a:rPr lang="en-GB" dirty="0" smtClean="0"/>
              <a:t>Assessment of barriers to self-efficacy, e.g. continence problems that encourage patients to fluid restrict</a:t>
            </a:r>
          </a:p>
          <a:p>
            <a:pPr lvl="1">
              <a:defRPr/>
            </a:pPr>
            <a:r>
              <a:rPr lang="en-GB" dirty="0" smtClean="0"/>
              <a:t>Help in addressing those barriers, e.g. practical and emotional support at mealtimes, social support to help with food and fluid provision</a:t>
            </a:r>
          </a:p>
          <a:p>
            <a:pPr>
              <a:defRPr/>
            </a:pPr>
            <a:r>
              <a:rPr lang="en-GB" dirty="0" smtClean="0"/>
              <a:t>Addressing hydration protects renal health and reduces risk of acute kidney injury</a:t>
            </a:r>
            <a:endParaRPr lang="en-GB" dirty="0"/>
          </a:p>
        </p:txBody>
      </p:sp>
      <p:sp>
        <p:nvSpPr>
          <p:cNvPr id="112643" name="Title 2"/>
          <p:cNvSpPr>
            <a:spLocks noGrp="1"/>
          </p:cNvSpPr>
          <p:nvPr>
            <p:ph type="title"/>
          </p:nvPr>
        </p:nvSpPr>
        <p:spPr bwMode="auto">
          <a:xfrm>
            <a:off x="323850" y="1428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Nutrition and hydration are uniquely inter-related</a:t>
            </a:r>
          </a:p>
        </p:txBody>
      </p:sp>
    </p:spTree>
    <p:extLst>
      <p:ext uri="{BB962C8B-B14F-4D97-AF65-F5344CB8AC3E}">
        <p14:creationId xmlns:p14="http://schemas.microsoft.com/office/powerpoint/2010/main" val="435653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19075" y="1536700"/>
            <a:ext cx="5792788" cy="4556125"/>
          </a:xfrm>
        </p:spPr>
        <p:txBody>
          <a:bodyPr>
            <a:normAutofit fontScale="85000" lnSpcReduction="20000"/>
          </a:bodyPr>
          <a:lstStyle/>
          <a:p>
            <a:pPr>
              <a:defRPr/>
            </a:pPr>
            <a:r>
              <a:rPr lang="en-GB" dirty="0" smtClean="0"/>
              <a:t>The healthy eating ‘low-fat’ agenda risks unintended consequences including malnourished patients inappropriately choosing low fat, low calorie foods</a:t>
            </a:r>
          </a:p>
          <a:p>
            <a:pPr>
              <a:defRPr/>
            </a:pPr>
            <a:r>
              <a:rPr lang="en-GB" dirty="0" smtClean="0"/>
              <a:t>Traffic light food labelling discourages high fat/high calorie foods but does not indicate who this information is targeted at.</a:t>
            </a:r>
          </a:p>
          <a:p>
            <a:pPr>
              <a:defRPr/>
            </a:pPr>
            <a:r>
              <a:rPr lang="en-GB" dirty="0" smtClean="0"/>
              <a:t>Over-emphasis on lowering cholesterol in elderly people may be contributing to malnutrition. </a:t>
            </a:r>
          </a:p>
          <a:p>
            <a:pPr>
              <a:defRPr/>
            </a:pPr>
            <a:r>
              <a:rPr lang="en-GB" dirty="0" smtClean="0"/>
              <a:t>Reduced dairy intake risks reducing protein and fat soluble vitamin intake</a:t>
            </a:r>
          </a:p>
          <a:p>
            <a:pPr>
              <a:defRPr/>
            </a:pPr>
            <a:endParaRPr lang="en-GB" dirty="0"/>
          </a:p>
        </p:txBody>
      </p:sp>
      <p:sp>
        <p:nvSpPr>
          <p:cNvPr id="114691" name="Title 2"/>
          <p:cNvSpPr>
            <a:spLocks noGrp="1"/>
          </p:cNvSpPr>
          <p:nvPr>
            <p:ph type="title"/>
          </p:nvPr>
        </p:nvSpPr>
        <p:spPr bwMode="auto">
          <a:xfrm>
            <a:off x="323850" y="635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‘Healthy eating’ means different things to different people</a:t>
            </a:r>
          </a:p>
        </p:txBody>
      </p:sp>
      <p:pic>
        <p:nvPicPr>
          <p:cNvPr id="114692" name="Picture 4" descr="https://encrypted-tbn1.gstatic.com/images?q=tbn:ANd9GcR7mz6XLoJlNooYJrh1TwwNQN_iW019-Qpy_0lHt_30trcxJl_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2675" y="2362200"/>
            <a:ext cx="2981325"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6446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itle 1"/>
          <p:cNvSpPr>
            <a:spLocks noGrp="1"/>
          </p:cNvSpPr>
          <p:nvPr>
            <p:ph type="title"/>
          </p:nvPr>
        </p:nvSpPr>
        <p:spPr bwMode="auto">
          <a:xfrm>
            <a:off x="457200" y="49213"/>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Conflicting messages: What does food labelling convey?</a:t>
            </a:r>
          </a:p>
        </p:txBody>
      </p:sp>
      <p:pic>
        <p:nvPicPr>
          <p:cNvPr id="115715" name="Picture 2" descr="C:\Users\Rachel Pryke\AppData\Local\Microsoft\Windows\Temporary Internet Files\Content.IE5\4Y5GRWRA\MP900431759[1].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544513" y="2513013"/>
            <a:ext cx="2311400" cy="3067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6" name="Content Placeholder 2"/>
          <p:cNvSpPr>
            <a:spLocks noGrp="1"/>
          </p:cNvSpPr>
          <p:nvPr>
            <p:ph sz="half" idx="2"/>
          </p:nvPr>
        </p:nvSpPr>
        <p:spPr bwMode="auto">
          <a:xfrm>
            <a:off x="254000" y="1279525"/>
            <a:ext cx="8640763" cy="6429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19050" indent="0">
              <a:buFontTx/>
              <a:buNone/>
            </a:pPr>
            <a:r>
              <a:rPr lang="en-GB" altLang="en-US" smtClean="0"/>
              <a:t>Would patients and carers consider these foods healthy or unhealthy? </a:t>
            </a:r>
          </a:p>
        </p:txBody>
      </p:sp>
      <p:pic>
        <p:nvPicPr>
          <p:cNvPr id="115717" name="Picture 3" descr="C:\Users\Rachel Pryke\AppData\Local\Microsoft\Windows\Temporary Internet Files\Content.IE5\V13XWDGT\MP900402507[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2738" y="2844800"/>
            <a:ext cx="2232025"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8" name="Picture 8" descr="C:\Users\Rachel Pryke\AppData\Local\Microsoft\Windows\Temporary Internet Files\Content.IE5\4GSJYP99\MP900438787[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76600" y="2255838"/>
            <a:ext cx="3038475" cy="203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9" name="Picture 11" descr="C:\Users\Rachel Pryke\AppData\Local\Microsoft\Windows\Temporary Internet Files\Content.IE5\J6MD0VIH\MP900177957[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32138" y="4487863"/>
            <a:ext cx="3255962" cy="217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0480001"/>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42900" y="1463675"/>
            <a:ext cx="5165725" cy="4410075"/>
          </a:xfrm>
        </p:spPr>
        <p:txBody>
          <a:bodyPr>
            <a:normAutofit fontScale="92500" lnSpcReduction="20000"/>
          </a:bodyPr>
          <a:lstStyle/>
          <a:p>
            <a:pPr marL="19050" indent="0">
              <a:buFontTx/>
              <a:buNone/>
              <a:defRPr/>
            </a:pPr>
            <a:r>
              <a:rPr lang="en-GB" dirty="0" smtClean="0"/>
              <a:t>Poorer clinical outcomes</a:t>
            </a:r>
          </a:p>
          <a:p>
            <a:pPr lvl="1">
              <a:defRPr/>
            </a:pPr>
            <a:r>
              <a:rPr lang="en-GB" dirty="0" smtClean="0"/>
              <a:t>Impaired immune system</a:t>
            </a:r>
          </a:p>
          <a:p>
            <a:pPr lvl="1">
              <a:defRPr/>
            </a:pPr>
            <a:r>
              <a:rPr lang="en-GB" dirty="0" smtClean="0"/>
              <a:t>Delayed wound healing</a:t>
            </a:r>
          </a:p>
          <a:p>
            <a:pPr lvl="1">
              <a:defRPr/>
            </a:pPr>
            <a:r>
              <a:rPr lang="en-GB" dirty="0" smtClean="0"/>
              <a:t>Reduced muscle strength/falls risk</a:t>
            </a:r>
          </a:p>
          <a:p>
            <a:pPr marL="19050" indent="0">
              <a:buFontTx/>
              <a:buNone/>
              <a:defRPr/>
            </a:pPr>
            <a:r>
              <a:rPr lang="en-GB" dirty="0" smtClean="0"/>
              <a:t>Increased healthcare use </a:t>
            </a:r>
            <a:r>
              <a:rPr lang="en-GB" sz="1100" dirty="0" smtClean="0"/>
              <a:t>(13)</a:t>
            </a:r>
            <a:endParaRPr lang="en-GB" dirty="0" smtClean="0"/>
          </a:p>
          <a:p>
            <a:pPr lvl="1">
              <a:defRPr/>
            </a:pPr>
            <a:r>
              <a:rPr lang="en-GB" dirty="0">
                <a:solidFill>
                  <a:schemeClr val="bg2">
                    <a:lumMod val="25000"/>
                  </a:schemeClr>
                </a:solidFill>
              </a:rPr>
              <a:t>more GP visits </a:t>
            </a:r>
            <a:r>
              <a:rPr lang="en-GB" dirty="0"/>
              <a:t>(68.8% vs</a:t>
            </a:r>
            <a:r>
              <a:rPr lang="en-GB" dirty="0">
                <a:solidFill>
                  <a:schemeClr val="bg2">
                    <a:lumMod val="25000"/>
                  </a:schemeClr>
                </a:solidFill>
              </a:rPr>
              <a:t> </a:t>
            </a:r>
            <a:r>
              <a:rPr lang="en-GB" dirty="0"/>
              <a:t>59.3% with low risk malnutrition) </a:t>
            </a:r>
          </a:p>
          <a:p>
            <a:pPr lvl="1">
              <a:defRPr/>
            </a:pPr>
            <a:r>
              <a:rPr lang="en-GB" dirty="0" smtClean="0"/>
              <a:t>Increased </a:t>
            </a:r>
            <a:r>
              <a:rPr lang="en-GB" dirty="0"/>
              <a:t>admission and readmission rate </a:t>
            </a:r>
          </a:p>
          <a:p>
            <a:pPr lvl="1">
              <a:defRPr/>
            </a:pPr>
            <a:r>
              <a:rPr lang="en-GB" dirty="0" smtClean="0"/>
              <a:t>Longer hospital stay</a:t>
            </a:r>
          </a:p>
          <a:p>
            <a:pPr marL="19050" indent="0">
              <a:buFontTx/>
              <a:buNone/>
              <a:defRPr/>
            </a:pPr>
            <a:r>
              <a:rPr lang="en-GB" dirty="0" smtClean="0"/>
              <a:t>Costly to health economy</a:t>
            </a:r>
          </a:p>
          <a:p>
            <a:pPr>
              <a:defRPr/>
            </a:pPr>
            <a:endParaRPr lang="en-GB" dirty="0" smtClean="0"/>
          </a:p>
        </p:txBody>
      </p:sp>
      <p:sp>
        <p:nvSpPr>
          <p:cNvPr id="117763" name="Title 3"/>
          <p:cNvSpPr>
            <a:spLocks noGrp="1"/>
          </p:cNvSpPr>
          <p:nvPr>
            <p:ph type="title"/>
          </p:nvPr>
        </p:nvSpPr>
        <p:spPr bwMode="auto">
          <a:xfrm>
            <a:off x="323850" y="0"/>
            <a:ext cx="8362950" cy="1417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Impact of Malnutrition - both a cause and consequence of ill health </a:t>
            </a:r>
            <a:r>
              <a:rPr lang="en-GB" altLang="en-US" sz="1100" smtClean="0"/>
              <a:t>(3,4,5) </a:t>
            </a:r>
          </a:p>
        </p:txBody>
      </p:sp>
      <p:pic>
        <p:nvPicPr>
          <p:cNvPr id="117764" name="Content Placeholder 7" descr="malnutrition-due-to-alcoholism6.jpg"/>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616575" y="1797050"/>
            <a:ext cx="3092450" cy="4076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2701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dirty="0" smtClean="0"/>
              <a:t>Groups at risk of </a:t>
            </a:r>
            <a:r>
              <a:rPr lang="en-GB" sz="3600" dirty="0" smtClean="0">
                <a:solidFill>
                  <a:schemeClr val="accent1">
                    <a:lumMod val="60000"/>
                    <a:lumOff val="40000"/>
                  </a:schemeClr>
                </a:solidFill>
              </a:rPr>
              <a:t>malnutrition</a:t>
            </a:r>
            <a:r>
              <a:rPr lang="en-GB" sz="3600" baseline="30000" dirty="0" smtClean="0">
                <a:solidFill>
                  <a:schemeClr val="accent1">
                    <a:lumMod val="60000"/>
                    <a:lumOff val="40000"/>
                  </a:schemeClr>
                </a:solidFill>
              </a:rPr>
              <a:t>3</a:t>
            </a:r>
            <a:endParaRPr lang="en-GB" sz="3600" dirty="0">
              <a:solidFill>
                <a:schemeClr val="accent1">
                  <a:lumMod val="60000"/>
                  <a:lumOff val="40000"/>
                </a:schemeClr>
              </a:solidFill>
            </a:endParaRPr>
          </a:p>
        </p:txBody>
      </p:sp>
      <p:graphicFrame>
        <p:nvGraphicFramePr>
          <p:cNvPr id="4" name="Content Placeholder 3"/>
          <p:cNvGraphicFramePr>
            <a:graphicFrameLocks noGrp="1"/>
          </p:cNvGraphicFramePr>
          <p:nvPr>
            <p:ph idx="1"/>
          </p:nvPr>
        </p:nvGraphicFramePr>
        <p:xfrm>
          <a:off x="457200" y="1417638"/>
          <a:ext cx="8229600" cy="4387851"/>
        </p:xfrm>
        <a:graphic>
          <a:graphicData uri="http://schemas.openxmlformats.org/drawingml/2006/table">
            <a:tbl>
              <a:tblPr firstRow="1" bandRow="1">
                <a:tableStyleId>{5C22544A-7EE6-4342-B048-85BDC9FD1C3A}</a:tableStyleId>
              </a:tblPr>
              <a:tblGrid>
                <a:gridCol w="2802878"/>
                <a:gridCol w="5426722"/>
              </a:tblGrid>
              <a:tr h="394960">
                <a:tc>
                  <a:txBody>
                    <a:bodyPr/>
                    <a:lstStyle/>
                    <a:p>
                      <a:endParaRPr lang="en-GB" sz="1800" dirty="0"/>
                    </a:p>
                  </a:txBody>
                  <a:tcPr marT="45722" marB="45722"/>
                </a:tc>
                <a:tc>
                  <a:txBody>
                    <a:bodyPr/>
                    <a:lstStyle/>
                    <a:p>
                      <a:endParaRPr lang="en-GB" sz="1800" dirty="0"/>
                    </a:p>
                  </a:txBody>
                  <a:tcPr marT="45722" marB="45722"/>
                </a:tc>
              </a:tr>
              <a:tr h="973876">
                <a:tc>
                  <a:txBody>
                    <a:bodyPr/>
                    <a:lstStyle/>
                    <a:p>
                      <a:r>
                        <a:rPr lang="en-GB" sz="1800" dirty="0" smtClean="0"/>
                        <a:t>Chronic disease</a:t>
                      </a:r>
                      <a:endParaRPr lang="en-GB" sz="1800" dirty="0"/>
                    </a:p>
                  </a:txBody>
                  <a:tcPr marT="45722" marB="45722"/>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COPD,</a:t>
                      </a:r>
                      <a:r>
                        <a:rPr lang="en-GB" sz="1800" baseline="0" dirty="0" smtClean="0"/>
                        <a:t> cancer, </a:t>
                      </a:r>
                      <a:r>
                        <a:rPr lang="en-GB" sz="1800" baseline="0" dirty="0" err="1" smtClean="0"/>
                        <a:t>inflam</a:t>
                      </a:r>
                      <a:r>
                        <a:rPr lang="en-GB" sz="1800" baseline="0" dirty="0" smtClean="0"/>
                        <a:t> bowel disease, GI disease, renal or liver disease</a:t>
                      </a:r>
                      <a:endParaRPr lang="en-GB" sz="1800" dirty="0" smtClean="0"/>
                    </a:p>
                    <a:p>
                      <a:endParaRPr lang="en-GB" sz="1800" dirty="0"/>
                    </a:p>
                  </a:txBody>
                  <a:tcPr marT="45722" marB="45722"/>
                </a:tc>
              </a:tr>
              <a:tr h="97387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Chronic</a:t>
                      </a:r>
                      <a:r>
                        <a:rPr lang="en-GB" sz="1800" baseline="0" dirty="0" smtClean="0"/>
                        <a:t> progressive disease</a:t>
                      </a:r>
                      <a:endParaRPr lang="en-GB" sz="1800" dirty="0" smtClean="0"/>
                    </a:p>
                    <a:p>
                      <a:endParaRPr lang="en-GB" sz="1800" dirty="0"/>
                    </a:p>
                  </a:txBody>
                  <a:tcPr marT="45722" marB="45722"/>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Dementia, neurological conditions</a:t>
                      </a:r>
                      <a:r>
                        <a:rPr lang="en-GB" sz="1800" baseline="0" dirty="0" smtClean="0"/>
                        <a:t> (Parkinson’s disease, MND) arthritis</a:t>
                      </a:r>
                      <a:endParaRPr lang="en-GB" sz="1800" dirty="0" smtClean="0"/>
                    </a:p>
                    <a:p>
                      <a:endParaRPr lang="en-GB" sz="1800" dirty="0"/>
                    </a:p>
                  </a:txBody>
                  <a:tcPr marT="45722" marB="45722"/>
                </a:tc>
              </a:tr>
              <a:tr h="68171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Acute illness</a:t>
                      </a:r>
                    </a:p>
                    <a:p>
                      <a:endParaRPr lang="en-GB" sz="1800" dirty="0"/>
                    </a:p>
                  </a:txBody>
                  <a:tcPr marT="45722" marB="45722"/>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No food for</a:t>
                      </a:r>
                      <a:r>
                        <a:rPr lang="en-GB" sz="1800" baseline="0" dirty="0" smtClean="0"/>
                        <a:t> more than 5 days (e.g. postoperative)</a:t>
                      </a:r>
                      <a:endParaRPr lang="en-GB" sz="1800" dirty="0" smtClean="0"/>
                    </a:p>
                    <a:p>
                      <a:endParaRPr lang="en-GB" sz="1800" dirty="0"/>
                    </a:p>
                  </a:txBody>
                  <a:tcPr marT="45722" marB="45722"/>
                </a:tc>
              </a:tr>
              <a:tr h="68171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Debility</a:t>
                      </a:r>
                    </a:p>
                    <a:p>
                      <a:endParaRPr lang="en-GB" sz="1800" dirty="0"/>
                    </a:p>
                  </a:txBody>
                  <a:tcPr marT="45722" marB="45722"/>
                </a:tc>
                <a:tc>
                  <a:txBody>
                    <a:bodyPr/>
                    <a:lstStyle/>
                    <a:p>
                      <a:r>
                        <a:rPr lang="en-GB" sz="1800" dirty="0" smtClean="0"/>
                        <a:t>Frailty, immobility, old age, depression,</a:t>
                      </a:r>
                      <a:r>
                        <a:rPr lang="en-GB" sz="1800" baseline="0" dirty="0" smtClean="0"/>
                        <a:t> convalescence</a:t>
                      </a:r>
                      <a:endParaRPr lang="en-GB" sz="1800" dirty="0"/>
                    </a:p>
                  </a:txBody>
                  <a:tcPr marT="45722" marB="45722"/>
                </a:tc>
              </a:tr>
              <a:tr h="68171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t>Social</a:t>
                      </a:r>
                      <a:r>
                        <a:rPr lang="en-GB" sz="1800" baseline="0" dirty="0" smtClean="0"/>
                        <a:t> issues</a:t>
                      </a:r>
                      <a:endParaRPr lang="en-GB" sz="1800" dirty="0" smtClean="0"/>
                    </a:p>
                    <a:p>
                      <a:endParaRPr lang="en-GB" sz="1800" dirty="0"/>
                    </a:p>
                  </a:txBody>
                  <a:tcPr marT="45722" marB="45722"/>
                </a:tc>
                <a:tc>
                  <a:txBody>
                    <a:bodyPr/>
                    <a:lstStyle/>
                    <a:p>
                      <a:r>
                        <a:rPr lang="en-GB" sz="1800" dirty="0" smtClean="0"/>
                        <a:t>Poor support, housebound, inability to shop or cook, poverty</a:t>
                      </a:r>
                      <a:endParaRPr lang="en-GB" sz="1800" dirty="0"/>
                    </a:p>
                  </a:txBody>
                  <a:tcPr marT="45722" marB="45722"/>
                </a:tc>
              </a:tr>
            </a:tbl>
          </a:graphicData>
        </a:graphic>
      </p:graphicFrame>
    </p:spTree>
    <p:extLst>
      <p:ext uri="{BB962C8B-B14F-4D97-AF65-F5344CB8AC3E}">
        <p14:creationId xmlns:p14="http://schemas.microsoft.com/office/powerpoint/2010/main" val="668834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dirty="0">
                <a:solidFill>
                  <a:schemeClr val="accent1">
                    <a:lumMod val="60000"/>
                    <a:lumOff val="40000"/>
                  </a:schemeClr>
                </a:solidFill>
              </a:rPr>
              <a:t>What </a:t>
            </a:r>
            <a:r>
              <a:rPr lang="en-GB" sz="3600" dirty="0" smtClean="0">
                <a:solidFill>
                  <a:schemeClr val="accent1">
                    <a:lumMod val="60000"/>
                    <a:lumOff val="40000"/>
                  </a:schemeClr>
                </a:solidFill>
              </a:rPr>
              <a:t>should GPs </a:t>
            </a:r>
            <a:r>
              <a:rPr lang="en-GB" sz="3600" dirty="0">
                <a:solidFill>
                  <a:schemeClr val="accent1">
                    <a:lumMod val="60000"/>
                    <a:lumOff val="40000"/>
                  </a:schemeClr>
                </a:solidFill>
              </a:rPr>
              <a:t>do?</a:t>
            </a:r>
          </a:p>
        </p:txBody>
      </p:sp>
      <p:sp>
        <p:nvSpPr>
          <p:cNvPr id="3" name="Content Placeholder 2"/>
          <p:cNvSpPr>
            <a:spLocks noGrp="1"/>
          </p:cNvSpPr>
          <p:nvPr>
            <p:ph idx="1"/>
          </p:nvPr>
        </p:nvSpPr>
        <p:spPr>
          <a:xfrm>
            <a:off x="457200" y="1557338"/>
            <a:ext cx="8216900" cy="4751387"/>
          </a:xfrm>
        </p:spPr>
        <p:txBody>
          <a:bodyPr>
            <a:normAutofit fontScale="77500" lnSpcReduction="20000"/>
          </a:bodyPr>
          <a:lstStyle/>
          <a:p>
            <a:pPr>
              <a:defRPr/>
            </a:pPr>
            <a:r>
              <a:rPr lang="en-GB" dirty="0" smtClean="0"/>
              <a:t>Screen – Use MUST Malnutrition Universal Screening Tool  </a:t>
            </a:r>
            <a:r>
              <a:rPr lang="en-GB" dirty="0" smtClean="0">
                <a:solidFill>
                  <a:schemeClr val="accent1"/>
                </a:solidFill>
                <a:hlinkClick r:id="rId2"/>
              </a:rPr>
              <a:t>www.malnutritionpathway.co.uk</a:t>
            </a:r>
            <a:r>
              <a:rPr lang="en-GB" dirty="0" smtClean="0">
                <a:solidFill>
                  <a:schemeClr val="accent1"/>
                </a:solidFill>
              </a:rPr>
              <a:t> </a:t>
            </a:r>
            <a:r>
              <a:rPr lang="en-GB" sz="2300" baseline="30000" dirty="0" smtClean="0">
                <a:solidFill>
                  <a:schemeClr val="bg2">
                    <a:lumMod val="25000"/>
                  </a:schemeClr>
                </a:solidFill>
              </a:rPr>
              <a:t>(6)</a:t>
            </a:r>
          </a:p>
          <a:p>
            <a:pPr>
              <a:defRPr/>
            </a:pPr>
            <a:r>
              <a:rPr lang="en-GB" dirty="0" smtClean="0"/>
              <a:t>Assess causes – isolation, dentures, food availability, intercurrent illness, poverty </a:t>
            </a:r>
          </a:p>
          <a:p>
            <a:pPr>
              <a:defRPr/>
            </a:pPr>
            <a:r>
              <a:rPr lang="en-GB" dirty="0" smtClean="0"/>
              <a:t>Give</a:t>
            </a:r>
            <a:r>
              <a:rPr lang="en-GB" b="1" dirty="0" smtClean="0"/>
              <a:t> ‘Food First’ </a:t>
            </a:r>
            <a:r>
              <a:rPr lang="en-GB" dirty="0" smtClean="0"/>
              <a:t>advice</a:t>
            </a:r>
            <a:r>
              <a:rPr lang="en-GB" b="1" dirty="0" smtClean="0"/>
              <a:t> </a:t>
            </a:r>
            <a:r>
              <a:rPr lang="en-GB" dirty="0" smtClean="0"/>
              <a:t>for those at low to medium risk. May need to unpick ‘healthy eating’ ideas</a:t>
            </a:r>
          </a:p>
          <a:p>
            <a:pPr>
              <a:buClr>
                <a:srgbClr val="90C226"/>
              </a:buClr>
              <a:defRPr/>
            </a:pPr>
            <a:r>
              <a:rPr lang="en-GB" dirty="0" smtClean="0">
                <a:solidFill>
                  <a:schemeClr val="bg2">
                    <a:lumMod val="25000"/>
                  </a:schemeClr>
                </a:solidFill>
              </a:rPr>
              <a:t>Evidence for dietary advice show improvements in muscle mass and hand grip strength with dietary advice</a:t>
            </a:r>
            <a:r>
              <a:rPr lang="en-GB" baseline="30000" dirty="0" smtClean="0">
                <a:solidFill>
                  <a:schemeClr val="bg2">
                    <a:lumMod val="25000"/>
                  </a:schemeClr>
                </a:solidFill>
              </a:rPr>
              <a:t>9</a:t>
            </a:r>
          </a:p>
          <a:p>
            <a:pPr>
              <a:defRPr/>
            </a:pPr>
            <a:r>
              <a:rPr lang="en-GB" dirty="0" smtClean="0">
                <a:solidFill>
                  <a:schemeClr val="bg2">
                    <a:lumMod val="25000"/>
                  </a:schemeClr>
                </a:solidFill>
              </a:rPr>
              <a:t>Ensure balanced nutrients provided e.g. follow </a:t>
            </a:r>
            <a:r>
              <a:rPr lang="en-GB" i="1" dirty="0" smtClean="0"/>
              <a:t>Managing Malnutrition in the Community </a:t>
            </a:r>
            <a:r>
              <a:rPr lang="en-GB" dirty="0" smtClean="0"/>
              <a:t>guidelines</a:t>
            </a:r>
            <a:r>
              <a:rPr lang="en-GB" sz="1500" dirty="0" smtClean="0"/>
              <a:t>(7) </a:t>
            </a:r>
            <a:r>
              <a:rPr lang="en-GB" dirty="0" smtClean="0"/>
              <a:t> or local pathways, and review </a:t>
            </a:r>
            <a:r>
              <a:rPr lang="en-GB" dirty="0" smtClean="0">
                <a:solidFill>
                  <a:schemeClr val="bg2">
                    <a:lumMod val="25000"/>
                  </a:schemeClr>
                </a:solidFill>
              </a:rPr>
              <a:t>progress</a:t>
            </a:r>
            <a:endParaRPr lang="en-GB" baseline="30000" dirty="0" smtClean="0">
              <a:solidFill>
                <a:schemeClr val="bg2">
                  <a:lumMod val="25000"/>
                </a:schemeClr>
              </a:solidFill>
            </a:endParaRPr>
          </a:p>
          <a:p>
            <a:pPr marL="19050" indent="0">
              <a:buFontTx/>
              <a:buNone/>
              <a:defRPr/>
            </a:pPr>
            <a:endParaRPr lang="en-GB" dirty="0" smtClean="0"/>
          </a:p>
        </p:txBody>
      </p:sp>
    </p:spTree>
    <p:extLst>
      <p:ext uri="{BB962C8B-B14F-4D97-AF65-F5344CB8AC3E}">
        <p14:creationId xmlns:p14="http://schemas.microsoft.com/office/powerpoint/2010/main" val="23677792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3"/>
          <p:cNvPicPr>
            <a:picLocks noChangeAspect="1"/>
          </p:cNvPicPr>
          <p:nvPr/>
        </p:nvPicPr>
        <p:blipFill>
          <a:blip r:embed="rId3">
            <a:extLst>
              <a:ext uri="{28A0092B-C50C-407E-A947-70E740481C1C}">
                <a14:useLocalDpi xmlns:a14="http://schemas.microsoft.com/office/drawing/2010/main" val="0"/>
              </a:ext>
            </a:extLst>
          </a:blip>
          <a:srcRect b="18507"/>
          <a:stretch>
            <a:fillRect/>
          </a:stretch>
        </p:blipFill>
        <p:spPr bwMode="auto">
          <a:xfrm>
            <a:off x="2700338" y="247650"/>
            <a:ext cx="6215062" cy="631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5"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mtClean="0"/>
              <a:t>‘MUST’</a:t>
            </a:r>
          </a:p>
        </p:txBody>
      </p:sp>
    </p:spTree>
    <p:extLst>
      <p:ext uri="{BB962C8B-B14F-4D97-AF65-F5344CB8AC3E}">
        <p14:creationId xmlns:p14="http://schemas.microsoft.com/office/powerpoint/2010/main" val="11989355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57200" y="1412875"/>
            <a:ext cx="5418138" cy="4968875"/>
          </a:xfrm>
        </p:spPr>
        <p:txBody>
          <a:bodyPr>
            <a:normAutofit fontScale="77500" lnSpcReduction="20000"/>
          </a:bodyPr>
          <a:lstStyle/>
          <a:p>
            <a:pPr>
              <a:defRPr/>
            </a:pPr>
            <a:r>
              <a:rPr lang="en-GB" dirty="0"/>
              <a:t>Improved nutrition helps wound healing, reduces length of hospital stay and rates of hospital readmission. </a:t>
            </a:r>
            <a:r>
              <a:rPr lang="en-GB" baseline="30000" dirty="0"/>
              <a:t>3,4,5,13</a:t>
            </a:r>
          </a:p>
          <a:p>
            <a:pPr>
              <a:defRPr/>
            </a:pPr>
            <a:r>
              <a:rPr lang="en-GB" dirty="0" smtClean="0"/>
              <a:t>Quality </a:t>
            </a:r>
            <a:r>
              <a:rPr lang="en-GB" dirty="0"/>
              <a:t>of life can improve particularly in presence of chronic </a:t>
            </a:r>
            <a:r>
              <a:rPr lang="en-GB" dirty="0" smtClean="0"/>
              <a:t>co-morbidities</a:t>
            </a:r>
            <a:endParaRPr lang="en-GB" dirty="0"/>
          </a:p>
          <a:p>
            <a:pPr>
              <a:defRPr/>
            </a:pPr>
            <a:r>
              <a:rPr lang="en-GB" dirty="0" smtClean="0"/>
              <a:t>Uncertainties around addressing malnutrition are heightened when patients are dying. </a:t>
            </a:r>
          </a:p>
          <a:p>
            <a:pPr>
              <a:defRPr/>
            </a:pPr>
            <a:r>
              <a:rPr lang="en-GB" dirty="0" smtClean="0"/>
              <a:t>Guidance re nutritional support in lung cancer is at </a:t>
            </a:r>
            <a:r>
              <a:rPr lang="en-GB" dirty="0" smtClean="0">
                <a:hlinkClick r:id="rId2"/>
              </a:rPr>
              <a:t>www.lungcancernutrition.com</a:t>
            </a:r>
            <a:r>
              <a:rPr lang="en-GB" dirty="0" smtClean="0"/>
              <a:t> </a:t>
            </a:r>
          </a:p>
          <a:p>
            <a:pPr>
              <a:defRPr/>
            </a:pPr>
            <a:r>
              <a:rPr lang="en-GB" dirty="0" smtClean="0"/>
              <a:t>Whilst malnutrition should not be considered a normal part of </a:t>
            </a:r>
            <a:r>
              <a:rPr lang="en-GB" i="1" dirty="0" smtClean="0"/>
              <a:t>ageing</a:t>
            </a:r>
            <a:r>
              <a:rPr lang="en-GB" dirty="0" smtClean="0"/>
              <a:t>, it is commonly an acceptable part of </a:t>
            </a:r>
            <a:r>
              <a:rPr lang="en-GB" i="1" dirty="0" smtClean="0"/>
              <a:t>dying</a:t>
            </a:r>
            <a:r>
              <a:rPr lang="en-GB" dirty="0" smtClean="0"/>
              <a:t>.</a:t>
            </a:r>
          </a:p>
        </p:txBody>
      </p:sp>
      <p:sp>
        <p:nvSpPr>
          <p:cNvPr id="122883" name="Title 2"/>
          <p:cNvSpPr>
            <a:spLocks noGrp="1"/>
          </p:cNvSpPr>
          <p:nvPr>
            <p:ph type="title"/>
          </p:nvPr>
        </p:nvSpPr>
        <p:spPr bwMode="auto">
          <a:xfrm>
            <a:off x="457200" y="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Be clear about aims of nutritional interventions</a:t>
            </a:r>
          </a:p>
        </p:txBody>
      </p:sp>
      <p:pic>
        <p:nvPicPr>
          <p:cNvPr id="122884" name="Picture 3" descr="_40885140_doc_elderlypatient203.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75338" y="2492375"/>
            <a:ext cx="3152775"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7583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188913"/>
            <a:ext cx="8283575" cy="863600"/>
          </a:xfrm>
        </p:spPr>
        <p:txBody>
          <a:bodyPr/>
          <a:lstStyle/>
          <a:p>
            <a:pPr>
              <a:defRPr/>
            </a:pPr>
            <a:r>
              <a:rPr lang="en-GB" sz="3600" dirty="0">
                <a:solidFill>
                  <a:schemeClr val="accent1">
                    <a:lumMod val="60000"/>
                    <a:lumOff val="40000"/>
                  </a:schemeClr>
                </a:solidFill>
              </a:rPr>
              <a:t>‘Food First</a:t>
            </a:r>
            <a:r>
              <a:rPr lang="en-GB" sz="3600" dirty="0" smtClean="0">
                <a:solidFill>
                  <a:schemeClr val="accent1">
                    <a:lumMod val="60000"/>
                    <a:lumOff val="40000"/>
                  </a:schemeClr>
                </a:solidFill>
              </a:rPr>
              <a:t>’ or food fortification </a:t>
            </a:r>
            <a:endParaRPr lang="en-GB" sz="3600" dirty="0">
              <a:solidFill>
                <a:schemeClr val="accent1">
                  <a:lumMod val="60000"/>
                  <a:lumOff val="40000"/>
                </a:schemeClr>
              </a:solidFill>
            </a:endParaRPr>
          </a:p>
        </p:txBody>
      </p:sp>
      <p:sp>
        <p:nvSpPr>
          <p:cNvPr id="3" name="Content Placeholder 2"/>
          <p:cNvSpPr>
            <a:spLocks noGrp="1"/>
          </p:cNvSpPr>
          <p:nvPr>
            <p:ph idx="1"/>
          </p:nvPr>
        </p:nvSpPr>
        <p:spPr>
          <a:xfrm>
            <a:off x="611188" y="1341438"/>
            <a:ext cx="8067675" cy="4751387"/>
          </a:xfrm>
        </p:spPr>
        <p:txBody>
          <a:bodyPr>
            <a:normAutofit fontScale="77500" lnSpcReduction="20000"/>
          </a:bodyPr>
          <a:lstStyle/>
          <a:p>
            <a:pPr>
              <a:defRPr/>
            </a:pPr>
            <a:r>
              <a:rPr lang="en-GB" dirty="0" smtClean="0"/>
              <a:t>Texture modification – puree or minced,</a:t>
            </a:r>
          </a:p>
          <a:p>
            <a:pPr>
              <a:defRPr/>
            </a:pPr>
            <a:r>
              <a:rPr lang="en-GB" dirty="0" smtClean="0"/>
              <a:t>Thickening liquids – for dysphagia</a:t>
            </a:r>
          </a:p>
          <a:p>
            <a:pPr>
              <a:defRPr/>
            </a:pPr>
            <a:r>
              <a:rPr lang="en-GB" dirty="0" smtClean="0"/>
              <a:t>Calorie fortification – to increase energy density of foods</a:t>
            </a:r>
          </a:p>
          <a:p>
            <a:pPr lvl="1">
              <a:buFont typeface="Arial" panose="020B0604020202020204" pitchFamily="34" charset="0"/>
              <a:buChar char="•"/>
              <a:defRPr/>
            </a:pPr>
            <a:r>
              <a:rPr lang="en-GB" sz="2600" dirty="0"/>
              <a:t>Fat is highest – 9 </a:t>
            </a:r>
            <a:r>
              <a:rPr lang="en-GB" sz="2600" dirty="0" err="1"/>
              <a:t>cals</a:t>
            </a:r>
            <a:r>
              <a:rPr lang="en-GB" sz="2600" dirty="0"/>
              <a:t> per gram</a:t>
            </a:r>
          </a:p>
          <a:p>
            <a:pPr lvl="1">
              <a:buFont typeface="Arial" panose="020B0604020202020204" pitchFamily="34" charset="0"/>
              <a:buChar char="•"/>
              <a:defRPr/>
            </a:pPr>
            <a:r>
              <a:rPr lang="en-GB" sz="2600" dirty="0"/>
              <a:t>Alcohol is high – 7 </a:t>
            </a:r>
            <a:r>
              <a:rPr lang="en-GB" sz="2600" dirty="0" err="1"/>
              <a:t>cals</a:t>
            </a:r>
            <a:r>
              <a:rPr lang="en-GB" sz="2600" dirty="0"/>
              <a:t> per gram</a:t>
            </a:r>
          </a:p>
          <a:p>
            <a:pPr lvl="1">
              <a:buFont typeface="Arial" panose="020B0604020202020204" pitchFamily="34" charset="0"/>
              <a:buChar char="•"/>
              <a:defRPr/>
            </a:pPr>
            <a:r>
              <a:rPr lang="en-GB" sz="2600" dirty="0"/>
              <a:t>Protein and carbohydrate both have 4 </a:t>
            </a:r>
            <a:r>
              <a:rPr lang="en-GB" sz="2600" dirty="0" err="1"/>
              <a:t>cals</a:t>
            </a:r>
            <a:r>
              <a:rPr lang="en-GB" sz="2600" dirty="0"/>
              <a:t> per gram</a:t>
            </a:r>
          </a:p>
          <a:p>
            <a:pPr lvl="1">
              <a:buFont typeface="Arial" panose="020B0604020202020204" pitchFamily="34" charset="0"/>
              <a:buChar char="•"/>
              <a:defRPr/>
            </a:pPr>
            <a:r>
              <a:rPr lang="en-GB" sz="2600" dirty="0"/>
              <a:t>Fibre is low  - 2 </a:t>
            </a:r>
            <a:r>
              <a:rPr lang="en-GB" sz="2600" dirty="0" err="1"/>
              <a:t>cals</a:t>
            </a:r>
            <a:r>
              <a:rPr lang="en-GB" sz="2600" dirty="0"/>
              <a:t> per gram </a:t>
            </a:r>
          </a:p>
          <a:p>
            <a:pPr>
              <a:defRPr/>
            </a:pPr>
            <a:r>
              <a:rPr lang="en-GB" dirty="0" smtClean="0"/>
              <a:t>Increase high calorie snacks between meals</a:t>
            </a:r>
          </a:p>
          <a:p>
            <a:pPr>
              <a:defRPr/>
            </a:pPr>
            <a:r>
              <a:rPr lang="en-GB" dirty="0" smtClean="0"/>
              <a:t>Increase social support at mealtimes to promote enjoyment from eating</a:t>
            </a:r>
          </a:p>
          <a:p>
            <a:pPr>
              <a:defRPr/>
            </a:pPr>
            <a:r>
              <a:rPr lang="en-GB" dirty="0" smtClean="0"/>
              <a:t>Address difficulty with feeding utensils</a:t>
            </a:r>
          </a:p>
          <a:p>
            <a:pPr>
              <a:defRPr/>
            </a:pPr>
            <a:r>
              <a:rPr lang="en-GB" dirty="0" smtClean="0"/>
              <a:t>Nausea – consider antiemetics</a:t>
            </a:r>
            <a:endParaRPr lang="en-GB" dirty="0"/>
          </a:p>
        </p:txBody>
      </p:sp>
    </p:spTree>
    <p:extLst>
      <p:ext uri="{BB962C8B-B14F-4D97-AF65-F5344CB8AC3E}">
        <p14:creationId xmlns:p14="http://schemas.microsoft.com/office/powerpoint/2010/main" val="16686421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115888"/>
            <a:ext cx="8229600" cy="936625"/>
          </a:xfrm>
        </p:spPr>
        <p:txBody>
          <a:bodyPr/>
          <a:lstStyle/>
          <a:p>
            <a:pPr>
              <a:defRPr/>
            </a:pPr>
            <a:r>
              <a:rPr lang="en-GB" dirty="0">
                <a:solidFill>
                  <a:schemeClr val="accent1">
                    <a:lumMod val="60000"/>
                    <a:lumOff val="40000"/>
                  </a:schemeClr>
                </a:solidFill>
              </a:rPr>
              <a:t>ONS prescribing goals</a:t>
            </a:r>
          </a:p>
        </p:txBody>
      </p:sp>
      <p:sp>
        <p:nvSpPr>
          <p:cNvPr id="3" name="Content Placeholder 2"/>
          <p:cNvSpPr>
            <a:spLocks noGrp="1"/>
          </p:cNvSpPr>
          <p:nvPr>
            <p:ph idx="1"/>
          </p:nvPr>
        </p:nvSpPr>
        <p:spPr>
          <a:xfrm>
            <a:off x="611188" y="1484313"/>
            <a:ext cx="8353425" cy="4681537"/>
          </a:xfrm>
        </p:spPr>
        <p:txBody>
          <a:bodyPr>
            <a:normAutofit fontScale="55000" lnSpcReduction="20000"/>
          </a:bodyPr>
          <a:lstStyle/>
          <a:p>
            <a:pPr>
              <a:defRPr/>
            </a:pPr>
            <a:r>
              <a:rPr lang="en-GB" sz="3800" dirty="0" smtClean="0"/>
              <a:t>Consider ONS prescribing for established malnutrition especially if illness related or prior to surgery. </a:t>
            </a:r>
          </a:p>
          <a:p>
            <a:pPr>
              <a:defRPr/>
            </a:pPr>
            <a:r>
              <a:rPr lang="en-GB" sz="4000" dirty="0" smtClean="0"/>
              <a:t>Evidence demonstrates a range of clinical and health economic benefits</a:t>
            </a:r>
            <a:r>
              <a:rPr lang="en-GB" sz="4000" baseline="30000" dirty="0" smtClean="0"/>
              <a:t>10, 12 </a:t>
            </a:r>
            <a:r>
              <a:rPr lang="en-GB" sz="3800" dirty="0" smtClean="0"/>
              <a:t>but check indications – 57-75% prescribed inappropriately </a:t>
            </a:r>
          </a:p>
          <a:p>
            <a:pPr>
              <a:defRPr/>
            </a:pPr>
            <a:r>
              <a:rPr lang="en-GB" sz="3800" dirty="0"/>
              <a:t>Set goals:</a:t>
            </a:r>
          </a:p>
          <a:p>
            <a:pPr lvl="1">
              <a:buFont typeface="Arial" panose="020B0604020202020204" pitchFamily="34" charset="0"/>
              <a:buChar char="•"/>
              <a:defRPr/>
            </a:pPr>
            <a:r>
              <a:rPr lang="en-GB" sz="3200" dirty="0"/>
              <a:t>To prevent further weight loss</a:t>
            </a:r>
          </a:p>
          <a:p>
            <a:pPr lvl="1">
              <a:buFont typeface="Arial" panose="020B0604020202020204" pitchFamily="34" charset="0"/>
              <a:buChar char="•"/>
              <a:defRPr/>
            </a:pPr>
            <a:r>
              <a:rPr lang="en-GB" sz="3200" dirty="0" smtClean="0"/>
              <a:t>Optimise </a:t>
            </a:r>
            <a:r>
              <a:rPr lang="en-GB" sz="3200" dirty="0"/>
              <a:t>nutrient intake during acute illness</a:t>
            </a:r>
          </a:p>
          <a:p>
            <a:pPr lvl="1">
              <a:buFont typeface="Arial" panose="020B0604020202020204" pitchFamily="34" charset="0"/>
              <a:buChar char="•"/>
              <a:defRPr/>
            </a:pPr>
            <a:r>
              <a:rPr lang="en-GB" sz="3200" dirty="0"/>
              <a:t>Improve healing of wounds or pressure ulcers</a:t>
            </a:r>
          </a:p>
          <a:p>
            <a:pPr lvl="1">
              <a:buFont typeface="Arial" panose="020B0604020202020204" pitchFamily="34" charset="0"/>
              <a:buChar char="•"/>
              <a:defRPr/>
            </a:pPr>
            <a:r>
              <a:rPr lang="en-GB" sz="3200" dirty="0"/>
              <a:t>Improve mobility</a:t>
            </a:r>
          </a:p>
          <a:p>
            <a:pPr>
              <a:defRPr/>
            </a:pPr>
            <a:r>
              <a:rPr lang="en-GB" sz="3800" dirty="0" smtClean="0"/>
              <a:t>Acute </a:t>
            </a:r>
            <a:r>
              <a:rPr lang="en-GB" sz="3800" dirty="0"/>
              <a:t>illness/recent hospital discharge? </a:t>
            </a:r>
          </a:p>
          <a:p>
            <a:pPr lvl="1">
              <a:buFont typeface="Arial" panose="020B0604020202020204" pitchFamily="34" charset="0"/>
              <a:buChar char="•"/>
              <a:defRPr/>
            </a:pPr>
            <a:r>
              <a:rPr lang="en-GB" sz="3200" dirty="0"/>
              <a:t>Short term prescribing may be required – 1-3 ONS per day in addition to oral intake</a:t>
            </a:r>
          </a:p>
          <a:p>
            <a:pPr>
              <a:defRPr/>
            </a:pPr>
            <a:r>
              <a:rPr lang="en-GB" sz="3800" dirty="0"/>
              <a:t>Chronic conditions ? </a:t>
            </a:r>
          </a:p>
          <a:p>
            <a:pPr lvl="1">
              <a:buFont typeface="Arial" panose="020B0604020202020204" pitchFamily="34" charset="0"/>
              <a:buChar char="•"/>
              <a:defRPr/>
            </a:pPr>
            <a:r>
              <a:rPr lang="en-GB" sz="3200" dirty="0"/>
              <a:t>2 ONS per day in addition to oral intake with regular review</a:t>
            </a:r>
          </a:p>
          <a:p>
            <a:pPr>
              <a:defRPr/>
            </a:pPr>
            <a:endParaRPr lang="en-GB" dirty="0" smtClean="0"/>
          </a:p>
        </p:txBody>
      </p:sp>
    </p:spTree>
    <p:extLst>
      <p:ext uri="{BB962C8B-B14F-4D97-AF65-F5344CB8AC3E}">
        <p14:creationId xmlns:p14="http://schemas.microsoft.com/office/powerpoint/2010/main" val="11176782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115888"/>
            <a:ext cx="8229600" cy="1143000"/>
          </a:xfrm>
        </p:spPr>
        <p:txBody>
          <a:bodyPr/>
          <a:lstStyle/>
          <a:p>
            <a:pPr>
              <a:defRPr/>
            </a:pPr>
            <a:r>
              <a:rPr lang="en-GB" sz="3600" dirty="0">
                <a:solidFill>
                  <a:schemeClr val="accent1">
                    <a:lumMod val="60000"/>
                    <a:lumOff val="40000"/>
                  </a:schemeClr>
                </a:solidFill>
              </a:rPr>
              <a:t>ACBS – prescribable </a:t>
            </a:r>
            <a:r>
              <a:rPr lang="en-GB" sz="3600" dirty="0" smtClean="0">
                <a:solidFill>
                  <a:schemeClr val="accent1">
                    <a:lumMod val="60000"/>
                    <a:lumOff val="40000"/>
                  </a:schemeClr>
                </a:solidFill>
              </a:rPr>
              <a:t>indications </a:t>
            </a:r>
            <a:r>
              <a:rPr lang="en-GB" sz="1400" dirty="0" smtClean="0">
                <a:solidFill>
                  <a:schemeClr val="accent1">
                    <a:lumMod val="60000"/>
                    <a:lumOff val="40000"/>
                  </a:schemeClr>
                </a:solidFill>
              </a:rPr>
              <a:t>(11)</a:t>
            </a:r>
            <a:endParaRPr lang="en-GB" sz="3600" dirty="0">
              <a:solidFill>
                <a:schemeClr val="accent1">
                  <a:lumMod val="60000"/>
                  <a:lumOff val="40000"/>
                </a:schemeClr>
              </a:solidFill>
            </a:endParaRPr>
          </a:p>
        </p:txBody>
      </p:sp>
      <p:sp>
        <p:nvSpPr>
          <p:cNvPr id="3" name="Content Placeholder 2"/>
          <p:cNvSpPr>
            <a:spLocks noGrp="1"/>
          </p:cNvSpPr>
          <p:nvPr>
            <p:ph sz="half" idx="1"/>
          </p:nvPr>
        </p:nvSpPr>
        <p:spPr>
          <a:xfrm>
            <a:off x="385763" y="1455738"/>
            <a:ext cx="4264025" cy="4727575"/>
          </a:xfrm>
        </p:spPr>
        <p:txBody>
          <a:bodyPr>
            <a:normAutofit fontScale="85000" lnSpcReduction="10000"/>
          </a:bodyPr>
          <a:lstStyle/>
          <a:p>
            <a:pPr>
              <a:defRPr/>
            </a:pPr>
            <a:r>
              <a:rPr lang="en-GB" dirty="0" smtClean="0"/>
              <a:t>Disease related malnutrition</a:t>
            </a:r>
          </a:p>
          <a:p>
            <a:pPr>
              <a:defRPr/>
            </a:pPr>
            <a:r>
              <a:rPr lang="en-GB" dirty="0" smtClean="0"/>
              <a:t>Short bowel syndrome</a:t>
            </a:r>
          </a:p>
          <a:p>
            <a:pPr>
              <a:defRPr/>
            </a:pPr>
            <a:r>
              <a:rPr lang="en-GB" dirty="0" smtClean="0"/>
              <a:t>Intractable malabsorption</a:t>
            </a:r>
          </a:p>
          <a:p>
            <a:pPr>
              <a:defRPr/>
            </a:pPr>
            <a:r>
              <a:rPr lang="en-GB" dirty="0" smtClean="0"/>
              <a:t>Pre-operative preparation of undernourished patients</a:t>
            </a:r>
          </a:p>
          <a:p>
            <a:pPr>
              <a:defRPr/>
            </a:pPr>
            <a:r>
              <a:rPr lang="en-GB" dirty="0" smtClean="0"/>
              <a:t>Inflammatory bowel disease</a:t>
            </a:r>
          </a:p>
          <a:p>
            <a:pPr>
              <a:defRPr/>
            </a:pPr>
            <a:r>
              <a:rPr lang="en-GB" dirty="0" smtClean="0"/>
              <a:t>Total gastrectomy</a:t>
            </a:r>
          </a:p>
          <a:p>
            <a:pPr>
              <a:defRPr/>
            </a:pPr>
            <a:r>
              <a:rPr lang="en-GB" dirty="0" smtClean="0"/>
              <a:t>Dysphagia</a:t>
            </a:r>
          </a:p>
          <a:p>
            <a:pPr>
              <a:defRPr/>
            </a:pPr>
            <a:r>
              <a:rPr lang="en-GB" dirty="0" smtClean="0"/>
              <a:t>Bowel fistulae</a:t>
            </a:r>
          </a:p>
          <a:p>
            <a:pPr>
              <a:defRPr/>
            </a:pPr>
            <a:endParaRPr lang="en-GB" dirty="0"/>
          </a:p>
        </p:txBody>
      </p:sp>
      <p:sp>
        <p:nvSpPr>
          <p:cNvPr id="4" name="Content Placeholder 3"/>
          <p:cNvSpPr>
            <a:spLocks noGrp="1"/>
          </p:cNvSpPr>
          <p:nvPr>
            <p:ph sz="half" idx="2"/>
          </p:nvPr>
        </p:nvSpPr>
        <p:spPr>
          <a:xfrm>
            <a:off x="5003800" y="1512888"/>
            <a:ext cx="3800475" cy="4613275"/>
          </a:xfrm>
        </p:spPr>
        <p:txBody>
          <a:bodyPr>
            <a:normAutofit fontScale="85000" lnSpcReduction="10000"/>
          </a:bodyPr>
          <a:lstStyle/>
          <a:p>
            <a:pPr marL="0" indent="0">
              <a:buFontTx/>
              <a:buNone/>
              <a:defRPr/>
            </a:pPr>
            <a:r>
              <a:rPr lang="en-GB" b="1" dirty="0" smtClean="0"/>
              <a:t>Caution</a:t>
            </a:r>
            <a:r>
              <a:rPr lang="en-GB" dirty="0" smtClean="0"/>
              <a:t> in </a:t>
            </a:r>
            <a:endParaRPr lang="en-GB" dirty="0"/>
          </a:p>
          <a:p>
            <a:pPr>
              <a:defRPr/>
            </a:pPr>
            <a:r>
              <a:rPr lang="en-GB" dirty="0" smtClean="0"/>
              <a:t>Alcoholics</a:t>
            </a:r>
          </a:p>
          <a:p>
            <a:pPr>
              <a:defRPr/>
            </a:pPr>
            <a:r>
              <a:rPr lang="en-GB" dirty="0" smtClean="0"/>
              <a:t>Substance misuse</a:t>
            </a:r>
          </a:p>
          <a:p>
            <a:pPr marL="0" indent="0">
              <a:buFontTx/>
              <a:buNone/>
              <a:defRPr/>
            </a:pPr>
            <a:r>
              <a:rPr lang="en-GB" dirty="0" smtClean="0"/>
              <a:t>Eating disorders require psychiatric assessment</a:t>
            </a:r>
          </a:p>
          <a:p>
            <a:pPr marL="0" indent="0">
              <a:buFontTx/>
              <a:buNone/>
              <a:defRPr/>
            </a:pPr>
            <a:endParaRPr lang="en-GB" dirty="0" smtClean="0"/>
          </a:p>
          <a:p>
            <a:pPr marL="0" indent="0">
              <a:buFontTx/>
              <a:buNone/>
              <a:defRPr/>
            </a:pPr>
            <a:r>
              <a:rPr lang="en-GB" dirty="0" smtClean="0"/>
              <a:t>Refer dietician if</a:t>
            </a:r>
          </a:p>
          <a:p>
            <a:pPr>
              <a:defRPr/>
            </a:pPr>
            <a:r>
              <a:rPr lang="en-GB" dirty="0" smtClean="0"/>
              <a:t>Complex nutritional needs – renal disease, poorly controlled DM, GI disorder</a:t>
            </a:r>
            <a:endParaRPr lang="en-GB" dirty="0"/>
          </a:p>
        </p:txBody>
      </p:sp>
    </p:spTree>
    <p:extLst>
      <p:ext uri="{BB962C8B-B14F-4D97-AF65-F5344CB8AC3E}">
        <p14:creationId xmlns:p14="http://schemas.microsoft.com/office/powerpoint/2010/main" val="10063773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accent1">
                    <a:lumMod val="60000"/>
                    <a:lumOff val="40000"/>
                  </a:schemeClr>
                </a:solidFill>
              </a:rPr>
              <a:t>Prescribing</a:t>
            </a:r>
          </a:p>
        </p:txBody>
      </p:sp>
      <p:sp>
        <p:nvSpPr>
          <p:cNvPr id="3" name="Content Placeholder 2"/>
          <p:cNvSpPr>
            <a:spLocks noGrp="1"/>
          </p:cNvSpPr>
          <p:nvPr>
            <p:ph idx="1"/>
          </p:nvPr>
        </p:nvSpPr>
        <p:spPr>
          <a:xfrm>
            <a:off x="427038" y="1417638"/>
            <a:ext cx="8229600" cy="4525962"/>
          </a:xfrm>
        </p:spPr>
        <p:txBody>
          <a:bodyPr>
            <a:normAutofit fontScale="85000" lnSpcReduction="20000"/>
          </a:bodyPr>
          <a:lstStyle/>
          <a:p>
            <a:pPr marL="19050" indent="0">
              <a:buFontTx/>
              <a:buNone/>
              <a:defRPr/>
            </a:pPr>
            <a:r>
              <a:rPr lang="en-GB" dirty="0" smtClean="0"/>
              <a:t>Acute illness/recent hospital discharge </a:t>
            </a:r>
          </a:p>
          <a:p>
            <a:pPr lvl="1">
              <a:defRPr/>
            </a:pPr>
            <a:r>
              <a:rPr lang="en-GB" dirty="0" smtClean="0"/>
              <a:t>Short term prescribing may be required – 1-3 ONS per day in addition to oral intake</a:t>
            </a:r>
          </a:p>
          <a:p>
            <a:pPr marL="19050" indent="0">
              <a:buFontTx/>
              <a:buNone/>
              <a:defRPr/>
            </a:pPr>
            <a:r>
              <a:rPr lang="en-GB" dirty="0" smtClean="0"/>
              <a:t>Chronic conditions  </a:t>
            </a:r>
          </a:p>
          <a:p>
            <a:pPr lvl="1">
              <a:defRPr/>
            </a:pPr>
            <a:r>
              <a:rPr lang="en-GB" dirty="0" smtClean="0"/>
              <a:t>2 ONS per day in addition to oral intake with regular review</a:t>
            </a:r>
          </a:p>
          <a:p>
            <a:pPr marL="84137" indent="0">
              <a:buFontTx/>
              <a:buNone/>
              <a:defRPr/>
            </a:pPr>
            <a:r>
              <a:rPr lang="en-GB" dirty="0" smtClean="0"/>
              <a:t>Terminal conditions - consider whether ONS would give symptomatic support and slow down weight loss and functional decline</a:t>
            </a:r>
          </a:p>
          <a:p>
            <a:pPr lvl="1">
              <a:defRPr/>
            </a:pPr>
            <a:r>
              <a:rPr lang="en-GB" dirty="0" smtClean="0"/>
              <a:t>palliative care </a:t>
            </a:r>
          </a:p>
          <a:p>
            <a:pPr lvl="1">
              <a:defRPr/>
            </a:pPr>
            <a:r>
              <a:rPr lang="en-GB" dirty="0" smtClean="0"/>
              <a:t>progressive neurological conditions</a:t>
            </a:r>
          </a:p>
          <a:p>
            <a:pPr lvl="1">
              <a:defRPr/>
            </a:pPr>
            <a:r>
              <a:rPr lang="en-GB" dirty="0" smtClean="0"/>
              <a:t>advanced illness</a:t>
            </a:r>
          </a:p>
        </p:txBody>
      </p:sp>
    </p:spTree>
    <p:extLst>
      <p:ext uri="{BB962C8B-B14F-4D97-AF65-F5344CB8AC3E}">
        <p14:creationId xmlns:p14="http://schemas.microsoft.com/office/powerpoint/2010/main" val="3593393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850" y="1989138"/>
            <a:ext cx="8255000" cy="4027487"/>
          </a:xfrm>
        </p:spPr>
        <p:txBody>
          <a:bodyPr>
            <a:normAutofit fontScale="55000" lnSpcReduction="20000"/>
          </a:bodyPr>
          <a:lstStyle/>
          <a:p>
            <a:pPr>
              <a:defRPr/>
            </a:pPr>
            <a:r>
              <a:rPr lang="en-GB" sz="4400" dirty="0" smtClean="0"/>
              <a:t>The formal definition of cachexia is the loss of body mass that cannot be reversed nutritionally: Even if the affected patient eats more calories, lean body mass will be lost, indicating a primary pathology is in place.</a:t>
            </a:r>
          </a:p>
          <a:p>
            <a:pPr>
              <a:defRPr/>
            </a:pPr>
            <a:r>
              <a:rPr lang="en-GB" sz="4400" dirty="0" smtClean="0"/>
              <a:t>Distinguishing treatable malnutrition from end-stage cachexia enables different management approaches to be taken with confidence</a:t>
            </a:r>
          </a:p>
          <a:p>
            <a:pPr>
              <a:defRPr/>
            </a:pPr>
            <a:r>
              <a:rPr lang="en-GB" sz="4400" dirty="0" smtClean="0"/>
              <a:t>Treating malnutrition may improve quality of life but not influence duration of life</a:t>
            </a:r>
          </a:p>
          <a:p>
            <a:pPr>
              <a:defRPr/>
            </a:pPr>
            <a:r>
              <a:rPr lang="en-GB" sz="4400" dirty="0" smtClean="0"/>
              <a:t>ONS can give </a:t>
            </a:r>
            <a:r>
              <a:rPr lang="en-GB" sz="4400" dirty="0"/>
              <a:t>symptomatic support and slow down weight loss and functional decline</a:t>
            </a:r>
          </a:p>
          <a:p>
            <a:pPr>
              <a:defRPr/>
            </a:pPr>
            <a:endParaRPr lang="en-GB" sz="4400" dirty="0" smtClean="0"/>
          </a:p>
          <a:p>
            <a:pPr>
              <a:defRPr/>
            </a:pPr>
            <a:endParaRPr lang="en-GB" dirty="0"/>
          </a:p>
        </p:txBody>
      </p:sp>
      <p:sp>
        <p:nvSpPr>
          <p:cNvPr id="129027" name="Title 2"/>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mtClean="0"/>
              <a:t>What is cachexia?</a:t>
            </a:r>
          </a:p>
        </p:txBody>
      </p:sp>
      <p:pic>
        <p:nvPicPr>
          <p:cNvPr id="129028" name="Content Placeholder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19925" y="65088"/>
            <a:ext cx="1811338" cy="1881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438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Title 2"/>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i="1" smtClean="0"/>
              <a:t>Ethical dilemmas</a:t>
            </a:r>
          </a:p>
        </p:txBody>
      </p:sp>
      <p:sp>
        <p:nvSpPr>
          <p:cNvPr id="2" name="Content Placeholder 1"/>
          <p:cNvSpPr>
            <a:spLocks noGrp="1"/>
          </p:cNvSpPr>
          <p:nvPr>
            <p:ph idx="1"/>
          </p:nvPr>
        </p:nvSpPr>
        <p:spPr/>
        <p:txBody>
          <a:bodyPr/>
          <a:lstStyle/>
          <a:p>
            <a:pPr marL="19050" indent="0">
              <a:buFontTx/>
              <a:buNone/>
              <a:defRPr/>
            </a:pPr>
            <a:r>
              <a:rPr lang="en-GB" sz="2800" i="1" dirty="0" smtClean="0"/>
              <a:t>PEG feeding may remove the natural mechanism of dying from someone who has had, for example, a profound stroke. </a:t>
            </a:r>
          </a:p>
          <a:p>
            <a:pPr>
              <a:defRPr/>
            </a:pPr>
            <a:r>
              <a:rPr lang="en-GB" sz="2800" i="1" dirty="0" smtClean="0"/>
              <a:t>Should death, if artificial feeding were not commenced, be considered management failure or natural outcome? </a:t>
            </a:r>
          </a:p>
          <a:p>
            <a:pPr>
              <a:defRPr/>
            </a:pPr>
            <a:r>
              <a:rPr lang="en-GB" sz="2800" i="1" dirty="0" smtClean="0"/>
              <a:t>Is it more acceptable to die from an untreated bronchopneumonia than from the effects of food withdrawal in terminal illness?</a:t>
            </a:r>
            <a:endParaRPr lang="en-GB" sz="2800" i="1" dirty="0"/>
          </a:p>
        </p:txBody>
      </p:sp>
    </p:spTree>
    <p:extLst>
      <p:ext uri="{BB962C8B-B14F-4D97-AF65-F5344CB8AC3E}">
        <p14:creationId xmlns:p14="http://schemas.microsoft.com/office/powerpoint/2010/main" val="1444355667"/>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4838" y="1557338"/>
            <a:ext cx="7999412" cy="4679950"/>
          </a:xfrm>
        </p:spPr>
        <p:txBody>
          <a:bodyPr>
            <a:normAutofit fontScale="85000" lnSpcReduction="20000"/>
          </a:bodyPr>
          <a:lstStyle/>
          <a:p>
            <a:pPr>
              <a:defRPr/>
            </a:pPr>
            <a:r>
              <a:rPr lang="en-GB" dirty="0" smtClean="0"/>
              <a:t>Inquire, investigate AND treat malnutrition</a:t>
            </a:r>
          </a:p>
          <a:p>
            <a:pPr>
              <a:defRPr/>
            </a:pPr>
            <a:r>
              <a:rPr lang="en-GB" dirty="0" smtClean="0"/>
              <a:t>Use a validated screening tool - MUST</a:t>
            </a:r>
          </a:p>
          <a:p>
            <a:pPr>
              <a:defRPr/>
            </a:pPr>
            <a:r>
              <a:rPr lang="en-GB" dirty="0" smtClean="0"/>
              <a:t>Malnutrition is not a normal part of ageing but may be an accepted part of dying.</a:t>
            </a:r>
          </a:p>
          <a:p>
            <a:pPr>
              <a:defRPr/>
            </a:pPr>
            <a:r>
              <a:rPr lang="en-GB" dirty="0" smtClean="0"/>
              <a:t>Assess hydration in addition to malnutrition </a:t>
            </a:r>
          </a:p>
          <a:p>
            <a:pPr>
              <a:defRPr/>
            </a:pPr>
            <a:r>
              <a:rPr lang="en-GB" dirty="0" smtClean="0"/>
              <a:t>Brave debate is needed to ensure that malnutrition treatment in the elderly is driven by genuine goals to promote quality of life rather than just to postpone death.</a:t>
            </a:r>
          </a:p>
          <a:p>
            <a:pPr>
              <a:defRPr/>
            </a:pPr>
            <a:r>
              <a:rPr lang="en-GB" dirty="0" smtClean="0"/>
              <a:t>Follow your local malnutrition pathway with regards to food fortification and ONS prescribing</a:t>
            </a:r>
          </a:p>
          <a:p>
            <a:pPr>
              <a:defRPr/>
            </a:pPr>
            <a:endParaRPr lang="en-GB" dirty="0"/>
          </a:p>
        </p:txBody>
      </p:sp>
      <p:sp>
        <p:nvSpPr>
          <p:cNvPr id="132099" name="Title 2"/>
          <p:cNvSpPr>
            <a:spLocks noGrp="1"/>
          </p:cNvSpPr>
          <p:nvPr>
            <p:ph type="title"/>
          </p:nvPr>
        </p:nvSpPr>
        <p:spPr bwMode="auto">
          <a:xfrm>
            <a:off x="609600" y="38100"/>
            <a:ext cx="6348413" cy="1066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smtClean="0"/>
              <a:t>Summary points for primary care</a:t>
            </a:r>
            <a:br>
              <a:rPr lang="en-GB" altLang="en-US" sz="3600" smtClean="0"/>
            </a:br>
            <a:endParaRPr lang="en-GB" altLang="en-US" sz="3600" smtClean="0"/>
          </a:p>
        </p:txBody>
      </p:sp>
    </p:spTree>
    <p:extLst>
      <p:ext uri="{BB962C8B-B14F-4D97-AF65-F5344CB8AC3E}">
        <p14:creationId xmlns:p14="http://schemas.microsoft.com/office/powerpoint/2010/main" val="1834730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8313" y="1619250"/>
            <a:ext cx="8280400" cy="4422775"/>
          </a:xfrm>
        </p:spPr>
        <p:txBody>
          <a:bodyPr>
            <a:normAutofit fontScale="85000" lnSpcReduction="10000"/>
          </a:bodyPr>
          <a:lstStyle/>
          <a:p>
            <a:pPr>
              <a:defRPr/>
            </a:pPr>
            <a:r>
              <a:rPr lang="en-GB" dirty="0" smtClean="0"/>
              <a:t>For guidance on screening, (including use of Malnutrition Universal Screening Tool), dietary advice and appropriate community prescribing of ONS </a:t>
            </a:r>
            <a:r>
              <a:rPr lang="en-GB" u="sng" dirty="0" smtClean="0">
                <a:hlinkClick r:id="rId2"/>
              </a:rPr>
              <a:t>www.malnutritionpathway.co.uk</a:t>
            </a:r>
            <a:endParaRPr lang="en-GB" u="sng" dirty="0" smtClean="0"/>
          </a:p>
          <a:p>
            <a:pPr>
              <a:defRPr/>
            </a:pPr>
            <a:r>
              <a:rPr lang="en-GB" dirty="0" smtClean="0"/>
              <a:t>CG32 Nutrition support in adults: quick reference guide 20 February 2006. </a:t>
            </a:r>
            <a:r>
              <a:rPr lang="en-GB" u="sng" dirty="0" smtClean="0">
                <a:hlinkClick r:id="rId3"/>
              </a:rPr>
              <a:t>http://guidance.nice.org.uk/CG32/QuickRefGuide/pdf/English</a:t>
            </a:r>
            <a:endParaRPr lang="en-GB" dirty="0" smtClean="0"/>
          </a:p>
          <a:p>
            <a:pPr>
              <a:defRPr/>
            </a:pPr>
            <a:r>
              <a:rPr lang="en-GB" dirty="0"/>
              <a:t>RCGP </a:t>
            </a:r>
            <a:r>
              <a:rPr lang="en-GB" dirty="0" smtClean="0"/>
              <a:t>malnutrition </a:t>
            </a:r>
            <a:r>
              <a:rPr lang="en-GB" dirty="0"/>
              <a:t>webpages  - search on ‘RCGP Nutrition’ </a:t>
            </a:r>
            <a:r>
              <a:rPr lang="en-GB" dirty="0">
                <a:hlinkClick r:id="rId4"/>
              </a:rPr>
              <a:t>http://www.rcgp.org.uk/clinical-and-research/clinical-resources/nutrition.aspx</a:t>
            </a:r>
            <a:r>
              <a:rPr lang="en-GB" dirty="0"/>
              <a:t> </a:t>
            </a:r>
          </a:p>
          <a:p>
            <a:pPr>
              <a:defRPr/>
            </a:pPr>
            <a:endParaRPr lang="en-GB" dirty="0"/>
          </a:p>
        </p:txBody>
      </p:sp>
      <p:sp>
        <p:nvSpPr>
          <p:cNvPr id="133123" name="Title 2"/>
          <p:cNvSpPr>
            <a:spLocks noGrp="1"/>
          </p:cNvSpPr>
          <p:nvPr>
            <p:ph type="title"/>
          </p:nvPr>
        </p:nvSpPr>
        <p:spPr bwMode="auto">
          <a:xfrm>
            <a:off x="609600" y="609600"/>
            <a:ext cx="6348413" cy="1009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smtClean="0"/>
              <a:t>Resources</a:t>
            </a:r>
            <a:endParaRPr lang="en-GB" altLang="en-US" smtClean="0"/>
          </a:p>
        </p:txBody>
      </p:sp>
    </p:spTree>
    <p:extLst>
      <p:ext uri="{BB962C8B-B14F-4D97-AF65-F5344CB8AC3E}">
        <p14:creationId xmlns:p14="http://schemas.microsoft.com/office/powerpoint/2010/main" val="1278990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Content Placeholder 1"/>
          <p:cNvSpPr>
            <a:spLocks noGrp="1"/>
          </p:cNvSpPr>
          <p:nvPr>
            <p:ph idx="1"/>
          </p:nvPr>
        </p:nvSpPr>
        <p:spPr bwMode="auto">
          <a:xfrm>
            <a:off x="609600" y="1412875"/>
            <a:ext cx="7778750" cy="50307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271463" indent="-271463">
              <a:buFontTx/>
              <a:buAutoNum type="arabicPeriod"/>
            </a:pPr>
            <a:r>
              <a:rPr lang="en-GB" altLang="en-US" sz="1200" smtClean="0">
                <a:latin typeface="Calibri" panose="020F0502020204030204" pitchFamily="34" charset="0"/>
              </a:rPr>
              <a:t>Elia M, Russell C. Combating Malnutrition: Recommendations for Action. Report from the advisory group on malnutrition, led by BAPEN.  2009.</a:t>
            </a:r>
          </a:p>
          <a:p>
            <a:pPr marL="271463" indent="-271463">
              <a:buFontTx/>
              <a:buAutoNum type="arabicPeriod"/>
            </a:pPr>
            <a:r>
              <a:rPr lang="en-GB" altLang="en-US" sz="1200" smtClean="0">
                <a:latin typeface="Calibri" panose="020F0502020204030204" pitchFamily="34" charset="0"/>
              </a:rPr>
              <a:t>Russell CA and Elia M. Nutrition Screening Survey in the UK and Republic of Ireland in 2011. A report by BAPEN. 2012.</a:t>
            </a:r>
          </a:p>
          <a:p>
            <a:pPr marL="271463" indent="-271463">
              <a:buFontTx/>
              <a:buAutoNum type="arabicPeriod"/>
            </a:pPr>
            <a:r>
              <a:rPr lang="en-GB" altLang="en-US" sz="1200" smtClean="0">
                <a:latin typeface="Calibri" panose="020F0502020204030204" pitchFamily="34" charset="0"/>
              </a:rPr>
              <a:t>Stratton RJ, Green CJ, Elia M. Disease-related malnutrition: an evidence-based approach to treatment. Oxford: CABI publishing; 2003.</a:t>
            </a:r>
          </a:p>
          <a:p>
            <a:pPr marL="271463" indent="-271463">
              <a:buFontTx/>
              <a:buAutoNum type="arabicPeriod"/>
            </a:pPr>
            <a:r>
              <a:rPr lang="en-GB" altLang="en-US" sz="1200" smtClean="0">
                <a:latin typeface="Calibri" panose="020F0502020204030204" pitchFamily="34" charset="0"/>
              </a:rPr>
              <a:t>Elia M. Nutrition and health economics. Nutrition 2006; 22(5):576-578.</a:t>
            </a:r>
          </a:p>
          <a:p>
            <a:pPr marL="271463" indent="-271463">
              <a:buFontTx/>
              <a:buAutoNum type="arabicPeriod"/>
            </a:pPr>
            <a:r>
              <a:rPr lang="en-GB" altLang="en-US" sz="1200" smtClean="0">
                <a:latin typeface="Calibri" panose="020F0502020204030204" pitchFamily="34" charset="0"/>
              </a:rPr>
              <a:t>Guest JF et al. Health Economic impact of managing patients following a community-based diagnosis of malnutrition in the UK. Clin Nutr 2011; 30(4): 422-429.</a:t>
            </a:r>
          </a:p>
          <a:p>
            <a:pPr marL="271463" indent="-271463">
              <a:buFontTx/>
              <a:buAutoNum type="arabicPeriod"/>
            </a:pPr>
            <a:r>
              <a:rPr lang="en-GB" altLang="en-US" sz="1200" smtClean="0">
                <a:latin typeface="Calibri" panose="020F0502020204030204" pitchFamily="34" charset="0"/>
              </a:rPr>
              <a:t>The "MUST" report. Nutritional screening for adults: a multidisciplinary responsibility. Elia M, editor.  2003. Redditch, UK, BAPEN. </a:t>
            </a:r>
          </a:p>
          <a:p>
            <a:pPr marL="271463" indent="-271463">
              <a:buFontTx/>
              <a:buAutoNum type="arabicPeriod"/>
            </a:pPr>
            <a:r>
              <a:rPr lang="en-GB" altLang="en-US" sz="1200" smtClean="0">
                <a:latin typeface="Calibri" panose="020F0502020204030204" pitchFamily="34" charset="0"/>
              </a:rPr>
              <a:t>Multi-professional consensus panel.  Managing Adult Malnutrition in the Community. 2012.</a:t>
            </a:r>
          </a:p>
          <a:p>
            <a:pPr marL="271463" indent="-271463">
              <a:buFontTx/>
              <a:buAutoNum type="arabicPeriod"/>
            </a:pPr>
            <a:r>
              <a:rPr lang="en-GB" altLang="en-US" sz="1200" smtClean="0">
                <a:latin typeface="Calibri" panose="020F0502020204030204" pitchFamily="34" charset="0"/>
              </a:rPr>
              <a:t>Manual of Dietetic Practice. 5th ed. Wiley Blackwell; 2014.</a:t>
            </a:r>
          </a:p>
          <a:p>
            <a:pPr marL="271463" indent="-271463">
              <a:buFontTx/>
              <a:buAutoNum type="arabicPeriod"/>
            </a:pPr>
            <a:r>
              <a:rPr lang="en-GB" altLang="en-US" sz="1200" smtClean="0">
                <a:latin typeface="Calibri" panose="020F0502020204030204" pitchFamily="34" charset="0"/>
              </a:rPr>
              <a:t>Baldwin C, Weekes CE. Dietary advice with or without oral nutritional supplements for disease related malnutrition in adults (review). Cochrane Database of Systematic Reviews. 2011. </a:t>
            </a:r>
          </a:p>
          <a:p>
            <a:pPr marL="271463" indent="-271463">
              <a:buFontTx/>
              <a:buAutoNum type="arabicPeriod"/>
            </a:pPr>
            <a:r>
              <a:rPr lang="en-GB" altLang="en-US" sz="1200" smtClean="0">
                <a:latin typeface="Calibri" panose="020F0502020204030204" pitchFamily="34" charset="0"/>
              </a:rPr>
              <a:t>National Institute for Health and Clinical Excellence (NICE). Nutrition support in adults: oral nutrition support, enteral tube feeding and parenteral nutrition. Clinical Guideline 32. 2006. </a:t>
            </a:r>
          </a:p>
          <a:p>
            <a:pPr marL="271463" indent="-271463">
              <a:buFontTx/>
              <a:buAutoNum type="arabicPeriod"/>
            </a:pPr>
            <a:r>
              <a:rPr lang="en-GB" altLang="en-US" sz="1200" smtClean="0">
                <a:latin typeface="Calibri" panose="020F0502020204030204" pitchFamily="34" charset="0"/>
              </a:rPr>
              <a:t>BMJ Group And Royal Pharmaceutical Society of Great Britain. British National Formulary; 2011. </a:t>
            </a:r>
          </a:p>
          <a:p>
            <a:pPr marL="271463" indent="-271463">
              <a:buFontTx/>
              <a:buAutoNum type="arabicPeriod"/>
            </a:pPr>
            <a:r>
              <a:rPr lang="en-GB" altLang="en-US" sz="1200" smtClean="0">
                <a:latin typeface="Calibri" panose="020F0502020204030204" pitchFamily="34" charset="0"/>
              </a:rPr>
              <a:t> Stratton RJ, Elia M. A review of reviews: a look at the evidence for oral nutritional supplements. Clin Nutr Supp 2007; 2, 5-23.</a:t>
            </a:r>
          </a:p>
          <a:p>
            <a:pPr marL="271463" indent="-271463">
              <a:buFontTx/>
              <a:buAutoNum type="arabicPeriod"/>
            </a:pPr>
            <a:r>
              <a:rPr lang="en-GB" altLang="en-US" sz="1200" smtClean="0">
                <a:latin typeface="Calibri" panose="020F0502020204030204" pitchFamily="34" charset="0"/>
              </a:rPr>
              <a:t>McGurk P, Cawood A, Walters E et al. The burden of malnutrition in general practice http://gut.bmj.com/content/61/Suppl_2/A18.2</a:t>
            </a:r>
          </a:p>
          <a:p>
            <a:pPr marL="271463" indent="-271463">
              <a:buFontTx/>
              <a:buAutoNum type="arabicPeriod"/>
            </a:pPr>
            <a:endParaRPr lang="en-GB" altLang="en-US" sz="1200" smtClean="0">
              <a:latin typeface="Calibri" panose="020F0502020204030204" pitchFamily="34" charset="0"/>
            </a:endParaRPr>
          </a:p>
          <a:p>
            <a:pPr marL="271463" indent="-271463">
              <a:buFontTx/>
              <a:buAutoNum type="arabicPeriod"/>
            </a:pPr>
            <a:endParaRPr lang="en-GB" altLang="en-US" sz="1200" smtClean="0">
              <a:solidFill>
                <a:srgbClr val="000000"/>
              </a:solidFill>
              <a:latin typeface="Calibri" panose="020F0502020204030204" pitchFamily="34" charset="0"/>
            </a:endParaRPr>
          </a:p>
          <a:p>
            <a:pPr marL="271463" indent="-271463">
              <a:buFontTx/>
              <a:buAutoNum type="arabicPeriod"/>
            </a:pPr>
            <a:endParaRPr lang="en-GB" altLang="en-US" sz="1200" smtClean="0">
              <a:solidFill>
                <a:srgbClr val="FF0000"/>
              </a:solidFill>
              <a:latin typeface="Calibri" panose="020F0502020204030204" pitchFamily="34" charset="0"/>
            </a:endParaRPr>
          </a:p>
          <a:p>
            <a:pPr marL="271463" indent="-271463">
              <a:buFontTx/>
              <a:buAutoNum type="arabicPeriod"/>
            </a:pPr>
            <a:endParaRPr lang="en-GB" altLang="en-US" sz="1200" smtClean="0">
              <a:solidFill>
                <a:srgbClr val="FF0000"/>
              </a:solidFill>
              <a:latin typeface="Calibri" panose="020F0502020204030204" pitchFamily="34" charset="0"/>
            </a:endParaRPr>
          </a:p>
          <a:p>
            <a:pPr marL="271463" indent="-271463">
              <a:buFontTx/>
              <a:buAutoNum type="arabicPeriod"/>
            </a:pPr>
            <a:endParaRPr lang="en-GB" altLang="en-US" sz="1200" smtClean="0">
              <a:solidFill>
                <a:srgbClr val="FF0000"/>
              </a:solidFill>
              <a:latin typeface="Calibri" panose="020F0502020204030204" pitchFamily="34" charset="0"/>
            </a:endParaRPr>
          </a:p>
          <a:p>
            <a:pPr marL="271463" indent="-271463">
              <a:buFontTx/>
              <a:buAutoNum type="arabicPeriod"/>
            </a:pPr>
            <a:endParaRPr lang="en-GB" altLang="en-US" sz="1200" smtClean="0">
              <a:solidFill>
                <a:srgbClr val="FF0000"/>
              </a:solidFill>
              <a:latin typeface="Calibri" panose="020F0502020204030204" pitchFamily="34" charset="0"/>
            </a:endParaRPr>
          </a:p>
        </p:txBody>
      </p:sp>
      <p:sp>
        <p:nvSpPr>
          <p:cNvPr id="134147" name="Title 2"/>
          <p:cNvSpPr>
            <a:spLocks noGrp="1"/>
          </p:cNvSpPr>
          <p:nvPr>
            <p:ph type="title"/>
          </p:nvPr>
        </p:nvSpPr>
        <p:spPr bwMode="auto">
          <a:xfrm>
            <a:off x="609600" y="609600"/>
            <a:ext cx="6348413" cy="1009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4000" smtClean="0"/>
              <a:t>References</a:t>
            </a:r>
            <a:endParaRPr lang="en-GB" altLang="en-US" smtClean="0"/>
          </a:p>
        </p:txBody>
      </p:sp>
    </p:spTree>
    <p:extLst>
      <p:ext uri="{BB962C8B-B14F-4D97-AF65-F5344CB8AC3E}">
        <p14:creationId xmlns:p14="http://schemas.microsoft.com/office/powerpoint/2010/main" val="4058604822"/>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CGP Powerpoint Template (2)">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RCGP Powerpoint Template (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20000"/>
          </a:spcBef>
          <a:spcAft>
            <a:spcPct val="0"/>
          </a:spcAft>
          <a:buClrTx/>
          <a:buSzTx/>
          <a:buFontTx/>
          <a:buBlip>
            <a:blip xmlns:r="http://schemas.openxmlformats.org/officeDocument/2006/relationships" r:embed="rId1"/>
          </a:buBlip>
          <a:tabLst>
            <a:tab pos="533400" algn="l"/>
            <a:tab pos="1162050" algn="l"/>
            <a:tab pos="1695450" algn="l"/>
            <a:tab pos="2247900" algn="l"/>
            <a:tab pos="2781300" algn="l"/>
          </a:tabLst>
          <a:defRPr kumimoji="0" lang="en-GB" altLang="en-US" sz="2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0" fontAlgn="base" latinLnBrk="0" hangingPunct="0">
          <a:lnSpc>
            <a:spcPct val="100000"/>
          </a:lnSpc>
          <a:spcBef>
            <a:spcPct val="20000"/>
          </a:spcBef>
          <a:spcAft>
            <a:spcPct val="0"/>
          </a:spcAft>
          <a:buClrTx/>
          <a:buSzTx/>
          <a:buFontTx/>
          <a:buBlip>
            <a:blip xmlns:r="http://schemas.openxmlformats.org/officeDocument/2006/relationships" r:embed="rId1"/>
          </a:buBlip>
          <a:tabLst>
            <a:tab pos="533400" algn="l"/>
            <a:tab pos="1162050" algn="l"/>
            <a:tab pos="1695450" algn="l"/>
            <a:tab pos="2247900" algn="l"/>
            <a:tab pos="2781300" algn="l"/>
          </a:tabLst>
          <a:defRPr kumimoji="0" lang="en-GB" altLang="en-US" sz="2800" b="0" i="0" u="none" strike="noStrike" cap="none" normalizeH="0" baseline="0" smtClean="0">
            <a:ln>
              <a:noFill/>
            </a:ln>
            <a:solidFill>
              <a:schemeClr val="tx1"/>
            </a:solidFill>
            <a:effectLst/>
            <a:latin typeface="Arial" charset="0"/>
          </a:defRPr>
        </a:defPPr>
      </a:lstStyle>
    </a:lnDef>
  </a:objectDefaults>
  <a:extraClrSchemeLst>
    <a:extraClrScheme>
      <a:clrScheme name="RCGP Powerpoint Template (2)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RCGP Powerpoint Template (2)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RCGP Powerpoint Template (2)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RCGP Powerpoint Template (2)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RCGP Powerpoint Template (2)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RCGP Powerpoint Template (2)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RCGP Powerpoint Template (2)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1853</Words>
  <Application>Microsoft Office PowerPoint</Application>
  <PresentationFormat>On-screen Show (4:3)</PresentationFormat>
  <Paragraphs>208</Paragraphs>
  <Slides>24</Slides>
  <Notes>9</Notes>
  <HiddenSlides>0</HiddenSlides>
  <MMClips>0</MMClips>
  <ScaleCrop>false</ScaleCrop>
  <HeadingPairs>
    <vt:vector size="4" baseType="variant">
      <vt:variant>
        <vt:lpstr>Theme</vt:lpstr>
      </vt:variant>
      <vt:variant>
        <vt:i4>2</vt:i4>
      </vt:variant>
      <vt:variant>
        <vt:lpstr>Slide Titles</vt:lpstr>
      </vt:variant>
      <vt:variant>
        <vt:i4>24</vt:i4>
      </vt:variant>
    </vt:vector>
  </HeadingPairs>
  <TitlesOfParts>
    <vt:vector size="26" baseType="lpstr">
      <vt:lpstr>Office Theme</vt:lpstr>
      <vt:lpstr>RCGP Powerpoint Template (2)</vt:lpstr>
      <vt:lpstr> Introductory Certificate in Obesity, Malnutrition and Health  </vt:lpstr>
      <vt:lpstr>Workbook pages 33 - 38 </vt:lpstr>
      <vt:lpstr>Aims</vt:lpstr>
      <vt:lpstr>Holistic risk</vt:lpstr>
      <vt:lpstr>Which of the following do we consider when assessing malnutrition? </vt:lpstr>
      <vt:lpstr>Assessing Malnutrition - Testing  </vt:lpstr>
      <vt:lpstr>Current attitudes in primary care</vt:lpstr>
      <vt:lpstr>Nutrition and hydration are uniquely inter-related</vt:lpstr>
      <vt:lpstr>‘Healthy eating’ means different things to different people</vt:lpstr>
      <vt:lpstr>Conflicting messages: What does food labelling convey?</vt:lpstr>
      <vt:lpstr>Impact of Malnutrition - both a cause and consequence of ill health (3,4,5) </vt:lpstr>
      <vt:lpstr>Groups at risk of malnutrition3</vt:lpstr>
      <vt:lpstr>What should GPs do?</vt:lpstr>
      <vt:lpstr>‘MUST’</vt:lpstr>
      <vt:lpstr>Be clear about aims of nutritional interventions</vt:lpstr>
      <vt:lpstr>‘Food First’ or food fortification </vt:lpstr>
      <vt:lpstr>ONS prescribing goals</vt:lpstr>
      <vt:lpstr>ACBS – prescribable indications (11)</vt:lpstr>
      <vt:lpstr>Prescribing</vt:lpstr>
      <vt:lpstr>What is cachexia?</vt:lpstr>
      <vt:lpstr>Ethical dilemmas</vt:lpstr>
      <vt:lpstr>Summary points for primary care </vt:lpstr>
      <vt:lpstr>Resources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Pryke</dc:creator>
  <cp:lastModifiedBy>Administrator</cp:lastModifiedBy>
  <cp:revision>4</cp:revision>
  <dcterms:created xsi:type="dcterms:W3CDTF">2015-07-15T21:24:04Z</dcterms:created>
  <dcterms:modified xsi:type="dcterms:W3CDTF">2016-11-21T11:13:51Z</dcterms:modified>
</cp:coreProperties>
</file>