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4"/>
  </p:notesMasterIdLst>
  <p:handoutMasterIdLst>
    <p:handoutMasterId r:id="rId25"/>
  </p:handoutMasterIdLst>
  <p:sldIdLst>
    <p:sldId id="256" r:id="rId4"/>
    <p:sldId id="257" r:id="rId5"/>
    <p:sldId id="258" r:id="rId6"/>
    <p:sldId id="262" r:id="rId7"/>
    <p:sldId id="267" r:id="rId8"/>
    <p:sldId id="296" r:id="rId9"/>
    <p:sldId id="297" r:id="rId10"/>
    <p:sldId id="337" r:id="rId11"/>
    <p:sldId id="338" r:id="rId12"/>
    <p:sldId id="339" r:id="rId13"/>
    <p:sldId id="341" r:id="rId14"/>
    <p:sldId id="340" r:id="rId15"/>
    <p:sldId id="313" r:id="rId16"/>
    <p:sldId id="322" r:id="rId17"/>
    <p:sldId id="316" r:id="rId18"/>
    <p:sldId id="324" r:id="rId19"/>
    <p:sldId id="328" r:id="rId20"/>
    <p:sldId id="350" r:id="rId21"/>
    <p:sldId id="348" r:id="rId22"/>
    <p:sldId id="349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104" d="100"/>
          <a:sy n="104" d="100"/>
        </p:scale>
        <p:origin x="182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Eternity: duration without beginning or 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Everything: all things, something extremely important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Everywhere: in all places, the whole of a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Time: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duration belonging to the present life and not from eternity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method of measuring the passage of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Space: area around everything (events and objects) that exists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Analysing and Solving Problems (APS)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29-Jan-2018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students with the ability to develop generic solutions to problems using abstract thinking skills.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In-class Test: May</a:t>
            </a:r>
          </a:p>
          <a:p>
            <a:pPr lvl="1"/>
            <a:r>
              <a:rPr lang="en-GB" dirty="0"/>
              <a:t>Monday, </a:t>
            </a:r>
            <a:r>
              <a:rPr lang="en-GB" b="1" dirty="0"/>
              <a:t>26</a:t>
            </a:r>
            <a:r>
              <a:rPr lang="en-GB" b="1" baseline="30000" dirty="0"/>
              <a:t>th</a:t>
            </a:r>
            <a:r>
              <a:rPr lang="en-GB" b="1" dirty="0"/>
              <a:t> March 2018</a:t>
            </a:r>
          </a:p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February</a:t>
            </a:r>
          </a:p>
          <a:p>
            <a:pPr lvl="1"/>
            <a:r>
              <a:rPr lang="en-GB" dirty="0"/>
              <a:t>Hand in:	May 2018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Analysing and Solving Problems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44932" y="3573016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1" indent="0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am the beginning of everything, the end of everywhere. I’m the beginning of eternity, the end of time &amp; space.</a:t>
            </a:r>
          </a:p>
          <a:p>
            <a:pPr marL="320040" lvl="1" indent="0" algn="ctr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am I?</a:t>
            </a:r>
            <a:r>
              <a:rPr lang="en-GB" sz="28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12648" y="6093296"/>
            <a:ext cx="8153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</p:txBody>
      </p:sp>
    </p:spTree>
    <p:extLst>
      <p:ext uri="{BB962C8B-B14F-4D97-AF65-F5344CB8AC3E}">
        <p14:creationId xmlns:p14="http://schemas.microsoft.com/office/powerpoint/2010/main" val="225894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“death” and an awed, sombre, reflective hush fell over the class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The answer, however, was a lot more mundane – nothing interesting and something quite simple!</a:t>
            </a:r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5949280"/>
            <a:ext cx="815340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79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1809" y="2204864"/>
            <a:ext cx="2994660" cy="33804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708920"/>
            <a:ext cx="411861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/>
              <a:t>The new </a:t>
            </a:r>
            <a:r>
              <a:rPr lang="en-GB" dirty="0" err="1"/>
              <a:t>iPhoneX</a:t>
            </a:r>
            <a:endParaRPr lang="en-GB" dirty="0"/>
          </a:p>
          <a:p>
            <a:pPr lvl="1"/>
            <a:r>
              <a:rPr lang="en-GB" dirty="0"/>
              <a:t>You likely keep up to date with the latest 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7781" y="1556792"/>
            <a:ext cx="2994660" cy="33804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do you see?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new iPhone X (very specific)</a:t>
            </a:r>
          </a:p>
          <a:p>
            <a:r>
              <a:rPr lang="en-GB" dirty="0"/>
              <a:t>An iPhone (slightly less specific)</a:t>
            </a:r>
          </a:p>
          <a:p>
            <a:r>
              <a:rPr lang="en-GB" dirty="0"/>
              <a:t>A Smartphone (</a:t>
            </a:r>
            <a:r>
              <a:rPr lang="en-GB" b="1" dirty="0"/>
              <a:t>a bit more abstract</a:t>
            </a:r>
            <a:r>
              <a:rPr lang="en-GB" dirty="0"/>
              <a:t>)</a:t>
            </a:r>
          </a:p>
          <a:p>
            <a:r>
              <a:rPr lang="en-GB" dirty="0"/>
              <a:t>A phone (</a:t>
            </a:r>
            <a:r>
              <a:rPr lang="en-GB" b="1" dirty="0"/>
              <a:t>more abstract</a:t>
            </a:r>
            <a:r>
              <a:rPr lang="en-GB" dirty="0"/>
              <a:t>)</a:t>
            </a:r>
          </a:p>
          <a:p>
            <a:r>
              <a:rPr lang="en-GB" dirty="0"/>
              <a:t>An object or a thing (</a:t>
            </a:r>
            <a:r>
              <a:rPr lang="en-GB" b="1" dirty="0"/>
              <a:t>very abstract</a:t>
            </a:r>
            <a:r>
              <a:rPr lang="en-GB" dirty="0"/>
              <a:t>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5564" y="2060848"/>
            <a:ext cx="4118610" cy="20002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71600" y="4937215"/>
            <a:ext cx="5544616" cy="868049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7126" y="6412686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about </a:t>
            </a:r>
            <a:r>
              <a:rPr lang="en-GB" b="1" dirty="0"/>
              <a:t>2008</a:t>
            </a:r>
            <a:r>
              <a:rPr lang="en-GB" dirty="0"/>
              <a:t>?</a:t>
            </a:r>
          </a:p>
          <a:p>
            <a:r>
              <a:rPr lang="en-GB" dirty="0"/>
              <a:t>Can you think of specific and abstract thinking examples with regards to </a:t>
            </a:r>
            <a:r>
              <a:rPr lang="en-GB" b="1" dirty="0"/>
              <a:t>2008</a:t>
            </a:r>
            <a:r>
              <a:rPr lang="en-GB" dirty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478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a problem (simple or complex)</a:t>
            </a:r>
          </a:p>
          <a:p>
            <a:r>
              <a:rPr lang="en-GB" dirty="0"/>
              <a:t>Understand what the problem is</a:t>
            </a:r>
          </a:p>
          <a:p>
            <a:r>
              <a:rPr lang="en-GB" dirty="0"/>
              <a:t>Develop possible solutions</a:t>
            </a:r>
          </a:p>
          <a:p>
            <a:r>
              <a:rPr lang="en-GB" dirty="0"/>
              <a:t>Present your solution(s) in a way that a computer, a human, or both, can understand.</a:t>
            </a:r>
          </a:p>
          <a:p>
            <a:pPr lvl="1"/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Humans, i.e. IT and computing personnel and users</a:t>
            </a:r>
          </a:p>
          <a:p>
            <a:pPr lvl="2"/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410876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Problem solving in computing is commonly referred to as </a:t>
            </a:r>
            <a:r>
              <a:rPr lang="en-GB" b="1" i="1" dirty="0"/>
              <a:t>computational thinking</a:t>
            </a:r>
            <a:r>
              <a:rPr lang="en-GB" dirty="0"/>
              <a:t>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5" name="Block Arc 1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6" name="Block Arc 1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7" name="Block Arc 1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9" name="Freeform 18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8661" y="158426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8767" y="2362105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1873" y="3123734"/>
            <a:ext cx="1123810" cy="17142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594" y="2356578"/>
            <a:ext cx="2909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7188" y="375935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97395" y="4838020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27595" y="6138294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246214" y="5383316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  <a:p>
            <a:r>
              <a:rPr lang="en-GB" b="1" dirty="0"/>
              <a:t>Pattern Recognition </a:t>
            </a:r>
            <a:r>
              <a:rPr lang="en-GB" dirty="0"/>
              <a:t>– 2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buNone/>
            </a:pPr>
            <a:r>
              <a:rPr lang="en-GB" sz="1900" dirty="0"/>
              <a:t>I’m the beginning 	of eternity, 	the end of 	time &amp; space.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1259632" y="5157192"/>
            <a:ext cx="1944216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148064" y="5157192"/>
            <a:ext cx="1296144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09197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020272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sz="1900" dirty="0"/>
              <a:t>I’m the beginning 	of eternity, 	the end of 	time &amp; space.</a:t>
            </a:r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/>
              <a:t>The student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/>
              <a:t>The teacher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347864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</a:t>
            </a:r>
            <a:r>
              <a:rPr lang="en-GB" sz="1900" b="1" dirty="0"/>
              <a:t>beginning</a:t>
            </a:r>
            <a:r>
              <a:rPr lang="en-GB" sz="1900" dirty="0"/>
              <a:t> 	of everything, 	the </a:t>
            </a:r>
            <a:r>
              <a:rPr lang="en-GB" sz="1900" b="1" dirty="0"/>
              <a:t>end</a:t>
            </a:r>
            <a:r>
              <a:rPr lang="en-GB" sz="1900" dirty="0"/>
              <a:t> of 	everywhere. </a:t>
            </a:r>
          </a:p>
          <a:p>
            <a:pPr marL="640080" lvl="2" indent="0">
              <a:buNone/>
            </a:pPr>
            <a:r>
              <a:rPr lang="en-GB" sz="1900" dirty="0"/>
              <a:t>I’m the </a:t>
            </a:r>
            <a:r>
              <a:rPr lang="en-GB" sz="1900" b="1" dirty="0"/>
              <a:t>beginning</a:t>
            </a:r>
            <a:r>
              <a:rPr lang="en-GB" sz="1900" dirty="0"/>
              <a:t> 	of eternity, 	the </a:t>
            </a:r>
            <a:r>
              <a:rPr lang="en-GB" sz="1900" b="1" dirty="0"/>
              <a:t>end</a:t>
            </a:r>
            <a:r>
              <a:rPr lang="en-GB" sz="1900" dirty="0"/>
              <a:t> of 	time &amp; space.</a:t>
            </a:r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dirty="0"/>
              <a:t>The Student, 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r>
              <a:rPr lang="en-GB" dirty="0"/>
              <a:t>The Teacher: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409197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Teaser: Testing 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teacher</a:t>
            </a:r>
          </a:p>
          <a:p>
            <a:pPr lvl="1"/>
            <a:r>
              <a:rPr lang="en-GB" b="1" i="1" dirty="0" smtClean="0"/>
              <a:t>Abstract </a:t>
            </a:r>
            <a:r>
              <a:rPr lang="en-GB" b="1" i="1" dirty="0"/>
              <a:t>thinking</a:t>
            </a:r>
            <a:r>
              <a:rPr lang="en-GB" dirty="0"/>
              <a:t>: </a:t>
            </a:r>
            <a:r>
              <a:rPr lang="en-GB" dirty="0" smtClean="0"/>
              <a:t>the words and every </a:t>
            </a:r>
            <a:r>
              <a:rPr lang="en-GB" dirty="0"/>
              <a:t>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r>
              <a:rPr lang="en-GB" b="1" dirty="0"/>
              <a:t>The student</a:t>
            </a:r>
          </a:p>
          <a:p>
            <a:pPr lvl="1"/>
            <a:r>
              <a:rPr lang="en-GB" b="1" i="1" smtClean="0"/>
              <a:t>Abstract </a:t>
            </a:r>
            <a:r>
              <a:rPr lang="en-GB" b="1" i="1" dirty="0"/>
              <a:t>thinking</a:t>
            </a:r>
            <a:r>
              <a:rPr lang="en-GB" dirty="0"/>
              <a:t>: the interesting meaning of the words.</a:t>
            </a:r>
          </a:p>
          <a:p>
            <a:pPr lvl="1"/>
            <a:r>
              <a:rPr lang="en-GB" dirty="0"/>
              <a:t>Looking at the dictionary meanings of the words, the student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40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10485</TotalTime>
  <Words>1011</Words>
  <Application>Microsoft Office PowerPoint</Application>
  <PresentationFormat>On-screen Show (4:3)</PresentationFormat>
  <Paragraphs>177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Introduction</vt:lpstr>
      <vt:lpstr>Teaser</vt:lpstr>
      <vt:lpstr>Teaser</vt:lpstr>
      <vt:lpstr>Abstract Thinking</vt:lpstr>
      <vt:lpstr>Abstract Thinking</vt:lpstr>
      <vt:lpstr>Abstract Thinking</vt:lpstr>
      <vt:lpstr>Abstract Thinking</vt:lpstr>
      <vt:lpstr>Abstract Thinking</vt:lpstr>
      <vt:lpstr>Problem Solving</vt:lpstr>
      <vt:lpstr>Problem Solving</vt:lpstr>
      <vt:lpstr>Computational Thinking</vt:lpstr>
      <vt:lpstr>Elements of Computational Thinking</vt:lpstr>
      <vt:lpstr>A Problem Solving Approach to the Teaser</vt:lpstr>
      <vt:lpstr>A Problem Solving Approach to the Teaser</vt:lpstr>
      <vt:lpstr>A Problem Solving Approach to the Teaser</vt:lpstr>
      <vt:lpstr>A Problem Solving Approach to the Teaser: Testing the Solution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1529</cp:revision>
  <cp:lastPrinted>2014-09-29T16:21:25Z</cp:lastPrinted>
  <dcterms:created xsi:type="dcterms:W3CDTF">2013-09-18T07:00:31Z</dcterms:created>
  <dcterms:modified xsi:type="dcterms:W3CDTF">2018-01-29T07:08:36Z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