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300" r:id="rId5"/>
    <p:sldId id="313" r:id="rId6"/>
    <p:sldId id="302" r:id="rId7"/>
    <p:sldId id="303" r:id="rId8"/>
    <p:sldId id="304" r:id="rId9"/>
    <p:sldId id="305" r:id="rId10"/>
    <p:sldId id="306" r:id="rId11"/>
    <p:sldId id="307" r:id="rId12"/>
    <p:sldId id="308" r:id="rId13"/>
    <p:sldId id="309" r:id="rId14"/>
    <p:sldId id="310" r:id="rId15"/>
    <p:sldId id="311" r:id="rId16"/>
    <p:sldId id="31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349" autoAdjust="0"/>
    <p:restoredTop sz="94682"/>
  </p:normalViewPr>
  <p:slideViewPr>
    <p:cSldViewPr snapToGrid="0">
      <p:cViewPr varScale="1">
        <p:scale>
          <a:sx n="105" d="100"/>
          <a:sy n="105" d="100"/>
        </p:scale>
        <p:origin x="1158" y="108"/>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seem Akhtar (2507359)" userId="c2d4de31-0f3b-42d2-8951-2dc1d142a91d" providerId="ADAL" clId="{86D2FE06-5176-4812-AE25-54246193BE62}"/>
    <pc:docChg chg="undo custSel addSld delSld modSld sldOrd">
      <pc:chgData name="Naseem Akhtar (2507359)" userId="c2d4de31-0f3b-42d2-8951-2dc1d142a91d" providerId="ADAL" clId="{86D2FE06-5176-4812-AE25-54246193BE62}" dt="2026-06-14T19:38:08.357" v="8241" actId="20577"/>
      <pc:docMkLst>
        <pc:docMk/>
      </pc:docMkLst>
      <pc:sldChg chg="modSp mod">
        <pc:chgData name="Naseem Akhtar (2507359)" userId="c2d4de31-0f3b-42d2-8951-2dc1d142a91d" providerId="ADAL" clId="{86D2FE06-5176-4812-AE25-54246193BE62}" dt="2026-06-14T19:38:08.357" v="8241" actId="20577"/>
        <pc:sldMkLst>
          <pc:docMk/>
          <pc:sldMk cId="1068343606" sldId="300"/>
        </pc:sldMkLst>
        <pc:spChg chg="mod">
          <ac:chgData name="Naseem Akhtar (2507359)" userId="c2d4de31-0f3b-42d2-8951-2dc1d142a91d" providerId="ADAL" clId="{86D2FE06-5176-4812-AE25-54246193BE62}" dt="2026-06-14T19:38:08.357" v="8241" actId="20577"/>
          <ac:spMkLst>
            <pc:docMk/>
            <pc:sldMk cId="1068343606" sldId="300"/>
            <ac:spMk id="3" creationId="{E9D97285-76D8-7E4B-5301-2C5C7F50D0A6}"/>
          </ac:spMkLst>
        </pc:spChg>
      </pc:sldChg>
      <pc:sldChg chg="modSp mod modAnim">
        <pc:chgData name="Naseem Akhtar (2507359)" userId="c2d4de31-0f3b-42d2-8951-2dc1d142a91d" providerId="ADAL" clId="{86D2FE06-5176-4812-AE25-54246193BE62}" dt="2026-06-09T19:19:28.100" v="4280"/>
        <pc:sldMkLst>
          <pc:docMk/>
          <pc:sldMk cId="3350161283" sldId="302"/>
        </pc:sldMkLst>
        <pc:spChg chg="mod">
          <ac:chgData name="Naseem Akhtar (2507359)" userId="c2d4de31-0f3b-42d2-8951-2dc1d142a91d" providerId="ADAL" clId="{86D2FE06-5176-4812-AE25-54246193BE62}" dt="2026-06-09T19:09:49.668" v="4272" actId="20577"/>
          <ac:spMkLst>
            <pc:docMk/>
            <pc:sldMk cId="3350161283" sldId="302"/>
            <ac:spMk id="4" creationId="{8D520FC2-50B3-A72C-35FF-E2289F7FF82B}"/>
          </ac:spMkLst>
        </pc:spChg>
        <pc:spChg chg="mod">
          <ac:chgData name="Naseem Akhtar (2507359)" userId="c2d4de31-0f3b-42d2-8951-2dc1d142a91d" providerId="ADAL" clId="{86D2FE06-5176-4812-AE25-54246193BE62}" dt="2026-06-09T19:07:20.640" v="4232" actId="2711"/>
          <ac:spMkLst>
            <pc:docMk/>
            <pc:sldMk cId="3350161283" sldId="302"/>
            <ac:spMk id="5" creationId="{F9B338E8-1DBC-0FE2-455A-82806A977572}"/>
          </ac:spMkLst>
        </pc:spChg>
      </pc:sldChg>
      <pc:sldChg chg="modSp mod">
        <pc:chgData name="Naseem Akhtar (2507359)" userId="c2d4de31-0f3b-42d2-8951-2dc1d142a91d" providerId="ADAL" clId="{86D2FE06-5176-4812-AE25-54246193BE62}" dt="2026-06-09T19:06:15.878" v="4222" actId="403"/>
        <pc:sldMkLst>
          <pc:docMk/>
          <pc:sldMk cId="2609339035" sldId="303"/>
        </pc:sldMkLst>
        <pc:spChg chg="mod">
          <ac:chgData name="Naseem Akhtar (2507359)" userId="c2d4de31-0f3b-42d2-8951-2dc1d142a91d" providerId="ADAL" clId="{86D2FE06-5176-4812-AE25-54246193BE62}" dt="2026-06-09T19:06:15.878" v="4222" actId="403"/>
          <ac:spMkLst>
            <pc:docMk/>
            <pc:sldMk cId="2609339035" sldId="303"/>
            <ac:spMk id="2" creationId="{3A923FBA-7788-70A6-BB80-20E32A13EAEA}"/>
          </ac:spMkLst>
        </pc:spChg>
        <pc:spChg chg="mod">
          <ac:chgData name="Naseem Akhtar (2507359)" userId="c2d4de31-0f3b-42d2-8951-2dc1d142a91d" providerId="ADAL" clId="{86D2FE06-5176-4812-AE25-54246193BE62}" dt="2026-06-09T19:01:23.106" v="3711" actId="1076"/>
          <ac:spMkLst>
            <pc:docMk/>
            <pc:sldMk cId="2609339035" sldId="303"/>
            <ac:spMk id="3" creationId="{8F7D8619-1B86-47C0-0EF6-BD7B33463696}"/>
          </ac:spMkLst>
        </pc:spChg>
      </pc:sldChg>
      <pc:sldChg chg="addSp modSp mod modAnim">
        <pc:chgData name="Naseem Akhtar (2507359)" userId="c2d4de31-0f3b-42d2-8951-2dc1d142a91d" providerId="ADAL" clId="{86D2FE06-5176-4812-AE25-54246193BE62}" dt="2026-06-09T20:56:41.005" v="8176"/>
        <pc:sldMkLst>
          <pc:docMk/>
          <pc:sldMk cId="3110353853" sldId="304"/>
        </pc:sldMkLst>
        <pc:spChg chg="mod">
          <ac:chgData name="Naseem Akhtar (2507359)" userId="c2d4de31-0f3b-42d2-8951-2dc1d142a91d" providerId="ADAL" clId="{86D2FE06-5176-4812-AE25-54246193BE62}" dt="2026-06-09T19:28:32.571" v="4761" actId="115"/>
          <ac:spMkLst>
            <pc:docMk/>
            <pc:sldMk cId="3110353853" sldId="304"/>
            <ac:spMk id="3" creationId="{71A1CBCB-2951-076C-4CAB-1BC00C3F17D8}"/>
          </ac:spMkLst>
        </pc:spChg>
        <pc:spChg chg="mod">
          <ac:chgData name="Naseem Akhtar (2507359)" userId="c2d4de31-0f3b-42d2-8951-2dc1d142a91d" providerId="ADAL" clId="{86D2FE06-5176-4812-AE25-54246193BE62}" dt="2026-06-09T19:28:48.514" v="4763" actId="1076"/>
          <ac:spMkLst>
            <pc:docMk/>
            <pc:sldMk cId="3110353853" sldId="304"/>
            <ac:spMk id="4" creationId="{AD6FD60E-B013-52DF-354C-D8DB8814C97A}"/>
          </ac:spMkLst>
        </pc:spChg>
        <pc:spChg chg="add mod">
          <ac:chgData name="Naseem Akhtar (2507359)" userId="c2d4de31-0f3b-42d2-8951-2dc1d142a91d" providerId="ADAL" clId="{86D2FE06-5176-4812-AE25-54246193BE62}" dt="2026-06-09T19:28:21" v="4756" actId="207"/>
          <ac:spMkLst>
            <pc:docMk/>
            <pc:sldMk cId="3110353853" sldId="304"/>
            <ac:spMk id="5" creationId="{8CF46F80-5C39-8544-FEAF-72705EFC6C19}"/>
          </ac:spMkLst>
        </pc:spChg>
        <pc:picChg chg="add mod ord modCrop">
          <ac:chgData name="Naseem Akhtar (2507359)" userId="c2d4de31-0f3b-42d2-8951-2dc1d142a91d" providerId="ADAL" clId="{86D2FE06-5176-4812-AE25-54246193BE62}" dt="2026-06-09T19:28:43.121" v="4762" actId="29295"/>
          <ac:picMkLst>
            <pc:docMk/>
            <pc:sldMk cId="3110353853" sldId="304"/>
            <ac:picMk id="6" creationId="{8A8CEED6-4A04-1CAF-3E20-9E615D111215}"/>
          </ac:picMkLst>
        </pc:picChg>
      </pc:sldChg>
      <pc:sldChg chg="addSp delSp modSp mod modAnim">
        <pc:chgData name="Naseem Akhtar (2507359)" userId="c2d4de31-0f3b-42d2-8951-2dc1d142a91d" providerId="ADAL" clId="{86D2FE06-5176-4812-AE25-54246193BE62}" dt="2026-06-09T20:59:51.436" v="8178"/>
        <pc:sldMkLst>
          <pc:docMk/>
          <pc:sldMk cId="3901938355" sldId="305"/>
        </pc:sldMkLst>
        <pc:spChg chg="mod">
          <ac:chgData name="Naseem Akhtar (2507359)" userId="c2d4de31-0f3b-42d2-8951-2dc1d142a91d" providerId="ADAL" clId="{86D2FE06-5176-4812-AE25-54246193BE62}" dt="2026-06-09T19:31:52.286" v="5055" actId="20577"/>
          <ac:spMkLst>
            <pc:docMk/>
            <pc:sldMk cId="3901938355" sldId="305"/>
            <ac:spMk id="2" creationId="{74D48DF0-7084-7BF8-351B-40A6ECDD02AF}"/>
          </ac:spMkLst>
        </pc:spChg>
        <pc:picChg chg="add mod">
          <ac:chgData name="Naseem Akhtar (2507359)" userId="c2d4de31-0f3b-42d2-8951-2dc1d142a91d" providerId="ADAL" clId="{86D2FE06-5176-4812-AE25-54246193BE62}" dt="2026-06-09T19:33:17.555" v="5071" actId="1076"/>
          <ac:picMkLst>
            <pc:docMk/>
            <pc:sldMk cId="3901938355" sldId="305"/>
            <ac:picMk id="6" creationId="{F94DEE22-EAE5-935D-EFF7-B64869A4B1D5}"/>
          </ac:picMkLst>
        </pc:picChg>
      </pc:sldChg>
      <pc:sldChg chg="addSp delSp modSp mod modTransition">
        <pc:chgData name="Naseem Akhtar (2507359)" userId="c2d4de31-0f3b-42d2-8951-2dc1d142a91d" providerId="ADAL" clId="{86D2FE06-5176-4812-AE25-54246193BE62}" dt="2026-06-09T21:04:37.019" v="8179"/>
        <pc:sldMkLst>
          <pc:docMk/>
          <pc:sldMk cId="2661174512" sldId="306"/>
        </pc:sldMkLst>
        <pc:spChg chg="mod">
          <ac:chgData name="Naseem Akhtar (2507359)" userId="c2d4de31-0f3b-42d2-8951-2dc1d142a91d" providerId="ADAL" clId="{86D2FE06-5176-4812-AE25-54246193BE62}" dt="2026-06-09T19:37:31.340" v="5736" actId="33524"/>
          <ac:spMkLst>
            <pc:docMk/>
            <pc:sldMk cId="2661174512" sldId="306"/>
            <ac:spMk id="3" creationId="{9E11D155-25E1-8B68-CB50-937B45BF4B27}"/>
          </ac:spMkLst>
        </pc:spChg>
        <pc:spChg chg="mod">
          <ac:chgData name="Naseem Akhtar (2507359)" userId="c2d4de31-0f3b-42d2-8951-2dc1d142a91d" providerId="ADAL" clId="{86D2FE06-5176-4812-AE25-54246193BE62}" dt="2026-06-09T19:34:24.081" v="5111" actId="122"/>
          <ac:spMkLst>
            <pc:docMk/>
            <pc:sldMk cId="2661174512" sldId="306"/>
            <ac:spMk id="4" creationId="{024F4A17-E5E3-3BBB-506A-67A82AC57277}"/>
          </ac:spMkLst>
        </pc:spChg>
        <pc:picChg chg="add mod">
          <ac:chgData name="Naseem Akhtar (2507359)" userId="c2d4de31-0f3b-42d2-8951-2dc1d142a91d" providerId="ADAL" clId="{86D2FE06-5176-4812-AE25-54246193BE62}" dt="2026-06-09T19:38:38.397" v="5741" actId="1076"/>
          <ac:picMkLst>
            <pc:docMk/>
            <pc:sldMk cId="2661174512" sldId="306"/>
            <ac:picMk id="8" creationId="{4C04BAD9-70E0-2037-44AF-D3D875215312}"/>
          </ac:picMkLst>
        </pc:picChg>
      </pc:sldChg>
      <pc:sldChg chg="addSp delSp modSp mod modTransition modAnim">
        <pc:chgData name="Naseem Akhtar (2507359)" userId="c2d4de31-0f3b-42d2-8951-2dc1d142a91d" providerId="ADAL" clId="{86D2FE06-5176-4812-AE25-54246193BE62}" dt="2026-06-09T21:06:01.543" v="8181"/>
        <pc:sldMkLst>
          <pc:docMk/>
          <pc:sldMk cId="2585735354" sldId="307"/>
        </pc:sldMkLst>
        <pc:spChg chg="mod">
          <ac:chgData name="Naseem Akhtar (2507359)" userId="c2d4de31-0f3b-42d2-8951-2dc1d142a91d" providerId="ADAL" clId="{86D2FE06-5176-4812-AE25-54246193BE62}" dt="2026-06-09T20:03:50.581" v="6485" actId="1076"/>
          <ac:spMkLst>
            <pc:docMk/>
            <pc:sldMk cId="2585735354" sldId="307"/>
            <ac:spMk id="4" creationId="{0FC7F6E0-EEF5-DF18-032D-5675E3E4163B}"/>
          </ac:spMkLst>
        </pc:spChg>
        <pc:spChg chg="mod">
          <ac:chgData name="Naseem Akhtar (2507359)" userId="c2d4de31-0f3b-42d2-8951-2dc1d142a91d" providerId="ADAL" clId="{86D2FE06-5176-4812-AE25-54246193BE62}" dt="2026-06-09T20:03:55.195" v="6486" actId="1076"/>
          <ac:spMkLst>
            <pc:docMk/>
            <pc:sldMk cId="2585735354" sldId="307"/>
            <ac:spMk id="5" creationId="{570A5048-2A9E-8039-0515-DD55D6645F23}"/>
          </ac:spMkLst>
        </pc:spChg>
        <pc:graphicFrameChg chg="add mod modGraphic">
          <ac:chgData name="Naseem Akhtar (2507359)" userId="c2d4de31-0f3b-42d2-8951-2dc1d142a91d" providerId="ADAL" clId="{86D2FE06-5176-4812-AE25-54246193BE62}" dt="2026-06-09T20:03:32.787" v="6482" actId="2711"/>
          <ac:graphicFrameMkLst>
            <pc:docMk/>
            <pc:sldMk cId="2585735354" sldId="307"/>
            <ac:graphicFrameMk id="8" creationId="{98DDC0B5-566E-F264-5345-92E1E7364F12}"/>
          </ac:graphicFrameMkLst>
        </pc:graphicFrameChg>
      </pc:sldChg>
      <pc:sldChg chg="addSp delSp modSp mod modAnim">
        <pc:chgData name="Naseem Akhtar (2507359)" userId="c2d4de31-0f3b-42d2-8951-2dc1d142a91d" providerId="ADAL" clId="{86D2FE06-5176-4812-AE25-54246193BE62}" dt="2026-06-09T21:06:14.485" v="8182"/>
        <pc:sldMkLst>
          <pc:docMk/>
          <pc:sldMk cId="2524601993" sldId="308"/>
        </pc:sldMkLst>
        <pc:spChg chg="mod">
          <ac:chgData name="Naseem Akhtar (2507359)" userId="c2d4de31-0f3b-42d2-8951-2dc1d142a91d" providerId="ADAL" clId="{86D2FE06-5176-4812-AE25-54246193BE62}" dt="2026-06-09T20:04:45.924" v="6556" actId="1076"/>
          <ac:spMkLst>
            <pc:docMk/>
            <pc:sldMk cId="2524601993" sldId="308"/>
            <ac:spMk id="4" creationId="{15E4F035-A84E-C603-942E-4778256E0BA0}"/>
          </ac:spMkLst>
        </pc:spChg>
        <pc:spChg chg="mod">
          <ac:chgData name="Naseem Akhtar (2507359)" userId="c2d4de31-0f3b-42d2-8951-2dc1d142a91d" providerId="ADAL" clId="{86D2FE06-5176-4812-AE25-54246193BE62}" dt="2026-06-09T20:07:18.168" v="6903" actId="1076"/>
          <ac:spMkLst>
            <pc:docMk/>
            <pc:sldMk cId="2524601993" sldId="308"/>
            <ac:spMk id="5" creationId="{FA5E2967-EEB7-97E3-2E56-03BE47654FA4}"/>
          </ac:spMkLst>
        </pc:spChg>
        <pc:picChg chg="add mod">
          <ac:chgData name="Naseem Akhtar (2507359)" userId="c2d4de31-0f3b-42d2-8951-2dc1d142a91d" providerId="ADAL" clId="{86D2FE06-5176-4812-AE25-54246193BE62}" dt="2026-06-09T20:08:09.139" v="6907" actId="1076"/>
          <ac:picMkLst>
            <pc:docMk/>
            <pc:sldMk cId="2524601993" sldId="308"/>
            <ac:picMk id="9" creationId="{5BD230BF-3535-2CEC-F78F-44ADFF2826EC}"/>
          </ac:picMkLst>
        </pc:picChg>
      </pc:sldChg>
      <pc:sldChg chg="addSp delSp modSp mod">
        <pc:chgData name="Naseem Akhtar (2507359)" userId="c2d4de31-0f3b-42d2-8951-2dc1d142a91d" providerId="ADAL" clId="{86D2FE06-5176-4812-AE25-54246193BE62}" dt="2026-06-09T20:25:47.614" v="7513" actId="20577"/>
        <pc:sldMkLst>
          <pc:docMk/>
          <pc:sldMk cId="3684176228" sldId="309"/>
        </pc:sldMkLst>
        <pc:spChg chg="mod">
          <ac:chgData name="Naseem Akhtar (2507359)" userId="c2d4de31-0f3b-42d2-8951-2dc1d142a91d" providerId="ADAL" clId="{86D2FE06-5176-4812-AE25-54246193BE62}" dt="2026-06-09T20:09:44.005" v="6967" actId="2711"/>
          <ac:spMkLst>
            <pc:docMk/>
            <pc:sldMk cId="3684176228" sldId="309"/>
            <ac:spMk id="4" creationId="{1288F86E-044B-A8DC-720C-DF4B111A9946}"/>
          </ac:spMkLst>
        </pc:spChg>
        <pc:spChg chg="mod">
          <ac:chgData name="Naseem Akhtar (2507359)" userId="c2d4de31-0f3b-42d2-8951-2dc1d142a91d" providerId="ADAL" clId="{86D2FE06-5176-4812-AE25-54246193BE62}" dt="2026-06-09T20:24:28.753" v="7496" actId="2711"/>
          <ac:spMkLst>
            <pc:docMk/>
            <pc:sldMk cId="3684176228" sldId="309"/>
            <ac:spMk id="5" creationId="{898D7F7C-453A-03E2-6B72-A471770463E2}"/>
          </ac:spMkLst>
        </pc:spChg>
        <pc:spChg chg="add mod">
          <ac:chgData name="Naseem Akhtar (2507359)" userId="c2d4de31-0f3b-42d2-8951-2dc1d142a91d" providerId="ADAL" clId="{86D2FE06-5176-4812-AE25-54246193BE62}" dt="2026-06-09T20:25:47.614" v="7513" actId="20577"/>
          <ac:spMkLst>
            <pc:docMk/>
            <pc:sldMk cId="3684176228" sldId="309"/>
            <ac:spMk id="8" creationId="{B8BA266D-F855-50D7-2DDF-4BB07180DBB9}"/>
          </ac:spMkLst>
        </pc:spChg>
      </pc:sldChg>
      <pc:sldChg chg="addSp delSp modSp mod">
        <pc:chgData name="Naseem Akhtar (2507359)" userId="c2d4de31-0f3b-42d2-8951-2dc1d142a91d" providerId="ADAL" clId="{86D2FE06-5176-4812-AE25-54246193BE62}" dt="2026-06-09T20:35:39.510" v="8133" actId="122"/>
        <pc:sldMkLst>
          <pc:docMk/>
          <pc:sldMk cId="2320696838" sldId="310"/>
        </pc:sldMkLst>
        <pc:spChg chg="mod">
          <ac:chgData name="Naseem Akhtar (2507359)" userId="c2d4de31-0f3b-42d2-8951-2dc1d142a91d" providerId="ADAL" clId="{86D2FE06-5176-4812-AE25-54246193BE62}" dt="2026-06-09T20:26:05.040" v="7526" actId="20577"/>
          <ac:spMkLst>
            <pc:docMk/>
            <pc:sldMk cId="2320696838" sldId="310"/>
            <ac:spMk id="4" creationId="{B50F6AB2-083C-ABF7-63BB-1BCB86B2A19B}"/>
          </ac:spMkLst>
        </pc:spChg>
        <pc:spChg chg="add mod">
          <ac:chgData name="Naseem Akhtar (2507359)" userId="c2d4de31-0f3b-42d2-8951-2dc1d142a91d" providerId="ADAL" clId="{86D2FE06-5176-4812-AE25-54246193BE62}" dt="2026-06-09T20:35:39.510" v="8133" actId="122"/>
          <ac:spMkLst>
            <pc:docMk/>
            <pc:sldMk cId="2320696838" sldId="310"/>
            <ac:spMk id="6" creationId="{2C4E82A0-D955-83D2-ABB2-F21F708AE044}"/>
          </ac:spMkLst>
        </pc:spChg>
      </pc:sldChg>
      <pc:sldChg chg="addSp delSp modSp mod">
        <pc:chgData name="Naseem Akhtar (2507359)" userId="c2d4de31-0f3b-42d2-8951-2dc1d142a91d" providerId="ADAL" clId="{86D2FE06-5176-4812-AE25-54246193BE62}" dt="2026-06-09T20:56:13.499" v="8174" actId="12"/>
        <pc:sldMkLst>
          <pc:docMk/>
          <pc:sldMk cId="3662048715" sldId="311"/>
        </pc:sldMkLst>
        <pc:spChg chg="mod">
          <ac:chgData name="Naseem Akhtar (2507359)" userId="c2d4de31-0f3b-42d2-8951-2dc1d142a91d" providerId="ADAL" clId="{86D2FE06-5176-4812-AE25-54246193BE62}" dt="2026-06-09T20:56:13.499" v="8174" actId="12"/>
          <ac:spMkLst>
            <pc:docMk/>
            <pc:sldMk cId="3662048715" sldId="311"/>
            <ac:spMk id="3" creationId="{F687316B-779F-2995-907A-7E4207757597}"/>
          </ac:spMkLst>
        </pc:spChg>
        <pc:spChg chg="mod">
          <ac:chgData name="Naseem Akhtar (2507359)" userId="c2d4de31-0f3b-42d2-8951-2dc1d142a91d" providerId="ADAL" clId="{86D2FE06-5176-4812-AE25-54246193BE62}" dt="2026-06-09T20:47:33.644" v="8152" actId="1076"/>
          <ac:spMkLst>
            <pc:docMk/>
            <pc:sldMk cId="3662048715" sldId="311"/>
            <ac:spMk id="4" creationId="{64864BB4-E786-4620-FD91-9376C33328C3}"/>
          </ac:spMkLst>
        </pc:spChg>
      </pc:sldChg>
      <pc:sldChg chg="addSp delSp modSp mod">
        <pc:chgData name="Naseem Akhtar (2507359)" userId="c2d4de31-0f3b-42d2-8951-2dc1d142a91d" providerId="ADAL" clId="{86D2FE06-5176-4812-AE25-54246193BE62}" dt="2026-06-09T21:09:15.929" v="8194" actId="1076"/>
        <pc:sldMkLst>
          <pc:docMk/>
          <pc:sldMk cId="4235689170" sldId="312"/>
        </pc:sldMkLst>
        <pc:spChg chg="mod">
          <ac:chgData name="Naseem Akhtar (2507359)" userId="c2d4de31-0f3b-42d2-8951-2dc1d142a91d" providerId="ADAL" clId="{86D2FE06-5176-4812-AE25-54246193BE62}" dt="2026-06-09T21:09:15.929" v="8194" actId="1076"/>
          <ac:spMkLst>
            <pc:docMk/>
            <pc:sldMk cId="4235689170" sldId="312"/>
            <ac:spMk id="3" creationId="{5D3531FC-30B1-5F17-6B06-9AE6CF5584A4}"/>
          </ac:spMkLst>
        </pc:spChg>
      </pc:sldChg>
      <pc:sldChg chg="addSp modSp new mod ord modTransition modAnim">
        <pc:chgData name="Naseem Akhtar (2507359)" userId="c2d4de31-0f3b-42d2-8951-2dc1d142a91d" providerId="ADAL" clId="{86D2FE06-5176-4812-AE25-54246193BE62}" dt="2026-06-09T19:17:54.509" v="4279"/>
        <pc:sldMkLst>
          <pc:docMk/>
          <pc:sldMk cId="2470247214" sldId="313"/>
        </pc:sldMkLst>
        <pc:spChg chg="mod">
          <ac:chgData name="Naseem Akhtar (2507359)" userId="c2d4de31-0f3b-42d2-8951-2dc1d142a91d" providerId="ADAL" clId="{86D2FE06-5176-4812-AE25-54246193BE62}" dt="2026-06-09T19:06:50.117" v="4225" actId="2711"/>
          <ac:spMkLst>
            <pc:docMk/>
            <pc:sldMk cId="2470247214" sldId="313"/>
            <ac:spMk id="2" creationId="{760239E0-462F-E287-DFBF-11F1DA0DEE78}"/>
          </ac:spMkLst>
        </pc:spChg>
        <pc:spChg chg="mod">
          <ac:chgData name="Naseem Akhtar (2507359)" userId="c2d4de31-0f3b-42d2-8951-2dc1d142a91d" providerId="ADAL" clId="{86D2FE06-5176-4812-AE25-54246193BE62}" dt="2026-06-09T19:06:41.951" v="4224" actId="2711"/>
          <ac:spMkLst>
            <pc:docMk/>
            <pc:sldMk cId="2470247214" sldId="313"/>
            <ac:spMk id="3" creationId="{1127987F-B569-DBE6-DC76-01C6FF8566A1}"/>
          </ac:spMkLst>
        </pc:spChg>
        <pc:spChg chg="add mod">
          <ac:chgData name="Naseem Akhtar (2507359)" userId="c2d4de31-0f3b-42d2-8951-2dc1d142a91d" providerId="ADAL" clId="{86D2FE06-5176-4812-AE25-54246193BE62}" dt="2026-06-09T19:06:37.187" v="4223" actId="2711"/>
          <ac:spMkLst>
            <pc:docMk/>
            <pc:sldMk cId="2470247214" sldId="313"/>
            <ac:spMk id="5" creationId="{93704D88-9F21-9617-6736-615969F64529}"/>
          </ac:spMkLst>
        </pc:spChg>
        <pc:spChg chg="add mod">
          <ac:chgData name="Naseem Akhtar (2507359)" userId="c2d4de31-0f3b-42d2-8951-2dc1d142a91d" providerId="ADAL" clId="{86D2FE06-5176-4812-AE25-54246193BE62}" dt="2026-06-09T16:40:07.037" v="1063" actId="1076"/>
          <ac:spMkLst>
            <pc:docMk/>
            <pc:sldMk cId="2470247214" sldId="313"/>
            <ac:spMk id="6" creationId="{72AA5892-6DE0-768D-3581-32F3BBEC76D8}"/>
          </ac:spMkLst>
        </pc:spChg>
        <pc:picChg chg="add mod ord">
          <ac:chgData name="Naseem Akhtar (2507359)" userId="c2d4de31-0f3b-42d2-8951-2dc1d142a91d" providerId="ADAL" clId="{86D2FE06-5176-4812-AE25-54246193BE62}" dt="2026-06-09T16:43:02.090" v="1075" actId="29295"/>
          <ac:picMkLst>
            <pc:docMk/>
            <pc:sldMk cId="2470247214" sldId="313"/>
            <ac:picMk id="8" creationId="{D6615C7D-ECEF-C091-D155-57B418862D44}"/>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t>6/14/2026</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709567-0710-7949-BFB0-34B4188750EB}" type="datetime1">
              <a:rPr lang="en-US" noProof="0" smtClean="0"/>
              <a:t>6/14/2026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noProof="0"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30193B-564F-4854-8A52-728F3FB19C85}" type="slidenum">
              <a:rPr lang="en-US" noProof="0" smtClean="0"/>
              <a:t>‹#›</a:t>
            </a:fld>
            <a:endParaRPr lang="en-US" noProof="0"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 Id="rId4" Type="http://schemas.openxmlformats.org/officeDocument/2006/relationships/image" Target="../media/image3.sv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svg"/><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4.svg"/><Relationship Id="rId1" Type="http://schemas.openxmlformats.org/officeDocument/2006/relationships/slideMaster" Target="../slideMasters/slideMaster1.xml"/><Relationship Id="rId4" Type="http://schemas.openxmlformats.org/officeDocument/2006/relationships/image" Target="../media/image1.svg"/></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10689336" cy="3383280"/>
          </a:xfrm>
        </p:spPr>
        <p:txBody>
          <a:bodyPr lIns="91440" tIns="45720" rIns="91440" bIns="45720" anchor="t"/>
          <a:lstStyle>
            <a:lvl1pPr>
              <a:defRPr sz="6000" b="1">
                <a:solidFill>
                  <a:schemeClr val="bg1"/>
                </a:solidFill>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4718304"/>
            <a:ext cx="5367528"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577" r="47068" b="26177"/>
          <a:stretch/>
        </p:blipFill>
        <p:spPr>
          <a:xfrm rot="5400000" flipH="1" flipV="1">
            <a:off x="8037001" y="-183083"/>
            <a:ext cx="3971922" cy="433808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1" t="1" r="26660" b="31913"/>
          <a:stretch/>
        </p:blipFill>
        <p:spPr>
          <a:xfrm flipH="1">
            <a:off x="-2" y="2786671"/>
            <a:ext cx="2626743"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b="49606"/>
          <a:stretch/>
        </p:blipFill>
        <p:spPr>
          <a:xfrm flipH="1">
            <a:off x="1634272" y="4519948"/>
            <a:ext cx="3527989" cy="2338052"/>
          </a:xfrm>
          <a:prstGeom prst="rect">
            <a:avLst/>
          </a:prstGeom>
        </p:spPr>
      </p:pic>
    </p:spTree>
    <p:extLst>
      <p:ext uri="{BB962C8B-B14F-4D97-AF65-F5344CB8AC3E}">
        <p14:creationId xmlns:p14="http://schemas.microsoft.com/office/powerpoint/2010/main" val="3809289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Tree>
    <p:extLst>
      <p:ext uri="{BB962C8B-B14F-4D97-AF65-F5344CB8AC3E}">
        <p14:creationId xmlns:p14="http://schemas.microsoft.com/office/powerpoint/2010/main" val="30550169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content, and image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4892040" y="996696"/>
            <a:ext cx="6528816" cy="914400"/>
          </a:xfrm>
        </p:spPr>
        <p:txBody>
          <a:bodyPr/>
          <a:lstStyle/>
          <a:p>
            <a:r>
              <a:rPr lang="en-GB"/>
              <a:t>Click to edit Master title style</a:t>
            </a:r>
            <a:endParaRPr lang="en-US" dirty="0"/>
          </a:p>
        </p:txBody>
      </p:sp>
      <p:sp>
        <p:nvSpPr>
          <p:cNvPr id="8" name="Picture Placeholder 7">
            <a:extLst>
              <a:ext uri="{FF2B5EF4-FFF2-40B4-BE49-F238E27FC236}">
                <a16:creationId xmlns:a16="http://schemas.microsoft.com/office/drawing/2014/main" id="{83C7080A-051C-2507-F252-F68346430154}"/>
              </a:ext>
            </a:extLst>
          </p:cNvPr>
          <p:cNvSpPr>
            <a:spLocks noGrp="1"/>
          </p:cNvSpPr>
          <p:nvPr>
            <p:ph type="pic" sz="quarter" idx="13"/>
          </p:nvPr>
        </p:nvSpPr>
        <p:spPr>
          <a:xfrm>
            <a:off x="457200" y="996950"/>
            <a:ext cx="3971925" cy="5857875"/>
          </a:xfrm>
        </p:spPr>
        <p:txBody>
          <a:bodyPr/>
          <a:lstStyle>
            <a:lvl1pPr marL="0" indent="0">
              <a:buNone/>
              <a:defRPr/>
            </a:lvl1pPr>
          </a:lstStyle>
          <a:p>
            <a:r>
              <a:rPr lang="en-GB"/>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4919472" y="2130552"/>
            <a:ext cx="6510528" cy="3959352"/>
          </a:xfrm>
        </p:spPr>
        <p:txBody>
          <a:bodyPr anchor="b"/>
          <a:lstStyle>
            <a:lvl1pPr marL="0" indent="0">
              <a:buNone/>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lvl1pPr algn="ctr">
              <a:defRPr/>
            </a:lvl1p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4901275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01">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1225296" y="1691640"/>
            <a:ext cx="7708392" cy="2916936"/>
          </a:xfrm>
        </p:spPr>
        <p:txBody>
          <a:bodyPr lIns="91440" tIns="45720" rIns="91440" bIns="45720" anchor="b"/>
          <a:lstStyle>
            <a:lvl1pPr>
              <a:defRPr sz="60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1225296" y="5001768"/>
            <a:ext cx="7251192" cy="1088136"/>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3" name="Graphic 2">
            <a:extLst>
              <a:ext uri="{FF2B5EF4-FFF2-40B4-BE49-F238E27FC236}">
                <a16:creationId xmlns:a16="http://schemas.microsoft.com/office/drawing/2014/main" id="{EDBCB114-3994-3B78-91C3-3970219AB034}"/>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t="-15397" b="35439"/>
          <a:stretch/>
        </p:blipFill>
        <p:spPr>
          <a:xfrm rot="16200000">
            <a:off x="8573175" y="595473"/>
            <a:ext cx="3527989" cy="3709665"/>
          </a:xfrm>
          <a:prstGeom prst="rect">
            <a:avLst/>
          </a:prstGeom>
        </p:spPr>
      </p:pic>
      <p:pic>
        <p:nvPicPr>
          <p:cNvPr id="4" name="Graphic 3">
            <a:extLst>
              <a:ext uri="{FF2B5EF4-FFF2-40B4-BE49-F238E27FC236}">
                <a16:creationId xmlns:a16="http://schemas.microsoft.com/office/drawing/2014/main" id="{1954D399-E3CD-888F-FCF9-DA0F34C64395}"/>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r="25157" b="13214"/>
          <a:stretch/>
        </p:blipFill>
        <p:spPr>
          <a:xfrm>
            <a:off x="8329613" y="3429000"/>
            <a:ext cx="3862387" cy="3429000"/>
          </a:xfrm>
          <a:prstGeom prst="rect">
            <a:avLst/>
          </a:prstGeom>
        </p:spPr>
      </p:pic>
      <p:pic>
        <p:nvPicPr>
          <p:cNvPr id="5" name="Graphic 4">
            <a:extLst>
              <a:ext uri="{FF2B5EF4-FFF2-40B4-BE49-F238E27FC236}">
                <a16:creationId xmlns:a16="http://schemas.microsoft.com/office/drawing/2014/main" id="{4CC75E85-8A16-65D2-BB9D-7966D18A9C8F}"/>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 r="47260" b="26651"/>
          <a:stretch/>
        </p:blipFill>
        <p:spPr>
          <a:xfrm rot="16200000" flipV="1">
            <a:off x="197728" y="-197735"/>
            <a:ext cx="3914776" cy="4310243"/>
          </a:xfrm>
          <a:prstGeom prst="rect">
            <a:avLst/>
          </a:prstGeom>
        </p:spPr>
      </p:pic>
    </p:spTree>
    <p:extLst>
      <p:ext uri="{BB962C8B-B14F-4D97-AF65-F5344CB8AC3E}">
        <p14:creationId xmlns:p14="http://schemas.microsoft.com/office/powerpoint/2010/main" val="3649684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a:xfrm>
            <a:off x="768096" y="996696"/>
            <a:ext cx="10652760" cy="914400"/>
          </a:xfrm>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37343947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break 02">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6099048" y="996696"/>
            <a:ext cx="5641848" cy="4855464"/>
          </a:xfrm>
        </p:spPr>
        <p:txBody>
          <a:bodyPr lIns="91440" tIns="45720" rIns="91440" bIns="45720" anchor="ctr"/>
          <a:lstStyle>
            <a:lvl1pPr>
              <a:defRPr sz="6000" b="1">
                <a:solidFill>
                  <a:schemeClr val="bg1"/>
                </a:solidFill>
              </a:defRPr>
            </a:lvl1pPr>
          </a:lstStyle>
          <a:p>
            <a:r>
              <a:rPr lang="en-GB"/>
              <a:t>Click to edit Master title style</a:t>
            </a:r>
            <a:endParaRPr lang="en-US" dirty="0"/>
          </a:p>
        </p:txBody>
      </p:sp>
      <p:sp>
        <p:nvSpPr>
          <p:cNvPr id="927" name="Picture Placeholder 926">
            <a:extLst>
              <a:ext uri="{FF2B5EF4-FFF2-40B4-BE49-F238E27FC236}">
                <a16:creationId xmlns:a16="http://schemas.microsoft.com/office/drawing/2014/main" id="{E0D9F5FD-31A3-F83E-0559-2C0434E0046C}"/>
              </a:ext>
            </a:extLst>
          </p:cNvPr>
          <p:cNvSpPr>
            <a:spLocks noGrp="1"/>
          </p:cNvSpPr>
          <p:nvPr>
            <p:ph type="pic" sz="quarter" idx="13"/>
          </p:nvPr>
        </p:nvSpPr>
        <p:spPr>
          <a:xfrm>
            <a:off x="1078992" y="0"/>
            <a:ext cx="3971925" cy="5857875"/>
          </a:xfrm>
          <a:custGeom>
            <a:avLst/>
            <a:gdLst>
              <a:gd name="connsiteX0" fmla="*/ 0 w 3971925"/>
              <a:gd name="connsiteY0" fmla="*/ 0 h 5857875"/>
              <a:gd name="connsiteX1" fmla="*/ 3971925 w 3971925"/>
              <a:gd name="connsiteY1" fmla="*/ 0 h 5857875"/>
              <a:gd name="connsiteX2" fmla="*/ 3971925 w 3971925"/>
              <a:gd name="connsiteY2" fmla="*/ 5857875 h 5857875"/>
              <a:gd name="connsiteX3" fmla="*/ 1972187 w 3971925"/>
              <a:gd name="connsiteY3" fmla="*/ 5857875 h 5857875"/>
              <a:gd name="connsiteX4" fmla="*/ 1978760 w 3971925"/>
              <a:gd name="connsiteY4" fmla="*/ 5848548 h 5857875"/>
              <a:gd name="connsiteX5" fmla="*/ 2015275 w 3971925"/>
              <a:gd name="connsiteY5" fmla="*/ 5713664 h 5857875"/>
              <a:gd name="connsiteX6" fmla="*/ 2015275 w 3971925"/>
              <a:gd name="connsiteY6" fmla="*/ 5713663 h 5857875"/>
              <a:gd name="connsiteX7" fmla="*/ 2010932 w 3971925"/>
              <a:gd name="connsiteY7" fmla="*/ 5713083 h 5857875"/>
              <a:gd name="connsiteX8" fmla="*/ 2010064 w 3971925"/>
              <a:gd name="connsiteY8" fmla="*/ 5713083 h 5857875"/>
              <a:gd name="connsiteX9" fmla="*/ 1871116 w 3971925"/>
              <a:gd name="connsiteY9" fmla="*/ 5759476 h 5857875"/>
              <a:gd name="connsiteX10" fmla="*/ 1753300 w 3971925"/>
              <a:gd name="connsiteY10" fmla="*/ 5793691 h 5857875"/>
              <a:gd name="connsiteX11" fmla="*/ 1717404 w 3971925"/>
              <a:gd name="connsiteY11" fmla="*/ 5835082 h 5857875"/>
              <a:gd name="connsiteX12" fmla="*/ 1704691 w 3971925"/>
              <a:gd name="connsiteY12" fmla="*/ 5857875 h 5857875"/>
              <a:gd name="connsiteX13" fmla="*/ 0 w 3971925"/>
              <a:gd name="connsiteY13" fmla="*/ 5857875 h 5857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1925" h="5857875">
                <a:moveTo>
                  <a:pt x="0" y="0"/>
                </a:moveTo>
                <a:lnTo>
                  <a:pt x="3971925" y="0"/>
                </a:lnTo>
                <a:lnTo>
                  <a:pt x="3971925" y="5857875"/>
                </a:lnTo>
                <a:lnTo>
                  <a:pt x="1972187" y="5857875"/>
                </a:lnTo>
                <a:lnTo>
                  <a:pt x="1978760" y="5848548"/>
                </a:lnTo>
                <a:cubicBezTo>
                  <a:pt x="2003551" y="5807990"/>
                  <a:pt x="2018531" y="5763681"/>
                  <a:pt x="2015275" y="5713664"/>
                </a:cubicBezTo>
                <a:lnTo>
                  <a:pt x="2015275" y="5713663"/>
                </a:lnTo>
                <a:cubicBezTo>
                  <a:pt x="2015275" y="5711343"/>
                  <a:pt x="2011801" y="5711343"/>
                  <a:pt x="2010932" y="5713083"/>
                </a:cubicBezTo>
                <a:cubicBezTo>
                  <a:pt x="2010643" y="5713083"/>
                  <a:pt x="2010354" y="5713083"/>
                  <a:pt x="2010064" y="5713083"/>
                </a:cubicBezTo>
                <a:cubicBezTo>
                  <a:pt x="1966643" y="5741499"/>
                  <a:pt x="1921774" y="5751937"/>
                  <a:pt x="1871116" y="5759476"/>
                </a:cubicBezTo>
                <a:cubicBezTo>
                  <a:pt x="1832326" y="5765275"/>
                  <a:pt x="1786010" y="5769045"/>
                  <a:pt x="1753300" y="5793691"/>
                </a:cubicBezTo>
                <a:cubicBezTo>
                  <a:pt x="1738970" y="5804419"/>
                  <a:pt x="1727463" y="5819134"/>
                  <a:pt x="1717404" y="5835082"/>
                </a:cubicBezTo>
                <a:lnTo>
                  <a:pt x="1704691" y="5857875"/>
                </a:lnTo>
                <a:lnTo>
                  <a:pt x="0" y="5857875"/>
                </a:lnTo>
                <a:close/>
              </a:path>
            </a:pathLst>
          </a:custGeom>
        </p:spPr>
        <p:txBody>
          <a:bodyPr wrap="square">
            <a:noAutofit/>
          </a:bodyPr>
          <a:lstStyle>
            <a:lvl1pPr marL="0" indent="0" algn="ctr">
              <a:buNone/>
              <a:defRPr>
                <a:solidFill>
                  <a:schemeClr val="bg1"/>
                </a:solidFill>
              </a:defRPr>
            </a:lvl1pPr>
          </a:lstStyle>
          <a:p>
            <a:r>
              <a:rPr lang="en-GB"/>
              <a:t>Click icon to add picture</a:t>
            </a:r>
            <a:endParaRPr lang="en-US" dirty="0"/>
          </a:p>
        </p:txBody>
      </p:sp>
      <p:pic>
        <p:nvPicPr>
          <p:cNvPr id="7" name="Graphic 6">
            <a:extLst>
              <a:ext uri="{FF2B5EF4-FFF2-40B4-BE49-F238E27FC236}">
                <a16:creationId xmlns:a16="http://schemas.microsoft.com/office/drawing/2014/main" id="{AE730C61-B0A5-15E4-EBDC-4DAA74F02702}"/>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652" b="34005"/>
          <a:stretch/>
        </p:blipFill>
        <p:spPr>
          <a:xfrm rot="5400000" flipH="1" flipV="1">
            <a:off x="9278992" y="3944992"/>
            <a:ext cx="2764120" cy="3061895"/>
          </a:xfrm>
          <a:prstGeom prst="rect">
            <a:avLst/>
          </a:prstGeom>
        </p:spPr>
      </p:pic>
      <p:pic>
        <p:nvPicPr>
          <p:cNvPr id="876" name="Graphic 875">
            <a:extLst>
              <a:ext uri="{FF2B5EF4-FFF2-40B4-BE49-F238E27FC236}">
                <a16:creationId xmlns:a16="http://schemas.microsoft.com/office/drawing/2014/main" id="{1AD600CE-8F3B-12A6-46EE-EFDBB7A1BB95}"/>
              </a:ext>
            </a:extLst>
          </p:cNvPr>
          <p:cNvPicPr>
            <a:picLocks noChangeAspect="1"/>
          </p:cNvPicPr>
          <p:nvPr/>
        </p:nvPicPr>
        <p:blipFill rotWithShape="1">
          <a:blip>
            <a:extLst>
              <a:ext uri="{96DAC541-7B7A-43D3-8B79-37D633B846F1}">
                <asvg:svgBlip xmlns:asvg="http://schemas.microsoft.com/office/drawing/2016/SVG/main" r:embed="rId3"/>
              </a:ext>
            </a:extLst>
          </a:blip>
          <a:srcRect r="53805" b="26651"/>
          <a:stretch/>
        </p:blipFill>
        <p:spPr>
          <a:xfrm rot="5400000">
            <a:off x="440621" y="2988379"/>
            <a:ext cx="3428999" cy="4310243"/>
          </a:xfrm>
          <a:prstGeom prst="rect">
            <a:avLst/>
          </a:prstGeom>
        </p:spPr>
      </p:pic>
    </p:spTree>
    <p:extLst>
      <p:ext uri="{BB962C8B-B14F-4D97-AF65-F5344CB8AC3E}">
        <p14:creationId xmlns:p14="http://schemas.microsoft.com/office/powerpoint/2010/main" val="4133990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image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2" name="Picture Placeholder 7">
            <a:extLst>
              <a:ext uri="{FF2B5EF4-FFF2-40B4-BE49-F238E27FC236}">
                <a16:creationId xmlns:a16="http://schemas.microsoft.com/office/drawing/2014/main" id="{1153E704-93AB-7E5D-6EB0-56FA23E7BCC7}"/>
              </a:ext>
            </a:extLst>
          </p:cNvPr>
          <p:cNvSpPr>
            <a:spLocks noGrp="1"/>
          </p:cNvSpPr>
          <p:nvPr>
            <p:ph type="pic" sz="quarter" idx="13"/>
          </p:nvPr>
        </p:nvSpPr>
        <p:spPr>
          <a:xfrm>
            <a:off x="0" y="2130552"/>
            <a:ext cx="5641848" cy="3959352"/>
          </a:xfrm>
        </p:spPr>
        <p:txBody>
          <a:bodyPr/>
          <a:lstStyle>
            <a:lvl1pPr marL="0" indent="0">
              <a:buNone/>
              <a:defRPr/>
            </a:lvl1pPr>
          </a:lstStyle>
          <a:p>
            <a:r>
              <a:rPr lang="en-GB"/>
              <a:t>Click icon to add picture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b"/>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1707023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6519672" y="2130552"/>
            <a:ext cx="4910328"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56924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5" name="Content Placeholder 5">
            <a:extLst>
              <a:ext uri="{FF2B5EF4-FFF2-40B4-BE49-F238E27FC236}">
                <a16:creationId xmlns:a16="http://schemas.microsoft.com/office/drawing/2014/main" id="{A88B6212-D12B-E47E-327B-D1DDE7D71397}"/>
              </a:ext>
            </a:extLst>
          </p:cNvPr>
          <p:cNvSpPr>
            <a:spLocks noGrp="1"/>
          </p:cNvSpPr>
          <p:nvPr>
            <p:ph sz="quarter" idx="13"/>
          </p:nvPr>
        </p:nvSpPr>
        <p:spPr>
          <a:xfrm>
            <a:off x="768096" y="2130552"/>
            <a:ext cx="4206240" cy="3959352"/>
          </a:xfrm>
        </p:spPr>
        <p:txBody>
          <a:bodyPr anchor="t"/>
          <a:lstStyle>
            <a:lvl1pPr marL="347472">
              <a:defRPr/>
            </a:lvl1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5513832" y="2176272"/>
            <a:ext cx="5907024"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6455392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3">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FAF073C-F11E-EB24-742E-8B7ED02C877E}"/>
              </a:ext>
            </a:extLst>
          </p:cNvPr>
          <p:cNvSpPr>
            <a:spLocks noGrp="1"/>
          </p:cNvSpPr>
          <p:nvPr>
            <p:ph type="title"/>
          </p:nvPr>
        </p:nvSpPr>
        <p:spPr/>
        <p:txBody>
          <a:bodyPr/>
          <a:lstStyle/>
          <a:p>
            <a:r>
              <a:rPr lang="en-GB"/>
              <a:t>Click to edit Master title style</a:t>
            </a:r>
            <a:endParaRPr lang="en-US" dirty="0"/>
          </a:p>
        </p:txBody>
      </p:sp>
      <p:sp>
        <p:nvSpPr>
          <p:cNvPr id="6" name="Content Placeholder 5">
            <a:extLst>
              <a:ext uri="{FF2B5EF4-FFF2-40B4-BE49-F238E27FC236}">
                <a16:creationId xmlns:a16="http://schemas.microsoft.com/office/drawing/2014/main" id="{BC168D94-20DF-9647-607F-3DEBED05ECEB}"/>
              </a:ext>
            </a:extLst>
          </p:cNvPr>
          <p:cNvSpPr>
            <a:spLocks noGrp="1"/>
          </p:cNvSpPr>
          <p:nvPr>
            <p:ph sz="quarter" idx="12"/>
          </p:nvPr>
        </p:nvSpPr>
        <p:spPr>
          <a:xfrm>
            <a:off x="768096" y="2176272"/>
            <a:ext cx="10652760" cy="39593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BB11874E-F900-D5BE-5274-49CBA7F946EC}"/>
              </a:ext>
            </a:extLst>
          </p:cNvPr>
          <p:cNvSpPr>
            <a:spLocks noGrp="1"/>
          </p:cNvSpPr>
          <p:nvPr>
            <p:ph type="ftr" sz="quarter" idx="11"/>
          </p:nvPr>
        </p:nvSpPr>
        <p:spPr/>
        <p:txBody>
          <a:bodyPr/>
          <a:lstStyle/>
          <a:p>
            <a:r>
              <a:rPr lang="en-US" dirty="0"/>
              <a:t>Add Footer</a:t>
            </a:r>
          </a:p>
        </p:txBody>
      </p:sp>
      <p:sp>
        <p:nvSpPr>
          <p:cNvPr id="3" name="Slide Number Placeholder 2">
            <a:extLst>
              <a:ext uri="{FF2B5EF4-FFF2-40B4-BE49-F238E27FC236}">
                <a16:creationId xmlns:a16="http://schemas.microsoft.com/office/drawing/2014/main" id="{E039C676-DCFE-2801-253F-061508F6110B}"/>
              </a:ext>
            </a:extLst>
          </p:cNvPr>
          <p:cNvSpPr>
            <a:spLocks noGrp="1"/>
          </p:cNvSpPr>
          <p:nvPr>
            <p:ph type="sldNum" sz="quarter" idx="10"/>
          </p:nvPr>
        </p:nvSpPr>
        <p:spPr/>
        <p:txBody>
          <a:bodyPr/>
          <a:lstStyle/>
          <a:p>
            <a:pPr algn="ctr"/>
            <a:fld id="{19B51A1E-902D-48AF-9020-955120F399B6}" type="slidenum">
              <a:rPr lang="en-US" smtClean="0"/>
              <a:pPr algn="ctr"/>
              <a:t>‹#›</a:t>
            </a:fld>
            <a:endParaRPr lang="en-US" dirty="0"/>
          </a:p>
        </p:txBody>
      </p:sp>
    </p:spTree>
    <p:extLst>
      <p:ext uri="{BB962C8B-B14F-4D97-AF65-F5344CB8AC3E}">
        <p14:creationId xmlns:p14="http://schemas.microsoft.com/office/powerpoint/2010/main" val="2371214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1">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768096" y="996696"/>
            <a:ext cx="8668512" cy="2432304"/>
          </a:xfrm>
        </p:spPr>
        <p:txBody>
          <a:bodyPr lIns="91440" tIns="45720" rIns="91440" bIns="45720" anchor="t"/>
          <a:lstStyle>
            <a:lvl1pPr>
              <a:defRPr sz="60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6099048" y="3429000"/>
            <a:ext cx="5340096"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22" r="19404" b="26232"/>
          <a:stretch/>
        </p:blipFill>
        <p:spPr>
          <a:xfrm rot="5400000" flipH="1" flipV="1">
            <a:off x="8651875" y="625473"/>
            <a:ext cx="4165601" cy="2914652"/>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a:extLst>
              <a:ext uri="{96DAC541-7B7A-43D3-8B79-37D633B846F1}">
                <asvg:svgBlip xmlns:asvg="http://schemas.microsoft.com/office/drawing/2016/SVG/main" r:embed="rId3"/>
              </a:ext>
            </a:extLst>
          </a:blip>
          <a:srcRect l="533" t="-8495" r="43883" b="25558"/>
          <a:stretch/>
        </p:blipFill>
        <p:spPr>
          <a:xfrm>
            <a:off x="10201275" y="1898651"/>
            <a:ext cx="1990725"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a:extLst>
              <a:ext uri="{96DAC541-7B7A-43D3-8B79-37D633B846F1}">
                <asvg:svgBlip xmlns:asvg="http://schemas.microsoft.com/office/drawing/2016/SVG/main" r:embed="rId4"/>
              </a:ext>
            </a:extLst>
          </a:blip>
          <a:srcRect l="1027" t="1169" r="27094" b="32980"/>
          <a:stretch/>
        </p:blipFill>
        <p:spPr>
          <a:xfrm rot="10800000" flipV="1">
            <a:off x="-1" y="2988379"/>
            <a:ext cx="5335584" cy="3869622"/>
          </a:xfrm>
          <a:prstGeom prst="rect">
            <a:avLst/>
          </a:prstGeom>
        </p:spPr>
      </p:pic>
    </p:spTree>
    <p:extLst>
      <p:ext uri="{BB962C8B-B14F-4D97-AF65-F5344CB8AC3E}">
        <p14:creationId xmlns:p14="http://schemas.microsoft.com/office/powerpoint/2010/main" val="18277698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768096" y="996696"/>
            <a:ext cx="10652760" cy="914400"/>
          </a:xfrm>
          <a:prstGeom prst="rect">
            <a:avLst/>
          </a:prstGeom>
          <a:noFill/>
        </p:spPr>
        <p:txBody>
          <a:bodyPr vert="horz" lIns="91440" tIns="45720" rIns="91440" bIns="45720" rtlCol="0" anchor="t">
            <a:noAutofit/>
          </a:bodyPr>
          <a:lstStyle/>
          <a:p>
            <a:r>
              <a:rPr lang="en-US"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768096" y="2450591"/>
            <a:ext cx="10652761" cy="3487500"/>
          </a:xfrm>
          <a:prstGeom prst="rect">
            <a:avLst/>
          </a:prstGeom>
        </p:spPr>
        <p:txBody>
          <a:bodyPr vert="horz" lIns="91440" tIns="45720" rIns="91440" bIns="45720" rtlCol="0">
            <a:norm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dirty="0"/>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34800" y="6400800"/>
            <a:ext cx="457200" cy="457200"/>
          </a:xfrm>
          <a:prstGeom prst="rect">
            <a:avLst/>
          </a:prstGeom>
          <a:noFill/>
        </p:spPr>
        <p:txBody>
          <a:bodyPr anchor="ctr"/>
          <a:lstStyle>
            <a:lvl1pPr algn="ctr">
              <a:defRPr lang="en-US" sz="1200" b="1" i="0" smtClean="0">
                <a:solidFill>
                  <a:schemeClr val="accent3"/>
                </a:solidFill>
                <a:latin typeface="+mn-lt"/>
              </a:defRPr>
            </a:lvl1pPr>
          </a:lstStyle>
          <a:p>
            <a:fld id="{19B51A1E-902D-48AF-9020-955120F399B6}" type="slidenum">
              <a:rPr lang="en-US" smtClean="0"/>
              <a:pPr/>
              <a:t>‹#›</a:t>
            </a:fld>
            <a:endParaRPr lang="en-US" dirty="0"/>
          </a:p>
        </p:txBody>
      </p:sp>
      <p:sp>
        <p:nvSpPr>
          <p:cNvPr id="4" name="TextBox 3">
            <a:extLst>
              <a:ext uri="{FF2B5EF4-FFF2-40B4-BE49-F238E27FC236}">
                <a16:creationId xmlns:a16="http://schemas.microsoft.com/office/drawing/2014/main" id="{066E99AD-9348-1084-6E11-26968BDE3782}"/>
              </a:ext>
            </a:extLst>
          </p:cNvPr>
          <p:cNvSpPr txBox="1"/>
          <p:nvPr userDrawn="1"/>
        </p:nvSpPr>
        <p:spPr>
          <a:xfrm>
            <a:off x="11741419" y="-1537"/>
            <a:ext cx="457200" cy="457200"/>
          </a:xfrm>
          <a:prstGeom prst="rect">
            <a:avLst/>
          </a:prstGeom>
          <a:noFill/>
        </p:spPr>
        <p:txBody>
          <a:bodyPr wrap="square" rtlCol="0" anchor="ctr">
            <a:noAutofit/>
          </a:bodyPr>
          <a:lstStyle/>
          <a:p>
            <a:pPr algn="ctr"/>
            <a:r>
              <a:rPr lang="en-US" sz="4000" b="0" dirty="0">
                <a:solidFill>
                  <a:schemeClr val="accent3"/>
                </a:solidFill>
                <a:latin typeface="+mn-lt"/>
                <a:ea typeface="BIZ UDPGothic" panose="020B0400000000000000" pitchFamily="34" charset="-128"/>
              </a:rPr>
              <a:t>*</a:t>
            </a:r>
          </a:p>
        </p:txBody>
      </p:sp>
      <p:cxnSp>
        <p:nvCxnSpPr>
          <p:cNvPr id="5" name="Straight Connector 4">
            <a:extLst>
              <a:ext uri="{FF2B5EF4-FFF2-40B4-BE49-F238E27FC236}">
                <a16:creationId xmlns:a16="http://schemas.microsoft.com/office/drawing/2014/main" id="{12047422-8CC9-77AE-C87B-852011B8253E}"/>
              </a:ext>
            </a:extLst>
          </p:cNvPr>
          <p:cNvCxnSpPr>
            <a:cxnSpLocks/>
          </p:cNvCxnSpPr>
          <p:nvPr userDrawn="1"/>
        </p:nvCxnSpPr>
        <p:spPr>
          <a:xfrm>
            <a:off x="0" y="457200"/>
            <a:ext cx="12192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FC25401-8B16-54B2-8DFB-324B1C3F7DD3}"/>
              </a:ext>
            </a:extLst>
          </p:cNvPr>
          <p:cNvCxnSpPr>
            <a:cxnSpLocks/>
          </p:cNvCxnSpPr>
          <p:nvPr userDrawn="1"/>
        </p:nvCxnSpPr>
        <p:spPr>
          <a:xfrm>
            <a:off x="117348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9" name="Footer Placeholder 5">
            <a:extLst>
              <a:ext uri="{FF2B5EF4-FFF2-40B4-BE49-F238E27FC236}">
                <a16:creationId xmlns:a16="http://schemas.microsoft.com/office/drawing/2014/main" id="{4702C82C-C24B-9094-A3C6-7670E28B8D16}"/>
              </a:ext>
            </a:extLst>
          </p:cNvPr>
          <p:cNvSpPr>
            <a:spLocks noGrp="1"/>
          </p:cNvSpPr>
          <p:nvPr>
            <p:ph type="ftr" sz="quarter" idx="3"/>
          </p:nvPr>
        </p:nvSpPr>
        <p:spPr>
          <a:xfrm rot="5400000">
            <a:off x="8991601" y="3200399"/>
            <a:ext cx="5943596" cy="457199"/>
          </a:xfrm>
          <a:prstGeom prst="rect">
            <a:avLst/>
          </a:prstGeom>
        </p:spPr>
        <p:txBody>
          <a:bodyPr anchor="ctr"/>
          <a:lstStyle>
            <a:lvl1pPr algn="ctr">
              <a:defRPr sz="1200" b="1" i="0" spc="0">
                <a:solidFill>
                  <a:schemeClr val="accent3"/>
                </a:solidFill>
                <a:latin typeface="+mn-lt"/>
              </a:defRPr>
            </a:lvl1pPr>
          </a:lstStyle>
          <a:p>
            <a:r>
              <a:rPr lang="en-US"/>
              <a:t>Add Footer</a:t>
            </a:r>
            <a:endParaRPr lang="en-US" dirty="0"/>
          </a:p>
        </p:txBody>
      </p: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hf hdr="0" ftr="0" dt="0"/>
  <p:txStyles>
    <p:titleStyle>
      <a:lvl1pPr algn="l" defTabSz="914400" rtl="0" eaLnBrk="1" latinLnBrk="0" hangingPunct="1">
        <a:lnSpc>
          <a:spcPct val="75000"/>
        </a:lnSpc>
        <a:spcBef>
          <a:spcPct val="0"/>
        </a:spcBef>
        <a:buNone/>
        <a:defRPr sz="4000" b="1" kern="1200" spc="-150" baseline="0">
          <a:solidFill>
            <a:schemeClr val="accent3"/>
          </a:solidFill>
          <a:latin typeface="+mj-lt"/>
          <a:ea typeface="+mj-ea"/>
          <a:cs typeface="+mj-cs"/>
        </a:defRPr>
      </a:lvl1pPr>
    </p:titleStyle>
    <p:body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pixabay.com/pt/vectors/div%C3%B3rcio-pais-crian%C3%A7a-pessoas-156444/" TargetMode="External"/><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hyperlink" Target="https://www.flickr.com/photos/59632563@N04/6239670686/in/photostream/" TargetMode="External"/><Relationship Id="rId2" Type="http://schemas.openxmlformats.org/officeDocument/2006/relationships/image" Target="../media/image9.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3" Type="http://schemas.openxmlformats.org/officeDocument/2006/relationships/hyperlink" Target="https://www.rawpixel.com/search/psychology" TargetMode="External"/><Relationship Id="rId2" Type="http://schemas.openxmlformats.org/officeDocument/2006/relationships/image" Target="../media/image10.1"/><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40570-13B1-E20C-28EA-4514891DB373}"/>
              </a:ext>
            </a:extLst>
          </p:cNvPr>
          <p:cNvSpPr>
            <a:spLocks noGrp="1"/>
          </p:cNvSpPr>
          <p:nvPr>
            <p:ph type="title"/>
          </p:nvPr>
        </p:nvSpPr>
        <p:spPr>
          <a:xfrm>
            <a:off x="768096" y="996696"/>
            <a:ext cx="10689336" cy="3383280"/>
          </a:xfrm>
        </p:spPr>
        <p:txBody>
          <a:bodyPr/>
          <a:lstStyle/>
          <a:p>
            <a:pPr algn="ctr"/>
            <a:br>
              <a:rPr lang="en-US" dirty="0"/>
            </a:br>
            <a:r>
              <a:rPr lang="en-US" dirty="0"/>
              <a:t>BOWLBY’S ATTACHMENT THEORY</a:t>
            </a:r>
          </a:p>
        </p:txBody>
      </p:sp>
      <p:sp>
        <p:nvSpPr>
          <p:cNvPr id="3" name="Text Placeholder 2">
            <a:extLst>
              <a:ext uri="{FF2B5EF4-FFF2-40B4-BE49-F238E27FC236}">
                <a16:creationId xmlns:a16="http://schemas.microsoft.com/office/drawing/2014/main" id="{E9D97285-76D8-7E4B-5301-2C5C7F50D0A6}"/>
              </a:ext>
            </a:extLst>
          </p:cNvPr>
          <p:cNvSpPr>
            <a:spLocks noGrp="1"/>
          </p:cNvSpPr>
          <p:nvPr>
            <p:ph type="body" sz="quarter" idx="10"/>
          </p:nvPr>
        </p:nvSpPr>
        <p:spPr>
          <a:xfrm>
            <a:off x="6099048" y="4718304"/>
            <a:ext cx="5367528" cy="1371600"/>
          </a:xfrm>
        </p:spPr>
        <p:txBody>
          <a:bodyPr>
            <a:normAutofit fontScale="85000" lnSpcReduction="20000"/>
          </a:bodyPr>
          <a:lstStyle/>
          <a:p>
            <a:r>
              <a:rPr lang="en-US" dirty="0">
                <a:latin typeface="Arial Nova" panose="020B0504020202020204" pitchFamily="34" charset="0"/>
              </a:rPr>
              <a:t>MODULE : LCHS4010 Psychology in Health and Social Care</a:t>
            </a:r>
          </a:p>
          <a:p>
            <a:r>
              <a:rPr lang="en-US" dirty="0">
                <a:latin typeface="Arial Nova" panose="020B0504020202020204" pitchFamily="34" charset="0"/>
              </a:rPr>
              <a:t>ASSESMENT COMPONENT 1</a:t>
            </a:r>
          </a:p>
          <a:p>
            <a:r>
              <a:rPr lang="en-US" dirty="0">
                <a:latin typeface="Arial Nova" panose="020B0504020202020204" pitchFamily="34" charset="0"/>
              </a:rPr>
              <a:t>NASEEM AKHTAR</a:t>
            </a:r>
          </a:p>
          <a:p>
            <a:r>
              <a:rPr lang="en-US" dirty="0">
                <a:latin typeface="Arial Nova" panose="020B0504020202020204" pitchFamily="34" charset="0"/>
              </a:rPr>
              <a:t>STUDENT ID : 2507359</a:t>
            </a:r>
          </a:p>
          <a:p>
            <a:r>
              <a:rPr lang="en-US" dirty="0">
                <a:latin typeface="Arial Nova" panose="020B0504020202020204" pitchFamily="34" charset="0"/>
              </a:rPr>
              <a:t>DATE : 08/06/2026</a:t>
            </a:r>
          </a:p>
        </p:txBody>
      </p:sp>
    </p:spTree>
    <p:extLst>
      <p:ext uri="{BB962C8B-B14F-4D97-AF65-F5344CB8AC3E}">
        <p14:creationId xmlns:p14="http://schemas.microsoft.com/office/powerpoint/2010/main" val="106834360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D6615C7D-ECEF-C091-D155-57B418862D44}"/>
              </a:ext>
            </a:extLst>
          </p:cNvPr>
          <p:cNvPicPr>
            <a:picLocks noChangeAspect="1"/>
          </p:cNvPicPr>
          <p:nvPr/>
        </p:nvPicPr>
        <p:blipFill>
          <a:blip r:embed="rId2">
            <a:alphaModFix amt="20000"/>
            <a:extLst>
              <a:ext uri="{837473B0-CC2E-450A-ABE3-18F120FF3D39}">
                <a1611:picAttrSrcUrl xmlns:a1611="http://schemas.microsoft.com/office/drawing/2016/11/main" r:id="rId3"/>
              </a:ext>
            </a:extLst>
          </a:blip>
          <a:stretch>
            <a:fillRect/>
          </a:stretch>
        </p:blipFill>
        <p:spPr>
          <a:xfrm>
            <a:off x="1555553" y="323850"/>
            <a:ext cx="10924674" cy="6534150"/>
          </a:xfrm>
          <a:prstGeom prst="rect">
            <a:avLst/>
          </a:prstGeom>
        </p:spPr>
      </p:pic>
      <p:sp>
        <p:nvSpPr>
          <p:cNvPr id="2" name="Title 1">
            <a:extLst>
              <a:ext uri="{FF2B5EF4-FFF2-40B4-BE49-F238E27FC236}">
                <a16:creationId xmlns:a16="http://schemas.microsoft.com/office/drawing/2014/main" id="{760239E0-462F-E287-DFBF-11F1DA0DEE78}"/>
              </a:ext>
            </a:extLst>
          </p:cNvPr>
          <p:cNvSpPr>
            <a:spLocks noGrp="1"/>
          </p:cNvSpPr>
          <p:nvPr>
            <p:ph type="title"/>
          </p:nvPr>
        </p:nvSpPr>
        <p:spPr/>
        <p:txBody>
          <a:bodyPr/>
          <a:lstStyle/>
          <a:p>
            <a:r>
              <a:rPr lang="en-GB" dirty="0">
                <a:latin typeface="Arial Nova" panose="020B0504020202020204" pitchFamily="34" charset="0"/>
              </a:rPr>
              <a:t>ISAAC’S CASE STUDY</a:t>
            </a:r>
          </a:p>
        </p:txBody>
      </p:sp>
      <p:sp>
        <p:nvSpPr>
          <p:cNvPr id="3" name="Content Placeholder 2">
            <a:extLst>
              <a:ext uri="{FF2B5EF4-FFF2-40B4-BE49-F238E27FC236}">
                <a16:creationId xmlns:a16="http://schemas.microsoft.com/office/drawing/2014/main" id="{1127987F-B569-DBE6-DC76-01C6FF8566A1}"/>
              </a:ext>
            </a:extLst>
          </p:cNvPr>
          <p:cNvSpPr>
            <a:spLocks noGrp="1"/>
          </p:cNvSpPr>
          <p:nvPr>
            <p:ph sz="quarter" idx="12"/>
          </p:nvPr>
        </p:nvSpPr>
        <p:spPr>
          <a:xfrm>
            <a:off x="7404086" y="4630233"/>
            <a:ext cx="3954379" cy="1999167"/>
          </a:xfrm>
        </p:spPr>
        <p:txBody>
          <a:bodyPr>
            <a:normAutofit/>
          </a:bodyPr>
          <a:lstStyle/>
          <a:p>
            <a:pPr marL="0" indent="0">
              <a:buNone/>
            </a:pPr>
            <a:r>
              <a:rPr lang="en-GB" b="1" dirty="0">
                <a:latin typeface="Arial Nova" panose="020B0504020202020204" pitchFamily="34" charset="0"/>
              </a:rPr>
              <a:t>This presentation will use Bowlby’s attachment theory to analyse Isaac’s development and further propose a support plan.</a:t>
            </a:r>
          </a:p>
          <a:p>
            <a:pPr marL="0" indent="0">
              <a:buNone/>
            </a:pPr>
            <a:endParaRPr lang="en-GB" dirty="0"/>
          </a:p>
          <a:p>
            <a:pPr marL="0" indent="0">
              <a:buNone/>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EF980D73-6BEB-B81B-3652-006F57D60CE1}"/>
              </a:ext>
            </a:extLst>
          </p:cNvPr>
          <p:cNvSpPr>
            <a:spLocks noGrp="1"/>
          </p:cNvSpPr>
          <p:nvPr>
            <p:ph type="sldNum" sz="quarter" idx="10"/>
          </p:nvPr>
        </p:nvSpPr>
        <p:spPr/>
        <p:txBody>
          <a:bodyPr/>
          <a:lstStyle/>
          <a:p>
            <a:pPr algn="ctr"/>
            <a:fld id="{19B51A1E-902D-48AF-9020-955120F399B6}" type="slidenum">
              <a:rPr lang="en-US" smtClean="0"/>
              <a:pPr algn="ctr"/>
              <a:t>2</a:t>
            </a:fld>
            <a:endParaRPr lang="en-US" dirty="0"/>
          </a:p>
        </p:txBody>
      </p:sp>
      <p:sp>
        <p:nvSpPr>
          <p:cNvPr id="5" name="TextBox 4">
            <a:extLst>
              <a:ext uri="{FF2B5EF4-FFF2-40B4-BE49-F238E27FC236}">
                <a16:creationId xmlns:a16="http://schemas.microsoft.com/office/drawing/2014/main" id="{93704D88-9F21-9617-6736-615969F64529}"/>
              </a:ext>
            </a:extLst>
          </p:cNvPr>
          <p:cNvSpPr txBox="1"/>
          <p:nvPr/>
        </p:nvSpPr>
        <p:spPr>
          <a:xfrm>
            <a:off x="539496" y="1993392"/>
            <a:ext cx="6711696" cy="3693319"/>
          </a:xfrm>
          <a:prstGeom prst="rect">
            <a:avLst/>
          </a:prstGeom>
          <a:noFill/>
        </p:spPr>
        <p:txBody>
          <a:bodyPr wrap="square" rtlCol="0">
            <a:spAutoFit/>
          </a:bodyPr>
          <a:lstStyle/>
          <a:p>
            <a:r>
              <a:rPr lang="en-GB" b="1" dirty="0">
                <a:solidFill>
                  <a:schemeClr val="tx1">
                    <a:lumMod val="95000"/>
                    <a:lumOff val="5000"/>
                  </a:schemeClr>
                </a:solidFill>
                <a:latin typeface="Arial Nova" panose="020B0504020202020204" pitchFamily="34" charset="0"/>
              </a:rPr>
              <a:t>Isaac is a 4-year-old boy who has recently moved to London with his mother; a single parent experiencing post natal depressed, low confidence and single parent.</a:t>
            </a:r>
          </a:p>
          <a:p>
            <a:endParaRPr lang="en-GB" b="1" dirty="0">
              <a:solidFill>
                <a:schemeClr val="tx1">
                  <a:lumMod val="95000"/>
                  <a:lumOff val="5000"/>
                </a:schemeClr>
              </a:solidFill>
              <a:latin typeface="Arial Nova" panose="020B0504020202020204" pitchFamily="34" charset="0"/>
            </a:endParaRPr>
          </a:p>
          <a:p>
            <a:endParaRPr lang="en-GB" b="1" dirty="0">
              <a:solidFill>
                <a:schemeClr val="tx1">
                  <a:lumMod val="95000"/>
                  <a:lumOff val="5000"/>
                </a:schemeClr>
              </a:solidFill>
              <a:latin typeface="Arial Nova" panose="020B0504020202020204" pitchFamily="34" charset="0"/>
            </a:endParaRPr>
          </a:p>
          <a:p>
            <a:r>
              <a:rPr lang="en-GB" b="1" dirty="0">
                <a:solidFill>
                  <a:schemeClr val="tx1">
                    <a:lumMod val="95000"/>
                    <a:lumOff val="5000"/>
                  </a:schemeClr>
                </a:solidFill>
                <a:latin typeface="Arial Nova" panose="020B0504020202020204" pitchFamily="34" charset="0"/>
              </a:rPr>
              <a:t>He attends a children centre to where the staff have noted that Isaac is usually quiet and withdrawn. That he becomes very distressed when faced separation from his mother.</a:t>
            </a:r>
          </a:p>
          <a:p>
            <a:r>
              <a:rPr lang="en-GB" b="1" dirty="0">
                <a:solidFill>
                  <a:schemeClr val="tx1">
                    <a:lumMod val="95000"/>
                    <a:lumOff val="5000"/>
                  </a:schemeClr>
                </a:solidFill>
                <a:latin typeface="Arial Nova" panose="020B0504020202020204" pitchFamily="34" charset="0"/>
              </a:rPr>
              <a:t>Delay in language development and struggling to join group activities with his peers has also been noted.</a:t>
            </a:r>
          </a:p>
          <a:p>
            <a:endParaRPr lang="en-GB" b="1" dirty="0">
              <a:solidFill>
                <a:schemeClr val="tx1">
                  <a:lumMod val="95000"/>
                  <a:lumOff val="5000"/>
                </a:schemeClr>
              </a:solidFill>
              <a:latin typeface="Arial Nova" panose="020B0504020202020204" pitchFamily="34" charset="0"/>
            </a:endParaRPr>
          </a:p>
          <a:p>
            <a:r>
              <a:rPr lang="en-GB" b="1" dirty="0">
                <a:solidFill>
                  <a:schemeClr val="tx1">
                    <a:lumMod val="95000"/>
                    <a:lumOff val="5000"/>
                  </a:schemeClr>
                </a:solidFill>
                <a:latin typeface="Arial Nova" panose="020B0504020202020204" pitchFamily="34" charset="0"/>
              </a:rPr>
              <a:t>His mother has further reported clinginess, difficulty sleeping and reduced independent play at home.</a:t>
            </a:r>
          </a:p>
        </p:txBody>
      </p:sp>
      <p:sp>
        <p:nvSpPr>
          <p:cNvPr id="6" name="Arrow: Curved Down 5">
            <a:extLst>
              <a:ext uri="{FF2B5EF4-FFF2-40B4-BE49-F238E27FC236}">
                <a16:creationId xmlns:a16="http://schemas.microsoft.com/office/drawing/2014/main" id="{72AA5892-6DE0-768D-3581-32F3BBEC76D8}"/>
              </a:ext>
            </a:extLst>
          </p:cNvPr>
          <p:cNvSpPr/>
          <p:nvPr/>
        </p:nvSpPr>
        <p:spPr>
          <a:xfrm rot="1619776">
            <a:off x="8192039" y="2201689"/>
            <a:ext cx="3615194" cy="1555869"/>
          </a:xfrm>
          <a:prstGeom prst="curvedDownArrow">
            <a:avLst/>
          </a:prstGeom>
          <a:solidFill>
            <a:srgbClr val="C00000"/>
          </a:solidFill>
          <a:ln w="31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24702472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2"/>
                                        </p:tgtEl>
                                        <p:attrNameLst>
                                          <p:attrName>style.color</p:attrName>
                                        </p:attrNameLst>
                                      </p:cBhvr>
                                      <p:to>
                                        <a:schemeClr val="bg1"/>
                                      </p:to>
                                    </p:animClr>
                                    <p:animClr clrSpc="rgb" dir="cw">
                                      <p:cBhvr>
                                        <p:cTn id="7" dur="250" autoRev="1" fill="remove"/>
                                        <p:tgtEl>
                                          <p:spTgt spid="2"/>
                                        </p:tgtEl>
                                        <p:attrNameLst>
                                          <p:attrName>fillcolor</p:attrName>
                                        </p:attrNameLst>
                                      </p:cBhvr>
                                      <p:to>
                                        <a:schemeClr val="bg1"/>
                                      </p:to>
                                    </p:animClr>
                                    <p:set>
                                      <p:cBhvr>
                                        <p:cTn id="8" dur="250" autoRev="1" fill="remove"/>
                                        <p:tgtEl>
                                          <p:spTgt spid="2"/>
                                        </p:tgtEl>
                                        <p:attrNameLst>
                                          <p:attrName>fill.type</p:attrName>
                                        </p:attrNameLst>
                                      </p:cBhvr>
                                      <p:to>
                                        <p:strVal val="solid"/>
                                      </p:to>
                                    </p:set>
                                    <p:set>
                                      <p:cBhvr>
                                        <p:cTn id="9" dur="250" autoRev="1" fill="remove"/>
                                        <p:tgtEl>
                                          <p:spTgt spid="2"/>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2000"/>
                                        <p:tgtEl>
                                          <p:spTgt spid="5"/>
                                        </p:tgtEl>
                                      </p:cBhvr>
                                    </p:animEffect>
                                    <p:anim calcmode="lin" valueType="num">
                                      <p:cBhvr>
                                        <p:cTn id="15" dur="2000" fill="hold"/>
                                        <p:tgtEl>
                                          <p:spTgt spid="5"/>
                                        </p:tgtEl>
                                        <p:attrNameLst>
                                          <p:attrName>ppt_w</p:attrName>
                                        </p:attrNameLst>
                                      </p:cBhvr>
                                      <p:tavLst>
                                        <p:tav tm="0" fmla="#ppt_w*sin(2.5*pi*$)">
                                          <p:val>
                                            <p:fltVal val="0"/>
                                          </p:val>
                                        </p:tav>
                                        <p:tav tm="100000">
                                          <p:val>
                                            <p:fltVal val="1"/>
                                          </p:val>
                                        </p:tav>
                                      </p:tavLst>
                                    </p:anim>
                                    <p:anim calcmode="lin" valueType="num">
                                      <p:cBhvr>
                                        <p:cTn id="16"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barn(inVertical)">
                                      <p:cBhvr>
                                        <p:cTn id="21"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9B338E8-1DBC-0FE2-455A-82806A977572}"/>
              </a:ext>
            </a:extLst>
          </p:cNvPr>
          <p:cNvSpPr>
            <a:spLocks noGrp="1"/>
          </p:cNvSpPr>
          <p:nvPr>
            <p:ph type="title"/>
          </p:nvPr>
        </p:nvSpPr>
        <p:spPr>
          <a:xfrm>
            <a:off x="4892040" y="996696"/>
            <a:ext cx="6528816" cy="914400"/>
          </a:xfrm>
        </p:spPr>
        <p:txBody>
          <a:bodyPr/>
          <a:lstStyle/>
          <a:p>
            <a:r>
              <a:rPr lang="en-US" dirty="0">
                <a:latin typeface="Arial Nova" panose="020B0504020202020204" pitchFamily="34" charset="0"/>
              </a:rPr>
              <a:t>Why is this theory important to Isaac’s situation?</a:t>
            </a:r>
          </a:p>
        </p:txBody>
      </p:sp>
      <p:pic>
        <p:nvPicPr>
          <p:cNvPr id="6" name="Picture Placeholder 5" descr="Two people wearing coveralls and standing in front of lockers">
            <a:extLst>
              <a:ext uri="{FF2B5EF4-FFF2-40B4-BE49-F238E27FC236}">
                <a16:creationId xmlns:a16="http://schemas.microsoft.com/office/drawing/2014/main" id="{FB7B48B3-A30C-B793-6181-B4305288F6C4}"/>
              </a:ext>
            </a:extLst>
          </p:cNvPr>
          <p:cNvPicPr>
            <a:picLocks noGrp="1" noChangeAspect="1"/>
          </p:cNvPicPr>
          <p:nvPr>
            <p:ph type="pic" sz="quarter" idx="13"/>
          </p:nvPr>
        </p:nvPicPr>
        <p:blipFill>
          <a:blip r:embed="rId2"/>
          <a:srcRect l="30" r="30"/>
          <a:stretch/>
        </p:blipFill>
        <p:spPr>
          <a:xfrm>
            <a:off x="457200" y="996950"/>
            <a:ext cx="3971925" cy="5857875"/>
          </a:xfrm>
        </p:spPr>
      </p:pic>
      <p:sp>
        <p:nvSpPr>
          <p:cNvPr id="4" name="Content Placeholder 3">
            <a:extLst>
              <a:ext uri="{FF2B5EF4-FFF2-40B4-BE49-F238E27FC236}">
                <a16:creationId xmlns:a16="http://schemas.microsoft.com/office/drawing/2014/main" id="{8D520FC2-50B3-A72C-35FF-E2289F7FF82B}"/>
              </a:ext>
            </a:extLst>
          </p:cNvPr>
          <p:cNvSpPr>
            <a:spLocks noGrp="1"/>
          </p:cNvSpPr>
          <p:nvPr>
            <p:ph sz="quarter" idx="12"/>
          </p:nvPr>
        </p:nvSpPr>
        <p:spPr>
          <a:xfrm>
            <a:off x="4919472" y="2130552"/>
            <a:ext cx="6510528" cy="3959352"/>
          </a:xfrm>
        </p:spPr>
        <p:txBody>
          <a:bodyPr>
            <a:normAutofit fontScale="85000" lnSpcReduction="10000"/>
          </a:bodyPr>
          <a:lstStyle/>
          <a:p>
            <a:pPr marL="285750" indent="-285750">
              <a:buFont typeface="Arial" panose="020B0604020202020204" pitchFamily="34" charset="0"/>
              <a:buChar char="•"/>
            </a:pPr>
            <a:r>
              <a:rPr lang="en-US" dirty="0">
                <a:latin typeface="Arial Nova" panose="020B0504020202020204" pitchFamily="34" charset="0"/>
              </a:rPr>
              <a:t>This  theory relates to Isaac as he had experienced separation and instability during early childhood. This is because he moved to London disrupting childcare arrangements. Also, his mother suffering from post natal depression and having limited help could have further affected him.</a:t>
            </a:r>
          </a:p>
          <a:p>
            <a:pPr marL="285750" indent="-285750">
              <a:buFont typeface="Arial" panose="020B0604020202020204" pitchFamily="34" charset="0"/>
              <a:buChar char="•"/>
            </a:pPr>
            <a:endParaRPr lang="en-US" dirty="0">
              <a:latin typeface="Arial Nova" panose="020B0504020202020204" pitchFamily="34" charset="0"/>
            </a:endParaRPr>
          </a:p>
          <a:p>
            <a:pPr marL="285750" indent="-285750">
              <a:buFont typeface="Arial" panose="020B0604020202020204" pitchFamily="34" charset="0"/>
              <a:buChar char="•"/>
            </a:pPr>
            <a:r>
              <a:rPr lang="en-US" dirty="0">
                <a:latin typeface="Arial Nova" panose="020B0504020202020204" pitchFamily="34" charset="0"/>
              </a:rPr>
              <a:t>According to Bowlby’s children need consistent and supportive relationships with caregivers to feel secure and safe. (Ainsworth et al, 1978) However, when a child does not develop secure attachments, they may become withdrawn, anxious or struggle socially.</a:t>
            </a:r>
          </a:p>
          <a:p>
            <a:pPr marL="285750" indent="-285750">
              <a:buFont typeface="Arial" panose="020B0604020202020204" pitchFamily="34" charset="0"/>
              <a:buChar char="•"/>
            </a:pPr>
            <a:endParaRPr lang="en-US" dirty="0">
              <a:latin typeface="Arial Nova" panose="020B0504020202020204" pitchFamily="34" charset="0"/>
            </a:endParaRPr>
          </a:p>
          <a:p>
            <a:pPr marL="285750" indent="-285750">
              <a:buFont typeface="Arial" panose="020B0604020202020204" pitchFamily="34" charset="0"/>
              <a:buChar char="•"/>
            </a:pPr>
            <a:r>
              <a:rPr lang="en-US" dirty="0">
                <a:latin typeface="Arial Nova" panose="020B0504020202020204" pitchFamily="34" charset="0"/>
              </a:rPr>
              <a:t>This links to Isaac as the staff have noticed that he is quiet during play with his peers, he becomes very distressed when separating from his mother and finds it very difficult to express his emotions.</a:t>
            </a:r>
          </a:p>
          <a:p>
            <a:pPr marL="285750" indent="-285750">
              <a:buFont typeface="Arial" panose="020B0604020202020204" pitchFamily="34" charset="0"/>
              <a:buChar char="•"/>
            </a:pPr>
            <a:endParaRPr lang="en-US" dirty="0"/>
          </a:p>
        </p:txBody>
      </p:sp>
      <p:sp>
        <p:nvSpPr>
          <p:cNvPr id="3" name="Slide Number Placeholder 2">
            <a:extLst>
              <a:ext uri="{FF2B5EF4-FFF2-40B4-BE49-F238E27FC236}">
                <a16:creationId xmlns:a16="http://schemas.microsoft.com/office/drawing/2014/main" id="{4EA22479-F5E2-4107-7904-F66C64FF2C74}"/>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3</a:t>
            </a:fld>
            <a:endParaRPr lang="en-US" dirty="0"/>
          </a:p>
        </p:txBody>
      </p:sp>
    </p:spTree>
    <p:extLst>
      <p:ext uri="{BB962C8B-B14F-4D97-AF65-F5344CB8AC3E}">
        <p14:creationId xmlns:p14="http://schemas.microsoft.com/office/powerpoint/2010/main" val="3350161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80">
                                          <p:stCondLst>
                                            <p:cond delay="0"/>
                                          </p:stCondLst>
                                        </p:cTn>
                                        <p:tgtEl>
                                          <p:spTgt spid="6"/>
                                        </p:tgtEl>
                                      </p:cBhvr>
                                    </p:animEffect>
                                    <p:anim calcmode="lin" valueType="num">
                                      <p:cBhvr>
                                        <p:cTn id="8" dur="1822" tmFilter="0,0; 0.14,0.36; 0.43,0.73; 0.71,0.91; 1.0,1.0">
                                          <p:stCondLst>
                                            <p:cond delay="0"/>
                                          </p:stCondLst>
                                        </p:cTn>
                                        <p:tgtEl>
                                          <p:spTgt spid="6"/>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6"/>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6"/>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6"/>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6"/>
                                        </p:tgtEl>
                                        <p:attrNameLst>
                                          <p:attrName>ppt_y</p:attrName>
                                        </p:attrNameLst>
                                      </p:cBhvr>
                                      <p:tavLst>
                                        <p:tav tm="0" fmla="#ppt_y-sin(pi*$)/81">
                                          <p:val>
                                            <p:fltVal val="0"/>
                                          </p:val>
                                        </p:tav>
                                        <p:tav tm="100000">
                                          <p:val>
                                            <p:fltVal val="1"/>
                                          </p:val>
                                        </p:tav>
                                      </p:tavLst>
                                    </p:anim>
                                    <p:animScale>
                                      <p:cBhvr>
                                        <p:cTn id="13" dur="26">
                                          <p:stCondLst>
                                            <p:cond delay="650"/>
                                          </p:stCondLst>
                                        </p:cTn>
                                        <p:tgtEl>
                                          <p:spTgt spid="6"/>
                                        </p:tgtEl>
                                      </p:cBhvr>
                                      <p:to x="100000" y="60000"/>
                                    </p:animScale>
                                    <p:animScale>
                                      <p:cBhvr>
                                        <p:cTn id="14" dur="166" decel="50000">
                                          <p:stCondLst>
                                            <p:cond delay="676"/>
                                          </p:stCondLst>
                                        </p:cTn>
                                        <p:tgtEl>
                                          <p:spTgt spid="6"/>
                                        </p:tgtEl>
                                      </p:cBhvr>
                                      <p:to x="100000" y="100000"/>
                                    </p:animScale>
                                    <p:animScale>
                                      <p:cBhvr>
                                        <p:cTn id="15" dur="26">
                                          <p:stCondLst>
                                            <p:cond delay="1312"/>
                                          </p:stCondLst>
                                        </p:cTn>
                                        <p:tgtEl>
                                          <p:spTgt spid="6"/>
                                        </p:tgtEl>
                                      </p:cBhvr>
                                      <p:to x="100000" y="80000"/>
                                    </p:animScale>
                                    <p:animScale>
                                      <p:cBhvr>
                                        <p:cTn id="16" dur="166" decel="50000">
                                          <p:stCondLst>
                                            <p:cond delay="1338"/>
                                          </p:stCondLst>
                                        </p:cTn>
                                        <p:tgtEl>
                                          <p:spTgt spid="6"/>
                                        </p:tgtEl>
                                      </p:cBhvr>
                                      <p:to x="100000" y="100000"/>
                                    </p:animScale>
                                    <p:animScale>
                                      <p:cBhvr>
                                        <p:cTn id="17" dur="26">
                                          <p:stCondLst>
                                            <p:cond delay="1642"/>
                                          </p:stCondLst>
                                        </p:cTn>
                                        <p:tgtEl>
                                          <p:spTgt spid="6"/>
                                        </p:tgtEl>
                                      </p:cBhvr>
                                      <p:to x="100000" y="90000"/>
                                    </p:animScale>
                                    <p:animScale>
                                      <p:cBhvr>
                                        <p:cTn id="18" dur="166" decel="50000">
                                          <p:stCondLst>
                                            <p:cond delay="1668"/>
                                          </p:stCondLst>
                                        </p:cTn>
                                        <p:tgtEl>
                                          <p:spTgt spid="6"/>
                                        </p:tgtEl>
                                      </p:cBhvr>
                                      <p:to x="100000" y="100000"/>
                                    </p:animScale>
                                    <p:animScale>
                                      <p:cBhvr>
                                        <p:cTn id="19" dur="26">
                                          <p:stCondLst>
                                            <p:cond delay="1808"/>
                                          </p:stCondLst>
                                        </p:cTn>
                                        <p:tgtEl>
                                          <p:spTgt spid="6"/>
                                        </p:tgtEl>
                                      </p:cBhvr>
                                      <p:to x="100000" y="95000"/>
                                    </p:animScale>
                                    <p:animScale>
                                      <p:cBhvr>
                                        <p:cTn id="20" dur="166" decel="50000">
                                          <p:stCondLst>
                                            <p:cond delay="1834"/>
                                          </p:stCondLst>
                                        </p:cTn>
                                        <p:tgtEl>
                                          <p:spTgt spid="6"/>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7D8619-1B86-47C0-0EF6-BD7B33463696}"/>
              </a:ext>
            </a:extLst>
          </p:cNvPr>
          <p:cNvSpPr>
            <a:spLocks noGrp="1"/>
          </p:cNvSpPr>
          <p:nvPr>
            <p:ph type="title"/>
          </p:nvPr>
        </p:nvSpPr>
        <p:spPr>
          <a:xfrm>
            <a:off x="3242782" y="-587103"/>
            <a:ext cx="7708392" cy="2916936"/>
          </a:xfrm>
        </p:spPr>
        <p:txBody>
          <a:bodyPr/>
          <a:lstStyle/>
          <a:p>
            <a:r>
              <a:rPr lang="en-US" dirty="0"/>
              <a:t>Impact on Isaac’s development?</a:t>
            </a:r>
          </a:p>
        </p:txBody>
      </p:sp>
      <p:sp>
        <p:nvSpPr>
          <p:cNvPr id="2" name="Text Placeholder 1">
            <a:extLst>
              <a:ext uri="{FF2B5EF4-FFF2-40B4-BE49-F238E27FC236}">
                <a16:creationId xmlns:a16="http://schemas.microsoft.com/office/drawing/2014/main" id="{3A923FBA-7788-70A6-BB80-20E32A13EAEA}"/>
              </a:ext>
            </a:extLst>
          </p:cNvPr>
          <p:cNvSpPr>
            <a:spLocks noGrp="1"/>
          </p:cNvSpPr>
          <p:nvPr>
            <p:ph type="body" sz="quarter" idx="10"/>
          </p:nvPr>
        </p:nvSpPr>
        <p:spPr>
          <a:xfrm>
            <a:off x="1022096" y="2766568"/>
            <a:ext cx="7251192" cy="1919732"/>
          </a:xfrm>
        </p:spPr>
        <p:txBody>
          <a:bodyPr>
            <a:normAutofit/>
          </a:bodyPr>
          <a:lstStyle/>
          <a:p>
            <a:pPr marL="285750" indent="-285750">
              <a:buFont typeface="Arial" panose="020B0604020202020204" pitchFamily="34" charset="0"/>
              <a:buChar char="•"/>
            </a:pPr>
            <a:r>
              <a:rPr lang="en-US" sz="1200" dirty="0">
                <a:latin typeface="Arial Nova" panose="020B0504020202020204" pitchFamily="34" charset="0"/>
              </a:rPr>
              <a:t>EMOTIONAL : Isaac may struggle to manage emotions and feel secure</a:t>
            </a:r>
          </a:p>
          <a:p>
            <a:pPr marL="285750" indent="-285750">
              <a:buFont typeface="Arial" panose="020B0604020202020204" pitchFamily="34" charset="0"/>
              <a:buChar char="•"/>
            </a:pPr>
            <a:endParaRPr lang="en-US" sz="1200" dirty="0">
              <a:latin typeface="Arial Nova" panose="020B0504020202020204" pitchFamily="34" charset="0"/>
            </a:endParaRPr>
          </a:p>
          <a:p>
            <a:pPr marL="285750" indent="-285750">
              <a:buFont typeface="Arial" panose="020B0604020202020204" pitchFamily="34" charset="0"/>
              <a:buChar char="•"/>
            </a:pPr>
            <a:r>
              <a:rPr lang="en-US" sz="1200" dirty="0">
                <a:latin typeface="Arial Nova" panose="020B0504020202020204" pitchFamily="34" charset="0"/>
              </a:rPr>
              <a:t>SOCIAL : Isaac has difficulty joining activities and forming friendships</a:t>
            </a:r>
          </a:p>
          <a:p>
            <a:pPr marL="285750" indent="-285750">
              <a:buFont typeface="Arial" panose="020B0604020202020204" pitchFamily="34" charset="0"/>
              <a:buChar char="•"/>
            </a:pPr>
            <a:endParaRPr lang="en-US" sz="1200" dirty="0">
              <a:latin typeface="Arial Nova" panose="020B0504020202020204" pitchFamily="34" charset="0"/>
            </a:endParaRPr>
          </a:p>
          <a:p>
            <a:pPr marL="285750" indent="-285750">
              <a:buFont typeface="Arial" panose="020B0604020202020204" pitchFamily="34" charset="0"/>
              <a:buChar char="•"/>
            </a:pPr>
            <a:r>
              <a:rPr lang="en-US" sz="1200" dirty="0">
                <a:latin typeface="Arial Nova" panose="020B0504020202020204" pitchFamily="34" charset="0"/>
              </a:rPr>
              <a:t>LANUAGE: emotional insecurity may affect communication and confidence</a:t>
            </a:r>
          </a:p>
          <a:p>
            <a:pPr marL="285750" indent="-285750">
              <a:buFont typeface="Arial" panose="020B0604020202020204" pitchFamily="34" charset="0"/>
              <a:buChar char="•"/>
            </a:pPr>
            <a:endParaRPr lang="en-US" sz="1200" dirty="0">
              <a:latin typeface="Arial Nova" panose="020B0504020202020204" pitchFamily="34" charset="0"/>
            </a:endParaRPr>
          </a:p>
          <a:p>
            <a:pPr marL="285750" indent="-285750">
              <a:buFont typeface="Arial" panose="020B0604020202020204" pitchFamily="34" charset="0"/>
              <a:buChar char="•"/>
            </a:pPr>
            <a:r>
              <a:rPr lang="en-US" sz="1200" dirty="0">
                <a:latin typeface="Arial Nova" panose="020B0504020202020204" pitchFamily="34" charset="0"/>
              </a:rPr>
              <a:t>BEHAVIOURAL – clinginess and distress may be signs of anxiety and insecure attachment</a:t>
            </a:r>
          </a:p>
        </p:txBody>
      </p:sp>
    </p:spTree>
    <p:extLst>
      <p:ext uri="{BB962C8B-B14F-4D97-AF65-F5344CB8AC3E}">
        <p14:creationId xmlns:p14="http://schemas.microsoft.com/office/powerpoint/2010/main" val="26093390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Différence entre nature et nurture – nature and nurture examples | XAKY">
            <a:extLst>
              <a:ext uri="{FF2B5EF4-FFF2-40B4-BE49-F238E27FC236}">
                <a16:creationId xmlns:a16="http://schemas.microsoft.com/office/drawing/2014/main" id="{8A8CEED6-4A04-1CAF-3E20-9E615D111215}"/>
              </a:ext>
            </a:extLst>
          </p:cNvPr>
          <p:cNvPicPr>
            <a:picLocks noGrp="1" noRot="1" noChangeAspect="1" noMove="1" noResize="1" noEditPoints="1" noAdjustHandles="1" noChangeArrowheads="1" noChangeShapeType="1" noCrop="1"/>
          </p:cNvPicPr>
          <p:nvPr/>
        </p:nvPicPr>
        <p:blipFill>
          <a:blip r:embed="rId2">
            <a:alphaModFix amt="20000"/>
          </a:blip>
          <a:srcRect l="1" t="32619" r="-633"/>
          <a:stretch>
            <a:fillRect/>
          </a:stretch>
        </p:blipFill>
        <p:spPr>
          <a:xfrm>
            <a:off x="467958" y="1549400"/>
            <a:ext cx="10192331" cy="4445000"/>
          </a:xfrm>
          <a:prstGeom prst="rect">
            <a:avLst/>
          </a:prstGeom>
        </p:spPr>
      </p:pic>
      <p:sp>
        <p:nvSpPr>
          <p:cNvPr id="4" name="Title 3">
            <a:extLst>
              <a:ext uri="{FF2B5EF4-FFF2-40B4-BE49-F238E27FC236}">
                <a16:creationId xmlns:a16="http://schemas.microsoft.com/office/drawing/2014/main" id="{AD6FD60E-B013-52DF-354C-D8DB8814C97A}"/>
              </a:ext>
            </a:extLst>
          </p:cNvPr>
          <p:cNvSpPr>
            <a:spLocks noGrp="1"/>
          </p:cNvSpPr>
          <p:nvPr>
            <p:ph type="title"/>
          </p:nvPr>
        </p:nvSpPr>
        <p:spPr>
          <a:xfrm>
            <a:off x="237743" y="863600"/>
            <a:ext cx="10652760" cy="914400"/>
          </a:xfrm>
        </p:spPr>
        <p:txBody>
          <a:bodyPr/>
          <a:lstStyle/>
          <a:p>
            <a:pPr algn="ctr"/>
            <a:r>
              <a:rPr lang="en-US" dirty="0">
                <a:latin typeface="Arial Nova" panose="020B0504020202020204" pitchFamily="34" charset="0"/>
              </a:rPr>
              <a:t>NATURE VS NURTURE</a:t>
            </a:r>
            <a:br>
              <a:rPr lang="en-US" dirty="0"/>
            </a:br>
            <a:endParaRPr lang="en-US" dirty="0"/>
          </a:p>
        </p:txBody>
      </p:sp>
      <p:sp>
        <p:nvSpPr>
          <p:cNvPr id="3" name="Content Placeholder 2">
            <a:extLst>
              <a:ext uri="{FF2B5EF4-FFF2-40B4-BE49-F238E27FC236}">
                <a16:creationId xmlns:a16="http://schemas.microsoft.com/office/drawing/2014/main" id="{71A1CBCB-2951-076C-4CAB-1BC00C3F17D8}"/>
              </a:ext>
            </a:extLst>
          </p:cNvPr>
          <p:cNvSpPr>
            <a:spLocks noGrp="1"/>
          </p:cNvSpPr>
          <p:nvPr>
            <p:ph sz="quarter" idx="12"/>
          </p:nvPr>
        </p:nvSpPr>
        <p:spPr>
          <a:xfrm>
            <a:off x="653795" y="1707896"/>
            <a:ext cx="4910328" cy="2356104"/>
          </a:xfrm>
        </p:spPr>
        <p:txBody>
          <a:bodyPr>
            <a:normAutofit lnSpcReduction="10000"/>
          </a:bodyPr>
          <a:lstStyle/>
          <a:p>
            <a:pPr marL="0" indent="0">
              <a:buNone/>
            </a:pPr>
            <a:r>
              <a:rPr lang="en-US" b="1" dirty="0">
                <a:solidFill>
                  <a:schemeClr val="tx1">
                    <a:lumMod val="95000"/>
                    <a:lumOff val="5000"/>
                  </a:schemeClr>
                </a:solidFill>
                <a:latin typeface="Arial Nova" panose="020B0504020202020204" pitchFamily="34" charset="0"/>
              </a:rPr>
              <a:t>NATURE </a:t>
            </a:r>
          </a:p>
          <a:p>
            <a:pPr marL="0" indent="0">
              <a:buNone/>
            </a:pPr>
            <a:endParaRPr lang="en-US" dirty="0">
              <a:solidFill>
                <a:schemeClr val="tx1">
                  <a:lumMod val="95000"/>
                  <a:lumOff val="5000"/>
                </a:schemeClr>
              </a:solidFill>
              <a:latin typeface="Arial Nova" panose="020B0504020202020204" pitchFamily="34" charset="0"/>
            </a:endParaRPr>
          </a:p>
          <a:p>
            <a:pPr marL="0" indent="0">
              <a:buNone/>
            </a:pPr>
            <a:r>
              <a:rPr lang="en-US" dirty="0">
                <a:solidFill>
                  <a:schemeClr val="tx1">
                    <a:lumMod val="95000"/>
                    <a:lumOff val="5000"/>
                  </a:schemeClr>
                </a:solidFill>
                <a:latin typeface="Arial Nova" panose="020B0504020202020204" pitchFamily="34" charset="0"/>
              </a:rPr>
              <a:t>Nature refers to the biological and genetic influences that a child is born with, such as :</a:t>
            </a:r>
          </a:p>
          <a:p>
            <a:pPr>
              <a:buFont typeface="Wingdings" panose="05000000000000000000" pitchFamily="2" charset="2"/>
              <a:buChar char="§"/>
            </a:pPr>
            <a:r>
              <a:rPr lang="en-US" dirty="0">
                <a:solidFill>
                  <a:schemeClr val="tx1">
                    <a:lumMod val="95000"/>
                    <a:lumOff val="5000"/>
                  </a:schemeClr>
                </a:solidFill>
                <a:latin typeface="Arial Nova" panose="020B0504020202020204" pitchFamily="34" charset="0"/>
              </a:rPr>
              <a:t>Temperament </a:t>
            </a:r>
          </a:p>
          <a:p>
            <a:pPr>
              <a:buFont typeface="Wingdings" panose="05000000000000000000" pitchFamily="2" charset="2"/>
              <a:buChar char="§"/>
            </a:pPr>
            <a:r>
              <a:rPr lang="en-US" dirty="0">
                <a:solidFill>
                  <a:schemeClr val="tx1">
                    <a:lumMod val="95000"/>
                    <a:lumOff val="5000"/>
                  </a:schemeClr>
                </a:solidFill>
                <a:latin typeface="Arial Nova" panose="020B0504020202020204" pitchFamily="34" charset="0"/>
              </a:rPr>
              <a:t>Brain development</a:t>
            </a:r>
          </a:p>
          <a:p>
            <a:pPr>
              <a:buFont typeface="Wingdings" panose="05000000000000000000" pitchFamily="2" charset="2"/>
              <a:buChar char="§"/>
            </a:pPr>
            <a:r>
              <a:rPr lang="en-US" dirty="0">
                <a:solidFill>
                  <a:schemeClr val="tx1">
                    <a:lumMod val="95000"/>
                    <a:lumOff val="5000"/>
                  </a:schemeClr>
                </a:solidFill>
                <a:latin typeface="Arial Nova" panose="020B0504020202020204" pitchFamily="34" charset="0"/>
              </a:rPr>
              <a:t>Personality traits</a:t>
            </a:r>
          </a:p>
        </p:txBody>
      </p:sp>
      <p:sp>
        <p:nvSpPr>
          <p:cNvPr id="2" name="Slide Number Placeholder 1">
            <a:extLst>
              <a:ext uri="{FF2B5EF4-FFF2-40B4-BE49-F238E27FC236}">
                <a16:creationId xmlns:a16="http://schemas.microsoft.com/office/drawing/2014/main" id="{9B775CAD-60B4-E2CC-3451-3AB56951D128}"/>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5</a:t>
            </a:fld>
            <a:endParaRPr lang="en-US" dirty="0"/>
          </a:p>
        </p:txBody>
      </p:sp>
      <p:sp>
        <p:nvSpPr>
          <p:cNvPr id="5" name="Content Placeholder 2">
            <a:extLst>
              <a:ext uri="{FF2B5EF4-FFF2-40B4-BE49-F238E27FC236}">
                <a16:creationId xmlns:a16="http://schemas.microsoft.com/office/drawing/2014/main" id="{8CF46F80-5C39-8544-FEAF-72705EFC6C19}"/>
              </a:ext>
            </a:extLst>
          </p:cNvPr>
          <p:cNvSpPr txBox="1">
            <a:spLocks/>
          </p:cNvSpPr>
          <p:nvPr/>
        </p:nvSpPr>
        <p:spPr>
          <a:xfrm>
            <a:off x="5749961" y="3505200"/>
            <a:ext cx="4910328" cy="2356104"/>
          </a:xfrm>
          <a:prstGeom prst="rect">
            <a:avLst/>
          </a:prstGeom>
        </p:spPr>
        <p:txBody>
          <a:bodyPr vert="horz" lIns="91440" tIns="45720" rIns="91440" bIns="45720" rtlCol="0" anchor="b">
            <a:normAutofit fontScale="92500" lnSpcReduction="20000"/>
          </a:bodyPr>
          <a:lst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b="1" dirty="0">
                <a:solidFill>
                  <a:schemeClr val="tx1">
                    <a:lumMod val="95000"/>
                    <a:lumOff val="5000"/>
                  </a:schemeClr>
                </a:solidFill>
                <a:latin typeface="Arial Nova" panose="020B0504020202020204" pitchFamily="34" charset="0"/>
              </a:rPr>
              <a:t>NURTURE</a:t>
            </a:r>
          </a:p>
          <a:p>
            <a:pPr marL="0" indent="0">
              <a:buFont typeface="Arial" panose="020B0604020202020204" pitchFamily="34" charset="0"/>
              <a:buNone/>
            </a:pPr>
            <a:endParaRPr lang="en-US" dirty="0">
              <a:solidFill>
                <a:schemeClr val="tx1">
                  <a:lumMod val="95000"/>
                  <a:lumOff val="5000"/>
                </a:schemeClr>
              </a:solidFill>
              <a:latin typeface="Arial Nova" panose="020B0504020202020204" pitchFamily="34" charset="0"/>
            </a:endParaRPr>
          </a:p>
          <a:p>
            <a:pPr marL="0" indent="0">
              <a:buFont typeface="Arial" panose="020B0604020202020204" pitchFamily="34" charset="0"/>
              <a:buNone/>
            </a:pPr>
            <a:r>
              <a:rPr lang="en-US" dirty="0">
                <a:solidFill>
                  <a:schemeClr val="tx1">
                    <a:lumMod val="95000"/>
                    <a:lumOff val="5000"/>
                  </a:schemeClr>
                </a:solidFill>
                <a:latin typeface="Arial Nova" panose="020B0504020202020204" pitchFamily="34" charset="0"/>
              </a:rPr>
              <a:t>Nature refers to the environmental influences and experiences including:</a:t>
            </a:r>
          </a:p>
          <a:p>
            <a:pPr>
              <a:buFont typeface="Wingdings" panose="05000000000000000000" pitchFamily="2" charset="2"/>
              <a:buChar char="§"/>
            </a:pPr>
            <a:r>
              <a:rPr lang="en-US" dirty="0">
                <a:solidFill>
                  <a:schemeClr val="tx1">
                    <a:lumMod val="95000"/>
                    <a:lumOff val="5000"/>
                  </a:schemeClr>
                </a:solidFill>
                <a:latin typeface="Arial Nova" panose="020B0504020202020204" pitchFamily="34" charset="0"/>
              </a:rPr>
              <a:t>Parenting style</a:t>
            </a:r>
          </a:p>
          <a:p>
            <a:pPr>
              <a:buFont typeface="Wingdings" panose="05000000000000000000" pitchFamily="2" charset="2"/>
              <a:buChar char="§"/>
            </a:pPr>
            <a:r>
              <a:rPr lang="en-US" dirty="0">
                <a:solidFill>
                  <a:schemeClr val="tx1">
                    <a:lumMod val="95000"/>
                    <a:lumOff val="5000"/>
                  </a:schemeClr>
                </a:solidFill>
                <a:latin typeface="Arial Nova" panose="020B0504020202020204" pitchFamily="34" charset="0"/>
              </a:rPr>
              <a:t>Emotional support</a:t>
            </a:r>
          </a:p>
          <a:p>
            <a:pPr>
              <a:buFont typeface="Wingdings" panose="05000000000000000000" pitchFamily="2" charset="2"/>
              <a:buChar char="§"/>
            </a:pPr>
            <a:r>
              <a:rPr lang="en-US" dirty="0">
                <a:solidFill>
                  <a:schemeClr val="tx1">
                    <a:lumMod val="95000"/>
                    <a:lumOff val="5000"/>
                  </a:schemeClr>
                </a:solidFill>
                <a:latin typeface="Arial Nova" panose="020B0504020202020204" pitchFamily="34" charset="0"/>
              </a:rPr>
              <a:t>Social interaction </a:t>
            </a:r>
          </a:p>
          <a:p>
            <a:pPr>
              <a:buFont typeface="Wingdings" panose="05000000000000000000" pitchFamily="2" charset="2"/>
              <a:buChar char="§"/>
            </a:pPr>
            <a:r>
              <a:rPr lang="en-US" dirty="0">
                <a:solidFill>
                  <a:schemeClr val="tx1">
                    <a:lumMod val="95000"/>
                    <a:lumOff val="5000"/>
                  </a:schemeClr>
                </a:solidFill>
                <a:latin typeface="Arial Nova" panose="020B0504020202020204" pitchFamily="34" charset="0"/>
              </a:rPr>
              <a:t>Relationships and upbringing</a:t>
            </a:r>
          </a:p>
        </p:txBody>
      </p:sp>
    </p:spTree>
    <p:extLst>
      <p:ext uri="{BB962C8B-B14F-4D97-AF65-F5344CB8AC3E}">
        <p14:creationId xmlns:p14="http://schemas.microsoft.com/office/powerpoint/2010/main" val="3110353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ntr" presetSubtype="0" fill="hold" grpId="0"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wipe(down)">
                                      <p:cBhvr>
                                        <p:cTn id="32" dur="580">
                                          <p:stCondLst>
                                            <p:cond delay="0"/>
                                          </p:stCondLst>
                                        </p:cTn>
                                        <p:tgtEl>
                                          <p:spTgt spid="5"/>
                                        </p:tgtEl>
                                      </p:cBhvr>
                                    </p:animEffect>
                                    <p:anim calcmode="lin" valueType="num">
                                      <p:cBhvr>
                                        <p:cTn id="33"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34"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35"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36"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37"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38" dur="26">
                                          <p:stCondLst>
                                            <p:cond delay="650"/>
                                          </p:stCondLst>
                                        </p:cTn>
                                        <p:tgtEl>
                                          <p:spTgt spid="5"/>
                                        </p:tgtEl>
                                      </p:cBhvr>
                                      <p:to x="100000" y="60000"/>
                                    </p:animScale>
                                    <p:animScale>
                                      <p:cBhvr>
                                        <p:cTn id="39" dur="166" decel="50000">
                                          <p:stCondLst>
                                            <p:cond delay="676"/>
                                          </p:stCondLst>
                                        </p:cTn>
                                        <p:tgtEl>
                                          <p:spTgt spid="5"/>
                                        </p:tgtEl>
                                      </p:cBhvr>
                                      <p:to x="100000" y="100000"/>
                                    </p:animScale>
                                    <p:animScale>
                                      <p:cBhvr>
                                        <p:cTn id="40" dur="26">
                                          <p:stCondLst>
                                            <p:cond delay="1312"/>
                                          </p:stCondLst>
                                        </p:cTn>
                                        <p:tgtEl>
                                          <p:spTgt spid="5"/>
                                        </p:tgtEl>
                                      </p:cBhvr>
                                      <p:to x="100000" y="80000"/>
                                    </p:animScale>
                                    <p:animScale>
                                      <p:cBhvr>
                                        <p:cTn id="41" dur="166" decel="50000">
                                          <p:stCondLst>
                                            <p:cond delay="1338"/>
                                          </p:stCondLst>
                                        </p:cTn>
                                        <p:tgtEl>
                                          <p:spTgt spid="5"/>
                                        </p:tgtEl>
                                      </p:cBhvr>
                                      <p:to x="100000" y="100000"/>
                                    </p:animScale>
                                    <p:animScale>
                                      <p:cBhvr>
                                        <p:cTn id="42" dur="26">
                                          <p:stCondLst>
                                            <p:cond delay="1642"/>
                                          </p:stCondLst>
                                        </p:cTn>
                                        <p:tgtEl>
                                          <p:spTgt spid="5"/>
                                        </p:tgtEl>
                                      </p:cBhvr>
                                      <p:to x="100000" y="90000"/>
                                    </p:animScale>
                                    <p:animScale>
                                      <p:cBhvr>
                                        <p:cTn id="43" dur="166" decel="50000">
                                          <p:stCondLst>
                                            <p:cond delay="1668"/>
                                          </p:stCondLst>
                                        </p:cTn>
                                        <p:tgtEl>
                                          <p:spTgt spid="5"/>
                                        </p:tgtEl>
                                      </p:cBhvr>
                                      <p:to x="100000" y="100000"/>
                                    </p:animScale>
                                    <p:animScale>
                                      <p:cBhvr>
                                        <p:cTn id="44" dur="26">
                                          <p:stCondLst>
                                            <p:cond delay="1808"/>
                                          </p:stCondLst>
                                        </p:cTn>
                                        <p:tgtEl>
                                          <p:spTgt spid="5"/>
                                        </p:tgtEl>
                                      </p:cBhvr>
                                      <p:to x="100000" y="95000"/>
                                    </p:animScale>
                                    <p:animScale>
                                      <p:cBhvr>
                                        <p:cTn id="45"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48DF0-7084-7BF8-351B-40A6ECDD02AF}"/>
              </a:ext>
            </a:extLst>
          </p:cNvPr>
          <p:cNvSpPr>
            <a:spLocks noGrp="1"/>
          </p:cNvSpPr>
          <p:nvPr>
            <p:ph type="title"/>
          </p:nvPr>
        </p:nvSpPr>
        <p:spPr>
          <a:xfrm>
            <a:off x="5362448" y="996695"/>
            <a:ext cx="5641848" cy="4855464"/>
          </a:xfrm>
        </p:spPr>
        <p:txBody>
          <a:bodyPr/>
          <a:lstStyle/>
          <a:p>
            <a:pPr algn="ctr"/>
            <a:r>
              <a:rPr lang="en-US" sz="2800" b="0" dirty="0">
                <a:latin typeface="Arial Nova" panose="020B0504020202020204" pitchFamily="34" charset="0"/>
              </a:rPr>
              <a:t>Isaac’s development may have been influenced by both his natural temperament and his early experiences, including disrupted childcare, limited support and changes within the family environment.</a:t>
            </a:r>
          </a:p>
        </p:txBody>
      </p:sp>
      <p:pic>
        <p:nvPicPr>
          <p:cNvPr id="6" name="Picture 5" descr="4,300+ Dysfunctional Families Stock Illustrations, Royalty-Free Vector ...">
            <a:extLst>
              <a:ext uri="{FF2B5EF4-FFF2-40B4-BE49-F238E27FC236}">
                <a16:creationId xmlns:a16="http://schemas.microsoft.com/office/drawing/2014/main" id="{F94DEE22-EAE5-935D-EFF7-B64869A4B1D5}"/>
              </a:ext>
            </a:extLst>
          </p:cNvPr>
          <p:cNvPicPr>
            <a:picLocks noChangeAspect="1"/>
          </p:cNvPicPr>
          <p:nvPr/>
        </p:nvPicPr>
        <p:blipFill>
          <a:blip r:embed="rId2">
            <a:alphaModFix amt="50000"/>
          </a:blip>
          <a:stretch>
            <a:fillRect/>
          </a:stretch>
        </p:blipFill>
        <p:spPr>
          <a:xfrm>
            <a:off x="839576" y="726947"/>
            <a:ext cx="4624472" cy="5852159"/>
          </a:xfrm>
          <a:prstGeom prst="rect">
            <a:avLst/>
          </a:prstGeom>
        </p:spPr>
      </p:pic>
    </p:spTree>
    <p:extLst>
      <p:ext uri="{BB962C8B-B14F-4D97-AF65-F5344CB8AC3E}">
        <p14:creationId xmlns:p14="http://schemas.microsoft.com/office/powerpoint/2010/main" val="3901938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0" presetClass="emph" presetSubtype="0" fill="hold" nodeType="clickEffect">
                                  <p:stCondLst>
                                    <p:cond delay="0"/>
                                  </p:stCondLst>
                                  <p:childTnLst>
                                    <p:animClr clrSpc="hsl" dir="cw">
                                      <p:cBhvr override="childStyle">
                                        <p:cTn id="6" dur="500" fill="hold"/>
                                        <p:tgtEl>
                                          <p:spTgt spid="6"/>
                                        </p:tgtEl>
                                        <p:attrNameLst>
                                          <p:attrName>style.color</p:attrName>
                                        </p:attrNameLst>
                                      </p:cBhvr>
                                      <p:by>
                                        <p:hsl h="0" s="12549" l="25098"/>
                                      </p:by>
                                    </p:animClr>
                                    <p:animClr clrSpc="hsl" dir="cw">
                                      <p:cBhvr>
                                        <p:cTn id="7" dur="500" fill="hold"/>
                                        <p:tgtEl>
                                          <p:spTgt spid="6"/>
                                        </p:tgtEl>
                                        <p:attrNameLst>
                                          <p:attrName>fillcolor</p:attrName>
                                        </p:attrNameLst>
                                      </p:cBhvr>
                                      <p:by>
                                        <p:hsl h="0" s="12549" l="25098"/>
                                      </p:by>
                                    </p:animClr>
                                    <p:animClr clrSpc="hsl" dir="cw">
                                      <p:cBhvr>
                                        <p:cTn id="8" dur="500" fill="hold"/>
                                        <p:tgtEl>
                                          <p:spTgt spid="6"/>
                                        </p:tgtEl>
                                        <p:attrNameLst>
                                          <p:attrName>stroke.color</p:attrName>
                                        </p:attrNameLst>
                                      </p:cBhvr>
                                      <p:by>
                                        <p:hsl h="0" s="12549" l="25098"/>
                                      </p:by>
                                    </p:animClr>
                                    <p:set>
                                      <p:cBhvr>
                                        <p:cTn id="9" dur="500" fill="hold"/>
                                        <p:tgtEl>
                                          <p:spTgt spid="6"/>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1" presetClass="entr" presetSubtype="1"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Effect transition="in" filter="wheel(1)">
                                      <p:cBhvr>
                                        <p:cTn id="14"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4F4A17-E5E3-3BBB-506A-67A82AC57277}"/>
              </a:ext>
            </a:extLst>
          </p:cNvPr>
          <p:cNvSpPr>
            <a:spLocks noGrp="1"/>
          </p:cNvSpPr>
          <p:nvPr>
            <p:ph type="title"/>
          </p:nvPr>
        </p:nvSpPr>
        <p:spPr>
          <a:xfrm>
            <a:off x="768096" y="996696"/>
            <a:ext cx="10652760" cy="914400"/>
          </a:xfrm>
        </p:spPr>
        <p:txBody>
          <a:bodyPr/>
          <a:lstStyle/>
          <a:p>
            <a:pPr algn="ctr"/>
            <a:r>
              <a:rPr lang="en-US" dirty="0">
                <a:latin typeface="Arial Nova" panose="020B0504020202020204" pitchFamily="34" charset="0"/>
              </a:rPr>
              <a:t>SUPPORT STRATEGIES FOR ISAAC</a:t>
            </a:r>
            <a:br>
              <a:rPr lang="en-US" dirty="0"/>
            </a:br>
            <a:endParaRPr lang="en-US" dirty="0"/>
          </a:p>
        </p:txBody>
      </p:sp>
      <p:sp>
        <p:nvSpPr>
          <p:cNvPr id="3" name="Content Placeholder 2">
            <a:extLst>
              <a:ext uri="{FF2B5EF4-FFF2-40B4-BE49-F238E27FC236}">
                <a16:creationId xmlns:a16="http://schemas.microsoft.com/office/drawing/2014/main" id="{9E11D155-25E1-8B68-CB50-937B45BF4B27}"/>
              </a:ext>
            </a:extLst>
          </p:cNvPr>
          <p:cNvSpPr>
            <a:spLocks noGrp="1"/>
          </p:cNvSpPr>
          <p:nvPr>
            <p:ph sz="quarter" idx="12"/>
          </p:nvPr>
        </p:nvSpPr>
        <p:spPr>
          <a:xfrm>
            <a:off x="6519672" y="2130552"/>
            <a:ext cx="4910328" cy="3959352"/>
          </a:xfrm>
        </p:spPr>
        <p:txBody>
          <a:bodyPr>
            <a:normAutofit fontScale="92500" lnSpcReduction="10000"/>
          </a:bodyPr>
          <a:lstStyle/>
          <a:p>
            <a:pPr>
              <a:buFont typeface="Wingdings" panose="05000000000000000000" pitchFamily="2" charset="2"/>
              <a:buChar char="q"/>
            </a:pPr>
            <a:r>
              <a:rPr lang="en-US" sz="1600" dirty="0">
                <a:latin typeface="Arial Nova" panose="020B0504020202020204" pitchFamily="34" charset="0"/>
              </a:rPr>
              <a:t>Stability in Isaac’s life by providing consistent routines and familiar adults.</a:t>
            </a:r>
          </a:p>
          <a:p>
            <a:pPr>
              <a:buFont typeface="Wingdings" panose="05000000000000000000" pitchFamily="2" charset="2"/>
              <a:buChar char="q"/>
            </a:pPr>
            <a:endParaRPr lang="en-US" sz="1600" dirty="0">
              <a:latin typeface="Arial Nova" panose="020B0504020202020204" pitchFamily="34" charset="0"/>
            </a:endParaRPr>
          </a:p>
          <a:p>
            <a:pPr>
              <a:buFont typeface="Wingdings" panose="05000000000000000000" pitchFamily="2" charset="2"/>
              <a:buChar char="q"/>
            </a:pPr>
            <a:r>
              <a:rPr lang="en-US" sz="1600" dirty="0">
                <a:latin typeface="Arial Nova" panose="020B0504020202020204" pitchFamily="34" charset="0"/>
              </a:rPr>
              <a:t>Using attachment-based approaches to build trust</a:t>
            </a:r>
          </a:p>
          <a:p>
            <a:pPr>
              <a:buFont typeface="Wingdings" panose="05000000000000000000" pitchFamily="2" charset="2"/>
              <a:buChar char="q"/>
            </a:pPr>
            <a:endParaRPr lang="en-US" sz="1600" dirty="0">
              <a:latin typeface="Arial Nova" panose="020B0504020202020204" pitchFamily="34" charset="0"/>
            </a:endParaRPr>
          </a:p>
          <a:p>
            <a:pPr>
              <a:buFont typeface="Wingdings" panose="05000000000000000000" pitchFamily="2" charset="2"/>
              <a:buChar char="q"/>
            </a:pPr>
            <a:r>
              <a:rPr lang="en-US" sz="1600" dirty="0">
                <a:latin typeface="Arial Nova" panose="020B0504020202020204" pitchFamily="34" charset="0"/>
              </a:rPr>
              <a:t>Encouraging play-based learning and social interaction.</a:t>
            </a:r>
          </a:p>
          <a:p>
            <a:pPr>
              <a:buFont typeface="Wingdings" panose="05000000000000000000" pitchFamily="2" charset="2"/>
              <a:buChar char="q"/>
            </a:pPr>
            <a:endParaRPr lang="en-US" sz="1600" dirty="0">
              <a:latin typeface="Arial Nova" panose="020B0504020202020204" pitchFamily="34" charset="0"/>
            </a:endParaRPr>
          </a:p>
          <a:p>
            <a:pPr>
              <a:buFont typeface="Wingdings" panose="05000000000000000000" pitchFamily="2" charset="2"/>
              <a:buChar char="q"/>
            </a:pPr>
            <a:r>
              <a:rPr lang="en-US" sz="1600" dirty="0">
                <a:latin typeface="Arial Nova" panose="020B0504020202020204" pitchFamily="34" charset="0"/>
              </a:rPr>
              <a:t>Supporting Isaac’s mother through advice and emotional support to help her post partum depression.</a:t>
            </a:r>
          </a:p>
          <a:p>
            <a:pPr>
              <a:buFont typeface="Wingdings" panose="05000000000000000000" pitchFamily="2" charset="2"/>
              <a:buChar char="q"/>
            </a:pPr>
            <a:endParaRPr lang="en-US" sz="1600" dirty="0">
              <a:latin typeface="Arial Nova" panose="020B0504020202020204" pitchFamily="34" charset="0"/>
            </a:endParaRPr>
          </a:p>
          <a:p>
            <a:pPr>
              <a:buFont typeface="Wingdings" panose="05000000000000000000" pitchFamily="2" charset="2"/>
              <a:buChar char="q"/>
            </a:pPr>
            <a:r>
              <a:rPr lang="en-US" sz="1600" dirty="0">
                <a:latin typeface="Arial Nova" panose="020B0504020202020204" pitchFamily="34" charset="0"/>
              </a:rPr>
              <a:t>Most importantly using emotional regulation strategies such as praise and reassurance</a:t>
            </a:r>
            <a:r>
              <a:rPr lang="en-US" dirty="0"/>
              <a:t>.</a:t>
            </a:r>
          </a:p>
        </p:txBody>
      </p:sp>
      <p:sp>
        <p:nvSpPr>
          <p:cNvPr id="2" name="Slide Number Placeholder 1">
            <a:extLst>
              <a:ext uri="{FF2B5EF4-FFF2-40B4-BE49-F238E27FC236}">
                <a16:creationId xmlns:a16="http://schemas.microsoft.com/office/drawing/2014/main" id="{32DD2FEE-CF47-A509-59FE-1CBDAAF0188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7</a:t>
            </a:fld>
            <a:endParaRPr lang="en-US" dirty="0"/>
          </a:p>
        </p:txBody>
      </p:sp>
      <p:pic>
        <p:nvPicPr>
          <p:cNvPr id="8" name="Picture Placeholder 7">
            <a:extLst>
              <a:ext uri="{FF2B5EF4-FFF2-40B4-BE49-F238E27FC236}">
                <a16:creationId xmlns:a16="http://schemas.microsoft.com/office/drawing/2014/main" id="{4C04BAD9-70E0-2037-44AF-D3D875215312}"/>
              </a:ext>
            </a:extLst>
          </p:cNvPr>
          <p:cNvPicPr>
            <a:picLocks noGrp="1" noChangeAspect="1"/>
          </p:cNvPicPr>
          <p:nvPr>
            <p:ph type="pic" sz="quarter" idx="13"/>
          </p:nvPr>
        </p:nvPicPr>
        <p:blipFill>
          <a:blip r:embed="rId2">
            <a:extLst>
              <a:ext uri="{837473B0-CC2E-450A-ABE3-18F120FF3D39}">
                <a1611:picAttrSrcUrl xmlns:a1611="http://schemas.microsoft.com/office/drawing/2016/11/main" r:id="rId3"/>
              </a:ext>
            </a:extLst>
          </a:blip>
          <a:srcRect t="2158" b="2158"/>
          <a:stretch>
            <a:fillRect/>
          </a:stretch>
        </p:blipFill>
        <p:spPr>
          <a:xfrm>
            <a:off x="452628" y="2257552"/>
            <a:ext cx="5641848" cy="3959352"/>
          </a:xfrm>
        </p:spPr>
      </p:pic>
    </p:spTree>
    <p:extLst>
      <p:ext uri="{BB962C8B-B14F-4D97-AF65-F5344CB8AC3E}">
        <p14:creationId xmlns:p14="http://schemas.microsoft.com/office/powerpoint/2010/main" val="26611745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FC7F6E0-EEF5-DF18-032D-5675E3E4163B}"/>
              </a:ext>
            </a:extLst>
          </p:cNvPr>
          <p:cNvSpPr>
            <a:spLocks noGrp="1"/>
          </p:cNvSpPr>
          <p:nvPr>
            <p:ph type="title"/>
          </p:nvPr>
        </p:nvSpPr>
        <p:spPr>
          <a:xfrm>
            <a:off x="94996" y="539496"/>
            <a:ext cx="10652760" cy="914400"/>
          </a:xfrm>
        </p:spPr>
        <p:txBody>
          <a:bodyPr/>
          <a:lstStyle/>
          <a:p>
            <a:pPr algn="ctr"/>
            <a:r>
              <a:rPr lang="en-US" dirty="0">
                <a:latin typeface="Arial Nova" panose="020B0504020202020204" pitchFamily="34" charset="0"/>
              </a:rPr>
              <a:t>MULTI ANGENCY WORKING</a:t>
            </a:r>
          </a:p>
        </p:txBody>
      </p:sp>
      <p:sp>
        <p:nvSpPr>
          <p:cNvPr id="5" name="Content Placeholder 4">
            <a:extLst>
              <a:ext uri="{FF2B5EF4-FFF2-40B4-BE49-F238E27FC236}">
                <a16:creationId xmlns:a16="http://schemas.microsoft.com/office/drawing/2014/main" id="{570A5048-2A9E-8039-0515-DD55D6645F23}"/>
              </a:ext>
            </a:extLst>
          </p:cNvPr>
          <p:cNvSpPr>
            <a:spLocks noGrp="1"/>
          </p:cNvSpPr>
          <p:nvPr>
            <p:ph sz="quarter" idx="13"/>
          </p:nvPr>
        </p:nvSpPr>
        <p:spPr>
          <a:xfrm>
            <a:off x="2966212" y="1196594"/>
            <a:ext cx="4910328" cy="1844548"/>
          </a:xfrm>
        </p:spPr>
        <p:txBody>
          <a:bodyPr/>
          <a:lstStyle/>
          <a:p>
            <a:pPr marL="0" indent="0">
              <a:buNone/>
            </a:pPr>
            <a:r>
              <a:rPr lang="en-US" dirty="0">
                <a:latin typeface="Arial Nova" panose="020B0504020202020204" pitchFamily="34" charset="0"/>
              </a:rPr>
              <a:t>Multi working agency working is the involvement of professionals working together to support a child's emotional, social and development needs.</a:t>
            </a:r>
          </a:p>
        </p:txBody>
      </p:sp>
      <p:sp>
        <p:nvSpPr>
          <p:cNvPr id="2" name="Slide Number Placeholder 1">
            <a:extLst>
              <a:ext uri="{FF2B5EF4-FFF2-40B4-BE49-F238E27FC236}">
                <a16:creationId xmlns:a16="http://schemas.microsoft.com/office/drawing/2014/main" id="{01545BCC-4C94-3446-15B2-D4D6FF9B0A71}"/>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8</a:t>
            </a:fld>
            <a:endParaRPr lang="en-US" dirty="0"/>
          </a:p>
        </p:txBody>
      </p:sp>
      <p:graphicFrame>
        <p:nvGraphicFramePr>
          <p:cNvPr id="8" name="Table 7">
            <a:extLst>
              <a:ext uri="{FF2B5EF4-FFF2-40B4-BE49-F238E27FC236}">
                <a16:creationId xmlns:a16="http://schemas.microsoft.com/office/drawing/2014/main" id="{98DDC0B5-566E-F264-5345-92E1E7364F12}"/>
              </a:ext>
            </a:extLst>
          </p:cNvPr>
          <p:cNvGraphicFramePr>
            <a:graphicFrameLocks noGrp="1"/>
          </p:cNvGraphicFramePr>
          <p:nvPr>
            <p:extLst>
              <p:ext uri="{D42A27DB-BD31-4B8C-83A1-F6EECF244321}">
                <p14:modId xmlns:p14="http://schemas.microsoft.com/office/powerpoint/2010/main" val="1208962774"/>
              </p:ext>
            </p:extLst>
          </p:nvPr>
        </p:nvGraphicFramePr>
        <p:xfrm>
          <a:off x="1357376" y="2783840"/>
          <a:ext cx="8128000" cy="3302000"/>
        </p:xfrm>
        <a:graphic>
          <a:graphicData uri="http://schemas.openxmlformats.org/drawingml/2006/table">
            <a:tbl>
              <a:tblPr firstRow="1" bandRow="1">
                <a:tableStyleId>{C083E6E3-FA7D-4D7B-A595-EF9225AFEA82}</a:tableStyleId>
              </a:tblPr>
              <a:tblGrid>
                <a:gridCol w="4064000">
                  <a:extLst>
                    <a:ext uri="{9D8B030D-6E8A-4147-A177-3AD203B41FA5}">
                      <a16:colId xmlns:a16="http://schemas.microsoft.com/office/drawing/2014/main" val="577141313"/>
                    </a:ext>
                  </a:extLst>
                </a:gridCol>
                <a:gridCol w="4064000">
                  <a:extLst>
                    <a:ext uri="{9D8B030D-6E8A-4147-A177-3AD203B41FA5}">
                      <a16:colId xmlns:a16="http://schemas.microsoft.com/office/drawing/2014/main" val="1083413273"/>
                    </a:ext>
                  </a:extLst>
                </a:gridCol>
              </a:tblGrid>
              <a:tr h="370840">
                <a:tc>
                  <a:txBody>
                    <a:bodyPr/>
                    <a:lstStyle/>
                    <a:p>
                      <a:r>
                        <a:rPr lang="en-GB" dirty="0">
                          <a:latin typeface="Arial Nova" panose="020B0504020202020204" pitchFamily="34" charset="0"/>
                        </a:rPr>
                        <a:t>Professional </a:t>
                      </a:r>
                    </a:p>
                  </a:txBody>
                  <a:tcPr/>
                </a:tc>
                <a:tc>
                  <a:txBody>
                    <a:bodyPr/>
                    <a:lstStyle/>
                    <a:p>
                      <a:r>
                        <a:rPr lang="en-GB" dirty="0">
                          <a:latin typeface="Arial Nova" panose="020B0504020202020204" pitchFamily="34" charset="0"/>
                        </a:rPr>
                        <a:t>Role in supporting Isaac</a:t>
                      </a:r>
                    </a:p>
                  </a:txBody>
                  <a:tcPr/>
                </a:tc>
                <a:extLst>
                  <a:ext uri="{0D108BD9-81ED-4DB2-BD59-A6C34878D82A}">
                    <a16:rowId xmlns:a16="http://schemas.microsoft.com/office/drawing/2014/main" val="3651066757"/>
                  </a:ext>
                </a:extLst>
              </a:tr>
              <a:tr h="370840">
                <a:tc>
                  <a:txBody>
                    <a:bodyPr/>
                    <a:lstStyle/>
                    <a:p>
                      <a:r>
                        <a:rPr lang="en-GB" dirty="0">
                          <a:latin typeface="Arial Nova" panose="020B0504020202020204" pitchFamily="34" charset="0"/>
                        </a:rPr>
                        <a:t>Ealy Years Practitioner </a:t>
                      </a:r>
                    </a:p>
                  </a:txBody>
                  <a:tcPr/>
                </a:tc>
                <a:tc>
                  <a:txBody>
                    <a:bodyPr/>
                    <a:lstStyle/>
                    <a:p>
                      <a:r>
                        <a:rPr lang="en-GB" dirty="0">
                          <a:latin typeface="Arial Nova" panose="020B0504020202020204" pitchFamily="34" charset="0"/>
                        </a:rPr>
                        <a:t>Provides emotional support, routines and observes child’s development</a:t>
                      </a:r>
                    </a:p>
                  </a:txBody>
                  <a:tcPr/>
                </a:tc>
                <a:extLst>
                  <a:ext uri="{0D108BD9-81ED-4DB2-BD59-A6C34878D82A}">
                    <a16:rowId xmlns:a16="http://schemas.microsoft.com/office/drawing/2014/main" val="3034886551"/>
                  </a:ext>
                </a:extLst>
              </a:tr>
              <a:tr h="370840">
                <a:tc>
                  <a:txBody>
                    <a:bodyPr/>
                    <a:lstStyle/>
                    <a:p>
                      <a:r>
                        <a:rPr lang="en-GB" dirty="0">
                          <a:latin typeface="Arial Nova" panose="020B0504020202020204" pitchFamily="34" charset="0"/>
                        </a:rPr>
                        <a:t>Health Visitor</a:t>
                      </a:r>
                    </a:p>
                  </a:txBody>
                  <a:tcPr/>
                </a:tc>
                <a:tc>
                  <a:txBody>
                    <a:bodyPr/>
                    <a:lstStyle/>
                    <a:p>
                      <a:r>
                        <a:rPr lang="en-GB" dirty="0">
                          <a:latin typeface="Arial Nova" panose="020B0504020202020204" pitchFamily="34" charset="0"/>
                        </a:rPr>
                        <a:t>Monitors health and family wellbeing</a:t>
                      </a:r>
                    </a:p>
                  </a:txBody>
                  <a:tcPr/>
                </a:tc>
                <a:extLst>
                  <a:ext uri="{0D108BD9-81ED-4DB2-BD59-A6C34878D82A}">
                    <a16:rowId xmlns:a16="http://schemas.microsoft.com/office/drawing/2014/main" val="3066522758"/>
                  </a:ext>
                </a:extLst>
              </a:tr>
              <a:tr h="370840">
                <a:tc>
                  <a:txBody>
                    <a:bodyPr/>
                    <a:lstStyle/>
                    <a:p>
                      <a:r>
                        <a:rPr lang="en-GB" dirty="0">
                          <a:latin typeface="Arial Nova" panose="020B0504020202020204" pitchFamily="34" charset="0"/>
                        </a:rPr>
                        <a:t>Speech and Language </a:t>
                      </a:r>
                      <a:r>
                        <a:rPr lang="en-GB" dirty="0" err="1">
                          <a:latin typeface="Arial Nova" panose="020B0504020202020204" pitchFamily="34" charset="0"/>
                        </a:rPr>
                        <a:t>Thereapist</a:t>
                      </a:r>
                      <a:endParaRPr lang="en-GB" dirty="0">
                        <a:latin typeface="Arial Nova" panose="020B0504020202020204" pitchFamily="34" charset="0"/>
                      </a:endParaRPr>
                    </a:p>
                  </a:txBody>
                  <a:tcPr/>
                </a:tc>
                <a:tc>
                  <a:txBody>
                    <a:bodyPr/>
                    <a:lstStyle/>
                    <a:p>
                      <a:r>
                        <a:rPr lang="en-GB" dirty="0">
                          <a:latin typeface="Arial Nova" panose="020B0504020202020204" pitchFamily="34" charset="0"/>
                        </a:rPr>
                        <a:t>Supports communication and language development</a:t>
                      </a:r>
                    </a:p>
                  </a:txBody>
                  <a:tcPr/>
                </a:tc>
                <a:extLst>
                  <a:ext uri="{0D108BD9-81ED-4DB2-BD59-A6C34878D82A}">
                    <a16:rowId xmlns:a16="http://schemas.microsoft.com/office/drawing/2014/main" val="3632304262"/>
                  </a:ext>
                </a:extLst>
              </a:tr>
              <a:tr h="370840">
                <a:tc>
                  <a:txBody>
                    <a:bodyPr/>
                    <a:lstStyle/>
                    <a:p>
                      <a:r>
                        <a:rPr lang="en-GB" dirty="0">
                          <a:latin typeface="Arial Nova" panose="020B0504020202020204" pitchFamily="34" charset="0"/>
                        </a:rPr>
                        <a:t>Social Worker</a:t>
                      </a:r>
                    </a:p>
                  </a:txBody>
                  <a:tcPr/>
                </a:tc>
                <a:tc>
                  <a:txBody>
                    <a:bodyPr/>
                    <a:lstStyle/>
                    <a:p>
                      <a:r>
                        <a:rPr lang="en-GB" dirty="0">
                          <a:latin typeface="Arial Nova" panose="020B0504020202020204" pitchFamily="34" charset="0"/>
                        </a:rPr>
                        <a:t>Ensures safeguarding and family support</a:t>
                      </a:r>
                    </a:p>
                  </a:txBody>
                  <a:tcPr/>
                </a:tc>
                <a:extLst>
                  <a:ext uri="{0D108BD9-81ED-4DB2-BD59-A6C34878D82A}">
                    <a16:rowId xmlns:a16="http://schemas.microsoft.com/office/drawing/2014/main" val="3764351525"/>
                  </a:ext>
                </a:extLst>
              </a:tr>
              <a:tr h="370840">
                <a:tc>
                  <a:txBody>
                    <a:bodyPr/>
                    <a:lstStyle/>
                    <a:p>
                      <a:r>
                        <a:rPr lang="en-GB" dirty="0">
                          <a:latin typeface="Arial Nova" panose="020B0504020202020204" pitchFamily="34" charset="0"/>
                        </a:rPr>
                        <a:t>Mental Health Services</a:t>
                      </a:r>
                    </a:p>
                  </a:txBody>
                  <a:tcPr/>
                </a:tc>
                <a:tc>
                  <a:txBody>
                    <a:bodyPr/>
                    <a:lstStyle/>
                    <a:p>
                      <a:r>
                        <a:rPr lang="en-GB" dirty="0">
                          <a:latin typeface="Arial Nova" panose="020B0504020202020204" pitchFamily="34" charset="0"/>
                        </a:rPr>
                        <a:t>Supports Isaac’s mother with postnatal depression</a:t>
                      </a:r>
                    </a:p>
                  </a:txBody>
                  <a:tcPr/>
                </a:tc>
                <a:extLst>
                  <a:ext uri="{0D108BD9-81ED-4DB2-BD59-A6C34878D82A}">
                    <a16:rowId xmlns:a16="http://schemas.microsoft.com/office/drawing/2014/main" val="867663880"/>
                  </a:ext>
                </a:extLst>
              </a:tr>
            </a:tbl>
          </a:graphicData>
        </a:graphic>
      </p:graphicFrame>
    </p:spTree>
    <p:extLst>
      <p:ext uri="{BB962C8B-B14F-4D97-AF65-F5344CB8AC3E}">
        <p14:creationId xmlns:p14="http://schemas.microsoft.com/office/powerpoint/2010/main" val="25857353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80">
                                          <p:stCondLst>
                                            <p:cond delay="0"/>
                                          </p:stCondLst>
                                        </p:cTn>
                                        <p:tgtEl>
                                          <p:spTgt spid="8"/>
                                        </p:tgtEl>
                                      </p:cBhvr>
                                    </p:animEffect>
                                    <p:anim calcmode="lin" valueType="num">
                                      <p:cBhvr>
                                        <p:cTn id="8" dur="1822" tmFilter="0,0; 0.14,0.36; 0.43,0.73; 0.71,0.91; 1.0,1.0">
                                          <p:stCondLst>
                                            <p:cond delay="0"/>
                                          </p:stCondLst>
                                        </p:cTn>
                                        <p:tgtEl>
                                          <p:spTgt spid="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8"/>
                                        </p:tgtEl>
                                        <p:attrNameLst>
                                          <p:attrName>ppt_y</p:attrName>
                                        </p:attrNameLst>
                                      </p:cBhvr>
                                      <p:tavLst>
                                        <p:tav tm="0" fmla="#ppt_y-sin(pi*$)/81">
                                          <p:val>
                                            <p:fltVal val="0"/>
                                          </p:val>
                                        </p:tav>
                                        <p:tav tm="100000">
                                          <p:val>
                                            <p:fltVal val="1"/>
                                          </p:val>
                                        </p:tav>
                                      </p:tavLst>
                                    </p:anim>
                                    <p:animScale>
                                      <p:cBhvr>
                                        <p:cTn id="13" dur="26">
                                          <p:stCondLst>
                                            <p:cond delay="650"/>
                                          </p:stCondLst>
                                        </p:cTn>
                                        <p:tgtEl>
                                          <p:spTgt spid="8"/>
                                        </p:tgtEl>
                                      </p:cBhvr>
                                      <p:to x="100000" y="60000"/>
                                    </p:animScale>
                                    <p:animScale>
                                      <p:cBhvr>
                                        <p:cTn id="14" dur="166" decel="50000">
                                          <p:stCondLst>
                                            <p:cond delay="676"/>
                                          </p:stCondLst>
                                        </p:cTn>
                                        <p:tgtEl>
                                          <p:spTgt spid="8"/>
                                        </p:tgtEl>
                                      </p:cBhvr>
                                      <p:to x="100000" y="100000"/>
                                    </p:animScale>
                                    <p:animScale>
                                      <p:cBhvr>
                                        <p:cTn id="15" dur="26">
                                          <p:stCondLst>
                                            <p:cond delay="1312"/>
                                          </p:stCondLst>
                                        </p:cTn>
                                        <p:tgtEl>
                                          <p:spTgt spid="8"/>
                                        </p:tgtEl>
                                      </p:cBhvr>
                                      <p:to x="100000" y="80000"/>
                                    </p:animScale>
                                    <p:animScale>
                                      <p:cBhvr>
                                        <p:cTn id="16" dur="166" decel="50000">
                                          <p:stCondLst>
                                            <p:cond delay="1338"/>
                                          </p:stCondLst>
                                        </p:cTn>
                                        <p:tgtEl>
                                          <p:spTgt spid="8"/>
                                        </p:tgtEl>
                                      </p:cBhvr>
                                      <p:to x="100000" y="100000"/>
                                    </p:animScale>
                                    <p:animScale>
                                      <p:cBhvr>
                                        <p:cTn id="17" dur="26">
                                          <p:stCondLst>
                                            <p:cond delay="1642"/>
                                          </p:stCondLst>
                                        </p:cTn>
                                        <p:tgtEl>
                                          <p:spTgt spid="8"/>
                                        </p:tgtEl>
                                      </p:cBhvr>
                                      <p:to x="100000" y="90000"/>
                                    </p:animScale>
                                    <p:animScale>
                                      <p:cBhvr>
                                        <p:cTn id="18" dur="166" decel="50000">
                                          <p:stCondLst>
                                            <p:cond delay="1668"/>
                                          </p:stCondLst>
                                        </p:cTn>
                                        <p:tgtEl>
                                          <p:spTgt spid="8"/>
                                        </p:tgtEl>
                                      </p:cBhvr>
                                      <p:to x="100000" y="100000"/>
                                    </p:animScale>
                                    <p:animScale>
                                      <p:cBhvr>
                                        <p:cTn id="19" dur="26">
                                          <p:stCondLst>
                                            <p:cond delay="1808"/>
                                          </p:stCondLst>
                                        </p:cTn>
                                        <p:tgtEl>
                                          <p:spTgt spid="8"/>
                                        </p:tgtEl>
                                      </p:cBhvr>
                                      <p:to x="100000" y="95000"/>
                                    </p:animScale>
                                    <p:animScale>
                                      <p:cBhvr>
                                        <p:cTn id="20" dur="166" decel="50000">
                                          <p:stCondLst>
                                            <p:cond delay="1834"/>
                                          </p:stCondLst>
                                        </p:cTn>
                                        <p:tgtEl>
                                          <p:spTgt spid="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5E4F035-A84E-C603-942E-4778256E0BA0}"/>
              </a:ext>
            </a:extLst>
          </p:cNvPr>
          <p:cNvSpPr>
            <a:spLocks noGrp="1"/>
          </p:cNvSpPr>
          <p:nvPr>
            <p:ph type="title"/>
          </p:nvPr>
        </p:nvSpPr>
        <p:spPr>
          <a:xfrm>
            <a:off x="767715" y="722312"/>
            <a:ext cx="10652760" cy="914400"/>
          </a:xfrm>
        </p:spPr>
        <p:txBody>
          <a:bodyPr/>
          <a:lstStyle/>
          <a:p>
            <a:r>
              <a:rPr lang="en-US" dirty="0">
                <a:latin typeface="Arial Nova" panose="020B0504020202020204" pitchFamily="34" charset="0"/>
              </a:rPr>
              <a:t>Why is Multi Agency Working Important?</a:t>
            </a:r>
            <a:br>
              <a:rPr lang="en-US" dirty="0"/>
            </a:br>
            <a:endParaRPr lang="en-US" dirty="0"/>
          </a:p>
        </p:txBody>
      </p:sp>
      <p:sp>
        <p:nvSpPr>
          <p:cNvPr id="5" name="Content Placeholder 4">
            <a:extLst>
              <a:ext uri="{FF2B5EF4-FFF2-40B4-BE49-F238E27FC236}">
                <a16:creationId xmlns:a16="http://schemas.microsoft.com/office/drawing/2014/main" id="{FA5E2967-EEB7-97E3-2E56-03BE47654FA4}"/>
              </a:ext>
            </a:extLst>
          </p:cNvPr>
          <p:cNvSpPr>
            <a:spLocks noGrp="1"/>
          </p:cNvSpPr>
          <p:nvPr>
            <p:ph sz="quarter" idx="13"/>
          </p:nvPr>
        </p:nvSpPr>
        <p:spPr>
          <a:xfrm>
            <a:off x="767715" y="2003552"/>
            <a:ext cx="6089904" cy="2454148"/>
          </a:xfrm>
        </p:spPr>
        <p:txBody>
          <a:bodyPr/>
          <a:lstStyle/>
          <a:p>
            <a:r>
              <a:rPr lang="en-US" dirty="0">
                <a:latin typeface="Arial Nova" panose="020B0504020202020204" pitchFamily="34" charset="0"/>
              </a:rPr>
              <a:t>The reason why it is so important as it ensures all of Isaac’s needs are identified and supported. It helps provide consistent support for Isaac and his mother, overall improving emotional wellbeing and development outcomes.</a:t>
            </a:r>
          </a:p>
        </p:txBody>
      </p:sp>
      <p:sp>
        <p:nvSpPr>
          <p:cNvPr id="2" name="Slide Number Placeholder 1">
            <a:extLst>
              <a:ext uri="{FF2B5EF4-FFF2-40B4-BE49-F238E27FC236}">
                <a16:creationId xmlns:a16="http://schemas.microsoft.com/office/drawing/2014/main" id="{C9A187C4-2E9C-38FD-AFCE-B470CF80D6A3}"/>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9</a:t>
            </a:fld>
            <a:endParaRPr lang="en-US" dirty="0"/>
          </a:p>
        </p:txBody>
      </p:sp>
      <p:pic>
        <p:nvPicPr>
          <p:cNvPr id="9" name="Picture 8">
            <a:extLst>
              <a:ext uri="{FF2B5EF4-FFF2-40B4-BE49-F238E27FC236}">
                <a16:creationId xmlns:a16="http://schemas.microsoft.com/office/drawing/2014/main" id="{5BD230BF-3535-2CEC-F78F-44ADFF2826E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24218" y="3429000"/>
            <a:ext cx="3914775" cy="3131820"/>
          </a:xfrm>
          <a:prstGeom prst="rect">
            <a:avLst/>
          </a:prstGeom>
        </p:spPr>
      </p:pic>
    </p:spTree>
    <p:extLst>
      <p:ext uri="{BB962C8B-B14F-4D97-AF65-F5344CB8AC3E}">
        <p14:creationId xmlns:p14="http://schemas.microsoft.com/office/powerpoint/2010/main" val="2524601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mph" presetSubtype="2" fill="hold" nodeType="clickEffect">
                                  <p:stCondLst>
                                    <p:cond delay="0"/>
                                  </p:stCondLst>
                                  <p:childTnLst>
                                    <p:animClr clrSpc="rgb" dir="cw">
                                      <p:cBhvr>
                                        <p:cTn id="6" dur="2000" fill="hold"/>
                                        <p:tgtEl>
                                          <p:spTgt spid="9"/>
                                        </p:tgtEl>
                                        <p:attrNameLst>
                                          <p:attrName>fillcolor</p:attrName>
                                        </p:attrNameLst>
                                      </p:cBhvr>
                                      <p:to>
                                        <a:schemeClr val="accent2"/>
                                      </p:to>
                                    </p:animClr>
                                    <p:set>
                                      <p:cBhvr>
                                        <p:cTn id="7" dur="2000" fill="hold"/>
                                        <p:tgtEl>
                                          <p:spTgt spid="9"/>
                                        </p:tgtEl>
                                        <p:attrNameLst>
                                          <p:attrName>fill.type</p:attrName>
                                        </p:attrNameLst>
                                      </p:cBhvr>
                                      <p:to>
                                        <p:strVal val="solid"/>
                                      </p:to>
                                    </p:set>
                                    <p:set>
                                      <p:cBhvr>
                                        <p:cTn id="8" dur="2000" fill="hold"/>
                                        <p:tgtEl>
                                          <p:spTgt spid="9"/>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88F86E-044B-A8DC-720C-DF4B111A9946}"/>
              </a:ext>
            </a:extLst>
          </p:cNvPr>
          <p:cNvSpPr>
            <a:spLocks noGrp="1"/>
          </p:cNvSpPr>
          <p:nvPr>
            <p:ph type="title"/>
          </p:nvPr>
        </p:nvSpPr>
        <p:spPr>
          <a:xfrm>
            <a:off x="768096" y="996696"/>
            <a:ext cx="10652760" cy="914400"/>
          </a:xfrm>
        </p:spPr>
        <p:txBody>
          <a:bodyPr/>
          <a:lstStyle/>
          <a:p>
            <a:r>
              <a:rPr lang="en-US" dirty="0">
                <a:latin typeface="Arial Nova" panose="020B0504020202020204" pitchFamily="34" charset="0"/>
              </a:rPr>
              <a:t>Strengths &amp; Limitations of Bowlby’s Theory</a:t>
            </a:r>
            <a:br>
              <a:rPr lang="en-US" dirty="0"/>
            </a:br>
            <a:endParaRPr lang="en-US" dirty="0"/>
          </a:p>
        </p:txBody>
      </p:sp>
      <p:sp>
        <p:nvSpPr>
          <p:cNvPr id="5" name="Content Placeholder 4">
            <a:extLst>
              <a:ext uri="{FF2B5EF4-FFF2-40B4-BE49-F238E27FC236}">
                <a16:creationId xmlns:a16="http://schemas.microsoft.com/office/drawing/2014/main" id="{898D7F7C-453A-03E2-6B72-A471770463E2}"/>
              </a:ext>
            </a:extLst>
          </p:cNvPr>
          <p:cNvSpPr>
            <a:spLocks noGrp="1"/>
          </p:cNvSpPr>
          <p:nvPr>
            <p:ph sz="quarter" idx="13"/>
          </p:nvPr>
        </p:nvSpPr>
        <p:spPr>
          <a:xfrm>
            <a:off x="771145" y="2102520"/>
            <a:ext cx="4206240" cy="3959352"/>
          </a:xfrm>
        </p:spPr>
        <p:txBody>
          <a:bodyPr/>
          <a:lstStyle/>
          <a:p>
            <a:pPr marL="0" indent="0">
              <a:buNone/>
            </a:pPr>
            <a:r>
              <a:rPr lang="en-US" dirty="0">
                <a:latin typeface="Arial Nova" panose="020B0504020202020204" pitchFamily="34" charset="0"/>
              </a:rPr>
              <a:t>STRENGHTS</a:t>
            </a:r>
          </a:p>
          <a:p>
            <a:pPr marL="0" indent="0">
              <a:buNone/>
            </a:pPr>
            <a:endParaRPr lang="en-US" dirty="0">
              <a:latin typeface="Arial Nova" panose="020B0504020202020204" pitchFamily="34" charset="0"/>
            </a:endParaRPr>
          </a:p>
          <a:p>
            <a:r>
              <a:rPr lang="en-US" dirty="0">
                <a:latin typeface="Arial Nova" panose="020B0504020202020204" pitchFamily="34" charset="0"/>
              </a:rPr>
              <a:t>It highlights the importance of early relationships.</a:t>
            </a:r>
          </a:p>
          <a:p>
            <a:pPr marL="0" indent="0">
              <a:buNone/>
            </a:pPr>
            <a:endParaRPr lang="en-US" dirty="0">
              <a:latin typeface="Arial Nova" panose="020B0504020202020204" pitchFamily="34" charset="0"/>
            </a:endParaRPr>
          </a:p>
          <a:p>
            <a:r>
              <a:rPr lang="en-US" dirty="0">
                <a:latin typeface="Arial Nova" panose="020B0504020202020204" pitchFamily="34" charset="0"/>
              </a:rPr>
              <a:t>Helps professionals understand emotional development.</a:t>
            </a:r>
          </a:p>
          <a:p>
            <a:endParaRPr lang="en-US" dirty="0"/>
          </a:p>
        </p:txBody>
      </p:sp>
      <p:sp>
        <p:nvSpPr>
          <p:cNvPr id="2" name="Slide Number Placeholder 1">
            <a:extLst>
              <a:ext uri="{FF2B5EF4-FFF2-40B4-BE49-F238E27FC236}">
                <a16:creationId xmlns:a16="http://schemas.microsoft.com/office/drawing/2014/main" id="{CDF61901-DE0D-961B-382E-62251EE7BB92}"/>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10</a:t>
            </a:fld>
            <a:endParaRPr lang="en-US" dirty="0"/>
          </a:p>
        </p:txBody>
      </p:sp>
      <p:sp>
        <p:nvSpPr>
          <p:cNvPr id="8" name="Content Placeholder 4">
            <a:extLst>
              <a:ext uri="{FF2B5EF4-FFF2-40B4-BE49-F238E27FC236}">
                <a16:creationId xmlns:a16="http://schemas.microsoft.com/office/drawing/2014/main" id="{B8BA266D-F855-50D7-2DDF-4BB07180DBB9}"/>
              </a:ext>
            </a:extLst>
          </p:cNvPr>
          <p:cNvSpPr txBox="1">
            <a:spLocks/>
          </p:cNvSpPr>
          <p:nvPr/>
        </p:nvSpPr>
        <p:spPr>
          <a:xfrm>
            <a:off x="7214616" y="2130552"/>
            <a:ext cx="4206240" cy="3959352"/>
          </a:xfrm>
          <a:prstGeom prst="rect">
            <a:avLst/>
          </a:prstGeom>
        </p:spPr>
        <p:txBody>
          <a:bodyPr vert="horz" lIns="91440" tIns="45720" rIns="91440" bIns="45720" rtlCol="0" anchor="t">
            <a:normAutofit lnSpcReduction="10000"/>
          </a:bodyPr>
          <a:lstStyle>
            <a:lvl1pPr marL="347472"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1pPr>
            <a:lvl2pPr marL="73152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2pPr>
            <a:lvl3pPr marL="109728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3pPr>
            <a:lvl4pPr marL="146304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4pPr>
            <a:lvl5pPr marL="1828800" indent="-347472" algn="l" defTabSz="914400" rtl="0" eaLnBrk="1" latinLnBrk="0" hangingPunct="1">
              <a:lnSpc>
                <a:spcPct val="125000"/>
              </a:lnSpc>
              <a:spcBef>
                <a:spcPts val="0"/>
              </a:spcBef>
              <a:buClrTx/>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 </a:t>
            </a:r>
            <a:r>
              <a:rPr lang="en-US" dirty="0">
                <a:latin typeface="Arial Nova" panose="020B0504020202020204" pitchFamily="34" charset="0"/>
              </a:rPr>
              <a:t>LIMITATIONS</a:t>
            </a:r>
          </a:p>
          <a:p>
            <a:pPr marL="0" indent="0">
              <a:buFont typeface="Arial" panose="020B0604020202020204" pitchFamily="34" charset="0"/>
              <a:buNone/>
            </a:pPr>
            <a:endParaRPr lang="en-US" dirty="0">
              <a:latin typeface="Arial Nova" panose="020B0504020202020204" pitchFamily="34" charset="0"/>
            </a:endParaRPr>
          </a:p>
          <a:p>
            <a:r>
              <a:rPr lang="en-US" dirty="0">
                <a:latin typeface="Arial Nova" panose="020B0504020202020204" pitchFamily="34" charset="0"/>
              </a:rPr>
              <a:t> It focuses heavily one main caregiver.</a:t>
            </a:r>
          </a:p>
          <a:p>
            <a:endParaRPr lang="en-US" dirty="0">
              <a:latin typeface="Arial Nova" panose="020B0504020202020204" pitchFamily="34" charset="0"/>
            </a:endParaRPr>
          </a:p>
          <a:p>
            <a:r>
              <a:rPr lang="en-US" dirty="0">
                <a:latin typeface="Arial Nova" panose="020B0504020202020204" pitchFamily="34" charset="0"/>
              </a:rPr>
              <a:t>It does not full reflect on diverse family structures.</a:t>
            </a:r>
          </a:p>
          <a:p>
            <a:endParaRPr lang="en-US" dirty="0">
              <a:latin typeface="Arial Nova" panose="020B0504020202020204" pitchFamily="34" charset="0"/>
            </a:endParaRPr>
          </a:p>
          <a:p>
            <a:r>
              <a:rPr lang="en-US" dirty="0">
                <a:latin typeface="Arial Nova" panose="020B0504020202020204" pitchFamily="34" charset="0"/>
              </a:rPr>
              <a:t>Some children don’t only form healthy attachments with one carer but multiple care givers. Not how the theory suggests.</a:t>
            </a:r>
          </a:p>
          <a:p>
            <a:endParaRPr lang="en-US" dirty="0"/>
          </a:p>
        </p:txBody>
      </p:sp>
    </p:spTree>
    <p:extLst>
      <p:ext uri="{BB962C8B-B14F-4D97-AF65-F5344CB8AC3E}">
        <p14:creationId xmlns:p14="http://schemas.microsoft.com/office/powerpoint/2010/main" val="36841762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50F6AB2-083C-ABF7-63BB-1BCB86B2A19B}"/>
              </a:ext>
            </a:extLst>
          </p:cNvPr>
          <p:cNvSpPr>
            <a:spLocks noGrp="1"/>
          </p:cNvSpPr>
          <p:nvPr>
            <p:ph type="title"/>
          </p:nvPr>
        </p:nvSpPr>
        <p:spPr>
          <a:xfrm>
            <a:off x="768096" y="996696"/>
            <a:ext cx="10652760" cy="914400"/>
          </a:xfrm>
        </p:spPr>
        <p:txBody>
          <a:bodyPr/>
          <a:lstStyle/>
          <a:p>
            <a:r>
              <a:rPr lang="en-US" dirty="0"/>
              <a:t>Conclusions</a:t>
            </a:r>
            <a:br>
              <a:rPr lang="en-US" dirty="0"/>
            </a:br>
            <a:endParaRPr lang="en-US" dirty="0"/>
          </a:p>
        </p:txBody>
      </p:sp>
      <p:sp>
        <p:nvSpPr>
          <p:cNvPr id="2" name="Slide Number Placeholder 1">
            <a:extLst>
              <a:ext uri="{FF2B5EF4-FFF2-40B4-BE49-F238E27FC236}">
                <a16:creationId xmlns:a16="http://schemas.microsoft.com/office/drawing/2014/main" id="{208B4E59-CB4F-04A3-A58D-1C710346E2F7}"/>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11</a:t>
            </a:fld>
            <a:endParaRPr lang="en-US" dirty="0"/>
          </a:p>
        </p:txBody>
      </p:sp>
      <p:sp>
        <p:nvSpPr>
          <p:cNvPr id="6" name="Content Placeholder 5">
            <a:extLst>
              <a:ext uri="{FF2B5EF4-FFF2-40B4-BE49-F238E27FC236}">
                <a16:creationId xmlns:a16="http://schemas.microsoft.com/office/drawing/2014/main" id="{2C4E82A0-D955-83D2-ABB2-F21F708AE044}"/>
              </a:ext>
            </a:extLst>
          </p:cNvPr>
          <p:cNvSpPr>
            <a:spLocks noGrp="1"/>
          </p:cNvSpPr>
          <p:nvPr>
            <p:ph sz="quarter" idx="12"/>
          </p:nvPr>
        </p:nvSpPr>
        <p:spPr/>
        <p:txBody>
          <a:bodyPr/>
          <a:lstStyle/>
          <a:p>
            <a:pPr algn="ctr"/>
            <a:r>
              <a:rPr lang="en-GB" dirty="0">
                <a:latin typeface="Arial Nova" panose="020B0504020202020204" pitchFamily="34" charset="0"/>
              </a:rPr>
              <a:t>In conclusion, Bowlby’s Attachment Theory helps explain Isaac’s emotional and social difficulties. His early experiences and disrupted relationships may have severely affected his confidence and behaviour</a:t>
            </a:r>
          </a:p>
          <a:p>
            <a:pPr algn="ctr"/>
            <a:endParaRPr lang="en-GB" dirty="0">
              <a:latin typeface="Arial Nova" panose="020B0504020202020204" pitchFamily="34" charset="0"/>
            </a:endParaRPr>
          </a:p>
          <a:p>
            <a:pPr algn="ctr"/>
            <a:r>
              <a:rPr lang="en-GB" dirty="0">
                <a:latin typeface="Arial Nova" panose="020B0504020202020204" pitchFamily="34" charset="0"/>
              </a:rPr>
              <a:t>The theory shows how important secure and supportive relationships are during early childhood, if they have any issues, it can further affect future relationships. Therefore, with the right support from caregivers and professionals, Isaac can improve his emotional wellbeing and </a:t>
            </a:r>
            <a:r>
              <a:rPr lang="en-GB" sz="2000" dirty="0">
                <a:latin typeface="Arial Nova" panose="020B0504020202020204" pitchFamily="34" charset="0"/>
              </a:rPr>
              <a:t>development</a:t>
            </a:r>
            <a:r>
              <a:rPr lang="en-GB" dirty="0">
                <a:latin typeface="Arial Nova" panose="020B0504020202020204" pitchFamily="34" charset="0"/>
              </a:rPr>
              <a:t> over time.</a:t>
            </a:r>
          </a:p>
        </p:txBody>
      </p:sp>
    </p:spTree>
    <p:extLst>
      <p:ext uri="{BB962C8B-B14F-4D97-AF65-F5344CB8AC3E}">
        <p14:creationId xmlns:p14="http://schemas.microsoft.com/office/powerpoint/2010/main" val="2320696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864BB4-E786-4620-FD91-9376C33328C3}"/>
              </a:ext>
            </a:extLst>
          </p:cNvPr>
          <p:cNvSpPr>
            <a:spLocks noGrp="1"/>
          </p:cNvSpPr>
          <p:nvPr>
            <p:ph type="title"/>
          </p:nvPr>
        </p:nvSpPr>
        <p:spPr>
          <a:xfrm>
            <a:off x="492325" y="808010"/>
            <a:ext cx="10652760" cy="914400"/>
          </a:xfrm>
        </p:spPr>
        <p:txBody>
          <a:bodyPr/>
          <a:lstStyle/>
          <a:p>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F687316B-779F-2995-907A-7E4207757597}"/>
              </a:ext>
            </a:extLst>
          </p:cNvPr>
          <p:cNvSpPr>
            <a:spLocks noGrp="1"/>
          </p:cNvSpPr>
          <p:nvPr>
            <p:ph sz="quarter" idx="12"/>
          </p:nvPr>
        </p:nvSpPr>
        <p:spPr>
          <a:xfrm>
            <a:off x="786529" y="1927350"/>
            <a:ext cx="4910328" cy="4473449"/>
          </a:xfrm>
        </p:spPr>
        <p:txBody>
          <a:bodyPr>
            <a:normAutofit lnSpcReduction="10000"/>
          </a:bodyPr>
          <a:lstStyle/>
          <a:p>
            <a:pPr>
              <a:buFont typeface="+mj-lt"/>
              <a:buAutoNum type="arabicPeriod"/>
            </a:pPr>
            <a:r>
              <a:rPr lang="en-US" sz="1200" dirty="0">
                <a:latin typeface="Arial Nova" panose="020B0504020202020204" pitchFamily="34" charset="0"/>
              </a:rPr>
              <a:t>Ainsworth, M.D.S., </a:t>
            </a:r>
            <a:r>
              <a:rPr lang="en-US" sz="1200" dirty="0" err="1">
                <a:latin typeface="Arial Nova" panose="020B0504020202020204" pitchFamily="34" charset="0"/>
              </a:rPr>
              <a:t>Blehar</a:t>
            </a:r>
            <a:r>
              <a:rPr lang="en-US" sz="1200" dirty="0">
                <a:latin typeface="Arial Nova" panose="020B0504020202020204" pitchFamily="34" charset="0"/>
              </a:rPr>
              <a:t>, M.C., Waters, E. and Wall, S. (1978) Patterns of Attachment: A Psychological Study of the Strange Situation. Hillsdale, NJ: Erlbaum.</a:t>
            </a:r>
          </a:p>
          <a:p>
            <a:pPr>
              <a:buFont typeface="+mj-lt"/>
              <a:buAutoNum type="arabicPeriod"/>
            </a:pPr>
            <a:r>
              <a:rPr lang="en-US" sz="1200" dirty="0">
                <a:latin typeface="Arial Nova" panose="020B0504020202020204" pitchFamily="34" charset="0"/>
              </a:rPr>
              <a:t>Bee, H. and Boyd, D. (2019) Lifespan Development. 8th </a:t>
            </a:r>
            <a:r>
              <a:rPr lang="en-US" sz="1200" dirty="0" err="1">
                <a:latin typeface="Arial Nova" panose="020B0504020202020204" pitchFamily="34" charset="0"/>
              </a:rPr>
              <a:t>edn</a:t>
            </a:r>
            <a:r>
              <a:rPr lang="en-US" sz="1200" dirty="0">
                <a:latin typeface="Arial Nova" panose="020B0504020202020204" pitchFamily="34" charset="0"/>
              </a:rPr>
              <a:t>. Harlow: </a:t>
            </a:r>
            <a:r>
              <a:rPr lang="en-US" sz="1200" dirty="0" err="1">
                <a:latin typeface="Arial Nova" panose="020B0504020202020204" pitchFamily="34" charset="0"/>
              </a:rPr>
              <a:t>Pearson.Berk</a:t>
            </a:r>
            <a:r>
              <a:rPr lang="en-US" sz="1200" dirty="0">
                <a:latin typeface="Arial Nova" panose="020B0504020202020204" pitchFamily="34" charset="0"/>
              </a:rPr>
              <a:t>, L.E. (2022) Development Through the Lifespan. 8th </a:t>
            </a:r>
            <a:r>
              <a:rPr lang="en-US" sz="1200" dirty="0" err="1">
                <a:latin typeface="Arial Nova" panose="020B0504020202020204" pitchFamily="34" charset="0"/>
              </a:rPr>
              <a:t>edn</a:t>
            </a:r>
            <a:r>
              <a:rPr lang="en-US" sz="1200" dirty="0">
                <a:latin typeface="Arial Nova" panose="020B0504020202020204" pitchFamily="34" charset="0"/>
              </a:rPr>
              <a:t>. Harlow: Pearson Education</a:t>
            </a:r>
          </a:p>
          <a:p>
            <a:pPr>
              <a:buFont typeface="+mj-lt"/>
              <a:buAutoNum type="arabicPeriod"/>
            </a:pPr>
            <a:r>
              <a:rPr lang="en-US" sz="1200" dirty="0">
                <a:latin typeface="Arial Nova" panose="020B0504020202020204" pitchFamily="34" charset="0"/>
              </a:rPr>
              <a:t>.Bowlby, J. (1969) Attachment and Loss: Volume 1: Attachment. London: Penguin.</a:t>
            </a:r>
          </a:p>
          <a:p>
            <a:pPr>
              <a:buFont typeface="+mj-lt"/>
              <a:buAutoNum type="arabicPeriod"/>
            </a:pPr>
            <a:r>
              <a:rPr lang="en-US" sz="1200" dirty="0">
                <a:latin typeface="Arial Nova" panose="020B0504020202020204" pitchFamily="34" charset="0"/>
              </a:rPr>
              <a:t>Bronfenbrenner, U. (1979) The Ecology of Human Development. Cambridge, MA: Harvard University Press.</a:t>
            </a:r>
          </a:p>
          <a:p>
            <a:pPr>
              <a:buFont typeface="+mj-lt"/>
              <a:buAutoNum type="arabicPeriod"/>
            </a:pPr>
            <a:r>
              <a:rPr lang="en-US" sz="1200" dirty="0">
                <a:latin typeface="Arial Nova" panose="020B0504020202020204" pitchFamily="34" charset="0"/>
              </a:rPr>
              <a:t>Department for Education (2024) Early Years Foundation Stage Framework. Available at: https://www.gov.uk/government/publications/early-years-foundation-stage-framework–2 (Accessed: 9 June 2026).</a:t>
            </a:r>
          </a:p>
          <a:p>
            <a:pPr>
              <a:buFont typeface="+mj-lt"/>
              <a:buAutoNum type="arabicPeriod"/>
            </a:pPr>
            <a:r>
              <a:rPr lang="en-US" sz="1200" dirty="0">
                <a:latin typeface="Arial Nova" panose="020B0504020202020204" pitchFamily="34" charset="0"/>
              </a:rPr>
              <a:t>NSPCC (2024) Attachment in Early Childhood. Available at: https://learning.nspcc.org.uk/child-development/attachment-early-years (Accessed: 9 June 2026).</a:t>
            </a:r>
          </a:p>
          <a:p>
            <a:pPr>
              <a:buFont typeface="+mj-lt"/>
              <a:buAutoNum type="arabicPeriod"/>
            </a:pPr>
            <a:r>
              <a:rPr lang="en-US" sz="1200" dirty="0">
                <a:latin typeface="Arial Nova" panose="020B0504020202020204" pitchFamily="34" charset="0"/>
              </a:rPr>
              <a:t>NHS (2024) Children’s Mental Health. Available at: https://www.nhs.uk/mental-health/children-and-young-adults/ (Accessed: 9 June 2026).</a:t>
            </a:r>
          </a:p>
        </p:txBody>
      </p:sp>
      <p:sp>
        <p:nvSpPr>
          <p:cNvPr id="2" name="Slide Number Placeholder 1">
            <a:extLst>
              <a:ext uri="{FF2B5EF4-FFF2-40B4-BE49-F238E27FC236}">
                <a16:creationId xmlns:a16="http://schemas.microsoft.com/office/drawing/2014/main" id="{850723FF-C6F9-5963-84DC-8B0FD296770E}"/>
              </a:ext>
            </a:extLst>
          </p:cNvPr>
          <p:cNvSpPr>
            <a:spLocks noGrp="1"/>
          </p:cNvSpPr>
          <p:nvPr>
            <p:ph type="sldNum" sz="quarter" idx="10"/>
          </p:nvPr>
        </p:nvSpPr>
        <p:spPr>
          <a:xfrm>
            <a:off x="11734800" y="6400800"/>
            <a:ext cx="457200" cy="457200"/>
          </a:xfrm>
        </p:spPr>
        <p:txBody>
          <a:bodyPr/>
          <a:lstStyle/>
          <a:p>
            <a:fld id="{19B51A1E-902D-48AF-9020-955120F399B6}" type="slidenum">
              <a:rPr lang="en-US" smtClean="0"/>
              <a:pPr/>
              <a:t>12</a:t>
            </a:fld>
            <a:endParaRPr lang="en-US" dirty="0"/>
          </a:p>
        </p:txBody>
      </p:sp>
    </p:spTree>
    <p:extLst>
      <p:ext uri="{BB962C8B-B14F-4D97-AF65-F5344CB8AC3E}">
        <p14:creationId xmlns:p14="http://schemas.microsoft.com/office/powerpoint/2010/main" val="366204871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D3531FC-30B1-5F17-6B06-9AE6CF5584A4}"/>
              </a:ext>
            </a:extLst>
          </p:cNvPr>
          <p:cNvSpPr>
            <a:spLocks noGrp="1"/>
          </p:cNvSpPr>
          <p:nvPr>
            <p:ph type="title"/>
          </p:nvPr>
        </p:nvSpPr>
        <p:spPr>
          <a:xfrm>
            <a:off x="1761744" y="2556981"/>
            <a:ext cx="8668512" cy="2432304"/>
          </a:xfrm>
        </p:spPr>
        <p:txBody>
          <a:bodyPr/>
          <a:lstStyle/>
          <a:p>
            <a:pPr algn="ctr"/>
            <a:r>
              <a:rPr lang="en-US" dirty="0"/>
              <a:t>Thank you!</a:t>
            </a:r>
          </a:p>
        </p:txBody>
      </p:sp>
    </p:spTree>
    <p:extLst>
      <p:ext uri="{BB962C8B-B14F-4D97-AF65-F5344CB8AC3E}">
        <p14:creationId xmlns:p14="http://schemas.microsoft.com/office/powerpoint/2010/main" val="4235689170"/>
      </p:ext>
    </p:extLst>
  </p:cSld>
  <p:clrMapOvr>
    <a:masterClrMapping/>
  </p:clrMapOvr>
</p:sld>
</file>

<file path=ppt/theme/theme1.xml><?xml version="1.0" encoding="utf-8"?>
<a:theme xmlns:a="http://schemas.openxmlformats.org/drawingml/2006/main" name="Custom">
  <a:themeElements>
    <a:clrScheme name="TM78453729">
      <a:dk1>
        <a:srgbClr val="000000"/>
      </a:dk1>
      <a:lt1>
        <a:srgbClr val="FFFFFF"/>
      </a:lt1>
      <a:dk2>
        <a:srgbClr val="3F3F3F"/>
      </a:dk2>
      <a:lt2>
        <a:srgbClr val="F2F2F2"/>
      </a:lt2>
      <a:accent1>
        <a:srgbClr val="00682B"/>
      </a:accent1>
      <a:accent2>
        <a:srgbClr val="EFEAE7"/>
      </a:accent2>
      <a:accent3>
        <a:srgbClr val="CD1711"/>
      </a:accent3>
      <a:accent4>
        <a:srgbClr val="651B51"/>
      </a:accent4>
      <a:accent5>
        <a:srgbClr val="2C3A2E"/>
      </a:accent5>
      <a:accent6>
        <a:srgbClr val="B6A650"/>
      </a:accent6>
      <a:hlink>
        <a:srgbClr val="029B2D"/>
      </a:hlink>
      <a:folHlink>
        <a:srgbClr val="029B2D"/>
      </a:folHlink>
    </a:clrScheme>
    <a:fontScheme name="Custom 36">
      <a:majorFont>
        <a:latin typeface="Batang"/>
        <a:ea typeface=""/>
        <a:cs typeface=""/>
      </a:majorFont>
      <a:minorFont>
        <a:latin typeface="Batang"/>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lumMod val="95000"/>
          </a:schemeClr>
        </a:solidFill>
        <a:ln w="3175"/>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78453729_win32_SD_v5" id="{5665AA9C-4EFF-4FCC-8086-4050069C15ED}" vid="{F66CC29E-A3F9-4341-8B35-47A4E87375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2B7AA3F-15AC-4F4D-8050-3ECF172613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E111B19-7283-4751-B1F8-E7CC95678A87}">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67B38E9C-53F4-45B7-BB77-8539BB7040F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{BF101A1C-445D-4462-A1AA-852BE07A4197}e028a05d-4f48-421c-89c7-a61c2a7392b9-TF1af4b5f9-c96c-4fa7-b535-c2be4df5a610ac3ce97f_win32</Template>
  <TotalTime>369</TotalTime>
  <Words>964</Words>
  <Application>Microsoft Office PowerPoint</Application>
  <PresentationFormat>Widescreen</PresentationFormat>
  <Paragraphs>106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Batang</vt:lpstr>
      <vt:lpstr>Arial</vt:lpstr>
      <vt:lpstr>Arial Nova</vt:lpstr>
      <vt:lpstr>Calibri</vt:lpstr>
      <vt:lpstr>Wingdings</vt:lpstr>
      <vt:lpstr>Custom</vt:lpstr>
      <vt:lpstr> BOWLBY’S ATTACHMENT THEORY</vt:lpstr>
      <vt:lpstr>ISAAC’S CASE STUDY</vt:lpstr>
      <vt:lpstr>Why is this theory important to Isaac’s situation?</vt:lpstr>
      <vt:lpstr>Impact on Isaac’s development?</vt:lpstr>
      <vt:lpstr>NATURE VS NURTURE </vt:lpstr>
      <vt:lpstr>Isaac’s development may have been influenced by both his natural temperament and his early experiences, including disrupted childcare, limited support and changes within the family environment.</vt:lpstr>
      <vt:lpstr>SUPPORT STRATEGIES FOR ISAAC </vt:lpstr>
      <vt:lpstr>MULTI ANGENCY WORKING</vt:lpstr>
      <vt:lpstr>Why is Multi Agency Working Important? </vt:lpstr>
      <vt:lpstr>Strengths &amp; Limitations of Bowlby’s Theory </vt:lpstr>
      <vt:lpstr>Conclusions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Naseem Akhtar (2507359)</dc:creator>
  <cp:lastModifiedBy>Naseem Akhtar (2507359)</cp:lastModifiedBy>
  <cp:revision>1</cp:revision>
  <dcterms:created xsi:type="dcterms:W3CDTF">2026-06-08T20:06:10Z</dcterms:created>
  <dcterms:modified xsi:type="dcterms:W3CDTF">2026-06-14T19:38:13Z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