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15"/>
  </p:notesMasterIdLst>
  <p:sldIdLst>
    <p:sldId id="256" r:id="rId2"/>
    <p:sldId id="258" r:id="rId3"/>
    <p:sldId id="259" r:id="rId4"/>
    <p:sldId id="260" r:id="rId5"/>
    <p:sldId id="261" r:id="rId6"/>
    <p:sldId id="262" r:id="rId7"/>
    <p:sldId id="264" r:id="rId8"/>
    <p:sldId id="265" r:id="rId9"/>
    <p:sldId id="263" r:id="rId10"/>
    <p:sldId id="266" r:id="rId11"/>
    <p:sldId id="268" r:id="rId12"/>
    <p:sldId id="269" r:id="rId13"/>
    <p:sldId id="270" r:id="rId14"/>
  </p:sldIdLst>
  <p:sldSz cx="9144000" cy="5143500" type="screen16x9"/>
  <p:notesSz cx="6858000" cy="9144000"/>
  <p:embeddedFontLst>
    <p:embeddedFont>
      <p:font typeface="Inter" panose="020B0604020202020204" charset="0"/>
      <p:regular r:id="rId16"/>
      <p:bold r:id="rId17"/>
      <p:italic r:id="rId18"/>
      <p:boldItalic r:id="rId19"/>
    </p:embeddedFont>
    <p:embeddedFont>
      <p:font typeface="Montserrat" panose="020F0502020204030204" pitchFamily="2" charset="0"/>
      <p:regular r:id="rId20"/>
      <p:bold r:id="rId21"/>
      <p:italic r:id="rId22"/>
      <p:boldItalic r:id="rId23"/>
    </p:embeddedFont>
    <p:embeddedFont>
      <p:font typeface="Montserrat Medium" panose="020F0502020204030204" pitchFamily="2" charset="0"/>
      <p:regular r:id="rId24"/>
      <p:bold r:id="rId25"/>
      <p:italic r:id="rId26"/>
      <p:boldItalic r:id="rId27"/>
    </p:embeddedFont>
    <p:embeddedFont>
      <p:font typeface="Montserrat SemiBold" panose="020F0502020204030204" pitchFamily="2" charset="0"/>
      <p:regular r:id="rId28"/>
      <p:bold r:id="rId29"/>
      <p:italic r:id="rId30"/>
      <p:boldItalic r:id="rId31"/>
    </p:embeddedFont>
    <p:embeddedFont>
      <p:font typeface="Raleway" panose="020F0502020204030204" pitchFamily="2"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97FC4EF-DA34-437E-B388-84550783706E}">
  <a:tblStyle styleId="{A97FC4EF-DA34-437E-B388-84550783706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B52E49F-AC6A-40F4-99D4-ABFA943FB9A4}"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552" autoAdjust="0"/>
  </p:normalViewPr>
  <p:slideViewPr>
    <p:cSldViewPr snapToGrid="0">
      <p:cViewPr varScale="1">
        <p:scale>
          <a:sx n="86" d="100"/>
          <a:sy n="86" d="100"/>
        </p:scale>
        <p:origin x="13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39" Type="http://schemas.openxmlformats.org/officeDocument/2006/relationships/tableStyles" Target="tableStyles.xml"/><Relationship Id="rId21" Type="http://schemas.openxmlformats.org/officeDocument/2006/relationships/font" Target="fonts/font6.fntdata"/><Relationship Id="rId34" Type="http://schemas.openxmlformats.org/officeDocument/2006/relationships/font" Target="fonts/font19.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font" Target="fonts/font18.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font" Target="fonts/font17.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font" Target="fonts/font20.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13ce2af5b70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13ce2af5b70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221133ace77_0_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221133ace77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dirty="0">
                <a:effectLst/>
                <a:latin typeface="Times New Roman" panose="02020603050405020304" pitchFamily="18" charset="0"/>
                <a:ea typeface="DengXian" panose="02010600030101010101" pitchFamily="2" charset="-122"/>
                <a:cs typeface="Arial" panose="020B0604020202020204" pitchFamily="34" charset="0"/>
              </a:rPr>
              <a:t>Credit card fraud detection on various platforms is shown in this slide. Nowadays, fraud is increasing rapidly, and online transactions are growing very fast because of their simplicity and ease of use. That is the main reason that fraud is increasing day by day. Through this the illegal transactions are made easily and are very common. To reduce this, machine learning algorithms are used they also detect fraud and identify patterns in online payments. The main goal of this study is to understand and find the patterns and detect the credit card fraud.</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221133ace77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221133ace77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Times New Roman" panose="02020603050405020304" pitchFamily="18" charset="0"/>
                <a:ea typeface="DengXian" panose="02010600030101010101" pitchFamily="2" charset="-122"/>
                <a:cs typeface="Arial" panose="020B0604020202020204" pitchFamily="34" charset="0"/>
              </a:rPr>
              <a:t>Specifically, this slide focuses on the problem that occurred in this study. Credit card fraud is increasing rapidly because of the availability of information, and it is easy to access the information through cybersecurity and other options. There are some transactions that are hard to detect because of their </a:t>
            </a:r>
            <a:r>
              <a:rPr lang="en-GB" sz="1800" dirty="0" err="1">
                <a:effectLst/>
                <a:latin typeface="Times New Roman" panose="02020603050405020304" pitchFamily="18" charset="0"/>
                <a:ea typeface="DengXian" panose="02010600030101010101" pitchFamily="2" charset="-122"/>
                <a:cs typeface="Arial" panose="020B0604020202020204" pitchFamily="34" charset="0"/>
              </a:rPr>
              <a:t>fakeness</a:t>
            </a:r>
            <a:r>
              <a:rPr lang="en-GB" sz="1800" dirty="0">
                <a:effectLst/>
                <a:latin typeface="Times New Roman" panose="02020603050405020304" pitchFamily="18" charset="0"/>
                <a:ea typeface="DengXian" panose="02010600030101010101" pitchFamily="2" charset="-122"/>
                <a:cs typeface="Arial" panose="020B0604020202020204" pitchFamily="34" charset="0"/>
              </a:rPr>
              <a:t> and other unreliable information. There are more challenges to accept in a fraud detection system the major one is dataset is imbalanced, and the other is that only a few transactions are showing that it is fake. To avoid these challenges, there are some techniques, including data preparation and using some algorithms, and also implementing the right machine learning models. </a:t>
            </a:r>
            <a:endParaRPr lang="en-IN" sz="1800" dirty="0">
              <a:effectLst/>
              <a:latin typeface="Times New Roman" panose="02020603050405020304" pitchFamily="18" charset="0"/>
              <a:ea typeface="DengXian" panose="02010600030101010101" pitchFamily="2" charset="-122"/>
              <a:cs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221eac9a890_0_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221eac9a890_0_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dirty="0">
                <a:effectLst/>
                <a:latin typeface="Times New Roman" panose="02020603050405020304" pitchFamily="18" charset="0"/>
                <a:ea typeface="DengXian" panose="02010600030101010101" pitchFamily="2" charset="-122"/>
                <a:cs typeface="Arial" panose="020B0604020202020204" pitchFamily="34" charset="0"/>
              </a:rPr>
              <a:t>The research aim and objectives are shown by this slide, that is describe the research of this study. The main and major aim is to apply machine learning models to detect credit card fraud and also reduce the fake financial statements. These aims are supported by objectives, and it helps to do these objectives properly. Through many machine learning algorithms and some other methods, they will support this study in identifying best performance model with the help of some evaluation techniques, it will be easy to detect fraud and other patterns. All objectives support a better understanding of current developments in machine learning algorithms.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221eac9a890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221eac9a890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dirty="0">
                <a:effectLst/>
                <a:latin typeface="Times New Roman" panose="02020603050405020304" pitchFamily="18" charset="0"/>
                <a:ea typeface="DengXian" panose="02010600030101010101" pitchFamily="2" charset="-122"/>
                <a:cs typeface="Arial" panose="020B0604020202020204" pitchFamily="34" charset="0"/>
              </a:rPr>
              <a:t>The main findings from previous papers about machine learning and credit card fraud detection are described in this slide. Studies happened in the past is explain and focus on various machine learning algorithms and other methods. Through these steps is helps to find out and understand patterns and the detection of fraud. While researching previous studies, it may help the current study. It also discuss about challenges and importance of this study, and it may include a large amount of data for the study. The literature provides better and stronger information for the current study and helps identify the range of required additional research.</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221eac9a890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221eac9a890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dirty="0">
                <a:effectLst/>
                <a:latin typeface="Times New Roman" panose="02020603050405020304" pitchFamily="18" charset="0"/>
                <a:ea typeface="DengXian" panose="02010600030101010101" pitchFamily="2" charset="-122"/>
                <a:cs typeface="Arial" panose="020B0604020202020204" pitchFamily="34" charset="0"/>
              </a:rPr>
              <a:t>How machine learning algorithms are evaluated in this study this slide shows this thing, and also how the performs and discusses why it is important for the research. The main factor is performance metrics because it helps to identify and compare many models and fraud predictions. The better way to find out the fraud and fake transections with the help of model predictions. This study also points out some research gaps. Many machine learning models struggle with the imbalance dataset and other challenges in the dataset. These are the opportunities for the future studies because they have options to implement different models and many algorithms. It will help to improve overall prediction.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2"/>
        <p:cNvGrpSpPr/>
        <p:nvPr/>
      </p:nvGrpSpPr>
      <p:grpSpPr>
        <a:xfrm>
          <a:off x="0" y="0"/>
          <a:ext cx="0" cy="0"/>
          <a:chOff x="0" y="0"/>
          <a:chExt cx="0" cy="0"/>
        </a:xfrm>
      </p:grpSpPr>
      <p:sp>
        <p:nvSpPr>
          <p:cNvPr id="323" name="Google Shape;323;g221eac9a890_0_8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4" name="Google Shape;324;g221eac9a890_0_8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dirty="0">
                <a:effectLst/>
                <a:latin typeface="Times New Roman" panose="02020603050405020304" pitchFamily="18" charset="0"/>
                <a:ea typeface="DengXian" panose="02010600030101010101" pitchFamily="2" charset="-122"/>
                <a:cs typeface="Arial" panose="020B0604020202020204" pitchFamily="34" charset="0"/>
              </a:rPr>
              <a:t>The research methodology and process followed by this study describe by this slide. The main point of this study and one of the major elements is the CRISP-DM Cross Industry Standard Process for Data Mining framework it will help to provide better and more understandable patterns and other useful information, and it is best and suitable for this study. This starts with the understanding the data and research, and its problems. Data preparation and EDA will help to identify the relationships and fraud patterns. This is important before model implementation. After this, the dataset is ready to train the models. The methodology improves consistency during the research process.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2"/>
        <p:cNvGrpSpPr/>
        <p:nvPr/>
      </p:nvGrpSpPr>
      <p:grpSpPr>
        <a:xfrm>
          <a:off x="0" y="0"/>
          <a:ext cx="0" cy="0"/>
          <a:chOff x="0" y="0"/>
          <a:chExt cx="0" cy="0"/>
        </a:xfrm>
      </p:grpSpPr>
      <p:sp>
        <p:nvSpPr>
          <p:cNvPr id="293" name="Google Shape;293;g221eac9a890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4" name="Google Shape;294;g221eac9a890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dirty="0">
                <a:effectLst/>
                <a:latin typeface="Times New Roman" panose="02020603050405020304" pitchFamily="18" charset="0"/>
                <a:ea typeface="DengXian" panose="02010600030101010101" pitchFamily="2" charset="-122"/>
                <a:cs typeface="Arial" panose="020B0604020202020204" pitchFamily="34" charset="0"/>
              </a:rPr>
              <a:t>Various machine learning models are used by this study to identify the patterns of fraud, this part is described in this slide. Both regression and classification problems help solve the problems and help in the detection of credit card fraud. The performance will define that how model is accurate and helpful for this purpose. Other methods also perform to detect fraud, including deep learning models it may be used when the data has a large volume and has images in the dataset. Every method and algorithm has its own strength to perform it and making predictions. But the common one is machine learning models, and it is also very reliable for this study.</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5"/>
        <p:cNvGrpSpPr/>
        <p:nvPr/>
      </p:nvGrpSpPr>
      <p:grpSpPr>
        <a:xfrm>
          <a:off x="0" y="0"/>
          <a:ext cx="0" cy="0"/>
          <a:chOff x="0" y="0"/>
          <a:chExt cx="0" cy="0"/>
        </a:xfrm>
      </p:grpSpPr>
      <p:sp>
        <p:nvSpPr>
          <p:cNvPr id="336" name="Google Shape;336;g221eac9a890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7" name="Google Shape;337;g221eac9a890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dirty="0">
                <a:effectLst/>
                <a:latin typeface="Times New Roman" panose="02020603050405020304" pitchFamily="18" charset="0"/>
                <a:ea typeface="DengXian" panose="02010600030101010101" pitchFamily="2" charset="-122"/>
                <a:cs typeface="Arial" panose="020B0604020202020204" pitchFamily="34" charset="0"/>
              </a:rPr>
              <a:t>Cleaning the dataset and the tools used by this study are explained in this slide. The dataset used by this study is available on Kaggle with the more information about the research. It includes both the number of transaction fakes and real transactions. The programming language used in this study is Python. The main reason for this because it supports machine learning and other data analysis. In this language, the main libraries are Pandas, NumPy, scikit-learn, Matplotlib, and Seaborn. Through these, the whole study of code is performed. Google </a:t>
            </a:r>
            <a:r>
              <a:rPr lang="en-IN" sz="1800" dirty="0" err="1">
                <a:effectLst/>
                <a:latin typeface="Times New Roman" panose="02020603050405020304" pitchFamily="18" charset="0"/>
                <a:ea typeface="DengXian" panose="02010600030101010101" pitchFamily="2" charset="-122"/>
                <a:cs typeface="Arial" panose="020B0604020202020204" pitchFamily="34" charset="0"/>
              </a:rPr>
              <a:t>Colab</a:t>
            </a:r>
            <a:r>
              <a:rPr lang="en-IN" sz="1800" dirty="0">
                <a:effectLst/>
                <a:latin typeface="Times New Roman" panose="02020603050405020304" pitchFamily="18" charset="0"/>
                <a:ea typeface="DengXian" panose="02010600030101010101" pitchFamily="2" charset="-122"/>
                <a:cs typeface="Arial" panose="020B0604020202020204" pitchFamily="34" charset="0"/>
              </a:rPr>
              <a:t> is the platform that the all activity is happened. These tools help identify the research and find patterns.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3"/>
        <p:cNvGrpSpPr/>
        <p:nvPr/>
      </p:nvGrpSpPr>
      <p:grpSpPr>
        <a:xfrm>
          <a:off x="0" y="0"/>
          <a:ext cx="0" cy="0"/>
          <a:chOff x="0" y="0"/>
          <a:chExt cx="0" cy="0"/>
        </a:xfrm>
      </p:grpSpPr>
      <p:sp>
        <p:nvSpPr>
          <p:cNvPr id="364" name="Google Shape;364;g22254d6ec0c_0_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5" name="Google Shape;365;g22254d6ec0c_0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DengXian" panose="02010600030101010101" pitchFamily="2" charset="-122"/>
                <a:cs typeface="Arial" panose="020B0604020202020204" pitchFamily="34" charset="0"/>
              </a:rPr>
              <a:t>The limitations and impact of this research are shown in this slide. This study uses machine learning models and other methods for identifying the fake credit card transactions, and it also helps to reduce the financial loss and other fraud in online activities. More security means the less fraud, so it is necessary to have more security and a stronger detection system. Some limitations in this research the dataset has imbalanced values, and it may not represent real transactions, so models can find out the actual prediction. To better the fraud detection, it may be necessary to improve techniques continuously.</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22254d6ec0c_0_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22254d6ec0c_0_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2"/>
        <p:cNvGrpSpPr/>
        <p:nvPr/>
      </p:nvGrpSpPr>
      <p:grpSpPr>
        <a:xfrm>
          <a:off x="0" y="0"/>
          <a:ext cx="0" cy="0"/>
          <a:chOff x="0" y="0"/>
          <a:chExt cx="0" cy="0"/>
        </a:xfrm>
      </p:grpSpPr>
      <p:sp>
        <p:nvSpPr>
          <p:cNvPr id="383" name="Google Shape;383;g22254d6ec0c_0_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4" name="Google Shape;384;g22254d6ec0c_0_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59914" y="1684975"/>
            <a:ext cx="4690200" cy="1292100"/>
          </a:xfrm>
          <a:prstGeom prst="rect">
            <a:avLst/>
          </a:prstGeom>
        </p:spPr>
        <p:txBody>
          <a:bodyPr spcFirstLastPara="1" wrap="square" lIns="91425" tIns="91425" rIns="91425" bIns="91425" anchor="b" anchorCtr="0">
            <a:noAutofit/>
          </a:bodyPr>
          <a:lstStyle>
            <a:lvl1pPr lvl="0" algn="l">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659825" y="3013850"/>
            <a:ext cx="4690200" cy="4446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800"/>
              <a:buNone/>
              <a:defRPr sz="15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a:spLocks noGrp="1"/>
          </p:cNvSpPr>
          <p:nvPr>
            <p:ph type="pic" idx="2"/>
          </p:nvPr>
        </p:nvSpPr>
        <p:spPr>
          <a:xfrm>
            <a:off x="5760335" y="1241018"/>
            <a:ext cx="2661300" cy="2661300"/>
          </a:xfrm>
          <a:prstGeom prst="ellipse">
            <a:avLst/>
          </a:prstGeom>
          <a:noFill/>
          <a:ln>
            <a:noFill/>
          </a:ln>
        </p:spPr>
      </p:sp>
      <p:sp>
        <p:nvSpPr>
          <p:cNvPr id="12" name="Google Shape;12;p2"/>
          <p:cNvSpPr/>
          <p:nvPr/>
        </p:nvSpPr>
        <p:spPr>
          <a:xfrm>
            <a:off x="-1619664" y="42627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597536" y="-268347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4"/>
        <p:cNvGrpSpPr/>
        <p:nvPr/>
      </p:nvGrpSpPr>
      <p:grpSpPr>
        <a:xfrm>
          <a:off x="0" y="0"/>
          <a:ext cx="0" cy="0"/>
          <a:chOff x="0" y="0"/>
          <a:chExt cx="0" cy="0"/>
        </a:xfrm>
      </p:grpSpPr>
      <p:sp>
        <p:nvSpPr>
          <p:cNvPr id="15" name="Google Shape;15;p3"/>
          <p:cNvSpPr txBox="1">
            <a:spLocks noGrp="1"/>
          </p:cNvSpPr>
          <p:nvPr>
            <p:ph type="title"/>
          </p:nvPr>
        </p:nvSpPr>
        <p:spPr>
          <a:xfrm>
            <a:off x="722375" y="2723038"/>
            <a:ext cx="4520100" cy="1329000"/>
          </a:xfrm>
          <a:prstGeom prst="rect">
            <a:avLst/>
          </a:prstGeom>
        </p:spPr>
        <p:txBody>
          <a:bodyPr spcFirstLastPara="1" wrap="square" lIns="91425" tIns="91425" rIns="91425" bIns="91425" anchor="b" anchorCtr="0">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6" name="Google Shape;16;p3"/>
          <p:cNvSpPr txBox="1">
            <a:spLocks noGrp="1"/>
          </p:cNvSpPr>
          <p:nvPr>
            <p:ph type="title" idx="2" hasCustomPrompt="1"/>
          </p:nvPr>
        </p:nvSpPr>
        <p:spPr>
          <a:xfrm>
            <a:off x="2077625" y="1294550"/>
            <a:ext cx="1809600" cy="990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6000">
                <a:solidFill>
                  <a:schemeClr val="dk2"/>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7" name="Google Shape;17;p3"/>
          <p:cNvSpPr>
            <a:spLocks noGrp="1"/>
          </p:cNvSpPr>
          <p:nvPr>
            <p:ph type="pic" idx="3"/>
          </p:nvPr>
        </p:nvSpPr>
        <p:spPr>
          <a:xfrm>
            <a:off x="5760335" y="1241043"/>
            <a:ext cx="2661300" cy="2661300"/>
          </a:xfrm>
          <a:prstGeom prst="ellipse">
            <a:avLst/>
          </a:prstGeom>
          <a:noFill/>
          <a:ln>
            <a:noFill/>
          </a:ln>
        </p:spPr>
      </p:sp>
      <p:sp>
        <p:nvSpPr>
          <p:cNvPr id="18" name="Google Shape;18;p3"/>
          <p:cNvSpPr/>
          <p:nvPr/>
        </p:nvSpPr>
        <p:spPr>
          <a:xfrm>
            <a:off x="3017861" y="-24453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3"/>
          <p:cNvSpPr/>
          <p:nvPr/>
        </p:nvSpPr>
        <p:spPr>
          <a:xfrm>
            <a:off x="-522564" y="449055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4070125" y="539500"/>
            <a:ext cx="4351500" cy="572700"/>
          </a:xfrm>
          <a:prstGeom prst="rect">
            <a:avLst/>
          </a:prstGeom>
        </p:spPr>
        <p:txBody>
          <a:bodyPr spcFirstLastPara="1" wrap="square" lIns="91425" tIns="91425" rIns="91425" bIns="91425" anchor="t" anchorCtr="0">
            <a:noAutofit/>
          </a:bodyPr>
          <a:lstStyle>
            <a:lvl1pPr lvl="0" algn="l">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6" name="Google Shape;26;p5"/>
          <p:cNvSpPr txBox="1">
            <a:spLocks noGrp="1"/>
          </p:cNvSpPr>
          <p:nvPr>
            <p:ph type="subTitle" idx="1"/>
          </p:nvPr>
        </p:nvSpPr>
        <p:spPr>
          <a:xfrm>
            <a:off x="4715650" y="1658800"/>
            <a:ext cx="3705900" cy="10551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27" name="Google Shape;27;p5"/>
          <p:cNvSpPr txBox="1">
            <a:spLocks noGrp="1"/>
          </p:cNvSpPr>
          <p:nvPr>
            <p:ph type="subTitle" idx="2"/>
          </p:nvPr>
        </p:nvSpPr>
        <p:spPr>
          <a:xfrm>
            <a:off x="4715720" y="3301350"/>
            <a:ext cx="3705900" cy="10551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a:lvl1pPr>
            <a:lvl2pPr lvl="1" rtl="0">
              <a:spcBef>
                <a:spcPts val="0"/>
              </a:spcBef>
              <a:spcAft>
                <a:spcPts val="0"/>
              </a:spcAft>
              <a:buSzPts val="1200"/>
              <a:buNone/>
              <a:defRPr/>
            </a:lvl2pPr>
            <a:lvl3pPr lvl="2" rtl="0">
              <a:spcBef>
                <a:spcPts val="0"/>
              </a:spcBef>
              <a:spcAft>
                <a:spcPts val="0"/>
              </a:spcAft>
              <a:buSzPts val="1200"/>
              <a:buNone/>
              <a:defRPr/>
            </a:lvl3pPr>
            <a:lvl4pPr lvl="3" rtl="0">
              <a:spcBef>
                <a:spcPts val="0"/>
              </a:spcBef>
              <a:spcAft>
                <a:spcPts val="0"/>
              </a:spcAft>
              <a:buSzPts val="1200"/>
              <a:buNone/>
              <a:defRPr/>
            </a:lvl4pPr>
            <a:lvl5pPr lvl="4" rtl="0">
              <a:spcBef>
                <a:spcPts val="0"/>
              </a:spcBef>
              <a:spcAft>
                <a:spcPts val="0"/>
              </a:spcAft>
              <a:buSzPts val="1200"/>
              <a:buNone/>
              <a:defRPr/>
            </a:lvl5pPr>
            <a:lvl6pPr lvl="5" rtl="0">
              <a:spcBef>
                <a:spcPts val="0"/>
              </a:spcBef>
              <a:spcAft>
                <a:spcPts val="0"/>
              </a:spcAft>
              <a:buSzPts val="1200"/>
              <a:buNone/>
              <a:defRPr/>
            </a:lvl6pPr>
            <a:lvl7pPr lvl="6" rtl="0">
              <a:spcBef>
                <a:spcPts val="0"/>
              </a:spcBef>
              <a:spcAft>
                <a:spcPts val="0"/>
              </a:spcAft>
              <a:buSzPts val="1200"/>
              <a:buNone/>
              <a:defRPr/>
            </a:lvl7pPr>
            <a:lvl8pPr lvl="7" rtl="0">
              <a:spcBef>
                <a:spcPts val="0"/>
              </a:spcBef>
              <a:spcAft>
                <a:spcPts val="0"/>
              </a:spcAft>
              <a:buSzPts val="1200"/>
              <a:buNone/>
              <a:defRPr/>
            </a:lvl8pPr>
            <a:lvl9pPr lvl="8" rtl="0">
              <a:spcBef>
                <a:spcPts val="0"/>
              </a:spcBef>
              <a:spcAft>
                <a:spcPts val="0"/>
              </a:spcAft>
              <a:buSzPts val="1200"/>
              <a:buNone/>
              <a:defRPr/>
            </a:lvl9pPr>
          </a:lstStyle>
          <a:p>
            <a:endParaRPr/>
          </a:p>
        </p:txBody>
      </p:sp>
      <p:sp>
        <p:nvSpPr>
          <p:cNvPr id="28" name="Google Shape;28;p5"/>
          <p:cNvSpPr txBox="1">
            <a:spLocks noGrp="1"/>
          </p:cNvSpPr>
          <p:nvPr>
            <p:ph type="subTitle" idx="3"/>
          </p:nvPr>
        </p:nvSpPr>
        <p:spPr>
          <a:xfrm>
            <a:off x="4715650" y="1299100"/>
            <a:ext cx="3705900" cy="447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29" name="Google Shape;29;p5"/>
          <p:cNvSpPr txBox="1">
            <a:spLocks noGrp="1"/>
          </p:cNvSpPr>
          <p:nvPr>
            <p:ph type="subTitle" idx="4"/>
          </p:nvPr>
        </p:nvSpPr>
        <p:spPr>
          <a:xfrm>
            <a:off x="4715720" y="2941650"/>
            <a:ext cx="3705900" cy="4470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30" name="Google Shape;30;p5"/>
          <p:cNvSpPr>
            <a:spLocks noGrp="1"/>
          </p:cNvSpPr>
          <p:nvPr>
            <p:ph type="pic" idx="5"/>
          </p:nvPr>
        </p:nvSpPr>
        <p:spPr>
          <a:xfrm>
            <a:off x="722385" y="1241043"/>
            <a:ext cx="2661300" cy="2661300"/>
          </a:xfrm>
          <a:prstGeom prst="ellipse">
            <a:avLst/>
          </a:prstGeom>
          <a:noFill/>
          <a:ln>
            <a:noFill/>
          </a:ln>
        </p:spPr>
      </p:sp>
      <p:sp>
        <p:nvSpPr>
          <p:cNvPr id="31" name="Google Shape;31;p5"/>
          <p:cNvSpPr/>
          <p:nvPr/>
        </p:nvSpPr>
        <p:spPr>
          <a:xfrm>
            <a:off x="6623636" y="-25688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5"/>
          <p:cNvSpPr/>
          <p:nvPr/>
        </p:nvSpPr>
        <p:spPr>
          <a:xfrm>
            <a:off x="2201911" y="46040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722375" y="539500"/>
            <a:ext cx="7699200" cy="5727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5" name="Google Shape;35;p6"/>
          <p:cNvSpPr/>
          <p:nvPr/>
        </p:nvSpPr>
        <p:spPr>
          <a:xfrm>
            <a:off x="5747586" y="-26450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6"/>
          <p:cNvSpPr/>
          <p:nvPr/>
        </p:nvSpPr>
        <p:spPr>
          <a:xfrm>
            <a:off x="-412739" y="46802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7"/>
        <p:cNvGrpSpPr/>
        <p:nvPr/>
      </p:nvGrpSpPr>
      <p:grpSpPr>
        <a:xfrm>
          <a:off x="0" y="0"/>
          <a:ext cx="0" cy="0"/>
          <a:chOff x="0" y="0"/>
          <a:chExt cx="0" cy="0"/>
        </a:xfrm>
      </p:grpSpPr>
      <p:sp>
        <p:nvSpPr>
          <p:cNvPr id="38" name="Google Shape;38;p7"/>
          <p:cNvSpPr txBox="1">
            <a:spLocks noGrp="1"/>
          </p:cNvSpPr>
          <p:nvPr>
            <p:ph type="title"/>
          </p:nvPr>
        </p:nvSpPr>
        <p:spPr>
          <a:xfrm>
            <a:off x="4070125" y="539500"/>
            <a:ext cx="4231200" cy="1049700"/>
          </a:xfrm>
          <a:prstGeom prst="rect">
            <a:avLst/>
          </a:prstGeom>
        </p:spPr>
        <p:txBody>
          <a:bodyPr spcFirstLastPara="1" wrap="square" lIns="91425" tIns="91425" rIns="91425" bIns="91425" anchor="t" anchorCtr="0">
            <a:noAutofit/>
          </a:bodyPr>
          <a:lstStyle>
            <a:lvl1pPr lvl="0" algn="l">
              <a:spcBef>
                <a:spcPts val="0"/>
              </a:spcBef>
              <a:spcAft>
                <a:spcPts val="0"/>
              </a:spcAft>
              <a:buSzPts val="2800"/>
              <a:buNone/>
              <a:defRPr>
                <a:latin typeface="Raleway"/>
                <a:ea typeface="Raleway"/>
                <a:cs typeface="Raleway"/>
                <a:sym typeface="Raleway"/>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sp>
        <p:nvSpPr>
          <p:cNvPr id="39" name="Google Shape;39;p7"/>
          <p:cNvSpPr txBox="1">
            <a:spLocks noGrp="1"/>
          </p:cNvSpPr>
          <p:nvPr>
            <p:ph type="body" idx="1"/>
          </p:nvPr>
        </p:nvSpPr>
        <p:spPr>
          <a:xfrm>
            <a:off x="4070125" y="1910750"/>
            <a:ext cx="4351500" cy="2367000"/>
          </a:xfrm>
          <a:prstGeom prst="rect">
            <a:avLst/>
          </a:prstGeom>
        </p:spPr>
        <p:txBody>
          <a:bodyPr spcFirstLastPara="1" wrap="square" lIns="91425" tIns="91425" rIns="91425" bIns="91425" anchor="t" anchorCtr="0">
            <a:noAutofit/>
          </a:bodyPr>
          <a:lstStyle>
            <a:lvl1pPr marL="457200" lvl="0" indent="-304800">
              <a:spcBef>
                <a:spcPts val="0"/>
              </a:spcBef>
              <a:spcAft>
                <a:spcPts val="0"/>
              </a:spcAft>
              <a:buSzPts val="1200"/>
              <a:buAutoNum type="arabicPeriod"/>
              <a:defRPr/>
            </a:lvl1pPr>
            <a:lvl2pPr marL="914400" lvl="1" indent="-304800">
              <a:spcBef>
                <a:spcPts val="0"/>
              </a:spcBef>
              <a:spcAft>
                <a:spcPts val="0"/>
              </a:spcAft>
              <a:buSzPts val="1200"/>
              <a:buAutoNum type="alphaLcPeriod"/>
              <a:defRPr/>
            </a:lvl2pPr>
            <a:lvl3pPr marL="1371600" lvl="2" indent="-304800">
              <a:spcBef>
                <a:spcPts val="0"/>
              </a:spcBef>
              <a:spcAft>
                <a:spcPts val="0"/>
              </a:spcAft>
              <a:buSzPts val="1200"/>
              <a:buAutoNum type="romanLcPeriod"/>
              <a:defRPr/>
            </a:lvl3pPr>
            <a:lvl4pPr marL="1828800" lvl="3" indent="-304800">
              <a:spcBef>
                <a:spcPts val="0"/>
              </a:spcBef>
              <a:spcAft>
                <a:spcPts val="0"/>
              </a:spcAft>
              <a:buSzPts val="1200"/>
              <a:buAutoNum type="arabicPeriod"/>
              <a:defRPr/>
            </a:lvl4pPr>
            <a:lvl5pPr marL="2286000" lvl="4" indent="-304800">
              <a:spcBef>
                <a:spcPts val="0"/>
              </a:spcBef>
              <a:spcAft>
                <a:spcPts val="0"/>
              </a:spcAft>
              <a:buSzPts val="1200"/>
              <a:buAutoNum type="alphaLcPeriod"/>
              <a:defRPr/>
            </a:lvl5pPr>
            <a:lvl6pPr marL="2743200" lvl="5" indent="-304800">
              <a:spcBef>
                <a:spcPts val="0"/>
              </a:spcBef>
              <a:spcAft>
                <a:spcPts val="0"/>
              </a:spcAft>
              <a:buSzPts val="1200"/>
              <a:buAutoNum type="romanLcPeriod"/>
              <a:defRPr/>
            </a:lvl6pPr>
            <a:lvl7pPr marL="3200400" lvl="6" indent="-304800">
              <a:spcBef>
                <a:spcPts val="0"/>
              </a:spcBef>
              <a:spcAft>
                <a:spcPts val="0"/>
              </a:spcAft>
              <a:buSzPts val="1200"/>
              <a:buAutoNum type="arabicPeriod"/>
              <a:defRPr/>
            </a:lvl7pPr>
            <a:lvl8pPr marL="3657600" lvl="7" indent="-304800">
              <a:spcBef>
                <a:spcPts val="0"/>
              </a:spcBef>
              <a:spcAft>
                <a:spcPts val="0"/>
              </a:spcAft>
              <a:buSzPts val="1200"/>
              <a:buAutoNum type="alphaLcPeriod"/>
              <a:defRPr/>
            </a:lvl8pPr>
            <a:lvl9pPr marL="4114800" lvl="8" indent="-304800">
              <a:spcBef>
                <a:spcPts val="0"/>
              </a:spcBef>
              <a:spcAft>
                <a:spcPts val="0"/>
              </a:spcAft>
              <a:buSzPts val="1200"/>
              <a:buAutoNum type="romanLcPeriod"/>
              <a:defRPr/>
            </a:lvl9pPr>
          </a:lstStyle>
          <a:p>
            <a:endParaRPr/>
          </a:p>
        </p:txBody>
      </p:sp>
      <p:sp>
        <p:nvSpPr>
          <p:cNvPr id="40" name="Google Shape;40;p7"/>
          <p:cNvSpPr>
            <a:spLocks noGrp="1"/>
          </p:cNvSpPr>
          <p:nvPr>
            <p:ph type="pic" idx="2"/>
          </p:nvPr>
        </p:nvSpPr>
        <p:spPr>
          <a:xfrm>
            <a:off x="722385" y="1241018"/>
            <a:ext cx="2661300" cy="2661300"/>
          </a:xfrm>
          <a:prstGeom prst="ellipse">
            <a:avLst/>
          </a:prstGeom>
          <a:noFill/>
          <a:ln>
            <a:noFill/>
          </a:ln>
        </p:spPr>
      </p:sp>
      <p:sp>
        <p:nvSpPr>
          <p:cNvPr id="41" name="Google Shape;41;p7"/>
          <p:cNvSpPr/>
          <p:nvPr/>
        </p:nvSpPr>
        <p:spPr>
          <a:xfrm>
            <a:off x="6623636" y="-25688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7"/>
          <p:cNvSpPr/>
          <p:nvPr/>
        </p:nvSpPr>
        <p:spPr>
          <a:xfrm>
            <a:off x="2426786" y="46040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3"/>
        <p:cNvGrpSpPr/>
        <p:nvPr/>
      </p:nvGrpSpPr>
      <p:grpSpPr>
        <a:xfrm>
          <a:off x="0" y="0"/>
          <a:ext cx="0" cy="0"/>
          <a:chOff x="0" y="0"/>
          <a:chExt cx="0" cy="0"/>
        </a:xfrm>
      </p:grpSpPr>
      <p:sp>
        <p:nvSpPr>
          <p:cNvPr id="44" name="Google Shape;44;p8"/>
          <p:cNvSpPr txBox="1">
            <a:spLocks noGrp="1"/>
          </p:cNvSpPr>
          <p:nvPr>
            <p:ph type="title"/>
          </p:nvPr>
        </p:nvSpPr>
        <p:spPr>
          <a:xfrm>
            <a:off x="1751400" y="1053150"/>
            <a:ext cx="5641200" cy="3037200"/>
          </a:xfrm>
          <a:prstGeom prst="rect">
            <a:avLst/>
          </a:prstGeom>
        </p:spPr>
        <p:txBody>
          <a:bodyPr spcFirstLastPara="1" wrap="square" lIns="91425" tIns="91425" rIns="91425" bIns="91425" anchor="ctr" anchorCtr="0">
            <a:noAutofit/>
          </a:bodyPr>
          <a:lstStyle>
            <a:lvl1pPr lvl="0">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a:endParaRPr/>
          </a:p>
        </p:txBody>
      </p:sp>
      <p:sp>
        <p:nvSpPr>
          <p:cNvPr id="45" name="Google Shape;45;p8"/>
          <p:cNvSpPr/>
          <p:nvPr/>
        </p:nvSpPr>
        <p:spPr>
          <a:xfrm>
            <a:off x="8141786" y="180335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8"/>
          <p:cNvSpPr/>
          <p:nvPr/>
        </p:nvSpPr>
        <p:spPr>
          <a:xfrm>
            <a:off x="-1909214" y="-13100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7"/>
        <p:cNvGrpSpPr/>
        <p:nvPr/>
      </p:nvGrpSpPr>
      <p:grpSpPr>
        <a:xfrm>
          <a:off x="0" y="0"/>
          <a:ext cx="0" cy="0"/>
          <a:chOff x="0" y="0"/>
          <a:chExt cx="0" cy="0"/>
        </a:xfrm>
      </p:grpSpPr>
      <p:sp>
        <p:nvSpPr>
          <p:cNvPr id="48" name="Google Shape;48;p9"/>
          <p:cNvSpPr txBox="1">
            <a:spLocks noGrp="1"/>
          </p:cNvSpPr>
          <p:nvPr>
            <p:ph type="title"/>
          </p:nvPr>
        </p:nvSpPr>
        <p:spPr>
          <a:xfrm>
            <a:off x="2078450" y="1597225"/>
            <a:ext cx="4987200" cy="7140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 name="Google Shape;49;p9"/>
          <p:cNvSpPr txBox="1">
            <a:spLocks noGrp="1"/>
          </p:cNvSpPr>
          <p:nvPr>
            <p:ph type="subTitle" idx="1"/>
          </p:nvPr>
        </p:nvSpPr>
        <p:spPr>
          <a:xfrm>
            <a:off x="2078450" y="2311175"/>
            <a:ext cx="4987200" cy="1235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500"/>
              <a:buNone/>
              <a:defRPr sz="1500"/>
            </a:lvl1pPr>
            <a:lvl2pPr lvl="1" algn="ctr">
              <a:lnSpc>
                <a:spcPct val="100000"/>
              </a:lnSpc>
              <a:spcBef>
                <a:spcPts val="0"/>
              </a:spcBef>
              <a:spcAft>
                <a:spcPts val="0"/>
              </a:spcAft>
              <a:buSzPts val="1500"/>
              <a:buNone/>
              <a:defRPr sz="1500"/>
            </a:lvl2pPr>
            <a:lvl3pPr lvl="2" algn="ctr">
              <a:lnSpc>
                <a:spcPct val="100000"/>
              </a:lnSpc>
              <a:spcBef>
                <a:spcPts val="0"/>
              </a:spcBef>
              <a:spcAft>
                <a:spcPts val="0"/>
              </a:spcAft>
              <a:buSzPts val="1500"/>
              <a:buNone/>
              <a:defRPr sz="1500"/>
            </a:lvl3pPr>
            <a:lvl4pPr lvl="3" algn="ctr">
              <a:lnSpc>
                <a:spcPct val="100000"/>
              </a:lnSpc>
              <a:spcBef>
                <a:spcPts val="0"/>
              </a:spcBef>
              <a:spcAft>
                <a:spcPts val="0"/>
              </a:spcAft>
              <a:buSzPts val="1500"/>
              <a:buNone/>
              <a:defRPr sz="1500"/>
            </a:lvl4pPr>
            <a:lvl5pPr lvl="4" algn="ctr">
              <a:lnSpc>
                <a:spcPct val="100000"/>
              </a:lnSpc>
              <a:spcBef>
                <a:spcPts val="0"/>
              </a:spcBef>
              <a:spcAft>
                <a:spcPts val="0"/>
              </a:spcAft>
              <a:buSzPts val="1500"/>
              <a:buNone/>
              <a:defRPr sz="1500"/>
            </a:lvl5pPr>
            <a:lvl6pPr lvl="5" algn="ctr">
              <a:lnSpc>
                <a:spcPct val="100000"/>
              </a:lnSpc>
              <a:spcBef>
                <a:spcPts val="0"/>
              </a:spcBef>
              <a:spcAft>
                <a:spcPts val="0"/>
              </a:spcAft>
              <a:buSzPts val="1500"/>
              <a:buNone/>
              <a:defRPr sz="1500"/>
            </a:lvl6pPr>
            <a:lvl7pPr lvl="6" algn="ctr">
              <a:lnSpc>
                <a:spcPct val="100000"/>
              </a:lnSpc>
              <a:spcBef>
                <a:spcPts val="0"/>
              </a:spcBef>
              <a:spcAft>
                <a:spcPts val="0"/>
              </a:spcAft>
              <a:buSzPts val="1500"/>
              <a:buNone/>
              <a:defRPr sz="1500"/>
            </a:lvl7pPr>
            <a:lvl8pPr lvl="7" algn="ctr">
              <a:lnSpc>
                <a:spcPct val="100000"/>
              </a:lnSpc>
              <a:spcBef>
                <a:spcPts val="0"/>
              </a:spcBef>
              <a:spcAft>
                <a:spcPts val="0"/>
              </a:spcAft>
              <a:buSzPts val="1500"/>
              <a:buNone/>
              <a:defRPr sz="1500"/>
            </a:lvl8pPr>
            <a:lvl9pPr lvl="8" algn="ctr">
              <a:lnSpc>
                <a:spcPct val="100000"/>
              </a:lnSpc>
              <a:spcBef>
                <a:spcPts val="0"/>
              </a:spcBef>
              <a:spcAft>
                <a:spcPts val="0"/>
              </a:spcAft>
              <a:buSzPts val="1500"/>
              <a:buNone/>
              <a:defRPr sz="1500"/>
            </a:lvl9pPr>
          </a:lstStyle>
          <a:p>
            <a:endParaRPr/>
          </a:p>
        </p:txBody>
      </p:sp>
      <p:sp>
        <p:nvSpPr>
          <p:cNvPr id="50" name="Google Shape;50;p9"/>
          <p:cNvSpPr/>
          <p:nvPr/>
        </p:nvSpPr>
        <p:spPr>
          <a:xfrm>
            <a:off x="-831764" y="430545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9"/>
          <p:cNvSpPr/>
          <p:nvPr/>
        </p:nvSpPr>
        <p:spPr>
          <a:xfrm>
            <a:off x="5892611" y="-237627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a:spLocks noGrp="1"/>
          </p:cNvSpPr>
          <p:nvPr>
            <p:ph type="title"/>
          </p:nvPr>
        </p:nvSpPr>
        <p:spPr>
          <a:xfrm>
            <a:off x="722375" y="539500"/>
            <a:ext cx="7699200" cy="572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54" name="Google Shape;54;p10"/>
          <p:cNvSpPr/>
          <p:nvPr/>
        </p:nvSpPr>
        <p:spPr>
          <a:xfrm>
            <a:off x="-2385914" y="267057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0"/>
          <p:cNvSpPr/>
          <p:nvPr/>
        </p:nvSpPr>
        <p:spPr>
          <a:xfrm>
            <a:off x="8421636" y="10176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6"/>
        <p:cNvGrpSpPr/>
        <p:nvPr/>
      </p:nvGrpSpPr>
      <p:grpSpPr>
        <a:xfrm>
          <a:off x="0" y="0"/>
          <a:ext cx="0" cy="0"/>
          <a:chOff x="0" y="0"/>
          <a:chExt cx="0" cy="0"/>
        </a:xfrm>
      </p:grpSpPr>
      <p:sp>
        <p:nvSpPr>
          <p:cNvPr id="57" name="Google Shape;57;p11"/>
          <p:cNvSpPr txBox="1">
            <a:spLocks noGrp="1"/>
          </p:cNvSpPr>
          <p:nvPr>
            <p:ph type="title" hasCustomPrompt="1"/>
          </p:nvPr>
        </p:nvSpPr>
        <p:spPr>
          <a:xfrm>
            <a:off x="3759345" y="1955125"/>
            <a:ext cx="4662300" cy="974100"/>
          </a:xfrm>
          <a:prstGeom prst="rect">
            <a:avLst/>
          </a:prstGeom>
        </p:spPr>
        <p:txBody>
          <a:bodyPr spcFirstLastPara="1" wrap="square" lIns="91425" tIns="91425" rIns="91425" bIns="91425" anchor="b" anchorCtr="0">
            <a:noAutofit/>
          </a:bodyPr>
          <a:lstStyle>
            <a:lvl1pPr lvl="0" algn="l">
              <a:spcBef>
                <a:spcPts val="0"/>
              </a:spcBef>
              <a:spcAft>
                <a:spcPts val="0"/>
              </a:spcAft>
              <a:buSzPts val="12000"/>
              <a:buNone/>
              <a:defRPr sz="6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58" name="Google Shape;58;p11"/>
          <p:cNvSpPr txBox="1">
            <a:spLocks noGrp="1"/>
          </p:cNvSpPr>
          <p:nvPr>
            <p:ph type="subTitle" idx="1"/>
          </p:nvPr>
        </p:nvSpPr>
        <p:spPr>
          <a:xfrm>
            <a:off x="3759325" y="2929425"/>
            <a:ext cx="4662300" cy="4953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sz="1500"/>
            </a:lvl1pPr>
            <a:lvl2pPr lvl="1" algn="ctr">
              <a:spcBef>
                <a:spcPts val="0"/>
              </a:spcBef>
              <a:spcAft>
                <a:spcPts val="0"/>
              </a:spcAft>
              <a:buSzPts val="1200"/>
              <a:buNone/>
              <a:defRPr/>
            </a:lvl2pPr>
            <a:lvl3pPr lvl="2" algn="ctr">
              <a:spcBef>
                <a:spcPts val="0"/>
              </a:spcBef>
              <a:spcAft>
                <a:spcPts val="0"/>
              </a:spcAft>
              <a:buSzPts val="1200"/>
              <a:buNone/>
              <a:defRPr/>
            </a:lvl3pPr>
            <a:lvl4pPr lvl="3" algn="ctr">
              <a:spcBef>
                <a:spcPts val="0"/>
              </a:spcBef>
              <a:spcAft>
                <a:spcPts val="0"/>
              </a:spcAft>
              <a:buSzPts val="1200"/>
              <a:buNone/>
              <a:defRPr/>
            </a:lvl4pPr>
            <a:lvl5pPr lvl="4" algn="ctr">
              <a:spcBef>
                <a:spcPts val="0"/>
              </a:spcBef>
              <a:spcAft>
                <a:spcPts val="0"/>
              </a:spcAft>
              <a:buSzPts val="1200"/>
              <a:buNone/>
              <a:defRPr/>
            </a:lvl5pPr>
            <a:lvl6pPr lvl="5" algn="ctr">
              <a:spcBef>
                <a:spcPts val="0"/>
              </a:spcBef>
              <a:spcAft>
                <a:spcPts val="0"/>
              </a:spcAft>
              <a:buSzPts val="1200"/>
              <a:buNone/>
              <a:defRPr/>
            </a:lvl6pPr>
            <a:lvl7pPr lvl="6" algn="ctr">
              <a:spcBef>
                <a:spcPts val="0"/>
              </a:spcBef>
              <a:spcAft>
                <a:spcPts val="0"/>
              </a:spcAft>
              <a:buSzPts val="1200"/>
              <a:buNone/>
              <a:defRPr/>
            </a:lvl7pPr>
            <a:lvl8pPr lvl="7" algn="ctr">
              <a:spcBef>
                <a:spcPts val="0"/>
              </a:spcBef>
              <a:spcAft>
                <a:spcPts val="0"/>
              </a:spcAft>
              <a:buSzPts val="1200"/>
              <a:buNone/>
              <a:defRPr/>
            </a:lvl8pPr>
            <a:lvl9pPr lvl="8" algn="ctr">
              <a:spcBef>
                <a:spcPts val="0"/>
              </a:spcBef>
              <a:spcAft>
                <a:spcPts val="0"/>
              </a:spcAft>
              <a:buSzPts val="1200"/>
              <a:buNone/>
              <a:defRPr/>
            </a:lvl9pPr>
          </a:lstStyle>
          <a:p>
            <a:endParaRPr/>
          </a:p>
        </p:txBody>
      </p:sp>
      <p:sp>
        <p:nvSpPr>
          <p:cNvPr id="59" name="Google Shape;59;p11"/>
          <p:cNvSpPr>
            <a:spLocks noGrp="1"/>
          </p:cNvSpPr>
          <p:nvPr>
            <p:ph type="pic" idx="2"/>
          </p:nvPr>
        </p:nvSpPr>
        <p:spPr>
          <a:xfrm>
            <a:off x="722410" y="1241018"/>
            <a:ext cx="2661300" cy="2661300"/>
          </a:xfrm>
          <a:prstGeom prst="ellipse">
            <a:avLst/>
          </a:prstGeom>
          <a:no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61"/>
        <p:cNvGrpSpPr/>
        <p:nvPr/>
      </p:nvGrpSpPr>
      <p:grpSpPr>
        <a:xfrm>
          <a:off x="0" y="0"/>
          <a:ext cx="0" cy="0"/>
          <a:chOff x="0" y="0"/>
          <a:chExt cx="0" cy="0"/>
        </a:xfrm>
      </p:grpSpPr>
      <p:sp>
        <p:nvSpPr>
          <p:cNvPr id="62" name="Google Shape;62;p13"/>
          <p:cNvSpPr txBox="1">
            <a:spLocks noGrp="1"/>
          </p:cNvSpPr>
          <p:nvPr>
            <p:ph type="title"/>
          </p:nvPr>
        </p:nvSpPr>
        <p:spPr>
          <a:xfrm>
            <a:off x="722375" y="539500"/>
            <a:ext cx="7699200" cy="572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63" name="Google Shape;63;p13"/>
          <p:cNvSpPr txBox="1">
            <a:spLocks noGrp="1"/>
          </p:cNvSpPr>
          <p:nvPr>
            <p:ph type="title" idx="2" hasCustomPrompt="1"/>
          </p:nvPr>
        </p:nvSpPr>
        <p:spPr>
          <a:xfrm>
            <a:off x="1455125" y="1553988"/>
            <a:ext cx="1003500" cy="52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3000">
                <a:solidFill>
                  <a:schemeClr val="dk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64" name="Google Shape;64;p13"/>
          <p:cNvSpPr txBox="1">
            <a:spLocks noGrp="1"/>
          </p:cNvSpPr>
          <p:nvPr>
            <p:ph type="title" idx="3" hasCustomPrompt="1"/>
          </p:nvPr>
        </p:nvSpPr>
        <p:spPr>
          <a:xfrm>
            <a:off x="4070300" y="1553988"/>
            <a:ext cx="1003500" cy="52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3000">
                <a:solidFill>
                  <a:schemeClr val="dk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65" name="Google Shape;65;p13"/>
          <p:cNvSpPr txBox="1">
            <a:spLocks noGrp="1"/>
          </p:cNvSpPr>
          <p:nvPr>
            <p:ph type="title" idx="4" hasCustomPrompt="1"/>
          </p:nvPr>
        </p:nvSpPr>
        <p:spPr>
          <a:xfrm>
            <a:off x="6685478" y="1553988"/>
            <a:ext cx="1003500" cy="52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3000">
                <a:solidFill>
                  <a:schemeClr val="dk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66" name="Google Shape;66;p13"/>
          <p:cNvSpPr txBox="1">
            <a:spLocks noGrp="1"/>
          </p:cNvSpPr>
          <p:nvPr>
            <p:ph type="subTitle" idx="1"/>
          </p:nvPr>
        </p:nvSpPr>
        <p:spPr>
          <a:xfrm>
            <a:off x="722375" y="2259552"/>
            <a:ext cx="2469000" cy="68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67" name="Google Shape;67;p13"/>
          <p:cNvSpPr txBox="1">
            <a:spLocks noGrp="1"/>
          </p:cNvSpPr>
          <p:nvPr>
            <p:ph type="subTitle" idx="5"/>
          </p:nvPr>
        </p:nvSpPr>
        <p:spPr>
          <a:xfrm>
            <a:off x="3338000" y="2259552"/>
            <a:ext cx="2469000" cy="68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68" name="Google Shape;68;p13"/>
          <p:cNvSpPr txBox="1">
            <a:spLocks noGrp="1"/>
          </p:cNvSpPr>
          <p:nvPr>
            <p:ph type="subTitle" idx="6"/>
          </p:nvPr>
        </p:nvSpPr>
        <p:spPr>
          <a:xfrm>
            <a:off x="5952728" y="2259552"/>
            <a:ext cx="2469000" cy="68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69" name="Google Shape;69;p13"/>
          <p:cNvSpPr txBox="1">
            <a:spLocks noGrp="1"/>
          </p:cNvSpPr>
          <p:nvPr>
            <p:ph type="title" idx="7" hasCustomPrompt="1"/>
          </p:nvPr>
        </p:nvSpPr>
        <p:spPr>
          <a:xfrm>
            <a:off x="1455125" y="3148375"/>
            <a:ext cx="1003500" cy="52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3000">
                <a:solidFill>
                  <a:schemeClr val="dk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70" name="Google Shape;70;p13"/>
          <p:cNvSpPr txBox="1">
            <a:spLocks noGrp="1"/>
          </p:cNvSpPr>
          <p:nvPr>
            <p:ph type="title" idx="8" hasCustomPrompt="1"/>
          </p:nvPr>
        </p:nvSpPr>
        <p:spPr>
          <a:xfrm>
            <a:off x="4070300" y="3148375"/>
            <a:ext cx="1003500" cy="52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3000">
                <a:solidFill>
                  <a:schemeClr val="dk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71" name="Google Shape;71;p13"/>
          <p:cNvSpPr txBox="1">
            <a:spLocks noGrp="1"/>
          </p:cNvSpPr>
          <p:nvPr>
            <p:ph type="title" idx="9" hasCustomPrompt="1"/>
          </p:nvPr>
        </p:nvSpPr>
        <p:spPr>
          <a:xfrm>
            <a:off x="6685478" y="3148375"/>
            <a:ext cx="1003500" cy="528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3000">
                <a:solidFill>
                  <a:schemeClr val="dk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r>
              <a:t>xx%</a:t>
            </a:r>
          </a:p>
        </p:txBody>
      </p:sp>
      <p:sp>
        <p:nvSpPr>
          <p:cNvPr id="72" name="Google Shape;72;p13"/>
          <p:cNvSpPr txBox="1">
            <a:spLocks noGrp="1"/>
          </p:cNvSpPr>
          <p:nvPr>
            <p:ph type="subTitle" idx="13"/>
          </p:nvPr>
        </p:nvSpPr>
        <p:spPr>
          <a:xfrm>
            <a:off x="722375" y="3854081"/>
            <a:ext cx="2469000" cy="684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73" name="Google Shape;73;p13"/>
          <p:cNvSpPr txBox="1">
            <a:spLocks noGrp="1"/>
          </p:cNvSpPr>
          <p:nvPr>
            <p:ph type="subTitle" idx="14"/>
          </p:nvPr>
        </p:nvSpPr>
        <p:spPr>
          <a:xfrm>
            <a:off x="3337999" y="3854096"/>
            <a:ext cx="2468100" cy="684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74" name="Google Shape;74;p13"/>
          <p:cNvSpPr txBox="1">
            <a:spLocks noGrp="1"/>
          </p:cNvSpPr>
          <p:nvPr>
            <p:ph type="subTitle" idx="15"/>
          </p:nvPr>
        </p:nvSpPr>
        <p:spPr>
          <a:xfrm>
            <a:off x="5952726" y="3854081"/>
            <a:ext cx="2469000" cy="684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75" name="Google Shape;75;p13"/>
          <p:cNvSpPr/>
          <p:nvPr/>
        </p:nvSpPr>
        <p:spPr>
          <a:xfrm>
            <a:off x="-2385814" y="-1554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3"/>
          <p:cNvSpPr/>
          <p:nvPr/>
        </p:nvSpPr>
        <p:spPr>
          <a:xfrm>
            <a:off x="8421586" y="160555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p:cSld name="CUSTOM_4">
    <p:spTree>
      <p:nvGrpSpPr>
        <p:cNvPr id="1" name="Shape 81"/>
        <p:cNvGrpSpPr/>
        <p:nvPr/>
      </p:nvGrpSpPr>
      <p:grpSpPr>
        <a:xfrm>
          <a:off x="0" y="0"/>
          <a:ext cx="0" cy="0"/>
          <a:chOff x="0" y="0"/>
          <a:chExt cx="0" cy="0"/>
        </a:xfrm>
      </p:grpSpPr>
      <p:sp>
        <p:nvSpPr>
          <p:cNvPr id="82" name="Google Shape;82;p15"/>
          <p:cNvSpPr txBox="1">
            <a:spLocks noGrp="1"/>
          </p:cNvSpPr>
          <p:nvPr>
            <p:ph type="title"/>
          </p:nvPr>
        </p:nvSpPr>
        <p:spPr>
          <a:xfrm>
            <a:off x="722379" y="539500"/>
            <a:ext cx="3640200" cy="954300"/>
          </a:xfrm>
          <a:prstGeom prst="rect">
            <a:avLst/>
          </a:prstGeom>
        </p:spPr>
        <p:txBody>
          <a:bodyPr spcFirstLastPara="1" wrap="square" lIns="91425" tIns="91425" rIns="91425" bIns="91425" anchor="t" anchorCtr="0">
            <a:noAutofit/>
          </a:bodyPr>
          <a:lstStyle>
            <a:lvl1pPr lvl="0" algn="l"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83" name="Google Shape;83;p15"/>
          <p:cNvSpPr txBox="1">
            <a:spLocks noGrp="1"/>
          </p:cNvSpPr>
          <p:nvPr>
            <p:ph type="body" idx="1"/>
          </p:nvPr>
        </p:nvSpPr>
        <p:spPr>
          <a:xfrm>
            <a:off x="722375" y="2012475"/>
            <a:ext cx="4308300" cy="21573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AutoNum type="arabicPeriod"/>
              <a:defRPr/>
            </a:lvl1pPr>
            <a:lvl2pPr marL="914400" lvl="1" indent="-304800" rtl="0">
              <a:spcBef>
                <a:spcPts val="0"/>
              </a:spcBef>
              <a:spcAft>
                <a:spcPts val="0"/>
              </a:spcAft>
              <a:buSzPts val="1200"/>
              <a:buAutoNum type="alphaLcPeriod"/>
              <a:defRPr/>
            </a:lvl2pPr>
            <a:lvl3pPr marL="1371600" lvl="2" indent="-304800" rtl="0">
              <a:spcBef>
                <a:spcPts val="0"/>
              </a:spcBef>
              <a:spcAft>
                <a:spcPts val="0"/>
              </a:spcAft>
              <a:buSzPts val="1200"/>
              <a:buAutoNum type="romanLcPeriod"/>
              <a:defRPr/>
            </a:lvl3pPr>
            <a:lvl4pPr marL="1828800" lvl="3" indent="-304800" rtl="0">
              <a:spcBef>
                <a:spcPts val="0"/>
              </a:spcBef>
              <a:spcAft>
                <a:spcPts val="0"/>
              </a:spcAft>
              <a:buSzPts val="1200"/>
              <a:buAutoNum type="arabicPeriod"/>
              <a:defRPr/>
            </a:lvl4pPr>
            <a:lvl5pPr marL="2286000" lvl="4" indent="-304800" rtl="0">
              <a:spcBef>
                <a:spcPts val="0"/>
              </a:spcBef>
              <a:spcAft>
                <a:spcPts val="0"/>
              </a:spcAft>
              <a:buSzPts val="1200"/>
              <a:buAutoNum type="alphaLcPeriod"/>
              <a:defRPr/>
            </a:lvl5pPr>
            <a:lvl6pPr marL="2743200" lvl="5" indent="-304800" rtl="0">
              <a:spcBef>
                <a:spcPts val="0"/>
              </a:spcBef>
              <a:spcAft>
                <a:spcPts val="0"/>
              </a:spcAft>
              <a:buSzPts val="1200"/>
              <a:buAutoNum type="romanLcPeriod"/>
              <a:defRPr/>
            </a:lvl6pPr>
            <a:lvl7pPr marL="3200400" lvl="6" indent="-304800" rtl="0">
              <a:spcBef>
                <a:spcPts val="0"/>
              </a:spcBef>
              <a:spcAft>
                <a:spcPts val="0"/>
              </a:spcAft>
              <a:buSzPts val="1200"/>
              <a:buAutoNum type="arabicPeriod"/>
              <a:defRPr/>
            </a:lvl7pPr>
            <a:lvl8pPr marL="3657600" lvl="7" indent="-304800" rtl="0">
              <a:spcBef>
                <a:spcPts val="0"/>
              </a:spcBef>
              <a:spcAft>
                <a:spcPts val="0"/>
              </a:spcAft>
              <a:buSzPts val="1200"/>
              <a:buAutoNum type="alphaLcPeriod"/>
              <a:defRPr/>
            </a:lvl8pPr>
            <a:lvl9pPr marL="4114800" lvl="8" indent="-304800" rtl="0">
              <a:spcBef>
                <a:spcPts val="0"/>
              </a:spcBef>
              <a:spcAft>
                <a:spcPts val="0"/>
              </a:spcAft>
              <a:buSzPts val="1200"/>
              <a:buAutoNum type="romanLcPeriod"/>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xfrm>
            <a:off x="722375" y="539500"/>
            <a:ext cx="7699200" cy="572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97" name="Google Shape;97;p18"/>
          <p:cNvSpPr txBox="1">
            <a:spLocks noGrp="1"/>
          </p:cNvSpPr>
          <p:nvPr>
            <p:ph type="subTitle" idx="1"/>
          </p:nvPr>
        </p:nvSpPr>
        <p:spPr>
          <a:xfrm>
            <a:off x="722337" y="2835257"/>
            <a:ext cx="2492700" cy="160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98" name="Google Shape;98;p18"/>
          <p:cNvSpPr txBox="1">
            <a:spLocks noGrp="1"/>
          </p:cNvSpPr>
          <p:nvPr>
            <p:ph type="subTitle" idx="2"/>
          </p:nvPr>
        </p:nvSpPr>
        <p:spPr>
          <a:xfrm>
            <a:off x="3325650" y="2835257"/>
            <a:ext cx="2492700" cy="160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99" name="Google Shape;99;p18"/>
          <p:cNvSpPr txBox="1">
            <a:spLocks noGrp="1"/>
          </p:cNvSpPr>
          <p:nvPr>
            <p:ph type="subTitle" idx="3"/>
          </p:nvPr>
        </p:nvSpPr>
        <p:spPr>
          <a:xfrm>
            <a:off x="5928963" y="2835257"/>
            <a:ext cx="2492700" cy="16059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00" name="Google Shape;100;p18"/>
          <p:cNvSpPr txBox="1">
            <a:spLocks noGrp="1"/>
          </p:cNvSpPr>
          <p:nvPr>
            <p:ph type="subTitle" idx="4"/>
          </p:nvPr>
        </p:nvSpPr>
        <p:spPr>
          <a:xfrm>
            <a:off x="722337" y="2243100"/>
            <a:ext cx="2492700" cy="679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01" name="Google Shape;101;p18"/>
          <p:cNvSpPr txBox="1">
            <a:spLocks noGrp="1"/>
          </p:cNvSpPr>
          <p:nvPr>
            <p:ph type="subTitle" idx="5"/>
          </p:nvPr>
        </p:nvSpPr>
        <p:spPr>
          <a:xfrm>
            <a:off x="3325650" y="2243100"/>
            <a:ext cx="2492700" cy="679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02" name="Google Shape;102;p18"/>
          <p:cNvSpPr txBox="1">
            <a:spLocks noGrp="1"/>
          </p:cNvSpPr>
          <p:nvPr>
            <p:ph type="subTitle" idx="6"/>
          </p:nvPr>
        </p:nvSpPr>
        <p:spPr>
          <a:xfrm>
            <a:off x="5928963" y="2243100"/>
            <a:ext cx="2492700" cy="679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03" name="Google Shape;103;p18"/>
          <p:cNvSpPr/>
          <p:nvPr/>
        </p:nvSpPr>
        <p:spPr>
          <a:xfrm>
            <a:off x="613486" y="-25688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18"/>
          <p:cNvSpPr/>
          <p:nvPr/>
        </p:nvSpPr>
        <p:spPr>
          <a:xfrm>
            <a:off x="4551436" y="46040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four columns">
  <p:cSld name="CUSTOM_1_1">
    <p:spTree>
      <p:nvGrpSpPr>
        <p:cNvPr id="1" name="Shape 105"/>
        <p:cNvGrpSpPr/>
        <p:nvPr/>
      </p:nvGrpSpPr>
      <p:grpSpPr>
        <a:xfrm>
          <a:off x="0" y="0"/>
          <a:ext cx="0" cy="0"/>
          <a:chOff x="0" y="0"/>
          <a:chExt cx="0" cy="0"/>
        </a:xfrm>
      </p:grpSpPr>
      <p:sp>
        <p:nvSpPr>
          <p:cNvPr id="106" name="Google Shape;106;p19"/>
          <p:cNvSpPr txBox="1">
            <a:spLocks noGrp="1"/>
          </p:cNvSpPr>
          <p:nvPr>
            <p:ph type="title"/>
          </p:nvPr>
        </p:nvSpPr>
        <p:spPr>
          <a:xfrm>
            <a:off x="722375" y="539500"/>
            <a:ext cx="7699200" cy="572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107" name="Google Shape;107;p19"/>
          <p:cNvSpPr txBox="1">
            <a:spLocks noGrp="1"/>
          </p:cNvSpPr>
          <p:nvPr>
            <p:ph type="subTitle" idx="1"/>
          </p:nvPr>
        </p:nvSpPr>
        <p:spPr>
          <a:xfrm>
            <a:off x="722425" y="1702625"/>
            <a:ext cx="3877200" cy="11865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08" name="Google Shape;108;p19"/>
          <p:cNvSpPr txBox="1">
            <a:spLocks noGrp="1"/>
          </p:cNvSpPr>
          <p:nvPr>
            <p:ph type="subTitle" idx="2"/>
          </p:nvPr>
        </p:nvSpPr>
        <p:spPr>
          <a:xfrm>
            <a:off x="4638177" y="1702624"/>
            <a:ext cx="3877200" cy="11865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09" name="Google Shape;109;p19"/>
          <p:cNvSpPr txBox="1">
            <a:spLocks noGrp="1"/>
          </p:cNvSpPr>
          <p:nvPr>
            <p:ph type="subTitle" idx="3"/>
          </p:nvPr>
        </p:nvSpPr>
        <p:spPr>
          <a:xfrm>
            <a:off x="722425" y="1313250"/>
            <a:ext cx="3877200" cy="4764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10" name="Google Shape;110;p19"/>
          <p:cNvSpPr txBox="1">
            <a:spLocks noGrp="1"/>
          </p:cNvSpPr>
          <p:nvPr>
            <p:ph type="subTitle" idx="4"/>
          </p:nvPr>
        </p:nvSpPr>
        <p:spPr>
          <a:xfrm>
            <a:off x="4638175" y="1313250"/>
            <a:ext cx="3877200" cy="4764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11" name="Google Shape;111;p19"/>
          <p:cNvSpPr txBox="1">
            <a:spLocks noGrp="1"/>
          </p:cNvSpPr>
          <p:nvPr>
            <p:ph type="subTitle" idx="5"/>
          </p:nvPr>
        </p:nvSpPr>
        <p:spPr>
          <a:xfrm>
            <a:off x="722425" y="3417625"/>
            <a:ext cx="3877200" cy="11865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12" name="Google Shape;112;p19"/>
          <p:cNvSpPr txBox="1">
            <a:spLocks noGrp="1"/>
          </p:cNvSpPr>
          <p:nvPr>
            <p:ph type="subTitle" idx="6"/>
          </p:nvPr>
        </p:nvSpPr>
        <p:spPr>
          <a:xfrm>
            <a:off x="4638177" y="3417625"/>
            <a:ext cx="3877200" cy="1186500"/>
          </a:xfrm>
          <a:prstGeom prst="rect">
            <a:avLst/>
          </a:prstGeom>
        </p:spPr>
        <p:txBody>
          <a:bodyPr spcFirstLastPara="1" wrap="square" lIns="91425" tIns="91425" rIns="91425" bIns="91425" anchor="t" anchorCtr="0">
            <a:noAutofit/>
          </a:bodyPr>
          <a:lstStyle>
            <a:lvl1pPr lvl="0"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13" name="Google Shape;113;p19"/>
          <p:cNvSpPr txBox="1">
            <a:spLocks noGrp="1"/>
          </p:cNvSpPr>
          <p:nvPr>
            <p:ph type="subTitle" idx="7"/>
          </p:nvPr>
        </p:nvSpPr>
        <p:spPr>
          <a:xfrm>
            <a:off x="722425" y="3028275"/>
            <a:ext cx="3877200" cy="4764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14" name="Google Shape;114;p19"/>
          <p:cNvSpPr txBox="1">
            <a:spLocks noGrp="1"/>
          </p:cNvSpPr>
          <p:nvPr>
            <p:ph type="subTitle" idx="8"/>
          </p:nvPr>
        </p:nvSpPr>
        <p:spPr>
          <a:xfrm>
            <a:off x="4638175" y="3028275"/>
            <a:ext cx="3877800" cy="476400"/>
          </a:xfrm>
          <a:prstGeom prst="rect">
            <a:avLst/>
          </a:prstGeom>
        </p:spPr>
        <p:txBody>
          <a:bodyPr spcFirstLastPara="1" wrap="square" lIns="91425" tIns="91425" rIns="91425" bIns="91425" anchor="b" anchorCtr="0">
            <a:noAutofit/>
          </a:bodyPr>
          <a:lstStyle>
            <a:lvl1pPr lvl="0"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15" name="Google Shape;115;p19"/>
          <p:cNvSpPr/>
          <p:nvPr/>
        </p:nvSpPr>
        <p:spPr>
          <a:xfrm>
            <a:off x="6035711" y="-25688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9"/>
          <p:cNvSpPr/>
          <p:nvPr/>
        </p:nvSpPr>
        <p:spPr>
          <a:xfrm>
            <a:off x="-1106389" y="46040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six columns">
  <p:cSld name="CUSTOM_1_1_1">
    <p:spTree>
      <p:nvGrpSpPr>
        <p:cNvPr id="1" name="Shape 117"/>
        <p:cNvGrpSpPr/>
        <p:nvPr/>
      </p:nvGrpSpPr>
      <p:grpSpPr>
        <a:xfrm>
          <a:off x="0" y="0"/>
          <a:ext cx="0" cy="0"/>
          <a:chOff x="0" y="0"/>
          <a:chExt cx="0" cy="0"/>
        </a:xfrm>
      </p:grpSpPr>
      <p:sp>
        <p:nvSpPr>
          <p:cNvPr id="118" name="Google Shape;118;p20"/>
          <p:cNvSpPr txBox="1">
            <a:spLocks noGrp="1"/>
          </p:cNvSpPr>
          <p:nvPr>
            <p:ph type="title"/>
          </p:nvPr>
        </p:nvSpPr>
        <p:spPr>
          <a:xfrm>
            <a:off x="722375" y="539500"/>
            <a:ext cx="7699200" cy="5727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2800"/>
              <a:buNone/>
              <a:defRPr sz="2800">
                <a:solidFill>
                  <a:schemeClr val="dk1"/>
                </a:solidFill>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119" name="Google Shape;119;p20"/>
          <p:cNvSpPr txBox="1">
            <a:spLocks noGrp="1"/>
          </p:cNvSpPr>
          <p:nvPr>
            <p:ph type="subTitle" idx="1"/>
          </p:nvPr>
        </p:nvSpPr>
        <p:spPr>
          <a:xfrm>
            <a:off x="722421" y="1658822"/>
            <a:ext cx="2377500" cy="101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20" name="Google Shape;120;p20"/>
          <p:cNvSpPr txBox="1">
            <a:spLocks noGrp="1"/>
          </p:cNvSpPr>
          <p:nvPr>
            <p:ph type="subTitle" idx="2"/>
          </p:nvPr>
        </p:nvSpPr>
        <p:spPr>
          <a:xfrm>
            <a:off x="3382763" y="1658822"/>
            <a:ext cx="2378400" cy="101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21" name="Google Shape;121;p20"/>
          <p:cNvSpPr txBox="1">
            <a:spLocks noGrp="1"/>
          </p:cNvSpPr>
          <p:nvPr>
            <p:ph type="subTitle" idx="3"/>
          </p:nvPr>
        </p:nvSpPr>
        <p:spPr>
          <a:xfrm>
            <a:off x="6044029" y="1658822"/>
            <a:ext cx="2377500" cy="101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22" name="Google Shape;122;p20"/>
          <p:cNvSpPr txBox="1">
            <a:spLocks noGrp="1"/>
          </p:cNvSpPr>
          <p:nvPr>
            <p:ph type="subTitle" idx="4"/>
          </p:nvPr>
        </p:nvSpPr>
        <p:spPr>
          <a:xfrm>
            <a:off x="722421" y="1294450"/>
            <a:ext cx="2377500" cy="451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23" name="Google Shape;123;p20"/>
          <p:cNvSpPr txBox="1">
            <a:spLocks noGrp="1"/>
          </p:cNvSpPr>
          <p:nvPr>
            <p:ph type="subTitle" idx="5"/>
          </p:nvPr>
        </p:nvSpPr>
        <p:spPr>
          <a:xfrm>
            <a:off x="3382763" y="1294450"/>
            <a:ext cx="2378400" cy="451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24" name="Google Shape;124;p20"/>
          <p:cNvSpPr txBox="1">
            <a:spLocks noGrp="1"/>
          </p:cNvSpPr>
          <p:nvPr>
            <p:ph type="subTitle" idx="6"/>
          </p:nvPr>
        </p:nvSpPr>
        <p:spPr>
          <a:xfrm>
            <a:off x="6044021" y="1294450"/>
            <a:ext cx="2377500" cy="451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25" name="Google Shape;125;p20"/>
          <p:cNvSpPr txBox="1">
            <a:spLocks noGrp="1"/>
          </p:cNvSpPr>
          <p:nvPr>
            <p:ph type="subTitle" idx="7"/>
          </p:nvPr>
        </p:nvSpPr>
        <p:spPr>
          <a:xfrm>
            <a:off x="722421" y="3404751"/>
            <a:ext cx="2377500" cy="101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26" name="Google Shape;126;p20"/>
          <p:cNvSpPr txBox="1">
            <a:spLocks noGrp="1"/>
          </p:cNvSpPr>
          <p:nvPr>
            <p:ph type="subTitle" idx="8"/>
          </p:nvPr>
        </p:nvSpPr>
        <p:spPr>
          <a:xfrm>
            <a:off x="3382763" y="3404751"/>
            <a:ext cx="2378400" cy="101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27" name="Google Shape;127;p20"/>
          <p:cNvSpPr txBox="1">
            <a:spLocks noGrp="1"/>
          </p:cNvSpPr>
          <p:nvPr>
            <p:ph type="subTitle" idx="9"/>
          </p:nvPr>
        </p:nvSpPr>
        <p:spPr>
          <a:xfrm>
            <a:off x="6044021" y="3404754"/>
            <a:ext cx="2377500" cy="101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28" name="Google Shape;128;p20"/>
          <p:cNvSpPr txBox="1">
            <a:spLocks noGrp="1"/>
          </p:cNvSpPr>
          <p:nvPr>
            <p:ph type="subTitle" idx="13"/>
          </p:nvPr>
        </p:nvSpPr>
        <p:spPr>
          <a:xfrm>
            <a:off x="722421" y="3040304"/>
            <a:ext cx="2377500" cy="451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29" name="Google Shape;129;p20"/>
          <p:cNvSpPr txBox="1">
            <a:spLocks noGrp="1"/>
          </p:cNvSpPr>
          <p:nvPr>
            <p:ph type="subTitle" idx="14"/>
          </p:nvPr>
        </p:nvSpPr>
        <p:spPr>
          <a:xfrm>
            <a:off x="3382763" y="3040304"/>
            <a:ext cx="2378400" cy="451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30" name="Google Shape;130;p20"/>
          <p:cNvSpPr txBox="1">
            <a:spLocks noGrp="1"/>
          </p:cNvSpPr>
          <p:nvPr>
            <p:ph type="subTitle" idx="15"/>
          </p:nvPr>
        </p:nvSpPr>
        <p:spPr>
          <a:xfrm>
            <a:off x="6044021" y="3040306"/>
            <a:ext cx="2377500" cy="451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1200"/>
              <a:buNone/>
              <a:defRPr sz="1800">
                <a:solidFill>
                  <a:schemeClr val="lt1"/>
                </a:solidFill>
                <a:latin typeface="Montserrat SemiBold"/>
                <a:ea typeface="Montserrat SemiBold"/>
                <a:cs typeface="Montserrat SemiBold"/>
                <a:sym typeface="Montserrat SemiBold"/>
              </a:defRPr>
            </a:lvl1pPr>
            <a:lvl2pPr lvl="1" algn="ctr" rtl="0">
              <a:spcBef>
                <a:spcPts val="0"/>
              </a:spcBef>
              <a:spcAft>
                <a:spcPts val="0"/>
              </a:spcAft>
              <a:buSzPts val="1200"/>
              <a:buNone/>
              <a:defRPr b="1"/>
            </a:lvl2pPr>
            <a:lvl3pPr lvl="2" algn="ctr" rtl="0">
              <a:spcBef>
                <a:spcPts val="0"/>
              </a:spcBef>
              <a:spcAft>
                <a:spcPts val="0"/>
              </a:spcAft>
              <a:buSzPts val="1200"/>
              <a:buNone/>
              <a:defRPr b="1"/>
            </a:lvl3pPr>
            <a:lvl4pPr lvl="3" algn="ctr" rtl="0">
              <a:spcBef>
                <a:spcPts val="0"/>
              </a:spcBef>
              <a:spcAft>
                <a:spcPts val="0"/>
              </a:spcAft>
              <a:buSzPts val="1200"/>
              <a:buNone/>
              <a:defRPr b="1"/>
            </a:lvl4pPr>
            <a:lvl5pPr lvl="4" algn="ctr" rtl="0">
              <a:spcBef>
                <a:spcPts val="0"/>
              </a:spcBef>
              <a:spcAft>
                <a:spcPts val="0"/>
              </a:spcAft>
              <a:buSzPts val="1200"/>
              <a:buNone/>
              <a:defRPr b="1"/>
            </a:lvl5pPr>
            <a:lvl6pPr lvl="5" algn="ctr" rtl="0">
              <a:spcBef>
                <a:spcPts val="0"/>
              </a:spcBef>
              <a:spcAft>
                <a:spcPts val="0"/>
              </a:spcAft>
              <a:buSzPts val="1200"/>
              <a:buNone/>
              <a:defRPr b="1"/>
            </a:lvl6pPr>
            <a:lvl7pPr lvl="6" algn="ctr" rtl="0">
              <a:spcBef>
                <a:spcPts val="0"/>
              </a:spcBef>
              <a:spcAft>
                <a:spcPts val="0"/>
              </a:spcAft>
              <a:buSzPts val="1200"/>
              <a:buNone/>
              <a:defRPr b="1"/>
            </a:lvl7pPr>
            <a:lvl8pPr lvl="7" algn="ctr" rtl="0">
              <a:spcBef>
                <a:spcPts val="0"/>
              </a:spcBef>
              <a:spcAft>
                <a:spcPts val="0"/>
              </a:spcAft>
              <a:buSzPts val="1200"/>
              <a:buNone/>
              <a:defRPr b="1"/>
            </a:lvl8pPr>
            <a:lvl9pPr lvl="8" algn="ctr" rtl="0">
              <a:spcBef>
                <a:spcPts val="0"/>
              </a:spcBef>
              <a:spcAft>
                <a:spcPts val="0"/>
              </a:spcAft>
              <a:buSzPts val="1200"/>
              <a:buNone/>
              <a:defRPr b="1"/>
            </a:lvl9pPr>
          </a:lstStyle>
          <a:p>
            <a:endParaRPr/>
          </a:p>
        </p:txBody>
      </p:sp>
      <p:sp>
        <p:nvSpPr>
          <p:cNvPr id="131" name="Google Shape;131;p20"/>
          <p:cNvSpPr/>
          <p:nvPr/>
        </p:nvSpPr>
        <p:spPr>
          <a:xfrm>
            <a:off x="638511" y="-25688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0"/>
          <p:cNvSpPr/>
          <p:nvPr/>
        </p:nvSpPr>
        <p:spPr>
          <a:xfrm>
            <a:off x="5727986" y="46040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Numbers and text">
  <p:cSld name="CUSTOM_5">
    <p:spTree>
      <p:nvGrpSpPr>
        <p:cNvPr id="1" name="Shape 133"/>
        <p:cNvGrpSpPr/>
        <p:nvPr/>
      </p:nvGrpSpPr>
      <p:grpSpPr>
        <a:xfrm>
          <a:off x="0" y="0"/>
          <a:ext cx="0" cy="0"/>
          <a:chOff x="0" y="0"/>
          <a:chExt cx="0" cy="0"/>
        </a:xfrm>
      </p:grpSpPr>
      <p:sp>
        <p:nvSpPr>
          <p:cNvPr id="134" name="Google Shape;134;p21"/>
          <p:cNvSpPr txBox="1">
            <a:spLocks noGrp="1"/>
          </p:cNvSpPr>
          <p:nvPr>
            <p:ph type="subTitle" idx="1"/>
          </p:nvPr>
        </p:nvSpPr>
        <p:spPr>
          <a:xfrm>
            <a:off x="1151060" y="1264875"/>
            <a:ext cx="3537000" cy="359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35" name="Google Shape;135;p21"/>
          <p:cNvSpPr txBox="1">
            <a:spLocks noGrp="1"/>
          </p:cNvSpPr>
          <p:nvPr>
            <p:ph type="title" hasCustomPrompt="1"/>
          </p:nvPr>
        </p:nvSpPr>
        <p:spPr>
          <a:xfrm>
            <a:off x="1151259" y="718925"/>
            <a:ext cx="3537000" cy="622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6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36" name="Google Shape;136;p21"/>
          <p:cNvSpPr txBox="1">
            <a:spLocks noGrp="1"/>
          </p:cNvSpPr>
          <p:nvPr>
            <p:ph type="subTitle" idx="2"/>
          </p:nvPr>
        </p:nvSpPr>
        <p:spPr>
          <a:xfrm>
            <a:off x="1150874" y="2664875"/>
            <a:ext cx="3537600" cy="359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37" name="Google Shape;137;p21"/>
          <p:cNvSpPr txBox="1">
            <a:spLocks noGrp="1"/>
          </p:cNvSpPr>
          <p:nvPr>
            <p:ph type="title" idx="3" hasCustomPrompt="1"/>
          </p:nvPr>
        </p:nvSpPr>
        <p:spPr>
          <a:xfrm>
            <a:off x="1151073" y="2118875"/>
            <a:ext cx="3537600" cy="622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6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38" name="Google Shape;138;p21"/>
          <p:cNvSpPr txBox="1">
            <a:spLocks noGrp="1"/>
          </p:cNvSpPr>
          <p:nvPr>
            <p:ph type="subTitle" idx="4"/>
          </p:nvPr>
        </p:nvSpPr>
        <p:spPr>
          <a:xfrm>
            <a:off x="1151060" y="4064875"/>
            <a:ext cx="3537000" cy="359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200"/>
              <a:buNone/>
              <a:defRPr/>
            </a:lvl1pPr>
            <a:lvl2pPr lvl="1" algn="ctr" rtl="0">
              <a:spcBef>
                <a:spcPts val="0"/>
              </a:spcBef>
              <a:spcAft>
                <a:spcPts val="0"/>
              </a:spcAft>
              <a:buSzPts val="1200"/>
              <a:buNone/>
              <a:defRPr/>
            </a:lvl2pPr>
            <a:lvl3pPr lvl="2" algn="ctr" rtl="0">
              <a:spcBef>
                <a:spcPts val="0"/>
              </a:spcBef>
              <a:spcAft>
                <a:spcPts val="0"/>
              </a:spcAft>
              <a:buSzPts val="1200"/>
              <a:buNone/>
              <a:defRPr/>
            </a:lvl3pPr>
            <a:lvl4pPr lvl="3" algn="ctr" rtl="0">
              <a:spcBef>
                <a:spcPts val="0"/>
              </a:spcBef>
              <a:spcAft>
                <a:spcPts val="0"/>
              </a:spcAft>
              <a:buSzPts val="1200"/>
              <a:buNone/>
              <a:defRPr/>
            </a:lvl4pPr>
            <a:lvl5pPr lvl="4" algn="ctr" rtl="0">
              <a:spcBef>
                <a:spcPts val="0"/>
              </a:spcBef>
              <a:spcAft>
                <a:spcPts val="0"/>
              </a:spcAft>
              <a:buSzPts val="1200"/>
              <a:buNone/>
              <a:defRPr/>
            </a:lvl5pPr>
            <a:lvl6pPr lvl="5" algn="ctr" rtl="0">
              <a:spcBef>
                <a:spcPts val="0"/>
              </a:spcBef>
              <a:spcAft>
                <a:spcPts val="0"/>
              </a:spcAft>
              <a:buSzPts val="1200"/>
              <a:buNone/>
              <a:defRPr/>
            </a:lvl6pPr>
            <a:lvl7pPr lvl="6" algn="ctr" rtl="0">
              <a:spcBef>
                <a:spcPts val="0"/>
              </a:spcBef>
              <a:spcAft>
                <a:spcPts val="0"/>
              </a:spcAft>
              <a:buSzPts val="1200"/>
              <a:buNone/>
              <a:defRPr/>
            </a:lvl7pPr>
            <a:lvl8pPr lvl="7" algn="ctr" rtl="0">
              <a:spcBef>
                <a:spcPts val="0"/>
              </a:spcBef>
              <a:spcAft>
                <a:spcPts val="0"/>
              </a:spcAft>
              <a:buSzPts val="1200"/>
              <a:buNone/>
              <a:defRPr/>
            </a:lvl8pPr>
            <a:lvl9pPr lvl="8" algn="ctr" rtl="0">
              <a:spcBef>
                <a:spcPts val="0"/>
              </a:spcBef>
              <a:spcAft>
                <a:spcPts val="0"/>
              </a:spcAft>
              <a:buSzPts val="1200"/>
              <a:buNone/>
              <a:defRPr/>
            </a:lvl9pPr>
          </a:lstStyle>
          <a:p>
            <a:endParaRPr/>
          </a:p>
        </p:txBody>
      </p:sp>
      <p:sp>
        <p:nvSpPr>
          <p:cNvPr id="139" name="Google Shape;139;p21"/>
          <p:cNvSpPr txBox="1">
            <a:spLocks noGrp="1"/>
          </p:cNvSpPr>
          <p:nvPr>
            <p:ph type="title" idx="5" hasCustomPrompt="1"/>
          </p:nvPr>
        </p:nvSpPr>
        <p:spPr>
          <a:xfrm>
            <a:off x="1151259" y="3518875"/>
            <a:ext cx="3537000" cy="622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000"/>
              <a:buNone/>
              <a:defRPr sz="3600"/>
            </a:lvl1pPr>
            <a:lvl2pPr lvl="1" algn="ctr" rtl="0">
              <a:spcBef>
                <a:spcPts val="0"/>
              </a:spcBef>
              <a:spcAft>
                <a:spcPts val="0"/>
              </a:spcAft>
              <a:buSzPts val="3000"/>
              <a:buNone/>
              <a:defRPr sz="3000"/>
            </a:lvl2pPr>
            <a:lvl3pPr lvl="2" algn="ctr" rtl="0">
              <a:spcBef>
                <a:spcPts val="0"/>
              </a:spcBef>
              <a:spcAft>
                <a:spcPts val="0"/>
              </a:spcAft>
              <a:buSzPts val="3000"/>
              <a:buNone/>
              <a:defRPr sz="3000"/>
            </a:lvl3pPr>
            <a:lvl4pPr lvl="3" algn="ctr" rtl="0">
              <a:spcBef>
                <a:spcPts val="0"/>
              </a:spcBef>
              <a:spcAft>
                <a:spcPts val="0"/>
              </a:spcAft>
              <a:buSzPts val="3000"/>
              <a:buNone/>
              <a:defRPr sz="3000"/>
            </a:lvl4pPr>
            <a:lvl5pPr lvl="4" algn="ctr" rtl="0">
              <a:spcBef>
                <a:spcPts val="0"/>
              </a:spcBef>
              <a:spcAft>
                <a:spcPts val="0"/>
              </a:spcAft>
              <a:buSzPts val="3000"/>
              <a:buNone/>
              <a:defRPr sz="3000"/>
            </a:lvl5pPr>
            <a:lvl6pPr lvl="5" algn="ctr" rtl="0">
              <a:spcBef>
                <a:spcPts val="0"/>
              </a:spcBef>
              <a:spcAft>
                <a:spcPts val="0"/>
              </a:spcAft>
              <a:buSzPts val="3000"/>
              <a:buNone/>
              <a:defRPr sz="3000"/>
            </a:lvl6pPr>
            <a:lvl7pPr lvl="6" algn="ctr" rtl="0">
              <a:spcBef>
                <a:spcPts val="0"/>
              </a:spcBef>
              <a:spcAft>
                <a:spcPts val="0"/>
              </a:spcAft>
              <a:buSzPts val="3000"/>
              <a:buNone/>
              <a:defRPr sz="3000"/>
            </a:lvl7pPr>
            <a:lvl8pPr lvl="7" algn="ctr" rtl="0">
              <a:spcBef>
                <a:spcPts val="0"/>
              </a:spcBef>
              <a:spcAft>
                <a:spcPts val="0"/>
              </a:spcAft>
              <a:buSzPts val="3000"/>
              <a:buNone/>
              <a:defRPr sz="3000"/>
            </a:lvl8pPr>
            <a:lvl9pPr lvl="8" algn="ctr" rtl="0">
              <a:spcBef>
                <a:spcPts val="0"/>
              </a:spcBef>
              <a:spcAft>
                <a:spcPts val="0"/>
              </a:spcAft>
              <a:buSzPts val="3000"/>
              <a:buNone/>
              <a:defRPr sz="3000"/>
            </a:lvl9pPr>
          </a:lstStyle>
          <a:p>
            <a:r>
              <a:t>xx%</a:t>
            </a:r>
          </a:p>
        </p:txBody>
      </p:sp>
      <p:sp>
        <p:nvSpPr>
          <p:cNvPr id="140" name="Google Shape;140;p21"/>
          <p:cNvSpPr>
            <a:spLocks noGrp="1"/>
          </p:cNvSpPr>
          <p:nvPr>
            <p:ph type="pic" idx="6"/>
          </p:nvPr>
        </p:nvSpPr>
        <p:spPr>
          <a:xfrm>
            <a:off x="5760335" y="1241043"/>
            <a:ext cx="2661300" cy="2661300"/>
          </a:xfrm>
          <a:prstGeom prst="ellipse">
            <a:avLst/>
          </a:prstGeom>
          <a:noFill/>
          <a:ln>
            <a:noFill/>
          </a:ln>
        </p:spPr>
      </p:sp>
      <p:sp>
        <p:nvSpPr>
          <p:cNvPr id="141" name="Google Shape;141;p21"/>
          <p:cNvSpPr/>
          <p:nvPr/>
        </p:nvSpPr>
        <p:spPr>
          <a:xfrm>
            <a:off x="-1366014" y="452825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1"/>
          <p:cNvSpPr/>
          <p:nvPr/>
        </p:nvSpPr>
        <p:spPr>
          <a:xfrm>
            <a:off x="4022011" y="-23377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148"/>
        <p:cNvGrpSpPr/>
        <p:nvPr/>
      </p:nvGrpSpPr>
      <p:grpSpPr>
        <a:xfrm>
          <a:off x="0" y="0"/>
          <a:ext cx="0" cy="0"/>
          <a:chOff x="0" y="0"/>
          <a:chExt cx="0" cy="0"/>
        </a:xfrm>
      </p:grpSpPr>
      <p:sp>
        <p:nvSpPr>
          <p:cNvPr id="149" name="Google Shape;149;p23"/>
          <p:cNvSpPr/>
          <p:nvPr/>
        </p:nvSpPr>
        <p:spPr>
          <a:xfrm>
            <a:off x="4022011" y="-23377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3"/>
          <p:cNvSpPr/>
          <p:nvPr/>
        </p:nvSpPr>
        <p:spPr>
          <a:xfrm>
            <a:off x="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3"/>
          <p:cNvSpPr/>
          <p:nvPr/>
        </p:nvSpPr>
        <p:spPr>
          <a:xfrm>
            <a:off x="7192261" y="34199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1">
  <p:cSld name="CUSTOM_7_1">
    <p:spTree>
      <p:nvGrpSpPr>
        <p:cNvPr id="1" name="Shape 152"/>
        <p:cNvGrpSpPr/>
        <p:nvPr/>
      </p:nvGrpSpPr>
      <p:grpSpPr>
        <a:xfrm>
          <a:off x="0" y="0"/>
          <a:ext cx="0" cy="0"/>
          <a:chOff x="0" y="0"/>
          <a:chExt cx="0" cy="0"/>
        </a:xfrm>
      </p:grpSpPr>
      <p:sp>
        <p:nvSpPr>
          <p:cNvPr id="153" name="Google Shape;153;p24"/>
          <p:cNvSpPr/>
          <p:nvPr/>
        </p:nvSpPr>
        <p:spPr>
          <a:xfrm>
            <a:off x="749400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4"/>
          <p:cNvSpPr/>
          <p:nvPr/>
        </p:nvSpPr>
        <p:spPr>
          <a:xfrm>
            <a:off x="-797339" y="-23377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4"/>
          <p:cNvSpPr/>
          <p:nvPr/>
        </p:nvSpPr>
        <p:spPr>
          <a:xfrm>
            <a:off x="3410711" y="440087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Background 2">
  <p:cSld name="CUSTOM_7_1_1">
    <p:spTree>
      <p:nvGrpSpPr>
        <p:cNvPr id="1" name="Shape 156"/>
        <p:cNvGrpSpPr/>
        <p:nvPr/>
      </p:nvGrpSpPr>
      <p:grpSpPr>
        <a:xfrm>
          <a:off x="0" y="0"/>
          <a:ext cx="0" cy="0"/>
          <a:chOff x="0" y="0"/>
          <a:chExt cx="0" cy="0"/>
        </a:xfrm>
      </p:grpSpPr>
      <p:sp>
        <p:nvSpPr>
          <p:cNvPr id="157" name="Google Shape;157;p25"/>
          <p:cNvSpPr/>
          <p:nvPr/>
        </p:nvSpPr>
        <p:spPr>
          <a:xfrm>
            <a:off x="-967939" y="-211025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5"/>
          <p:cNvSpPr/>
          <p:nvPr/>
        </p:nvSpPr>
        <p:spPr>
          <a:xfrm>
            <a:off x="8052011" y="319247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2375" y="539500"/>
            <a:ext cx="7699200" cy="5727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2800"/>
              <a:buFont typeface="Montserrat"/>
              <a:buNone/>
              <a:defRPr sz="2800" b="1">
                <a:solidFill>
                  <a:schemeClr val="dk1"/>
                </a:solidFill>
                <a:latin typeface="Montserrat"/>
                <a:ea typeface="Montserrat"/>
                <a:cs typeface="Montserrat"/>
                <a:sym typeface="Montserrat"/>
              </a:defRPr>
            </a:lvl1pPr>
            <a:lvl2pPr lvl="1" algn="ctr">
              <a:spcBef>
                <a:spcPts val="0"/>
              </a:spcBef>
              <a:spcAft>
                <a:spcPts val="0"/>
              </a:spcAft>
              <a:buClr>
                <a:schemeClr val="dk1"/>
              </a:buClr>
              <a:buSzPts val="2800"/>
              <a:buNone/>
              <a:defRPr sz="2800" b="1">
                <a:solidFill>
                  <a:schemeClr val="dk1"/>
                </a:solidFill>
              </a:defRPr>
            </a:lvl2pPr>
            <a:lvl3pPr lvl="2" algn="ctr">
              <a:spcBef>
                <a:spcPts val="0"/>
              </a:spcBef>
              <a:spcAft>
                <a:spcPts val="0"/>
              </a:spcAft>
              <a:buClr>
                <a:schemeClr val="dk1"/>
              </a:buClr>
              <a:buSzPts val="2800"/>
              <a:buNone/>
              <a:defRPr sz="2800" b="1">
                <a:solidFill>
                  <a:schemeClr val="dk1"/>
                </a:solidFill>
              </a:defRPr>
            </a:lvl3pPr>
            <a:lvl4pPr lvl="3" algn="ctr">
              <a:spcBef>
                <a:spcPts val="0"/>
              </a:spcBef>
              <a:spcAft>
                <a:spcPts val="0"/>
              </a:spcAft>
              <a:buClr>
                <a:schemeClr val="dk1"/>
              </a:buClr>
              <a:buSzPts val="2800"/>
              <a:buNone/>
              <a:defRPr sz="2800" b="1">
                <a:solidFill>
                  <a:schemeClr val="dk1"/>
                </a:solidFill>
              </a:defRPr>
            </a:lvl4pPr>
            <a:lvl5pPr lvl="4" algn="ctr">
              <a:spcBef>
                <a:spcPts val="0"/>
              </a:spcBef>
              <a:spcAft>
                <a:spcPts val="0"/>
              </a:spcAft>
              <a:buClr>
                <a:schemeClr val="dk1"/>
              </a:buClr>
              <a:buSzPts val="2800"/>
              <a:buNone/>
              <a:defRPr sz="2800" b="1">
                <a:solidFill>
                  <a:schemeClr val="dk1"/>
                </a:solidFill>
              </a:defRPr>
            </a:lvl5pPr>
            <a:lvl6pPr lvl="5" algn="ctr">
              <a:spcBef>
                <a:spcPts val="0"/>
              </a:spcBef>
              <a:spcAft>
                <a:spcPts val="0"/>
              </a:spcAft>
              <a:buClr>
                <a:schemeClr val="dk1"/>
              </a:buClr>
              <a:buSzPts val="2800"/>
              <a:buNone/>
              <a:defRPr sz="2800" b="1">
                <a:solidFill>
                  <a:schemeClr val="dk1"/>
                </a:solidFill>
              </a:defRPr>
            </a:lvl6pPr>
            <a:lvl7pPr lvl="6" algn="ctr">
              <a:spcBef>
                <a:spcPts val="0"/>
              </a:spcBef>
              <a:spcAft>
                <a:spcPts val="0"/>
              </a:spcAft>
              <a:buClr>
                <a:schemeClr val="dk1"/>
              </a:buClr>
              <a:buSzPts val="2800"/>
              <a:buNone/>
              <a:defRPr sz="2800" b="1">
                <a:solidFill>
                  <a:schemeClr val="dk1"/>
                </a:solidFill>
              </a:defRPr>
            </a:lvl7pPr>
            <a:lvl8pPr lvl="7" algn="ctr">
              <a:spcBef>
                <a:spcPts val="0"/>
              </a:spcBef>
              <a:spcAft>
                <a:spcPts val="0"/>
              </a:spcAft>
              <a:buClr>
                <a:schemeClr val="dk1"/>
              </a:buClr>
              <a:buSzPts val="2800"/>
              <a:buNone/>
              <a:defRPr sz="2800" b="1">
                <a:solidFill>
                  <a:schemeClr val="dk1"/>
                </a:solidFill>
              </a:defRPr>
            </a:lvl8pPr>
            <a:lvl9pPr lvl="8" algn="ctr">
              <a:spcBef>
                <a:spcPts val="0"/>
              </a:spcBef>
              <a:spcAft>
                <a:spcPts val="0"/>
              </a:spcAft>
              <a:buClr>
                <a:schemeClr val="dk1"/>
              </a:buClr>
              <a:buSzPts val="2800"/>
              <a:buNone/>
              <a:defRPr sz="2800" b="1">
                <a:solidFill>
                  <a:schemeClr val="dk1"/>
                </a:solidFill>
              </a:defRPr>
            </a:lvl9pPr>
          </a:lstStyle>
          <a:p>
            <a:endParaRPr/>
          </a:p>
        </p:txBody>
      </p:sp>
      <p:sp>
        <p:nvSpPr>
          <p:cNvPr id="7" name="Google Shape;7;p1"/>
          <p:cNvSpPr txBox="1">
            <a:spLocks noGrp="1"/>
          </p:cNvSpPr>
          <p:nvPr>
            <p:ph type="body" idx="1"/>
          </p:nvPr>
        </p:nvSpPr>
        <p:spPr>
          <a:xfrm>
            <a:off x="722375" y="1187600"/>
            <a:ext cx="76992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1pPr>
            <a:lvl2pPr marL="914400" lvl="1"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2pPr>
            <a:lvl3pPr marL="1371600" lvl="2"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3pPr>
            <a:lvl4pPr marL="1828800" lvl="3"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4pPr>
            <a:lvl5pPr marL="2286000" lvl="4"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5pPr>
            <a:lvl6pPr marL="2743200" lvl="5"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6pPr>
            <a:lvl7pPr marL="3200400" lvl="6"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7pPr>
            <a:lvl8pPr marL="3657600" lvl="7"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8pPr>
            <a:lvl9pPr marL="4114800" lvl="8" indent="-304800">
              <a:lnSpc>
                <a:spcPct val="100000"/>
              </a:lnSpc>
              <a:spcBef>
                <a:spcPts val="0"/>
              </a:spcBef>
              <a:spcAft>
                <a:spcPts val="0"/>
              </a:spcAft>
              <a:buClr>
                <a:schemeClr val="dk2"/>
              </a:buClr>
              <a:buSzPts val="1200"/>
              <a:buFont typeface="Inter"/>
              <a:buChar char="■"/>
              <a:defRPr sz="1200">
                <a:solidFill>
                  <a:schemeClr val="dk2"/>
                </a:solidFill>
                <a:latin typeface="Inter"/>
                <a:ea typeface="Inter"/>
                <a:cs typeface="Inter"/>
                <a:sym typeface="Int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 id="2147483666" r:id="rId15"/>
    <p:sldLayoutId id="2147483667" r:id="rId16"/>
    <p:sldLayoutId id="2147483669" r:id="rId17"/>
    <p:sldLayoutId id="2147483670" r:id="rId18"/>
    <p:sldLayoutId id="2147483671" r:id="rId1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www.kaggle.com/datasets/kaushalnandania/credit-card-fraud-detection"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29"/>
          <p:cNvSpPr/>
          <p:nvPr/>
        </p:nvSpPr>
        <p:spPr>
          <a:xfrm>
            <a:off x="749400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9"/>
          <p:cNvSpPr txBox="1">
            <a:spLocks noGrp="1"/>
          </p:cNvSpPr>
          <p:nvPr>
            <p:ph type="ctrTitle"/>
          </p:nvPr>
        </p:nvSpPr>
        <p:spPr>
          <a:xfrm>
            <a:off x="340652" y="798869"/>
            <a:ext cx="5587166" cy="1772831"/>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US" sz="2800" dirty="0"/>
              <a:t>The Importance of Machine Learning in Credit Card Fraud Detection</a:t>
            </a:r>
            <a:endParaRPr sz="3100" b="0" dirty="0">
              <a:solidFill>
                <a:schemeClr val="lt1"/>
              </a:solidFill>
              <a:latin typeface="Montserrat Medium"/>
              <a:ea typeface="Montserrat Medium"/>
              <a:cs typeface="Montserrat Medium"/>
              <a:sym typeface="Montserrat Medium"/>
            </a:endParaRPr>
          </a:p>
        </p:txBody>
      </p:sp>
      <p:sp>
        <p:nvSpPr>
          <p:cNvPr id="5" name="Oval 4">
            <a:extLst>
              <a:ext uri="{FF2B5EF4-FFF2-40B4-BE49-F238E27FC236}">
                <a16:creationId xmlns:a16="http://schemas.microsoft.com/office/drawing/2014/main" id="{220B8DB9-AE5F-4F24-B562-F46274D2DC20}"/>
              </a:ext>
            </a:extLst>
          </p:cNvPr>
          <p:cNvSpPr/>
          <p:nvPr/>
        </p:nvSpPr>
        <p:spPr>
          <a:xfrm>
            <a:off x="-619200" y="-318431"/>
            <a:ext cx="1504800" cy="1281600"/>
          </a:xfrm>
          <a:prstGeom prst="ellipse">
            <a:avLst/>
          </a:prstGeom>
          <a:noFill/>
          <a:ln>
            <a:noFill/>
          </a:ln>
        </p:spPr>
        <p:style>
          <a:lnRef idx="0">
            <a:scrgbClr r="0" g="0" b="0"/>
          </a:lnRef>
          <a:fillRef idx="0">
            <a:scrgbClr r="0" g="0" b="0"/>
          </a:fillRef>
          <a:effectRef idx="0">
            <a:scrgbClr r="0" g="0" b="0"/>
          </a:effectRef>
          <a:fontRef idx="minor">
            <a:schemeClr val="accent3"/>
          </a:fontRef>
        </p:style>
        <p:txBody>
          <a:bodyPr rtlCol="0" anchor="ctr"/>
          <a:lstStyle/>
          <a:p>
            <a:pPr algn="ctr"/>
            <a:endParaRPr lang="en-IN"/>
          </a:p>
        </p:txBody>
      </p:sp>
      <p:pic>
        <p:nvPicPr>
          <p:cNvPr id="1027" name="Picture 3" descr="Credit Card Fraud Detection Using Machine Learning">
            <a:extLst>
              <a:ext uri="{FF2B5EF4-FFF2-40B4-BE49-F238E27FC236}">
                <a16:creationId xmlns:a16="http://schemas.microsoft.com/office/drawing/2014/main" id="{2D856B21-9369-45ED-B9B3-AE328288A0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61317" y="2468824"/>
            <a:ext cx="3853343" cy="216750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31"/>
          <p:cNvSpPr/>
          <p:nvPr/>
        </p:nvSpPr>
        <p:spPr>
          <a:xfrm>
            <a:off x="591872" y="1447213"/>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1"/>
          <p:cNvSpPr/>
          <p:nvPr/>
        </p:nvSpPr>
        <p:spPr>
          <a:xfrm>
            <a:off x="591872" y="3041575"/>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31"/>
          <p:cNvSpPr/>
          <p:nvPr/>
        </p:nvSpPr>
        <p:spPr>
          <a:xfrm>
            <a:off x="2458173" y="1447213"/>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a:p>
        </p:txBody>
      </p:sp>
      <p:sp>
        <p:nvSpPr>
          <p:cNvPr id="190" name="Google Shape;190;p31"/>
          <p:cNvSpPr/>
          <p:nvPr/>
        </p:nvSpPr>
        <p:spPr>
          <a:xfrm>
            <a:off x="2458173" y="3041575"/>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a:p>
        </p:txBody>
      </p:sp>
      <p:sp>
        <p:nvSpPr>
          <p:cNvPr id="191" name="Google Shape;191;p31"/>
          <p:cNvSpPr/>
          <p:nvPr/>
        </p:nvSpPr>
        <p:spPr>
          <a:xfrm>
            <a:off x="4426580" y="1447213"/>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a:p>
        </p:txBody>
      </p:sp>
      <p:sp>
        <p:nvSpPr>
          <p:cNvPr id="192" name="Google Shape;192;p31"/>
          <p:cNvSpPr/>
          <p:nvPr/>
        </p:nvSpPr>
        <p:spPr>
          <a:xfrm>
            <a:off x="4426580" y="3041575"/>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a:p>
        </p:txBody>
      </p:sp>
      <p:sp>
        <p:nvSpPr>
          <p:cNvPr id="193" name="Google Shape;193;p31"/>
          <p:cNvSpPr txBox="1">
            <a:spLocks noGrp="1"/>
          </p:cNvSpPr>
          <p:nvPr>
            <p:ph type="title"/>
          </p:nvPr>
        </p:nvSpPr>
        <p:spPr>
          <a:xfrm>
            <a:off x="722400" y="358414"/>
            <a:ext cx="7699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TABLE OF CONTENTS</a:t>
            </a:r>
            <a:endParaRPr dirty="0"/>
          </a:p>
        </p:txBody>
      </p:sp>
      <p:sp>
        <p:nvSpPr>
          <p:cNvPr id="194" name="Google Shape;194;p31"/>
          <p:cNvSpPr txBox="1">
            <a:spLocks noGrp="1"/>
          </p:cNvSpPr>
          <p:nvPr>
            <p:ph type="title" idx="2"/>
          </p:nvPr>
        </p:nvSpPr>
        <p:spPr>
          <a:xfrm>
            <a:off x="461372" y="1553988"/>
            <a:ext cx="1003500" cy="528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195" name="Google Shape;195;p31"/>
          <p:cNvSpPr txBox="1">
            <a:spLocks noGrp="1"/>
          </p:cNvSpPr>
          <p:nvPr>
            <p:ph type="title" idx="3"/>
          </p:nvPr>
        </p:nvSpPr>
        <p:spPr>
          <a:xfrm>
            <a:off x="2327673" y="1553988"/>
            <a:ext cx="1003500" cy="528900"/>
          </a:xfrm>
          <a:prstGeom prst="rect">
            <a:avLst/>
          </a:prstGeom>
        </p:spPr>
        <p:txBody>
          <a:bodyPr spcFirstLastPara="1" wrap="square" lIns="91425" tIns="91425" rIns="91425" bIns="91425" anchor="ctr" anchorCtr="0">
            <a:noAutofit/>
          </a:bodyPr>
          <a:lstStyle/>
          <a:p>
            <a:pPr marL="0" lvl="0" indent="0" algn="ctr">
              <a:spcBef>
                <a:spcPts val="0"/>
              </a:spcBef>
              <a:spcAft>
                <a:spcPts val="0"/>
              </a:spcAft>
              <a:buNone/>
            </a:pPr>
            <a:r>
              <a:rPr lang="en"/>
              <a:t>02</a:t>
            </a:r>
            <a:endParaRPr/>
          </a:p>
        </p:txBody>
      </p:sp>
      <p:sp>
        <p:nvSpPr>
          <p:cNvPr id="196" name="Google Shape;196;p31"/>
          <p:cNvSpPr txBox="1">
            <a:spLocks noGrp="1"/>
          </p:cNvSpPr>
          <p:nvPr>
            <p:ph type="title" idx="4"/>
          </p:nvPr>
        </p:nvSpPr>
        <p:spPr>
          <a:xfrm>
            <a:off x="4296080" y="1553988"/>
            <a:ext cx="1003500" cy="528900"/>
          </a:xfrm>
          <a:prstGeom prst="rect">
            <a:avLst/>
          </a:prstGeom>
        </p:spPr>
        <p:txBody>
          <a:bodyPr spcFirstLastPara="1" wrap="square" lIns="91425" tIns="91425" rIns="91425" bIns="91425" anchor="ctr" anchorCtr="0">
            <a:noAutofit/>
          </a:bodyPr>
          <a:lstStyle/>
          <a:p>
            <a:pPr marL="0" lvl="0" indent="0" algn="ctr">
              <a:spcBef>
                <a:spcPts val="0"/>
              </a:spcBef>
              <a:spcAft>
                <a:spcPts val="0"/>
              </a:spcAft>
              <a:buNone/>
            </a:pPr>
            <a:r>
              <a:rPr lang="en"/>
              <a:t>03</a:t>
            </a:r>
            <a:endParaRPr/>
          </a:p>
        </p:txBody>
      </p:sp>
      <p:sp>
        <p:nvSpPr>
          <p:cNvPr id="200" name="Google Shape;200;p31"/>
          <p:cNvSpPr txBox="1">
            <a:spLocks noGrp="1"/>
          </p:cNvSpPr>
          <p:nvPr>
            <p:ph type="title" idx="7"/>
          </p:nvPr>
        </p:nvSpPr>
        <p:spPr>
          <a:xfrm>
            <a:off x="461372" y="3148375"/>
            <a:ext cx="1003500" cy="528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06</a:t>
            </a:r>
            <a:endParaRPr dirty="0"/>
          </a:p>
        </p:txBody>
      </p:sp>
      <p:sp>
        <p:nvSpPr>
          <p:cNvPr id="201" name="Google Shape;201;p31"/>
          <p:cNvSpPr txBox="1">
            <a:spLocks noGrp="1"/>
          </p:cNvSpPr>
          <p:nvPr>
            <p:ph type="title" idx="8"/>
          </p:nvPr>
        </p:nvSpPr>
        <p:spPr>
          <a:xfrm>
            <a:off x="2327673" y="3148375"/>
            <a:ext cx="1003500" cy="528900"/>
          </a:xfrm>
          <a:prstGeom prst="rect">
            <a:avLst/>
          </a:prstGeom>
        </p:spPr>
        <p:txBody>
          <a:bodyPr spcFirstLastPara="1" wrap="square" lIns="91425" tIns="91425" rIns="91425" bIns="91425" anchor="ctr" anchorCtr="0">
            <a:noAutofit/>
          </a:bodyPr>
          <a:lstStyle/>
          <a:p>
            <a:pPr marL="0" lvl="0" indent="0" algn="ctr">
              <a:spcBef>
                <a:spcPts val="0"/>
              </a:spcBef>
              <a:spcAft>
                <a:spcPts val="0"/>
              </a:spcAft>
              <a:buNone/>
            </a:pPr>
            <a:r>
              <a:rPr lang="en" dirty="0"/>
              <a:t>07</a:t>
            </a:r>
            <a:endParaRPr dirty="0"/>
          </a:p>
        </p:txBody>
      </p:sp>
      <p:sp>
        <p:nvSpPr>
          <p:cNvPr id="202" name="Google Shape;202;p31"/>
          <p:cNvSpPr txBox="1">
            <a:spLocks noGrp="1"/>
          </p:cNvSpPr>
          <p:nvPr>
            <p:ph type="title" idx="9"/>
          </p:nvPr>
        </p:nvSpPr>
        <p:spPr>
          <a:xfrm>
            <a:off x="4296080" y="3148375"/>
            <a:ext cx="1003500" cy="528900"/>
          </a:xfrm>
          <a:prstGeom prst="rect">
            <a:avLst/>
          </a:prstGeom>
        </p:spPr>
        <p:txBody>
          <a:bodyPr spcFirstLastPara="1" wrap="square" lIns="91425" tIns="91425" rIns="91425" bIns="91425" anchor="ctr" anchorCtr="0">
            <a:noAutofit/>
          </a:bodyPr>
          <a:lstStyle/>
          <a:p>
            <a:pPr marL="0" lvl="0" indent="0" algn="ctr">
              <a:spcBef>
                <a:spcPts val="0"/>
              </a:spcBef>
              <a:spcAft>
                <a:spcPts val="0"/>
              </a:spcAft>
              <a:buNone/>
            </a:pPr>
            <a:r>
              <a:rPr lang="en" dirty="0"/>
              <a:t>08</a:t>
            </a:r>
            <a:endParaRPr dirty="0"/>
          </a:p>
        </p:txBody>
      </p:sp>
      <p:sp>
        <p:nvSpPr>
          <p:cNvPr id="21" name="Google Shape;189;p31">
            <a:extLst>
              <a:ext uri="{FF2B5EF4-FFF2-40B4-BE49-F238E27FC236}">
                <a16:creationId xmlns:a16="http://schemas.microsoft.com/office/drawing/2014/main" id="{63E1EDF5-8514-4E58-8ADD-25E7AEB4AAE3}"/>
              </a:ext>
            </a:extLst>
          </p:cNvPr>
          <p:cNvSpPr/>
          <p:nvPr/>
        </p:nvSpPr>
        <p:spPr>
          <a:xfrm>
            <a:off x="6023737" y="1446733"/>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a:p>
        </p:txBody>
      </p:sp>
      <p:sp>
        <p:nvSpPr>
          <p:cNvPr id="22" name="Google Shape;190;p31">
            <a:extLst>
              <a:ext uri="{FF2B5EF4-FFF2-40B4-BE49-F238E27FC236}">
                <a16:creationId xmlns:a16="http://schemas.microsoft.com/office/drawing/2014/main" id="{C469C55E-3A5D-4AE6-86C0-59E0022950A8}"/>
              </a:ext>
            </a:extLst>
          </p:cNvPr>
          <p:cNvSpPr/>
          <p:nvPr/>
        </p:nvSpPr>
        <p:spPr>
          <a:xfrm>
            <a:off x="6023737" y="3041095"/>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a:p>
        </p:txBody>
      </p:sp>
      <p:sp>
        <p:nvSpPr>
          <p:cNvPr id="23" name="Google Shape;191;p31">
            <a:extLst>
              <a:ext uri="{FF2B5EF4-FFF2-40B4-BE49-F238E27FC236}">
                <a16:creationId xmlns:a16="http://schemas.microsoft.com/office/drawing/2014/main" id="{997E3CE3-0FAF-4E0D-827F-E1C6817D95CE}"/>
              </a:ext>
            </a:extLst>
          </p:cNvPr>
          <p:cNvSpPr/>
          <p:nvPr/>
        </p:nvSpPr>
        <p:spPr>
          <a:xfrm>
            <a:off x="7725141" y="1446733"/>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a:p>
        </p:txBody>
      </p:sp>
      <p:sp>
        <p:nvSpPr>
          <p:cNvPr id="24" name="Google Shape;192;p31">
            <a:extLst>
              <a:ext uri="{FF2B5EF4-FFF2-40B4-BE49-F238E27FC236}">
                <a16:creationId xmlns:a16="http://schemas.microsoft.com/office/drawing/2014/main" id="{8386B08C-3947-4AB8-A8A4-5891ACAC5908}"/>
              </a:ext>
            </a:extLst>
          </p:cNvPr>
          <p:cNvSpPr/>
          <p:nvPr/>
        </p:nvSpPr>
        <p:spPr>
          <a:xfrm>
            <a:off x="7725141" y="3041095"/>
            <a:ext cx="742500" cy="7425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a:spcBef>
                <a:spcPts val="0"/>
              </a:spcBef>
              <a:spcAft>
                <a:spcPts val="0"/>
              </a:spcAft>
              <a:buNone/>
            </a:pPr>
            <a:endParaRPr/>
          </a:p>
        </p:txBody>
      </p:sp>
      <p:sp>
        <p:nvSpPr>
          <p:cNvPr id="25" name="Google Shape;195;p31">
            <a:extLst>
              <a:ext uri="{FF2B5EF4-FFF2-40B4-BE49-F238E27FC236}">
                <a16:creationId xmlns:a16="http://schemas.microsoft.com/office/drawing/2014/main" id="{DB1DE9C6-5A5E-4F73-9CB2-5256DD79767A}"/>
              </a:ext>
            </a:extLst>
          </p:cNvPr>
          <p:cNvSpPr txBox="1">
            <a:spLocks/>
          </p:cNvSpPr>
          <p:nvPr/>
        </p:nvSpPr>
        <p:spPr>
          <a:xfrm>
            <a:off x="5893237" y="1553508"/>
            <a:ext cx="1003500" cy="5289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Montserrat"/>
              <a:buNone/>
              <a:defRPr sz="3000" b="1" i="0" u="none" strike="noStrike" cap="none">
                <a:solidFill>
                  <a:schemeClr val="dk2"/>
                </a:solidFill>
                <a:latin typeface="Montserrat"/>
                <a:ea typeface="Montserrat"/>
                <a:cs typeface="Montserrat"/>
                <a:sym typeface="Montserrat"/>
              </a:defRPr>
            </a:lvl1pPr>
            <a:lvl2pPr marR="0" lvl="1"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9pPr>
          </a:lstStyle>
          <a:p>
            <a:r>
              <a:rPr lang="en" dirty="0"/>
              <a:t>04</a:t>
            </a:r>
          </a:p>
        </p:txBody>
      </p:sp>
      <p:sp>
        <p:nvSpPr>
          <p:cNvPr id="26" name="Google Shape;196;p31">
            <a:extLst>
              <a:ext uri="{FF2B5EF4-FFF2-40B4-BE49-F238E27FC236}">
                <a16:creationId xmlns:a16="http://schemas.microsoft.com/office/drawing/2014/main" id="{026FA1A1-311E-4129-AD96-F3FAF3E1FACE}"/>
              </a:ext>
            </a:extLst>
          </p:cNvPr>
          <p:cNvSpPr txBox="1">
            <a:spLocks/>
          </p:cNvSpPr>
          <p:nvPr/>
        </p:nvSpPr>
        <p:spPr>
          <a:xfrm>
            <a:off x="7624377" y="1553508"/>
            <a:ext cx="1003500" cy="5289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Montserrat"/>
              <a:buNone/>
              <a:defRPr sz="3000" b="1" i="0" u="none" strike="noStrike" cap="none">
                <a:solidFill>
                  <a:schemeClr val="dk2"/>
                </a:solidFill>
                <a:latin typeface="Montserrat"/>
                <a:ea typeface="Montserrat"/>
                <a:cs typeface="Montserrat"/>
                <a:sym typeface="Montserrat"/>
              </a:defRPr>
            </a:lvl1pPr>
            <a:lvl2pPr marR="0" lvl="1"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9pPr>
          </a:lstStyle>
          <a:p>
            <a:r>
              <a:rPr lang="en" dirty="0"/>
              <a:t>05</a:t>
            </a:r>
          </a:p>
        </p:txBody>
      </p:sp>
      <p:sp>
        <p:nvSpPr>
          <p:cNvPr id="29" name="Google Shape;201;p31">
            <a:extLst>
              <a:ext uri="{FF2B5EF4-FFF2-40B4-BE49-F238E27FC236}">
                <a16:creationId xmlns:a16="http://schemas.microsoft.com/office/drawing/2014/main" id="{E1D5CABA-9F22-4C30-8B96-FE4ACC00CFAF}"/>
              </a:ext>
            </a:extLst>
          </p:cNvPr>
          <p:cNvSpPr txBox="1">
            <a:spLocks/>
          </p:cNvSpPr>
          <p:nvPr/>
        </p:nvSpPr>
        <p:spPr>
          <a:xfrm>
            <a:off x="5893237" y="3147895"/>
            <a:ext cx="1003500" cy="5289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Montserrat"/>
              <a:buNone/>
              <a:defRPr sz="3000" b="1" i="0" u="none" strike="noStrike" cap="none">
                <a:solidFill>
                  <a:schemeClr val="dk2"/>
                </a:solidFill>
                <a:latin typeface="Montserrat"/>
                <a:ea typeface="Montserrat"/>
                <a:cs typeface="Montserrat"/>
                <a:sym typeface="Montserrat"/>
              </a:defRPr>
            </a:lvl1pPr>
            <a:lvl2pPr marR="0" lvl="1"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9pPr>
          </a:lstStyle>
          <a:p>
            <a:r>
              <a:rPr lang="en" dirty="0"/>
              <a:t>09</a:t>
            </a:r>
          </a:p>
        </p:txBody>
      </p:sp>
      <p:sp>
        <p:nvSpPr>
          <p:cNvPr id="30" name="Google Shape;202;p31">
            <a:extLst>
              <a:ext uri="{FF2B5EF4-FFF2-40B4-BE49-F238E27FC236}">
                <a16:creationId xmlns:a16="http://schemas.microsoft.com/office/drawing/2014/main" id="{7ABBD725-3330-423E-BBF8-3937949DC133}"/>
              </a:ext>
            </a:extLst>
          </p:cNvPr>
          <p:cNvSpPr txBox="1">
            <a:spLocks/>
          </p:cNvSpPr>
          <p:nvPr/>
        </p:nvSpPr>
        <p:spPr>
          <a:xfrm>
            <a:off x="7620166" y="3147895"/>
            <a:ext cx="1003500" cy="5289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2400"/>
              <a:buFont typeface="Montserrat"/>
              <a:buNone/>
              <a:defRPr sz="3000" b="1" i="0" u="none" strike="noStrike" cap="none">
                <a:solidFill>
                  <a:schemeClr val="dk2"/>
                </a:solidFill>
                <a:latin typeface="Montserrat"/>
                <a:ea typeface="Montserrat"/>
                <a:cs typeface="Montserrat"/>
                <a:sym typeface="Montserrat"/>
              </a:defRPr>
            </a:lvl1pPr>
            <a:lvl2pPr marR="0" lvl="1"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2pPr>
            <a:lvl3pPr marR="0" lvl="2"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3pPr>
            <a:lvl4pPr marR="0" lvl="3"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4pPr>
            <a:lvl5pPr marR="0" lvl="4"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5pPr>
            <a:lvl6pPr marR="0" lvl="5"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6pPr>
            <a:lvl7pPr marR="0" lvl="6"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7pPr>
            <a:lvl8pPr marR="0" lvl="7"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8pPr>
            <a:lvl9pPr marR="0" lvl="8" algn="ctr" rtl="0">
              <a:lnSpc>
                <a:spcPct val="100000"/>
              </a:lnSpc>
              <a:spcBef>
                <a:spcPts val="0"/>
              </a:spcBef>
              <a:spcAft>
                <a:spcPts val="0"/>
              </a:spcAft>
              <a:buClr>
                <a:schemeClr val="dk1"/>
              </a:buClr>
              <a:buSzPts val="2400"/>
              <a:buFont typeface="Arial"/>
              <a:buNone/>
              <a:defRPr sz="2400" b="1" i="0" u="none" strike="noStrike" cap="none">
                <a:solidFill>
                  <a:schemeClr val="dk1"/>
                </a:solidFill>
                <a:latin typeface="Arial"/>
                <a:ea typeface="Arial"/>
                <a:cs typeface="Arial"/>
                <a:sym typeface="Arial"/>
              </a:defRPr>
            </a:lvl9pPr>
          </a:lstStyle>
          <a:p>
            <a:r>
              <a:rPr lang="en" dirty="0"/>
              <a:t>10</a:t>
            </a:r>
          </a:p>
        </p:txBody>
      </p:sp>
      <p:graphicFrame>
        <p:nvGraphicFramePr>
          <p:cNvPr id="3" name="Table 2">
            <a:extLst>
              <a:ext uri="{FF2B5EF4-FFF2-40B4-BE49-F238E27FC236}">
                <a16:creationId xmlns:a16="http://schemas.microsoft.com/office/drawing/2014/main" id="{15DEADE9-1145-44E5-BACD-677B19AF8A58}"/>
              </a:ext>
            </a:extLst>
          </p:cNvPr>
          <p:cNvGraphicFramePr>
            <a:graphicFrameLocks noGrp="1"/>
          </p:cNvGraphicFramePr>
          <p:nvPr>
            <p:extLst>
              <p:ext uri="{D42A27DB-BD31-4B8C-83A1-F6EECF244321}">
                <p14:modId xmlns:p14="http://schemas.microsoft.com/office/powerpoint/2010/main" val="1375543824"/>
              </p:ext>
            </p:extLst>
          </p:nvPr>
        </p:nvGraphicFramePr>
        <p:xfrm>
          <a:off x="491471" y="2249752"/>
          <a:ext cx="1365001" cy="731520"/>
        </p:xfrm>
        <a:graphic>
          <a:graphicData uri="http://schemas.openxmlformats.org/drawingml/2006/table">
            <a:tbl>
              <a:tblPr/>
              <a:tblGrid>
                <a:gridCol w="1365001">
                  <a:extLst>
                    <a:ext uri="{9D8B030D-6E8A-4147-A177-3AD203B41FA5}">
                      <a16:colId xmlns:a16="http://schemas.microsoft.com/office/drawing/2014/main" val="3328791416"/>
                    </a:ext>
                  </a:extLst>
                </a:gridCol>
              </a:tblGrid>
              <a:tr h="0">
                <a:tc>
                  <a:txBody>
                    <a:bodyPr/>
                    <a:lstStyle/>
                    <a:p>
                      <a:r>
                        <a:rPr lang="en-IN" dirty="0"/>
                        <a:t>Research Context &amp; </a:t>
                      </a:r>
                    </a:p>
                    <a:p>
                      <a:r>
                        <a:rPr lang="en-IN" dirty="0"/>
                        <a:t>Background</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39" name="Table 38">
            <a:extLst>
              <a:ext uri="{FF2B5EF4-FFF2-40B4-BE49-F238E27FC236}">
                <a16:creationId xmlns:a16="http://schemas.microsoft.com/office/drawing/2014/main" id="{56B4ED41-C1A4-4148-AC1D-0A5221D5C1B4}"/>
              </a:ext>
            </a:extLst>
          </p:cNvPr>
          <p:cNvGraphicFramePr>
            <a:graphicFrameLocks noGrp="1"/>
          </p:cNvGraphicFramePr>
          <p:nvPr>
            <p:extLst>
              <p:ext uri="{D42A27DB-BD31-4B8C-83A1-F6EECF244321}">
                <p14:modId xmlns:p14="http://schemas.microsoft.com/office/powerpoint/2010/main" val="113247876"/>
              </p:ext>
            </p:extLst>
          </p:nvPr>
        </p:nvGraphicFramePr>
        <p:xfrm>
          <a:off x="375645" y="3783595"/>
          <a:ext cx="1365001" cy="518160"/>
        </p:xfrm>
        <a:graphic>
          <a:graphicData uri="http://schemas.openxmlformats.org/drawingml/2006/table">
            <a:tbl>
              <a:tblPr/>
              <a:tblGrid>
                <a:gridCol w="1365001">
                  <a:extLst>
                    <a:ext uri="{9D8B030D-6E8A-4147-A177-3AD203B41FA5}">
                      <a16:colId xmlns:a16="http://schemas.microsoft.com/office/drawing/2014/main" val="3328791416"/>
                    </a:ext>
                  </a:extLst>
                </a:gridCol>
              </a:tblGrid>
              <a:tr h="0">
                <a:tc>
                  <a:txBody>
                    <a:bodyPr/>
                    <a:lstStyle/>
                    <a:p>
                      <a:r>
                        <a:rPr lang="en-IN" dirty="0"/>
                        <a:t>Research Methodology</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40" name="Table 39">
            <a:extLst>
              <a:ext uri="{FF2B5EF4-FFF2-40B4-BE49-F238E27FC236}">
                <a16:creationId xmlns:a16="http://schemas.microsoft.com/office/drawing/2014/main" id="{B2306675-902A-47CE-B632-F910B24B7DC0}"/>
              </a:ext>
            </a:extLst>
          </p:cNvPr>
          <p:cNvGraphicFramePr>
            <a:graphicFrameLocks noGrp="1"/>
          </p:cNvGraphicFramePr>
          <p:nvPr>
            <p:extLst>
              <p:ext uri="{D42A27DB-BD31-4B8C-83A1-F6EECF244321}">
                <p14:modId xmlns:p14="http://schemas.microsoft.com/office/powerpoint/2010/main" val="3363333569"/>
              </p:ext>
            </p:extLst>
          </p:nvPr>
        </p:nvGraphicFramePr>
        <p:xfrm>
          <a:off x="7443626" y="2231766"/>
          <a:ext cx="1797017" cy="304800"/>
        </p:xfrm>
        <a:graphic>
          <a:graphicData uri="http://schemas.openxmlformats.org/drawingml/2006/table">
            <a:tbl>
              <a:tblPr/>
              <a:tblGrid>
                <a:gridCol w="1797017">
                  <a:extLst>
                    <a:ext uri="{9D8B030D-6E8A-4147-A177-3AD203B41FA5}">
                      <a16:colId xmlns:a16="http://schemas.microsoft.com/office/drawing/2014/main" val="3328791416"/>
                    </a:ext>
                  </a:extLst>
                </a:gridCol>
              </a:tblGrid>
              <a:tr h="0">
                <a:tc>
                  <a:txBody>
                    <a:bodyPr/>
                    <a:lstStyle/>
                    <a:p>
                      <a:r>
                        <a:rPr lang="en-IN" dirty="0"/>
                        <a:t>Research Gap</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41" name="Table 40">
            <a:extLst>
              <a:ext uri="{FF2B5EF4-FFF2-40B4-BE49-F238E27FC236}">
                <a16:creationId xmlns:a16="http://schemas.microsoft.com/office/drawing/2014/main" id="{5CD57B14-DD55-4291-9202-DDD51C71A9B1}"/>
              </a:ext>
            </a:extLst>
          </p:cNvPr>
          <p:cNvGraphicFramePr>
            <a:graphicFrameLocks noGrp="1"/>
          </p:cNvGraphicFramePr>
          <p:nvPr>
            <p:extLst>
              <p:ext uri="{D42A27DB-BD31-4B8C-83A1-F6EECF244321}">
                <p14:modId xmlns:p14="http://schemas.microsoft.com/office/powerpoint/2010/main" val="439689836"/>
              </p:ext>
            </p:extLst>
          </p:nvPr>
        </p:nvGraphicFramePr>
        <p:xfrm>
          <a:off x="6023737" y="2227126"/>
          <a:ext cx="1365001" cy="518160"/>
        </p:xfrm>
        <a:graphic>
          <a:graphicData uri="http://schemas.openxmlformats.org/drawingml/2006/table">
            <a:tbl>
              <a:tblPr/>
              <a:tblGrid>
                <a:gridCol w="1365001">
                  <a:extLst>
                    <a:ext uri="{9D8B030D-6E8A-4147-A177-3AD203B41FA5}">
                      <a16:colId xmlns:a16="http://schemas.microsoft.com/office/drawing/2014/main" val="3328791416"/>
                    </a:ext>
                  </a:extLst>
                </a:gridCol>
              </a:tblGrid>
              <a:tr h="0">
                <a:tc>
                  <a:txBody>
                    <a:bodyPr/>
                    <a:lstStyle/>
                    <a:p>
                      <a:r>
                        <a:rPr lang="en-IN" dirty="0"/>
                        <a:t>Literature Review</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42" name="Table 41">
            <a:extLst>
              <a:ext uri="{FF2B5EF4-FFF2-40B4-BE49-F238E27FC236}">
                <a16:creationId xmlns:a16="http://schemas.microsoft.com/office/drawing/2014/main" id="{477B1E25-4488-47DA-B0B4-1BEEBC00158D}"/>
              </a:ext>
            </a:extLst>
          </p:cNvPr>
          <p:cNvGraphicFramePr>
            <a:graphicFrameLocks noGrp="1"/>
          </p:cNvGraphicFramePr>
          <p:nvPr>
            <p:extLst>
              <p:ext uri="{D42A27DB-BD31-4B8C-83A1-F6EECF244321}">
                <p14:modId xmlns:p14="http://schemas.microsoft.com/office/powerpoint/2010/main" val="3780599292"/>
              </p:ext>
            </p:extLst>
          </p:nvPr>
        </p:nvGraphicFramePr>
        <p:xfrm>
          <a:off x="4338043" y="2199661"/>
          <a:ext cx="1365001" cy="518160"/>
        </p:xfrm>
        <a:graphic>
          <a:graphicData uri="http://schemas.openxmlformats.org/drawingml/2006/table">
            <a:tbl>
              <a:tblPr/>
              <a:tblGrid>
                <a:gridCol w="1365001">
                  <a:extLst>
                    <a:ext uri="{9D8B030D-6E8A-4147-A177-3AD203B41FA5}">
                      <a16:colId xmlns:a16="http://schemas.microsoft.com/office/drawing/2014/main" val="3328791416"/>
                    </a:ext>
                  </a:extLst>
                </a:gridCol>
              </a:tblGrid>
              <a:tr h="0">
                <a:tc>
                  <a:txBody>
                    <a:bodyPr/>
                    <a:lstStyle/>
                    <a:p>
                      <a:r>
                        <a:rPr lang="en-IN" dirty="0"/>
                        <a:t>Research Aim &amp; Objectives</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43" name="Table 42">
            <a:extLst>
              <a:ext uri="{FF2B5EF4-FFF2-40B4-BE49-F238E27FC236}">
                <a16:creationId xmlns:a16="http://schemas.microsoft.com/office/drawing/2014/main" id="{5D420F16-8B57-4B2E-9C17-400BF9CEFDAE}"/>
              </a:ext>
            </a:extLst>
          </p:cNvPr>
          <p:cNvGraphicFramePr>
            <a:graphicFrameLocks noGrp="1"/>
          </p:cNvGraphicFramePr>
          <p:nvPr>
            <p:extLst>
              <p:ext uri="{D42A27DB-BD31-4B8C-83A1-F6EECF244321}">
                <p14:modId xmlns:p14="http://schemas.microsoft.com/office/powerpoint/2010/main" val="2488157245"/>
              </p:ext>
            </p:extLst>
          </p:nvPr>
        </p:nvGraphicFramePr>
        <p:xfrm>
          <a:off x="2414757" y="2227126"/>
          <a:ext cx="1365001" cy="518160"/>
        </p:xfrm>
        <a:graphic>
          <a:graphicData uri="http://schemas.openxmlformats.org/drawingml/2006/table">
            <a:tbl>
              <a:tblPr/>
              <a:tblGrid>
                <a:gridCol w="1365001">
                  <a:extLst>
                    <a:ext uri="{9D8B030D-6E8A-4147-A177-3AD203B41FA5}">
                      <a16:colId xmlns:a16="http://schemas.microsoft.com/office/drawing/2014/main" val="3328791416"/>
                    </a:ext>
                  </a:extLst>
                </a:gridCol>
              </a:tblGrid>
              <a:tr h="0">
                <a:tc>
                  <a:txBody>
                    <a:bodyPr/>
                    <a:lstStyle/>
                    <a:p>
                      <a:r>
                        <a:rPr lang="en-IN" dirty="0"/>
                        <a:t>Research Problem</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55" name="Table 54">
            <a:extLst>
              <a:ext uri="{FF2B5EF4-FFF2-40B4-BE49-F238E27FC236}">
                <a16:creationId xmlns:a16="http://schemas.microsoft.com/office/drawing/2014/main" id="{3148A7E2-5CA5-4CB3-A01B-1B897DB23BA8}"/>
              </a:ext>
            </a:extLst>
          </p:cNvPr>
          <p:cNvGraphicFramePr>
            <a:graphicFrameLocks noGrp="1"/>
          </p:cNvGraphicFramePr>
          <p:nvPr>
            <p:extLst>
              <p:ext uri="{D42A27DB-BD31-4B8C-83A1-F6EECF244321}">
                <p14:modId xmlns:p14="http://schemas.microsoft.com/office/powerpoint/2010/main" val="2025920705"/>
              </p:ext>
            </p:extLst>
          </p:nvPr>
        </p:nvGraphicFramePr>
        <p:xfrm>
          <a:off x="2353600" y="3857586"/>
          <a:ext cx="1365001" cy="731520"/>
        </p:xfrm>
        <a:graphic>
          <a:graphicData uri="http://schemas.openxmlformats.org/drawingml/2006/table">
            <a:tbl>
              <a:tblPr/>
              <a:tblGrid>
                <a:gridCol w="1365001">
                  <a:extLst>
                    <a:ext uri="{9D8B030D-6E8A-4147-A177-3AD203B41FA5}">
                      <a16:colId xmlns:a16="http://schemas.microsoft.com/office/drawing/2014/main" val="3328791416"/>
                    </a:ext>
                  </a:extLst>
                </a:gridCol>
              </a:tblGrid>
              <a:tr h="0">
                <a:tc>
                  <a:txBody>
                    <a:bodyPr/>
                    <a:lstStyle/>
                    <a:p>
                      <a:r>
                        <a:rPr lang="en-IN" dirty="0"/>
                        <a:t>Machine Learning Algorithms</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56" name="Table 55">
            <a:extLst>
              <a:ext uri="{FF2B5EF4-FFF2-40B4-BE49-F238E27FC236}">
                <a16:creationId xmlns:a16="http://schemas.microsoft.com/office/drawing/2014/main" id="{A363F182-385E-47F8-823B-FB7B3E50F195}"/>
              </a:ext>
            </a:extLst>
          </p:cNvPr>
          <p:cNvGraphicFramePr>
            <a:graphicFrameLocks noGrp="1"/>
          </p:cNvGraphicFramePr>
          <p:nvPr>
            <p:extLst>
              <p:ext uri="{D42A27DB-BD31-4B8C-83A1-F6EECF244321}">
                <p14:modId xmlns:p14="http://schemas.microsoft.com/office/powerpoint/2010/main" val="2886723724"/>
              </p:ext>
            </p:extLst>
          </p:nvPr>
        </p:nvGraphicFramePr>
        <p:xfrm>
          <a:off x="4296080" y="3848749"/>
          <a:ext cx="1365001" cy="731520"/>
        </p:xfrm>
        <a:graphic>
          <a:graphicData uri="http://schemas.openxmlformats.org/drawingml/2006/table">
            <a:tbl>
              <a:tblPr/>
              <a:tblGrid>
                <a:gridCol w="1365001">
                  <a:extLst>
                    <a:ext uri="{9D8B030D-6E8A-4147-A177-3AD203B41FA5}">
                      <a16:colId xmlns:a16="http://schemas.microsoft.com/office/drawing/2014/main" val="3328791416"/>
                    </a:ext>
                  </a:extLst>
                </a:gridCol>
              </a:tblGrid>
              <a:tr h="0">
                <a:tc>
                  <a:txBody>
                    <a:bodyPr/>
                    <a:lstStyle/>
                    <a:p>
                      <a:r>
                        <a:rPr lang="en-IN" dirty="0"/>
                        <a:t>Project Planning &amp; resources</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57" name="Table 56">
            <a:extLst>
              <a:ext uri="{FF2B5EF4-FFF2-40B4-BE49-F238E27FC236}">
                <a16:creationId xmlns:a16="http://schemas.microsoft.com/office/drawing/2014/main" id="{F344A4E7-806F-41BA-8056-F49188296E4B}"/>
              </a:ext>
            </a:extLst>
          </p:cNvPr>
          <p:cNvGraphicFramePr>
            <a:graphicFrameLocks noGrp="1"/>
          </p:cNvGraphicFramePr>
          <p:nvPr>
            <p:extLst>
              <p:ext uri="{D42A27DB-BD31-4B8C-83A1-F6EECF244321}">
                <p14:modId xmlns:p14="http://schemas.microsoft.com/office/powerpoint/2010/main" val="4284569316"/>
              </p:ext>
            </p:extLst>
          </p:nvPr>
        </p:nvGraphicFramePr>
        <p:xfrm>
          <a:off x="5611722" y="3848749"/>
          <a:ext cx="1831904" cy="518160"/>
        </p:xfrm>
        <a:graphic>
          <a:graphicData uri="http://schemas.openxmlformats.org/drawingml/2006/table">
            <a:tbl>
              <a:tblPr/>
              <a:tblGrid>
                <a:gridCol w="1831904">
                  <a:extLst>
                    <a:ext uri="{9D8B030D-6E8A-4147-A177-3AD203B41FA5}">
                      <a16:colId xmlns:a16="http://schemas.microsoft.com/office/drawing/2014/main" val="3328791416"/>
                    </a:ext>
                  </a:extLst>
                </a:gridCol>
              </a:tblGrid>
              <a:tr h="0">
                <a:tc>
                  <a:txBody>
                    <a:bodyPr/>
                    <a:lstStyle/>
                    <a:p>
                      <a:r>
                        <a:rPr lang="en-IN" dirty="0"/>
                        <a:t>Project Impact and Limitations</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graphicFrame>
        <p:nvGraphicFramePr>
          <p:cNvPr id="58" name="Table 57">
            <a:extLst>
              <a:ext uri="{FF2B5EF4-FFF2-40B4-BE49-F238E27FC236}">
                <a16:creationId xmlns:a16="http://schemas.microsoft.com/office/drawing/2014/main" id="{5D63AB91-303C-42CD-8BAB-18D763E183B5}"/>
              </a:ext>
            </a:extLst>
          </p:cNvPr>
          <p:cNvGraphicFramePr>
            <a:graphicFrameLocks noGrp="1"/>
          </p:cNvGraphicFramePr>
          <p:nvPr>
            <p:extLst>
              <p:ext uri="{D42A27DB-BD31-4B8C-83A1-F6EECF244321}">
                <p14:modId xmlns:p14="http://schemas.microsoft.com/office/powerpoint/2010/main" val="3396517860"/>
              </p:ext>
            </p:extLst>
          </p:nvPr>
        </p:nvGraphicFramePr>
        <p:xfrm>
          <a:off x="7699655" y="3869638"/>
          <a:ext cx="1365001" cy="304800"/>
        </p:xfrm>
        <a:graphic>
          <a:graphicData uri="http://schemas.openxmlformats.org/drawingml/2006/table">
            <a:tbl>
              <a:tblPr/>
              <a:tblGrid>
                <a:gridCol w="1365001">
                  <a:extLst>
                    <a:ext uri="{9D8B030D-6E8A-4147-A177-3AD203B41FA5}">
                      <a16:colId xmlns:a16="http://schemas.microsoft.com/office/drawing/2014/main" val="3328791416"/>
                    </a:ext>
                  </a:extLst>
                </a:gridCol>
              </a:tblGrid>
              <a:tr h="0">
                <a:tc>
                  <a:txBody>
                    <a:bodyPr/>
                    <a:lstStyle/>
                    <a:p>
                      <a:r>
                        <a:rPr lang="en-IN" dirty="0"/>
                        <a:t>References</a:t>
                      </a:r>
                    </a:p>
                  </a:txBody>
                  <a:tcPr anchor="ctr">
                    <a:lnL>
                      <a:noFill/>
                    </a:lnL>
                    <a:lnR>
                      <a:noFill/>
                    </a:lnR>
                    <a:lnT>
                      <a:noFill/>
                    </a:lnT>
                    <a:lnB>
                      <a:noFill/>
                    </a:lnB>
                  </a:tcPr>
                </a:tc>
                <a:extLst>
                  <a:ext uri="{0D108BD9-81ED-4DB2-BD59-A6C34878D82A}">
                    <a16:rowId xmlns:a16="http://schemas.microsoft.com/office/drawing/2014/main" val="585160524"/>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32"/>
          <p:cNvSpPr/>
          <p:nvPr/>
        </p:nvSpPr>
        <p:spPr>
          <a:xfrm>
            <a:off x="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2"/>
          <p:cNvSpPr/>
          <p:nvPr/>
        </p:nvSpPr>
        <p:spPr>
          <a:xfrm>
            <a:off x="498886" y="10176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2"/>
          <p:cNvSpPr txBox="1">
            <a:spLocks noGrp="1"/>
          </p:cNvSpPr>
          <p:nvPr>
            <p:ph type="title"/>
          </p:nvPr>
        </p:nvSpPr>
        <p:spPr>
          <a:xfrm>
            <a:off x="4448158" y="716168"/>
            <a:ext cx="3731108" cy="1049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Research Context &amp; Background</a:t>
            </a:r>
            <a:endParaRPr dirty="0"/>
          </a:p>
        </p:txBody>
      </p:sp>
      <p:pic>
        <p:nvPicPr>
          <p:cNvPr id="214" name="Google Shape;214;p32"/>
          <p:cNvPicPr preferRelativeResize="0">
            <a:picLocks noGrp="1"/>
          </p:cNvPicPr>
          <p:nvPr>
            <p:ph type="pic" idx="2"/>
          </p:nvPr>
        </p:nvPicPr>
        <p:blipFill rotWithShape="1">
          <a:blip r:embed="rId3">
            <a:alphaModFix/>
          </a:blip>
          <a:srcRect l="20488" r="12863"/>
          <a:stretch/>
        </p:blipFill>
        <p:spPr>
          <a:xfrm>
            <a:off x="722385" y="1241018"/>
            <a:ext cx="2661300" cy="2661300"/>
          </a:xfrm>
          <a:prstGeom prst="ellipse">
            <a:avLst/>
          </a:prstGeom>
        </p:spPr>
      </p:pic>
      <p:sp>
        <p:nvSpPr>
          <p:cNvPr id="2" name="Rectangle 1">
            <a:extLst>
              <a:ext uri="{FF2B5EF4-FFF2-40B4-BE49-F238E27FC236}">
                <a16:creationId xmlns:a16="http://schemas.microsoft.com/office/drawing/2014/main" id="{BACE6892-22FD-4E00-B015-05593BF86EC1}"/>
              </a:ext>
            </a:extLst>
          </p:cNvPr>
          <p:cNvSpPr>
            <a:spLocks noChangeArrowheads="1"/>
          </p:cNvSpPr>
          <p:nvPr/>
        </p:nvSpPr>
        <p:spPr bwMode="auto">
          <a:xfrm>
            <a:off x="4156525" y="2105051"/>
            <a:ext cx="4333134" cy="2215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b="0" i="0" u="none" strike="noStrike" cap="none" normalizeH="0" baseline="0" dirty="0">
                <a:ln>
                  <a:noFill/>
                </a:ln>
                <a:solidFill>
                  <a:schemeClr val="bg2"/>
                </a:solidFill>
                <a:effectLst/>
                <a:latin typeface="+mj-lt"/>
              </a:rPr>
              <a:t>Digital payment systems have increased credit card usage worldwide (</a:t>
            </a:r>
            <a:r>
              <a:rPr lang="en-US" sz="1200" dirty="0" err="1">
                <a:effectLst/>
                <a:latin typeface="+mj-lt"/>
                <a:ea typeface="Calibri" panose="020F0502020204030204" pitchFamily="34" charset="0"/>
                <a:cs typeface="Arial" panose="020B0604020202020204" pitchFamily="34" charset="0"/>
              </a:rPr>
              <a:t>Ileberi</a:t>
            </a:r>
            <a:r>
              <a:rPr lang="en-US" dirty="0">
                <a:effectLst/>
                <a:latin typeface="+mj-lt"/>
                <a:ea typeface="Calibri" panose="020F0502020204030204" pitchFamily="34" charset="0"/>
                <a:cs typeface="Arial" panose="020B0604020202020204" pitchFamily="34" charset="0"/>
              </a:rPr>
              <a:t> </a:t>
            </a:r>
            <a:r>
              <a:rPr lang="en-US" sz="1200" i="1" dirty="0">
                <a:effectLst/>
                <a:latin typeface="+mj-lt"/>
                <a:ea typeface="Calibri" panose="020F0502020204030204" pitchFamily="34" charset="0"/>
                <a:cs typeface="Arial" panose="020B0604020202020204" pitchFamily="34" charset="0"/>
              </a:rPr>
              <a:t>et al., </a:t>
            </a:r>
            <a:r>
              <a:rPr lang="en-US" sz="1200" dirty="0">
                <a:effectLst/>
                <a:latin typeface="+mj-lt"/>
                <a:ea typeface="Calibri" panose="020F0502020204030204" pitchFamily="34" charset="0"/>
                <a:cs typeface="Arial" panose="020B0604020202020204" pitchFamily="34" charset="0"/>
              </a:rPr>
              <a:t>2021)</a:t>
            </a:r>
            <a:r>
              <a:rPr kumimoji="0" lang="en-US" altLang="en-US" sz="1200" b="0" i="0" u="none" strike="noStrike" cap="none" normalizeH="0" baseline="0" dirty="0">
                <a:ln>
                  <a:noFill/>
                </a:ln>
                <a:solidFill>
                  <a:schemeClr val="bg2"/>
                </a:solidFill>
                <a:effectLst/>
                <a:latin typeface="+mj-lt"/>
              </a:rPr>
              <a:t>.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b="0" i="0" u="none" strike="noStrike" cap="none" normalizeH="0" baseline="0" dirty="0">
                <a:ln>
                  <a:noFill/>
                </a:ln>
                <a:solidFill>
                  <a:schemeClr val="bg2"/>
                </a:solidFill>
                <a:effectLst/>
                <a:latin typeface="+mj-lt"/>
              </a:rPr>
              <a:t>Credit card fraud has become a major financial and cybersecurity challenge.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b="0" i="0" u="none" strike="noStrike" cap="none" normalizeH="0" baseline="0" dirty="0">
                <a:ln>
                  <a:noFill/>
                </a:ln>
                <a:solidFill>
                  <a:schemeClr val="bg2"/>
                </a:solidFill>
                <a:effectLst/>
                <a:latin typeface="+mj-lt"/>
              </a:rPr>
              <a:t>Global fraud losses have increased significantly over the past decade.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b="0" i="0" u="none" strike="noStrike" cap="none" normalizeH="0" baseline="0" dirty="0">
                <a:ln>
                  <a:noFill/>
                </a:ln>
                <a:solidFill>
                  <a:schemeClr val="bg2"/>
                </a:solidFill>
                <a:effectLst/>
                <a:latin typeface="+mj-lt"/>
              </a:rPr>
              <a:t>Machine Learning enables fast and accurate identification of fraudulent transactions (</a:t>
            </a:r>
            <a:r>
              <a:rPr kumimoji="0" lang="en-US" altLang="en-US" sz="1200" b="0" i="0" u="none" strike="noStrike" cap="none" normalizeH="0" baseline="0" dirty="0" err="1">
                <a:ln>
                  <a:noFill/>
                </a:ln>
                <a:solidFill>
                  <a:schemeClr val="bg2"/>
                </a:solidFill>
                <a:effectLst/>
                <a:latin typeface="+mj-lt"/>
              </a:rPr>
              <a:t>Mienye</a:t>
            </a:r>
            <a:r>
              <a:rPr kumimoji="0" lang="en-US" altLang="en-US" sz="1200" b="0" i="0" u="none" strike="noStrike" cap="none" normalizeH="0" baseline="0" dirty="0">
                <a:ln>
                  <a:noFill/>
                </a:ln>
                <a:solidFill>
                  <a:schemeClr val="bg2"/>
                </a:solidFill>
                <a:effectLst/>
                <a:latin typeface="+mj-lt"/>
              </a:rPr>
              <a:t> and Jere 2024).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b="0" i="0" u="none" strike="noStrike" cap="none" normalizeH="0" baseline="0" dirty="0">
                <a:ln>
                  <a:noFill/>
                </a:ln>
                <a:solidFill>
                  <a:schemeClr val="bg2"/>
                </a:solidFill>
                <a:effectLst/>
                <a:latin typeface="+mj-lt"/>
              </a:rPr>
              <a:t>Supervised learning is widely used to classify transactions as fraudulent or legitimate.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33"/>
          <p:cNvSpPr/>
          <p:nvPr/>
        </p:nvSpPr>
        <p:spPr>
          <a:xfrm>
            <a:off x="749400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3"/>
          <p:cNvSpPr/>
          <p:nvPr/>
        </p:nvSpPr>
        <p:spPr>
          <a:xfrm>
            <a:off x="5536836" y="10176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3"/>
          <p:cNvSpPr txBox="1">
            <a:spLocks noGrp="1"/>
          </p:cNvSpPr>
          <p:nvPr>
            <p:ph type="title"/>
          </p:nvPr>
        </p:nvSpPr>
        <p:spPr>
          <a:xfrm>
            <a:off x="1114737" y="840776"/>
            <a:ext cx="3778765" cy="884162"/>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IN" sz="2800" dirty="0"/>
              <a:t>Research </a:t>
            </a:r>
            <a:br>
              <a:rPr lang="en-IN" sz="2800" dirty="0"/>
            </a:br>
            <a:r>
              <a:rPr lang="en-IN" sz="2800" dirty="0"/>
              <a:t>Problem</a:t>
            </a:r>
            <a:endParaRPr b="0" dirty="0">
              <a:solidFill>
                <a:schemeClr val="lt1"/>
              </a:solidFill>
              <a:latin typeface="Montserrat Medium"/>
              <a:ea typeface="Montserrat Medium"/>
              <a:cs typeface="Montserrat Medium"/>
              <a:sym typeface="Montserrat Medium"/>
            </a:endParaRPr>
          </a:p>
        </p:txBody>
      </p:sp>
      <p:pic>
        <p:nvPicPr>
          <p:cNvPr id="224" name="Google Shape;224;p33"/>
          <p:cNvPicPr preferRelativeResize="0">
            <a:picLocks noGrp="1"/>
          </p:cNvPicPr>
          <p:nvPr>
            <p:ph type="pic" idx="3"/>
          </p:nvPr>
        </p:nvPicPr>
        <p:blipFill rotWithShape="1">
          <a:blip r:embed="rId3">
            <a:alphaModFix/>
          </a:blip>
          <a:srcRect l="16614" r="16608"/>
          <a:stretch/>
        </p:blipFill>
        <p:spPr>
          <a:xfrm>
            <a:off x="5760335" y="1241043"/>
            <a:ext cx="2661300" cy="2661300"/>
          </a:xfrm>
          <a:prstGeom prst="ellipse">
            <a:avLst/>
          </a:prstGeom>
          <a:noFill/>
        </p:spPr>
      </p:pic>
      <p:sp>
        <p:nvSpPr>
          <p:cNvPr id="5" name="Rectangle 2">
            <a:extLst>
              <a:ext uri="{FF2B5EF4-FFF2-40B4-BE49-F238E27FC236}">
                <a16:creationId xmlns:a16="http://schemas.microsoft.com/office/drawing/2014/main" id="{22110439-25D3-4063-94AA-123D522A128F}"/>
              </a:ext>
            </a:extLst>
          </p:cNvPr>
          <p:cNvSpPr>
            <a:spLocks noChangeArrowheads="1"/>
          </p:cNvSpPr>
          <p:nvPr/>
        </p:nvSpPr>
        <p:spPr bwMode="auto">
          <a:xfrm>
            <a:off x="561634" y="2179066"/>
            <a:ext cx="4975200"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b="0" i="0" u="none" strike="noStrike" cap="none" normalizeH="0" baseline="0" dirty="0">
                <a:ln>
                  <a:noFill/>
                </a:ln>
                <a:solidFill>
                  <a:schemeClr val="bg2"/>
                </a:solidFill>
                <a:effectLst/>
                <a:latin typeface="Arial" panose="020B0604020202020204" pitchFamily="34" charset="0"/>
              </a:rPr>
              <a:t>Credit card fraud causes financial losses for banks, merchants, and customers.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b="0" i="0" u="none" strike="noStrike" cap="none" normalizeH="0" baseline="0" dirty="0">
                <a:ln>
                  <a:noFill/>
                </a:ln>
                <a:solidFill>
                  <a:schemeClr val="bg2"/>
                </a:solidFill>
                <a:effectLst/>
                <a:latin typeface="Arial" panose="020B0604020202020204" pitchFamily="34" charset="0"/>
              </a:rPr>
              <a:t>Fraudsters obtain card information through cyberattacks and identity theft.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b="0" i="0" u="none" strike="noStrike" cap="none" normalizeH="0" baseline="0" dirty="0">
                <a:ln>
                  <a:noFill/>
                </a:ln>
                <a:solidFill>
                  <a:schemeClr val="bg2"/>
                </a:solidFill>
                <a:effectLst/>
                <a:latin typeface="Arial" panose="020B0604020202020204" pitchFamily="34" charset="0"/>
              </a:rPr>
              <a:t>Credit card datasets are highly imbalanced, reducing prediction accuracy (Asha and KR 2021).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b="0" i="0" u="none" strike="noStrike" cap="none" normalizeH="0" baseline="0" dirty="0">
                <a:ln>
                  <a:noFill/>
                </a:ln>
                <a:solidFill>
                  <a:schemeClr val="bg2"/>
                </a:solidFill>
                <a:effectLst/>
                <a:latin typeface="Arial" panose="020B0604020202020204" pitchFamily="34" charset="0"/>
              </a:rPr>
              <a:t>Data preprocessing and resampling techniques improve fraud detection performance.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b="0" i="0" u="none" strike="noStrike" cap="none" normalizeH="0" baseline="0" dirty="0">
                <a:ln>
                  <a:noFill/>
                </a:ln>
                <a:solidFill>
                  <a:schemeClr val="bg2"/>
                </a:solidFill>
                <a:effectLst/>
                <a:latin typeface="Arial" panose="020B0604020202020204" pitchFamily="34" charset="0"/>
              </a:rPr>
              <a:t>A robust Machine Learning model is required for reliable fraud detection.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4"/>
          <p:cNvSpPr/>
          <p:nvPr/>
        </p:nvSpPr>
        <p:spPr>
          <a:xfrm>
            <a:off x="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4"/>
          <p:cNvSpPr/>
          <p:nvPr/>
        </p:nvSpPr>
        <p:spPr>
          <a:xfrm>
            <a:off x="498886" y="101755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4"/>
          <p:cNvSpPr txBox="1">
            <a:spLocks noGrp="1"/>
          </p:cNvSpPr>
          <p:nvPr>
            <p:ph type="title"/>
          </p:nvPr>
        </p:nvSpPr>
        <p:spPr>
          <a:xfrm>
            <a:off x="4070125" y="539500"/>
            <a:ext cx="4351500" cy="572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dirty="0"/>
              <a:t>Research Aim &amp; Objectives</a:t>
            </a:r>
            <a:endParaRPr dirty="0"/>
          </a:p>
        </p:txBody>
      </p:sp>
      <p:pic>
        <p:nvPicPr>
          <p:cNvPr id="238" name="Google Shape;238;p34"/>
          <p:cNvPicPr preferRelativeResize="0">
            <a:picLocks noGrp="1"/>
          </p:cNvPicPr>
          <p:nvPr>
            <p:ph type="pic" idx="5"/>
          </p:nvPr>
        </p:nvPicPr>
        <p:blipFill rotWithShape="1">
          <a:blip r:embed="rId3">
            <a:alphaModFix/>
          </a:blip>
          <a:srcRect l="16640" r="16640"/>
          <a:stretch/>
        </p:blipFill>
        <p:spPr>
          <a:xfrm>
            <a:off x="722385" y="1241043"/>
            <a:ext cx="2661300" cy="2661300"/>
          </a:xfrm>
          <a:prstGeom prst="ellipse">
            <a:avLst/>
          </a:prstGeom>
        </p:spPr>
      </p:pic>
      <p:sp>
        <p:nvSpPr>
          <p:cNvPr id="39" name="TextBox 38">
            <a:extLst>
              <a:ext uri="{FF2B5EF4-FFF2-40B4-BE49-F238E27FC236}">
                <a16:creationId xmlns:a16="http://schemas.microsoft.com/office/drawing/2014/main" id="{C1B80E24-2788-4E6C-A047-93E56868026B}"/>
              </a:ext>
            </a:extLst>
          </p:cNvPr>
          <p:cNvSpPr txBox="1"/>
          <p:nvPr/>
        </p:nvSpPr>
        <p:spPr>
          <a:xfrm>
            <a:off x="3933000" y="1980000"/>
            <a:ext cx="4635000" cy="2246769"/>
          </a:xfrm>
          <a:prstGeom prst="rect">
            <a:avLst/>
          </a:prstGeom>
          <a:noFill/>
        </p:spPr>
        <p:txBody>
          <a:bodyPr wrap="square">
            <a:spAutoFit/>
          </a:bodyPr>
          <a:lstStyle/>
          <a:p>
            <a:pPr marL="285750" indent="-285750">
              <a:buFont typeface="Wingdings" panose="05000000000000000000" pitchFamily="2" charset="2"/>
              <a:buChar char="Ø"/>
            </a:pPr>
            <a:r>
              <a:rPr lang="en-US" dirty="0">
                <a:latin typeface="+mj-lt"/>
              </a:rPr>
              <a:t>Aim: Evaluate the importance of Machine Learning in detecting credit card fraud. </a:t>
            </a:r>
          </a:p>
          <a:p>
            <a:pPr marL="285750" indent="-285750">
              <a:buFont typeface="Wingdings" panose="05000000000000000000" pitchFamily="2" charset="2"/>
              <a:buChar char="Ø"/>
            </a:pPr>
            <a:r>
              <a:rPr lang="en-US" dirty="0">
                <a:latin typeface="+mj-lt"/>
              </a:rPr>
              <a:t>To examine fraud detection concepts and associated challenges (</a:t>
            </a:r>
            <a:r>
              <a:rPr lang="en-US" sz="1400" dirty="0" err="1">
                <a:effectLst/>
                <a:latin typeface="+mj-lt"/>
                <a:ea typeface="Calibri" panose="020F0502020204030204" pitchFamily="34" charset="0"/>
                <a:cs typeface="Arial" panose="020B0604020202020204" pitchFamily="34" charset="0"/>
              </a:rPr>
              <a:t>Zade</a:t>
            </a:r>
            <a:r>
              <a:rPr lang="en-US" sz="1400" dirty="0">
                <a:effectLst/>
                <a:latin typeface="+mj-lt"/>
                <a:ea typeface="Calibri" panose="020F0502020204030204" pitchFamily="34" charset="0"/>
                <a:cs typeface="Arial" panose="020B0604020202020204" pitchFamily="34" charset="0"/>
              </a:rPr>
              <a:t> 2024)</a:t>
            </a:r>
            <a:r>
              <a:rPr lang="en-US" dirty="0">
                <a:latin typeface="+mj-lt"/>
              </a:rPr>
              <a:t>. </a:t>
            </a:r>
          </a:p>
          <a:p>
            <a:pPr marL="285750" indent="-285750">
              <a:buFont typeface="Wingdings" panose="05000000000000000000" pitchFamily="2" charset="2"/>
              <a:buChar char="Ø"/>
            </a:pPr>
            <a:r>
              <a:rPr lang="en-US" dirty="0">
                <a:latin typeface="+mj-lt"/>
              </a:rPr>
              <a:t>To explore Machine Learning algorithms used in fraud detection. </a:t>
            </a:r>
          </a:p>
          <a:p>
            <a:pPr marL="285750" indent="-285750">
              <a:buFont typeface="Wingdings" panose="05000000000000000000" pitchFamily="2" charset="2"/>
              <a:buChar char="Ø"/>
            </a:pPr>
            <a:r>
              <a:rPr lang="en-US" dirty="0">
                <a:latin typeface="+mj-lt"/>
              </a:rPr>
              <a:t>To evaluate models using accuracy, precision, recall, and F1-score (Hafez </a:t>
            </a:r>
            <a:r>
              <a:rPr lang="en-US" i="1" dirty="0">
                <a:latin typeface="+mj-lt"/>
              </a:rPr>
              <a:t>et al</a:t>
            </a:r>
            <a:r>
              <a:rPr lang="en-US" dirty="0">
                <a:latin typeface="+mj-lt"/>
              </a:rPr>
              <a:t>., 2025). </a:t>
            </a:r>
          </a:p>
          <a:p>
            <a:pPr marL="285750" indent="-285750">
              <a:buFont typeface="Wingdings" panose="05000000000000000000" pitchFamily="2" charset="2"/>
              <a:buChar char="Ø"/>
            </a:pPr>
            <a:r>
              <a:rPr lang="en-US" dirty="0">
                <a:latin typeface="+mj-lt"/>
              </a:rPr>
              <a:t>To recommend advanced techniques to improve fraud detection systems.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60"/>
        <p:cNvGrpSpPr/>
        <p:nvPr/>
      </p:nvGrpSpPr>
      <p:grpSpPr>
        <a:xfrm>
          <a:off x="0" y="0"/>
          <a:ext cx="0" cy="0"/>
          <a:chOff x="0" y="0"/>
          <a:chExt cx="0" cy="0"/>
        </a:xfrm>
      </p:grpSpPr>
      <p:sp>
        <p:nvSpPr>
          <p:cNvPr id="261" name="Google Shape;261;p35"/>
          <p:cNvSpPr txBox="1">
            <a:spLocks noGrp="1"/>
          </p:cNvSpPr>
          <p:nvPr>
            <p:ph type="title"/>
          </p:nvPr>
        </p:nvSpPr>
        <p:spPr>
          <a:xfrm>
            <a:off x="1200287" y="707729"/>
            <a:ext cx="5098562"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Literature Review</a:t>
            </a:r>
            <a:endParaRPr dirty="0"/>
          </a:p>
        </p:txBody>
      </p:sp>
      <p:sp>
        <p:nvSpPr>
          <p:cNvPr id="14" name="Rectangle 1">
            <a:extLst>
              <a:ext uri="{FF2B5EF4-FFF2-40B4-BE49-F238E27FC236}">
                <a16:creationId xmlns:a16="http://schemas.microsoft.com/office/drawing/2014/main" id="{CBD26081-93BC-43A8-A5AE-2130AE8D3541}"/>
              </a:ext>
            </a:extLst>
          </p:cNvPr>
          <p:cNvSpPr>
            <a:spLocks noChangeArrowheads="1"/>
          </p:cNvSpPr>
          <p:nvPr/>
        </p:nvSpPr>
        <p:spPr bwMode="auto">
          <a:xfrm>
            <a:off x="688870" y="1667434"/>
            <a:ext cx="5024033"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According to </a:t>
            </a:r>
            <a:r>
              <a:rPr kumimoji="0" lang="en-US" altLang="en-US" sz="1200" i="0" u="none" strike="noStrike" cap="none" normalizeH="0" baseline="0" dirty="0" err="1">
                <a:ln>
                  <a:noFill/>
                </a:ln>
                <a:solidFill>
                  <a:schemeClr val="bg2"/>
                </a:solidFill>
                <a:effectLst/>
                <a:latin typeface="+mj-lt"/>
              </a:rPr>
              <a:t>Bagga</a:t>
            </a:r>
            <a:r>
              <a:rPr kumimoji="0" lang="en-US" altLang="en-US" sz="1200" i="0" u="none" strike="noStrike" cap="none" normalizeH="0" baseline="0" dirty="0">
                <a:ln>
                  <a:noFill/>
                </a:ln>
                <a:solidFill>
                  <a:schemeClr val="bg2"/>
                </a:solidFill>
                <a:effectLst/>
                <a:latin typeface="+mj-lt"/>
              </a:rPr>
              <a:t> </a:t>
            </a:r>
            <a:r>
              <a:rPr kumimoji="0" lang="en-US" altLang="en-US" sz="1200" i="1" u="none" strike="noStrike" cap="none" normalizeH="0" baseline="0" dirty="0">
                <a:ln>
                  <a:noFill/>
                </a:ln>
                <a:solidFill>
                  <a:schemeClr val="bg2"/>
                </a:solidFill>
                <a:effectLst/>
                <a:latin typeface="+mj-lt"/>
              </a:rPr>
              <a:t>et al., </a:t>
            </a:r>
            <a:r>
              <a:rPr kumimoji="0" lang="en-US" altLang="en-US" sz="1200" u="none" strike="noStrike" cap="none" normalizeH="0" baseline="0" dirty="0">
                <a:ln>
                  <a:noFill/>
                </a:ln>
                <a:solidFill>
                  <a:schemeClr val="bg2"/>
                </a:solidFill>
                <a:effectLst/>
                <a:latin typeface="+mj-lt"/>
              </a:rPr>
              <a:t>(</a:t>
            </a:r>
            <a:r>
              <a:rPr kumimoji="0" lang="en-US" altLang="en-US" sz="1200" i="0" u="none" strike="noStrike" cap="none" normalizeH="0" baseline="0" dirty="0">
                <a:ln>
                  <a:noFill/>
                </a:ln>
                <a:solidFill>
                  <a:schemeClr val="bg2"/>
                </a:solidFill>
                <a:effectLst/>
                <a:latin typeface="+mj-lt"/>
              </a:rPr>
              <a:t>2020), </a:t>
            </a:r>
            <a:r>
              <a:rPr lang="en-US" altLang="en-US" sz="1200" dirty="0">
                <a:solidFill>
                  <a:schemeClr val="bg2"/>
                </a:solidFill>
                <a:latin typeface="+mj-lt"/>
              </a:rPr>
              <a:t>p</a:t>
            </a:r>
            <a:r>
              <a:rPr kumimoji="0" lang="en-US" altLang="en-US" sz="1200" i="0" u="none" strike="noStrike" cap="none" normalizeH="0" baseline="0" dirty="0">
                <a:ln>
                  <a:noFill/>
                </a:ln>
                <a:solidFill>
                  <a:schemeClr val="bg2"/>
                </a:solidFill>
                <a:effectLst/>
                <a:latin typeface="+mj-lt"/>
              </a:rPr>
              <a:t>revious studies highlight Machine Learning as an effective fraud detection solution.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Supervised, unsupervised, and hybrid methods have been widely applied.</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As per the </a:t>
            </a:r>
            <a:r>
              <a:rPr lang="en-IN" sz="1200" kern="0" dirty="0">
                <a:effectLst/>
                <a:latin typeface="+mj-lt"/>
                <a:ea typeface="Calibri" panose="020F0502020204030204" pitchFamily="34" charset="0"/>
                <a:cs typeface="Arial" panose="020B0604020202020204" pitchFamily="34" charset="0"/>
              </a:rPr>
              <a:t>Wahab </a:t>
            </a:r>
            <a:r>
              <a:rPr lang="en-IN" sz="1200" i="1" kern="0" dirty="0">
                <a:effectLst/>
                <a:latin typeface="+mj-lt"/>
                <a:ea typeface="Calibri" panose="020F0502020204030204" pitchFamily="34" charset="0"/>
                <a:cs typeface="Arial" panose="020B0604020202020204" pitchFamily="34" charset="0"/>
              </a:rPr>
              <a:t>et al., </a:t>
            </a:r>
            <a:r>
              <a:rPr lang="en-IN" sz="1200" kern="0" dirty="0">
                <a:effectLst/>
                <a:latin typeface="+mj-lt"/>
                <a:ea typeface="Calibri" panose="020F0502020204030204" pitchFamily="34" charset="0"/>
                <a:cs typeface="Arial" panose="020B0604020202020204" pitchFamily="34" charset="0"/>
              </a:rPr>
              <a:t>2024), </a:t>
            </a:r>
            <a:r>
              <a:rPr kumimoji="0" lang="en-US" altLang="en-US" sz="1200" i="0" u="none" strike="noStrike" cap="none" normalizeH="0" baseline="0" dirty="0">
                <a:ln>
                  <a:noFill/>
                </a:ln>
                <a:solidFill>
                  <a:schemeClr val="bg2"/>
                </a:solidFill>
                <a:effectLst/>
                <a:latin typeface="+mj-lt"/>
              </a:rPr>
              <a:t>Neural Networks, Support Vector Machines, Bayesian Networks, and Decision Trees are commonly used.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Fraud detection is mainly treated as a binary classification problem.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Researchers continue improving detection accuracy and efficiency. </a:t>
            </a:r>
          </a:p>
        </p:txBody>
      </p:sp>
      <p:pic>
        <p:nvPicPr>
          <p:cNvPr id="5124" name="Picture 4" descr="How to Secure Your Credit Card Against Fraud and Theft - PickMyWork">
            <a:extLst>
              <a:ext uri="{FF2B5EF4-FFF2-40B4-BE49-F238E27FC236}">
                <a16:creationId xmlns:a16="http://schemas.microsoft.com/office/drawing/2014/main" id="{162D9C51-AF79-4B80-9A1A-7F2DDF57E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7004" y="1060651"/>
            <a:ext cx="2760801" cy="1846659"/>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37"/>
          <p:cNvSpPr txBox="1">
            <a:spLocks noGrp="1"/>
          </p:cNvSpPr>
          <p:nvPr>
            <p:ph type="title"/>
          </p:nvPr>
        </p:nvSpPr>
        <p:spPr>
          <a:xfrm>
            <a:off x="-770865" y="875060"/>
            <a:ext cx="7699200" cy="572700"/>
          </a:xfrm>
          <a:prstGeom prst="rect">
            <a:avLst/>
          </a:prstGeom>
        </p:spPr>
        <p:txBody>
          <a:bodyPr spcFirstLastPara="1" wrap="square" lIns="91425" tIns="91425" rIns="91425" bIns="91425" anchor="t" anchorCtr="0">
            <a:noAutofit/>
          </a:bodyPr>
          <a:lstStyle/>
          <a:p>
            <a:pPr lvl="0"/>
            <a:r>
              <a:rPr lang="en-IN" dirty="0"/>
              <a:t>Research Gap</a:t>
            </a:r>
            <a:endParaRPr dirty="0"/>
          </a:p>
        </p:txBody>
      </p:sp>
      <p:sp>
        <p:nvSpPr>
          <p:cNvPr id="26" name="Rectangle 1">
            <a:extLst>
              <a:ext uri="{FF2B5EF4-FFF2-40B4-BE49-F238E27FC236}">
                <a16:creationId xmlns:a16="http://schemas.microsoft.com/office/drawing/2014/main" id="{EE65A2FF-8834-41B4-BA3F-0431299B103B}"/>
              </a:ext>
            </a:extLst>
          </p:cNvPr>
          <p:cNvSpPr>
            <a:spLocks noChangeArrowheads="1"/>
          </p:cNvSpPr>
          <p:nvPr/>
        </p:nvSpPr>
        <p:spPr bwMode="auto">
          <a:xfrm>
            <a:off x="1344088" y="2381804"/>
            <a:ext cx="5232882"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endParaRPr kumimoji="0" lang="en-US" altLang="en-US" sz="1200" i="0" u="none" strike="noStrike" cap="none" normalizeH="0" baseline="0" dirty="0">
              <a:ln>
                <a:noFill/>
              </a:ln>
              <a:solidFill>
                <a:schemeClr val="bg2"/>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Model performance is evaluated using Accuracy, Precision, Recall, and F1-score (</a:t>
            </a:r>
            <a:r>
              <a:rPr lang="en-IN" sz="1200" dirty="0">
                <a:effectLst/>
                <a:latin typeface="+mj-lt"/>
                <a:ea typeface="Calibri" panose="020F0502020204030204" pitchFamily="34" charset="0"/>
                <a:cs typeface="Arial" panose="020B0604020202020204" pitchFamily="34" charset="0"/>
              </a:rPr>
              <a:t>Salman </a:t>
            </a:r>
            <a:r>
              <a:rPr lang="en-IN" sz="1200" i="1" dirty="0">
                <a:effectLst/>
                <a:latin typeface="+mj-lt"/>
                <a:ea typeface="Calibri" panose="020F0502020204030204" pitchFamily="34" charset="0"/>
                <a:cs typeface="Arial" panose="020B0604020202020204" pitchFamily="34" charset="0"/>
              </a:rPr>
              <a:t>et al., </a:t>
            </a:r>
            <a:r>
              <a:rPr lang="en-IN" sz="1200" dirty="0">
                <a:effectLst/>
                <a:latin typeface="+mj-lt"/>
                <a:ea typeface="Calibri" panose="020F0502020204030204" pitchFamily="34" charset="0"/>
                <a:cs typeface="Arial" panose="020B0604020202020204" pitchFamily="34" charset="0"/>
              </a:rPr>
              <a:t>2024</a:t>
            </a:r>
            <a:r>
              <a:rPr kumimoji="0" lang="en-US" altLang="en-US" sz="1200" i="0" u="none" strike="noStrike" cap="none" normalizeH="0" baseline="0" dirty="0">
                <a:ln>
                  <a:noFill/>
                </a:ln>
                <a:solidFill>
                  <a:schemeClr val="bg2"/>
                </a:solidFill>
                <a:effectLst/>
                <a:latin typeface="+mj-lt"/>
              </a:rPr>
              <a:t>).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Confusion matrices help compare prediction results.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Existing models struggle with imbalanced datasets and evolving fraud patterns.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Hybrid Machine Learning and Deep Learning approaches offer future improvements (</a:t>
            </a:r>
            <a:r>
              <a:rPr kumimoji="0" lang="en-US" altLang="en-US" sz="1200" i="0" u="none" strike="noStrike" cap="none" normalizeH="0" baseline="0" dirty="0" err="1">
                <a:ln>
                  <a:noFill/>
                </a:ln>
                <a:solidFill>
                  <a:schemeClr val="bg2"/>
                </a:solidFill>
                <a:effectLst/>
                <a:latin typeface="+mj-lt"/>
              </a:rPr>
              <a:t>Nagandla</a:t>
            </a:r>
            <a:r>
              <a:rPr kumimoji="0" lang="en-US" altLang="en-US" sz="1200" i="0" u="none" strike="noStrike" cap="none" normalizeH="0" baseline="0" dirty="0">
                <a:ln>
                  <a:noFill/>
                </a:ln>
                <a:solidFill>
                  <a:schemeClr val="bg2"/>
                </a:solidFill>
                <a:effectLst/>
                <a:latin typeface="+mj-lt"/>
              </a:rPr>
              <a:t> 2025).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More scalable and adaptive fraud detection systems are required. </a:t>
            </a:r>
          </a:p>
        </p:txBody>
      </p:sp>
      <p:pic>
        <p:nvPicPr>
          <p:cNvPr id="7171" name="Picture 3" descr="What Is a Research Gap | ApplyKite">
            <a:extLst>
              <a:ext uri="{FF2B5EF4-FFF2-40B4-BE49-F238E27FC236}">
                <a16:creationId xmlns:a16="http://schemas.microsoft.com/office/drawing/2014/main" id="{DE8ECBED-6CA2-4A68-AE6E-E39B12433A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18988" y="158606"/>
            <a:ext cx="3199177" cy="179819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5"/>
        <p:cNvGrpSpPr/>
        <p:nvPr/>
      </p:nvGrpSpPr>
      <p:grpSpPr>
        <a:xfrm>
          <a:off x="0" y="0"/>
          <a:ext cx="0" cy="0"/>
          <a:chOff x="0" y="0"/>
          <a:chExt cx="0" cy="0"/>
        </a:xfrm>
      </p:grpSpPr>
      <p:sp>
        <p:nvSpPr>
          <p:cNvPr id="326" name="Google Shape;326;p38"/>
          <p:cNvSpPr/>
          <p:nvPr/>
        </p:nvSpPr>
        <p:spPr>
          <a:xfrm>
            <a:off x="749400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8"/>
          <p:cNvSpPr/>
          <p:nvPr/>
        </p:nvSpPr>
        <p:spPr>
          <a:xfrm>
            <a:off x="5536836" y="10176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8"/>
          <p:cNvSpPr txBox="1">
            <a:spLocks noGrp="1"/>
          </p:cNvSpPr>
          <p:nvPr>
            <p:ph type="title"/>
          </p:nvPr>
        </p:nvSpPr>
        <p:spPr>
          <a:xfrm>
            <a:off x="1133004" y="331200"/>
            <a:ext cx="3537000" cy="1225925"/>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IN" dirty="0"/>
              <a:t>Research Methodology</a:t>
            </a:r>
            <a:endParaRPr dirty="0"/>
          </a:p>
        </p:txBody>
      </p:sp>
      <p:sp>
        <p:nvSpPr>
          <p:cNvPr id="12" name="Rectangle 1">
            <a:extLst>
              <a:ext uri="{FF2B5EF4-FFF2-40B4-BE49-F238E27FC236}">
                <a16:creationId xmlns:a16="http://schemas.microsoft.com/office/drawing/2014/main" id="{6221629A-072B-4938-9ECF-4B95EA24DE20}"/>
              </a:ext>
            </a:extLst>
          </p:cNvPr>
          <p:cNvSpPr>
            <a:spLocks noChangeArrowheads="1"/>
          </p:cNvSpPr>
          <p:nvPr/>
        </p:nvSpPr>
        <p:spPr bwMode="auto">
          <a:xfrm>
            <a:off x="446399" y="1982926"/>
            <a:ext cx="5313935"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i="0" u="none" strike="noStrike" cap="none" normalizeH="0" baseline="0" dirty="0">
              <a:ln>
                <a:noFill/>
              </a:ln>
              <a:solidFill>
                <a:schemeClr val="bg2"/>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i="0" u="none" strike="noStrike" cap="none" normalizeH="0" baseline="0" dirty="0">
                <a:ln>
                  <a:noFill/>
                </a:ln>
                <a:solidFill>
                  <a:schemeClr val="bg2"/>
                </a:solidFill>
                <a:effectLst/>
                <a:latin typeface="Arial" panose="020B0604020202020204" pitchFamily="34" charset="0"/>
              </a:rPr>
              <a:t>The study follows the CRISP-DM framework.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i="0" u="none" strike="noStrike" cap="none" normalizeH="0" baseline="0" dirty="0">
                <a:ln>
                  <a:noFill/>
                </a:ln>
                <a:solidFill>
                  <a:schemeClr val="bg2"/>
                </a:solidFill>
                <a:effectLst/>
                <a:latin typeface="Arial" panose="020B0604020202020204" pitchFamily="34" charset="0"/>
              </a:rPr>
              <a:t>Research includes business understanding and data understanding.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i="0" u="none" strike="noStrike" cap="none" normalizeH="0" baseline="0" dirty="0">
                <a:ln>
                  <a:noFill/>
                </a:ln>
                <a:solidFill>
                  <a:schemeClr val="bg2"/>
                </a:solidFill>
                <a:effectLst/>
                <a:latin typeface="Arial" panose="020B0604020202020204" pitchFamily="34" charset="0"/>
              </a:rPr>
              <a:t>Data preprocessing and exploratory data analysis are performed.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i="0" u="none" strike="noStrike" cap="none" normalizeH="0" baseline="0" dirty="0">
                <a:ln>
                  <a:noFill/>
                </a:ln>
                <a:solidFill>
                  <a:schemeClr val="bg2"/>
                </a:solidFill>
                <a:effectLst/>
                <a:latin typeface="Arial" panose="020B0604020202020204" pitchFamily="34" charset="0"/>
              </a:rPr>
              <a:t>Machine Learning models are trained and evaluated.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v"/>
              <a:tabLst/>
            </a:pPr>
            <a:r>
              <a:rPr kumimoji="0" lang="en-US" altLang="en-US" sz="1200" i="0" u="none" strike="noStrike" cap="none" normalizeH="0" baseline="0" dirty="0">
                <a:ln>
                  <a:noFill/>
                </a:ln>
                <a:solidFill>
                  <a:schemeClr val="bg2"/>
                </a:solidFill>
                <a:effectLst/>
                <a:latin typeface="Arial" panose="020B0604020202020204" pitchFamily="34" charset="0"/>
              </a:rPr>
              <a:t>A structured methodology ensures reliable and reproducible research outcomes.  </a:t>
            </a:r>
          </a:p>
        </p:txBody>
      </p:sp>
      <p:pic>
        <p:nvPicPr>
          <p:cNvPr id="17" name="Picture Placeholder 16">
            <a:extLst>
              <a:ext uri="{FF2B5EF4-FFF2-40B4-BE49-F238E27FC236}">
                <a16:creationId xmlns:a16="http://schemas.microsoft.com/office/drawing/2014/main" id="{8BB02A28-0D85-47C4-BD7E-B11645A1DA1A}"/>
              </a:ext>
            </a:extLst>
          </p:cNvPr>
          <p:cNvPicPr>
            <a:picLocks noGrp="1" noChangeAspect="1"/>
          </p:cNvPicPr>
          <p:nvPr>
            <p:ph type="pic" idx="6"/>
          </p:nvPr>
        </p:nvPicPr>
        <p:blipFill>
          <a:blip r:embed="rId3"/>
          <a:srcRect/>
          <a:stretch>
            <a:fillRect/>
          </a:stretch>
        </p:blipFill>
        <p:spPr>
          <a:xfrm>
            <a:off x="5699498" y="1129284"/>
            <a:ext cx="2884832" cy="2884832"/>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95"/>
        <p:cNvGrpSpPr/>
        <p:nvPr/>
      </p:nvGrpSpPr>
      <p:grpSpPr>
        <a:xfrm>
          <a:off x="0" y="0"/>
          <a:ext cx="0" cy="0"/>
          <a:chOff x="0" y="0"/>
          <a:chExt cx="0" cy="0"/>
        </a:xfrm>
      </p:grpSpPr>
      <p:sp>
        <p:nvSpPr>
          <p:cNvPr id="296" name="Google Shape;296;p36"/>
          <p:cNvSpPr txBox="1">
            <a:spLocks noGrp="1"/>
          </p:cNvSpPr>
          <p:nvPr>
            <p:ph type="title"/>
          </p:nvPr>
        </p:nvSpPr>
        <p:spPr>
          <a:xfrm>
            <a:off x="4085300" y="1052810"/>
            <a:ext cx="5058700" cy="960547"/>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Machine Learning </a:t>
            </a:r>
            <a:br>
              <a:rPr lang="en-IN" dirty="0"/>
            </a:br>
            <a:r>
              <a:rPr lang="en-IN" dirty="0"/>
              <a:t>Algorithms</a:t>
            </a:r>
            <a:endParaRPr dirty="0"/>
          </a:p>
        </p:txBody>
      </p:sp>
      <p:sp>
        <p:nvSpPr>
          <p:cNvPr id="18" name="Rectangle 1">
            <a:extLst>
              <a:ext uri="{FF2B5EF4-FFF2-40B4-BE49-F238E27FC236}">
                <a16:creationId xmlns:a16="http://schemas.microsoft.com/office/drawing/2014/main" id="{816417C1-EECE-41D9-8B83-A22A91CFAEFB}"/>
              </a:ext>
            </a:extLst>
          </p:cNvPr>
          <p:cNvSpPr>
            <a:spLocks noChangeArrowheads="1"/>
          </p:cNvSpPr>
          <p:nvPr/>
        </p:nvSpPr>
        <p:spPr bwMode="auto">
          <a:xfrm>
            <a:off x="4353748" y="2437031"/>
            <a:ext cx="4720685"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i="0" u="none" strike="noStrike" cap="none" normalizeH="0" baseline="0" dirty="0">
              <a:ln>
                <a:noFill/>
              </a:ln>
              <a:solidFill>
                <a:schemeClr val="bg2"/>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i="0" u="none" strike="noStrike" cap="none" normalizeH="0" baseline="0" dirty="0">
                <a:ln>
                  <a:noFill/>
                </a:ln>
                <a:solidFill>
                  <a:schemeClr val="bg2"/>
                </a:solidFill>
                <a:effectLst/>
                <a:latin typeface="Arial" panose="020B0604020202020204" pitchFamily="34" charset="0"/>
              </a:rPr>
              <a:t>Logistic Regression provides simple and interpretable classification.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i="0" u="none" strike="noStrike" cap="none" normalizeH="0" baseline="0" dirty="0">
                <a:ln>
                  <a:noFill/>
                </a:ln>
                <a:solidFill>
                  <a:schemeClr val="bg2"/>
                </a:solidFill>
                <a:effectLst/>
                <a:latin typeface="Arial" panose="020B0604020202020204" pitchFamily="34" charset="0"/>
              </a:rPr>
              <a:t>Decision Trees identify fraud using rule-based decisions.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i="0" u="none" strike="noStrike" cap="none" normalizeH="0" baseline="0" dirty="0">
                <a:ln>
                  <a:noFill/>
                </a:ln>
                <a:solidFill>
                  <a:schemeClr val="bg2"/>
                </a:solidFill>
                <a:effectLst/>
                <a:latin typeface="Arial" panose="020B0604020202020204" pitchFamily="34" charset="0"/>
              </a:rPr>
              <a:t>Random Forest improves prediction through multiple decision trees (Atiku and </a:t>
            </a:r>
            <a:r>
              <a:rPr kumimoji="0" lang="en-US" altLang="en-US" sz="1200" i="0" u="none" strike="noStrike" cap="none" normalizeH="0" baseline="0" dirty="0" err="1">
                <a:ln>
                  <a:noFill/>
                </a:ln>
                <a:solidFill>
                  <a:schemeClr val="bg2"/>
                </a:solidFill>
                <a:effectLst/>
                <a:latin typeface="Arial" panose="020B0604020202020204" pitchFamily="34" charset="0"/>
              </a:rPr>
              <a:t>Unimke</a:t>
            </a:r>
            <a:r>
              <a:rPr kumimoji="0" lang="en-US" altLang="en-US" sz="1200" i="0" u="none" strike="noStrike" cap="none" normalizeH="0" baseline="0" dirty="0">
                <a:ln>
                  <a:noFill/>
                </a:ln>
                <a:solidFill>
                  <a:schemeClr val="bg2"/>
                </a:solidFill>
                <a:effectLst/>
                <a:latin typeface="Arial" panose="020B0604020202020204" pitchFamily="34" charset="0"/>
              </a:rPr>
              <a:t> 2025).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i="0" u="none" strike="noStrike" cap="none" normalizeH="0" baseline="0" dirty="0">
                <a:ln>
                  <a:noFill/>
                </a:ln>
                <a:solidFill>
                  <a:schemeClr val="bg2"/>
                </a:solidFill>
                <a:effectLst/>
                <a:latin typeface="Arial" panose="020B0604020202020204" pitchFamily="34" charset="0"/>
              </a:rPr>
              <a:t>Support Vector Machines classify complex fraud patterns.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i="0" u="none" strike="noStrike" cap="none" normalizeH="0" baseline="0" dirty="0">
                <a:ln>
                  <a:noFill/>
                </a:ln>
                <a:solidFill>
                  <a:schemeClr val="bg2"/>
                </a:solidFill>
                <a:effectLst/>
                <a:latin typeface="Arial" panose="020B0604020202020204" pitchFamily="34" charset="0"/>
              </a:rPr>
              <a:t>Deep Learning models capture complex transaction </a:t>
            </a:r>
            <a:r>
              <a:rPr kumimoji="0" lang="en-US" altLang="en-US" sz="1200" i="0" u="none" strike="noStrike" cap="none" normalizeH="0" baseline="0" dirty="0" err="1">
                <a:ln>
                  <a:noFill/>
                </a:ln>
                <a:solidFill>
                  <a:schemeClr val="bg2"/>
                </a:solidFill>
                <a:effectLst/>
                <a:latin typeface="Arial" panose="020B0604020202020204" pitchFamily="34" charset="0"/>
              </a:rPr>
              <a:t>behaviour</a:t>
            </a:r>
            <a:r>
              <a:rPr kumimoji="0" lang="en-US" altLang="en-US" sz="1200" i="0" u="none" strike="noStrike" cap="none" normalizeH="0" baseline="0" dirty="0">
                <a:ln>
                  <a:noFill/>
                </a:ln>
                <a:solidFill>
                  <a:schemeClr val="bg2"/>
                </a:solidFill>
                <a:effectLst/>
                <a:latin typeface="Arial" panose="020B0604020202020204" pitchFamily="34" charset="0"/>
              </a:rPr>
              <a:t> for higher accuracy. </a:t>
            </a:r>
          </a:p>
        </p:txBody>
      </p:sp>
      <p:pic>
        <p:nvPicPr>
          <p:cNvPr id="6149" name="Picture 5" descr="What is Random Forest? | dida ML Basics">
            <a:extLst>
              <a:ext uri="{FF2B5EF4-FFF2-40B4-BE49-F238E27FC236}">
                <a16:creationId xmlns:a16="http://schemas.microsoft.com/office/drawing/2014/main" id="{69098124-098C-4F9E-83DD-21348DBA88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671" y="926108"/>
            <a:ext cx="3531765" cy="235402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8"/>
        <p:cNvGrpSpPr/>
        <p:nvPr/>
      </p:nvGrpSpPr>
      <p:grpSpPr>
        <a:xfrm>
          <a:off x="0" y="0"/>
          <a:ext cx="0" cy="0"/>
          <a:chOff x="0" y="0"/>
          <a:chExt cx="0" cy="0"/>
        </a:xfrm>
      </p:grpSpPr>
      <p:sp>
        <p:nvSpPr>
          <p:cNvPr id="339" name="Google Shape;339;p39"/>
          <p:cNvSpPr/>
          <p:nvPr/>
        </p:nvSpPr>
        <p:spPr>
          <a:xfrm>
            <a:off x="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39"/>
          <p:cNvSpPr/>
          <p:nvPr/>
        </p:nvSpPr>
        <p:spPr>
          <a:xfrm>
            <a:off x="498911" y="10176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39"/>
          <p:cNvSpPr txBox="1">
            <a:spLocks noGrp="1"/>
          </p:cNvSpPr>
          <p:nvPr>
            <p:ph type="title"/>
          </p:nvPr>
        </p:nvSpPr>
        <p:spPr>
          <a:xfrm>
            <a:off x="3773826" y="849750"/>
            <a:ext cx="4662300" cy="974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IN" sz="3200" dirty="0"/>
              <a:t>Project planning and resources</a:t>
            </a:r>
            <a:endParaRPr sz="8800" dirty="0"/>
          </a:p>
        </p:txBody>
      </p:sp>
      <p:pic>
        <p:nvPicPr>
          <p:cNvPr id="343" name="Google Shape;343;p39"/>
          <p:cNvPicPr preferRelativeResize="0">
            <a:picLocks noGrp="1"/>
          </p:cNvPicPr>
          <p:nvPr>
            <p:ph type="pic" idx="2"/>
          </p:nvPr>
        </p:nvPicPr>
        <p:blipFill rotWithShape="1">
          <a:blip r:embed="rId3">
            <a:alphaModFix/>
          </a:blip>
          <a:srcRect l="24660" r="8620"/>
          <a:stretch/>
        </p:blipFill>
        <p:spPr>
          <a:xfrm>
            <a:off x="722410" y="1241018"/>
            <a:ext cx="2661300" cy="2661300"/>
          </a:xfrm>
          <a:prstGeom prst="ellipse">
            <a:avLst/>
          </a:prstGeom>
        </p:spPr>
      </p:pic>
      <p:sp>
        <p:nvSpPr>
          <p:cNvPr id="344" name="Google Shape;344;p39"/>
          <p:cNvSpPr/>
          <p:nvPr/>
        </p:nvSpPr>
        <p:spPr>
          <a:xfrm>
            <a:off x="6268211" y="-20286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9"/>
          <p:cNvSpPr/>
          <p:nvPr/>
        </p:nvSpPr>
        <p:spPr>
          <a:xfrm>
            <a:off x="3269986" y="4383025"/>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Rectangle 1">
            <a:extLst>
              <a:ext uri="{FF2B5EF4-FFF2-40B4-BE49-F238E27FC236}">
                <a16:creationId xmlns:a16="http://schemas.microsoft.com/office/drawing/2014/main" id="{B5C16FFA-A5E6-45AD-AE42-57732668784B}"/>
              </a:ext>
            </a:extLst>
          </p:cNvPr>
          <p:cNvSpPr>
            <a:spLocks noChangeArrowheads="1"/>
          </p:cNvSpPr>
          <p:nvPr/>
        </p:nvSpPr>
        <p:spPr bwMode="auto">
          <a:xfrm>
            <a:off x="3773826" y="2080950"/>
            <a:ext cx="5504398"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i="0" u="none" strike="noStrike" cap="none" normalizeH="0" baseline="0" dirty="0">
              <a:ln>
                <a:noFill/>
              </a:ln>
              <a:solidFill>
                <a:schemeClr val="bg2"/>
              </a:solidFill>
              <a:effectLst/>
              <a:latin typeface="+mj-lt"/>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Clean, transform, and prepare the dataset for analysis and model training.</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Analyze the dataset using statistical methods and </a:t>
            </a:r>
            <a:r>
              <a:rPr kumimoji="0" lang="en-US" altLang="en-US" sz="1200" i="0" u="none" strike="noStrike" cap="none" normalizeH="0" baseline="0" dirty="0" err="1">
                <a:ln>
                  <a:noFill/>
                </a:ln>
                <a:solidFill>
                  <a:schemeClr val="bg2"/>
                </a:solidFill>
                <a:effectLst/>
                <a:latin typeface="+mj-lt"/>
              </a:rPr>
              <a:t>visualisations</a:t>
            </a:r>
            <a:r>
              <a:rPr kumimoji="0" lang="en-US" altLang="en-US" sz="1200" i="0" u="none" strike="noStrike" cap="none" normalizeH="0" baseline="0" dirty="0">
                <a:ln>
                  <a:noFill/>
                </a:ln>
                <a:solidFill>
                  <a:schemeClr val="bg2"/>
                </a:solidFill>
                <a:effectLst/>
                <a:latin typeface="+mj-lt"/>
              </a:rPr>
              <a:t> to identify trends and patterns.</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Kaggle synthetic credit card fraud dataset is used.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The dataset contains approximately 1.85 million transactions (</a:t>
            </a:r>
            <a:r>
              <a:rPr lang="en-GB" sz="1200" dirty="0" err="1">
                <a:effectLst/>
                <a:latin typeface="+mj-lt"/>
                <a:ea typeface="DengXian" panose="02010600030101010101" pitchFamily="2" charset="-122"/>
                <a:cs typeface="Arial" panose="020B0604020202020204" pitchFamily="34" charset="0"/>
              </a:rPr>
              <a:t>Nandaniya</a:t>
            </a:r>
            <a:r>
              <a:rPr lang="en-GB" sz="1200" dirty="0">
                <a:effectLst/>
                <a:latin typeface="+mj-lt"/>
                <a:ea typeface="DengXian" panose="02010600030101010101" pitchFamily="2" charset="-122"/>
                <a:cs typeface="Arial" panose="020B0604020202020204" pitchFamily="34" charset="0"/>
              </a:rPr>
              <a:t> 2026)</a:t>
            </a:r>
            <a:r>
              <a:rPr kumimoji="0" lang="en-US" altLang="en-US" sz="1200" i="0" u="none" strike="noStrike" cap="none" normalizeH="0" baseline="0" dirty="0">
                <a:ln>
                  <a:noFill/>
                </a:ln>
                <a:solidFill>
                  <a:schemeClr val="bg2"/>
                </a:solidFill>
                <a:effectLst/>
                <a:latin typeface="+mj-lt"/>
              </a:rPr>
              <a:t>.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Python is used for implementation.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Pandas, NumPy, Scikit-learn, Matplotlib, and Seaborn support analysis.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200" i="0" u="none" strike="noStrike" cap="none" normalizeH="0" baseline="0" dirty="0">
                <a:ln>
                  <a:noFill/>
                </a:ln>
                <a:solidFill>
                  <a:schemeClr val="bg2"/>
                </a:solidFill>
                <a:effectLst/>
                <a:latin typeface="+mj-lt"/>
              </a:rPr>
              <a:t>Google </a:t>
            </a:r>
            <a:r>
              <a:rPr kumimoji="0" lang="en-US" altLang="en-US" sz="1200" i="0" u="none" strike="noStrike" cap="none" normalizeH="0" baseline="0" dirty="0" err="1">
                <a:ln>
                  <a:noFill/>
                </a:ln>
                <a:solidFill>
                  <a:schemeClr val="bg2"/>
                </a:solidFill>
                <a:effectLst/>
                <a:latin typeface="+mj-lt"/>
              </a:rPr>
              <a:t>Colab</a:t>
            </a:r>
            <a:r>
              <a:rPr kumimoji="0" lang="en-US" altLang="en-US" sz="1200" i="0" u="none" strike="noStrike" cap="none" normalizeH="0" baseline="0" dirty="0">
                <a:ln>
                  <a:noFill/>
                </a:ln>
                <a:solidFill>
                  <a:schemeClr val="bg2"/>
                </a:solidFill>
                <a:effectLst/>
                <a:latin typeface="+mj-lt"/>
              </a:rPr>
              <a:t> provides the development environment.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66"/>
        <p:cNvGrpSpPr/>
        <p:nvPr/>
      </p:nvGrpSpPr>
      <p:grpSpPr>
        <a:xfrm>
          <a:off x="0" y="0"/>
          <a:ext cx="0" cy="0"/>
          <a:chOff x="0" y="0"/>
          <a:chExt cx="0" cy="0"/>
        </a:xfrm>
      </p:grpSpPr>
      <p:sp>
        <p:nvSpPr>
          <p:cNvPr id="367" name="Google Shape;367;p41"/>
          <p:cNvSpPr txBox="1">
            <a:spLocks noGrp="1"/>
          </p:cNvSpPr>
          <p:nvPr>
            <p:ph type="title"/>
          </p:nvPr>
        </p:nvSpPr>
        <p:spPr>
          <a:xfrm>
            <a:off x="2408562" y="769982"/>
            <a:ext cx="7699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IN" dirty="0"/>
              <a:t>Project impact and limitations</a:t>
            </a:r>
            <a:endParaRPr dirty="0"/>
          </a:p>
        </p:txBody>
      </p:sp>
      <p:pic>
        <p:nvPicPr>
          <p:cNvPr id="11267" name="Picture 3" descr="10 Smart Ways to Avoid Credit Card Frauds">
            <a:extLst>
              <a:ext uri="{FF2B5EF4-FFF2-40B4-BE49-F238E27FC236}">
                <a16:creationId xmlns:a16="http://schemas.microsoft.com/office/drawing/2014/main" id="{3188C100-31CA-4532-974B-F5E12B36F6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7081" y="939637"/>
            <a:ext cx="3163348" cy="314753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1">
            <a:extLst>
              <a:ext uri="{FF2B5EF4-FFF2-40B4-BE49-F238E27FC236}">
                <a16:creationId xmlns:a16="http://schemas.microsoft.com/office/drawing/2014/main" id="{AD88951B-5B07-4863-A8A1-766EB1A922DD}"/>
              </a:ext>
            </a:extLst>
          </p:cNvPr>
          <p:cNvSpPr>
            <a:spLocks noChangeArrowheads="1"/>
          </p:cNvSpPr>
          <p:nvPr/>
        </p:nvSpPr>
        <p:spPr bwMode="auto">
          <a:xfrm>
            <a:off x="3532464" y="1738662"/>
            <a:ext cx="5444455"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US" altLang="en-US" sz="1200" b="0" i="0" u="none" strike="noStrike" cap="none" normalizeH="0" baseline="0" dirty="0">
              <a:ln>
                <a:noFill/>
              </a:ln>
              <a:solidFill>
                <a:schemeClr val="bg2"/>
              </a:solidFill>
              <a:effectLst/>
              <a:latin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b="0" i="0" u="none" strike="noStrike" cap="none" normalizeH="0" baseline="0" dirty="0">
                <a:ln>
                  <a:noFill/>
                </a:ln>
                <a:solidFill>
                  <a:schemeClr val="bg2"/>
                </a:solidFill>
                <a:effectLst/>
                <a:latin typeface="Arial" panose="020B0604020202020204" pitchFamily="34" charset="0"/>
              </a:rPr>
              <a:t>Improves fraud detection accuracy and helps reduce financial losses for banks and financial institutions.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b="0" i="0" u="none" strike="noStrike" cap="none" normalizeH="0" baseline="0" dirty="0">
                <a:ln>
                  <a:noFill/>
                </a:ln>
                <a:solidFill>
                  <a:schemeClr val="bg2"/>
                </a:solidFill>
                <a:effectLst/>
                <a:latin typeface="Arial" panose="020B0604020202020204" pitchFamily="34" charset="0"/>
              </a:rPr>
              <a:t>Enhances the security of digital payment systems by identifying suspicious transactions more effectively.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b="0" i="0" u="none" strike="noStrike" cap="none" normalizeH="0" baseline="0" dirty="0">
                <a:ln>
                  <a:noFill/>
                </a:ln>
                <a:solidFill>
                  <a:schemeClr val="bg2"/>
                </a:solidFill>
                <a:effectLst/>
                <a:latin typeface="Arial" panose="020B0604020202020204" pitchFamily="34" charset="0"/>
              </a:rPr>
              <a:t>Provides recommendations for improving future credit card fraud detection using advanced Machine Learning techniques.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b="0" i="0" u="none" strike="noStrike" cap="none" normalizeH="0" baseline="0" dirty="0">
                <a:ln>
                  <a:noFill/>
                </a:ln>
                <a:solidFill>
                  <a:schemeClr val="bg2"/>
                </a:solidFill>
                <a:effectLst/>
                <a:latin typeface="Arial" panose="020B0604020202020204" pitchFamily="34" charset="0"/>
              </a:rPr>
              <a:t>The study uses a synthetic Kaggle dataset, which may not fully represent real-world banking transactions.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b="0" i="0" u="none" strike="noStrike" cap="none" normalizeH="0" baseline="0" dirty="0">
                <a:ln>
                  <a:noFill/>
                </a:ln>
                <a:solidFill>
                  <a:schemeClr val="bg2"/>
                </a:solidFill>
                <a:effectLst/>
                <a:latin typeface="Arial" panose="020B0604020202020204" pitchFamily="34" charset="0"/>
              </a:rPr>
              <a:t>Highly imbalanced transaction data may affect the performance of Machine Learning models (</a:t>
            </a:r>
            <a:r>
              <a:rPr kumimoji="0" lang="en-US" altLang="en-US" sz="1200" b="0" i="0" u="none" strike="noStrike" cap="none" normalizeH="0" baseline="0" dirty="0" err="1">
                <a:ln>
                  <a:noFill/>
                </a:ln>
                <a:solidFill>
                  <a:schemeClr val="bg2"/>
                </a:solidFill>
                <a:effectLst/>
                <a:latin typeface="Arial" panose="020B0604020202020204" pitchFamily="34" charset="0"/>
              </a:rPr>
              <a:t>Mienye</a:t>
            </a:r>
            <a:r>
              <a:rPr kumimoji="0" lang="en-US" altLang="en-US" sz="1200" b="0" i="0" u="none" strike="noStrike" cap="none" normalizeH="0" baseline="0" dirty="0">
                <a:ln>
                  <a:noFill/>
                </a:ln>
                <a:solidFill>
                  <a:schemeClr val="bg2"/>
                </a:solidFill>
                <a:effectLst/>
                <a:latin typeface="Arial" panose="020B0604020202020204" pitchFamily="34" charset="0"/>
              </a:rPr>
              <a:t> and Jere 2024). </a:t>
            </a:r>
          </a:p>
          <a:p>
            <a:pPr marL="171450" marR="0" lvl="0" indent="-17145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r>
              <a:rPr kumimoji="0" lang="en-US" altLang="en-US" sz="1200" b="0" i="0" u="none" strike="noStrike" cap="none" normalizeH="0" baseline="0" dirty="0">
                <a:ln>
                  <a:noFill/>
                </a:ln>
                <a:solidFill>
                  <a:schemeClr val="bg2"/>
                </a:solidFill>
                <a:effectLst/>
                <a:latin typeface="Arial" panose="020B0604020202020204" pitchFamily="34" charset="0"/>
              </a:rPr>
              <a:t>Limited access to real banking data and changing fraud patterns may reduce the practical application of the findings.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373" name="Google Shape;373;p42"/>
          <p:cNvSpPr/>
          <p:nvPr/>
        </p:nvSpPr>
        <p:spPr>
          <a:xfrm>
            <a:off x="7494000" y="-50"/>
            <a:ext cx="1650000" cy="51435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42"/>
          <p:cNvSpPr txBox="1">
            <a:spLocks noGrp="1"/>
          </p:cNvSpPr>
          <p:nvPr>
            <p:ph type="title"/>
          </p:nvPr>
        </p:nvSpPr>
        <p:spPr>
          <a:xfrm>
            <a:off x="2621371" y="312998"/>
            <a:ext cx="2555639" cy="675456"/>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
        <p:nvSpPr>
          <p:cNvPr id="375" name="Google Shape;375;p42"/>
          <p:cNvSpPr txBox="1">
            <a:spLocks noGrp="1"/>
          </p:cNvSpPr>
          <p:nvPr>
            <p:ph type="body" idx="1"/>
          </p:nvPr>
        </p:nvSpPr>
        <p:spPr>
          <a:xfrm>
            <a:off x="134224" y="1096148"/>
            <a:ext cx="6946084" cy="3400157"/>
          </a:xfrm>
          <a:prstGeom prst="rect">
            <a:avLst/>
          </a:prstGeom>
        </p:spPr>
        <p:txBody>
          <a:bodyPr spcFirstLastPara="1" wrap="square" lIns="91425" tIns="91425" rIns="91425" bIns="91425" anchor="t" anchorCtr="0">
            <a:noAutofit/>
          </a:bodyPr>
          <a:lstStyle/>
          <a:p>
            <a:pPr marL="152400" indent="0">
              <a:buNone/>
            </a:pPr>
            <a:r>
              <a:rPr lang="en-IN" dirty="0" err="1">
                <a:effectLst/>
                <a:latin typeface="+mj-lt"/>
                <a:ea typeface="Calibri" panose="020F0502020204030204" pitchFamily="34" charset="0"/>
                <a:cs typeface="Arial" panose="020B0604020202020204" pitchFamily="34" charset="0"/>
              </a:rPr>
              <a:t>Mienye</a:t>
            </a:r>
            <a:r>
              <a:rPr lang="en-IN" dirty="0">
                <a:effectLst/>
                <a:latin typeface="+mj-lt"/>
                <a:ea typeface="Calibri" panose="020F0502020204030204" pitchFamily="34" charset="0"/>
                <a:cs typeface="Arial" panose="020B0604020202020204" pitchFamily="34" charset="0"/>
              </a:rPr>
              <a:t>, I.D. and Jere, N., (2024). Deep learning for credit card fraud detection: A review of algorithms, challenges, and solutions. </a:t>
            </a:r>
            <a:r>
              <a:rPr lang="en-IN" i="1" dirty="0">
                <a:effectLst/>
                <a:latin typeface="+mj-lt"/>
                <a:ea typeface="Calibri" panose="020F0502020204030204" pitchFamily="34" charset="0"/>
                <a:cs typeface="Arial" panose="020B0604020202020204" pitchFamily="34" charset="0"/>
              </a:rPr>
              <a:t>IEEE access</a:t>
            </a:r>
            <a:r>
              <a:rPr lang="en-IN" dirty="0">
                <a:effectLst/>
                <a:latin typeface="+mj-lt"/>
                <a:ea typeface="Calibri" panose="020F0502020204030204" pitchFamily="34" charset="0"/>
                <a:cs typeface="Arial" panose="020B0604020202020204" pitchFamily="34" charset="0"/>
              </a:rPr>
              <a:t>, </a:t>
            </a:r>
            <a:r>
              <a:rPr lang="en-IN" i="1" dirty="0">
                <a:effectLst/>
                <a:latin typeface="+mj-lt"/>
                <a:ea typeface="Calibri" panose="020F0502020204030204" pitchFamily="34" charset="0"/>
                <a:cs typeface="Arial" panose="020B0604020202020204" pitchFamily="34" charset="0"/>
              </a:rPr>
              <a:t>12</a:t>
            </a:r>
            <a:r>
              <a:rPr lang="en-IN" dirty="0">
                <a:effectLst/>
                <a:latin typeface="+mj-lt"/>
                <a:ea typeface="Calibri" panose="020F0502020204030204" pitchFamily="34" charset="0"/>
                <a:cs typeface="Arial" panose="020B0604020202020204" pitchFamily="34" charset="0"/>
              </a:rPr>
              <a:t>, pp.96893-96910</a:t>
            </a:r>
            <a:r>
              <a:rPr lang="en-IN" sz="1800" dirty="0">
                <a:effectLst/>
                <a:latin typeface="+mj-lt"/>
                <a:ea typeface="Calibri" panose="020F0502020204030204" pitchFamily="34" charset="0"/>
                <a:cs typeface="Arial" panose="020B0604020202020204" pitchFamily="34" charset="0"/>
              </a:rPr>
              <a:t>.</a:t>
            </a:r>
          </a:p>
          <a:p>
            <a:pPr marL="152400" indent="0">
              <a:buNone/>
            </a:pPr>
            <a:endParaRPr lang="en-IN" sz="1800" dirty="0">
              <a:latin typeface="+mj-lt"/>
              <a:ea typeface="Calibri" panose="020F0502020204030204" pitchFamily="34" charset="0"/>
              <a:cs typeface="Arial" panose="020B0604020202020204" pitchFamily="34" charset="0"/>
            </a:endParaRPr>
          </a:p>
          <a:p>
            <a:pPr marL="152400" indent="0">
              <a:buNone/>
            </a:pPr>
            <a:r>
              <a:rPr lang="en-US" dirty="0" err="1">
                <a:effectLst/>
                <a:latin typeface="+mj-lt"/>
                <a:ea typeface="Calibri" panose="020F0502020204030204" pitchFamily="34" charset="0"/>
                <a:cs typeface="Arial" panose="020B0604020202020204" pitchFamily="34" charset="0"/>
              </a:rPr>
              <a:t>Ileberi</a:t>
            </a:r>
            <a:r>
              <a:rPr lang="en-US" dirty="0">
                <a:effectLst/>
                <a:latin typeface="+mj-lt"/>
                <a:ea typeface="Calibri" panose="020F0502020204030204" pitchFamily="34" charset="0"/>
                <a:cs typeface="Arial" panose="020B0604020202020204" pitchFamily="34" charset="0"/>
              </a:rPr>
              <a:t>, E., Sun, Y. and Wang, Z., (2021). Performance evaluation of machine learning methods for credit card fraud detection using SMOTE and AdaBoost. </a:t>
            </a:r>
            <a:r>
              <a:rPr lang="en-US" dirty="0" err="1">
                <a:effectLst/>
                <a:latin typeface="+mj-lt"/>
                <a:ea typeface="Calibri" panose="020F0502020204030204" pitchFamily="34" charset="0"/>
                <a:cs typeface="Arial" panose="020B0604020202020204" pitchFamily="34" charset="0"/>
              </a:rPr>
              <a:t>Ieee</a:t>
            </a:r>
            <a:r>
              <a:rPr lang="en-US" dirty="0">
                <a:effectLst/>
                <a:latin typeface="+mj-lt"/>
                <a:ea typeface="Calibri" panose="020F0502020204030204" pitchFamily="34" charset="0"/>
                <a:cs typeface="Arial" panose="020B0604020202020204" pitchFamily="34" charset="0"/>
              </a:rPr>
              <a:t> Access, 9, pp.165286165294</a:t>
            </a:r>
            <a:endParaRPr lang="en-IN" dirty="0">
              <a:effectLst/>
              <a:latin typeface="+mj-lt"/>
              <a:ea typeface="Calibri" panose="020F0502020204030204" pitchFamily="34" charset="0"/>
              <a:cs typeface="Arial" panose="020B0604020202020204" pitchFamily="34" charset="0"/>
            </a:endParaRPr>
          </a:p>
          <a:p>
            <a:pPr marL="152400" indent="0">
              <a:buNone/>
            </a:pPr>
            <a:endParaRPr lang="en-IN" sz="1800" dirty="0">
              <a:effectLst/>
              <a:latin typeface="+mj-lt"/>
              <a:ea typeface="Calibri" panose="020F0502020204030204" pitchFamily="34" charset="0"/>
              <a:cs typeface="Arial" panose="020B0604020202020204" pitchFamily="34" charset="0"/>
            </a:endParaRPr>
          </a:p>
          <a:p>
            <a:pPr marL="152400" indent="0">
              <a:buNone/>
            </a:pPr>
            <a:r>
              <a:rPr lang="en-IN" dirty="0">
                <a:effectLst/>
                <a:latin typeface="+mj-lt"/>
                <a:ea typeface="Calibri" panose="020F0502020204030204" pitchFamily="34" charset="0"/>
                <a:cs typeface="Arial" panose="020B0604020202020204" pitchFamily="34" charset="0"/>
              </a:rPr>
              <a:t>Asha, R.B. and KR, S.K., (2021). Credit card fraud detection using artificial neural network. </a:t>
            </a:r>
            <a:r>
              <a:rPr lang="en-IN" i="1" dirty="0">
                <a:effectLst/>
                <a:latin typeface="+mj-lt"/>
                <a:ea typeface="Calibri" panose="020F0502020204030204" pitchFamily="34" charset="0"/>
                <a:cs typeface="Arial" panose="020B0604020202020204" pitchFamily="34" charset="0"/>
              </a:rPr>
              <a:t>Global Transitions Proceedings</a:t>
            </a:r>
            <a:r>
              <a:rPr lang="en-IN" dirty="0">
                <a:effectLst/>
                <a:latin typeface="+mj-lt"/>
                <a:ea typeface="Calibri" panose="020F0502020204030204" pitchFamily="34" charset="0"/>
                <a:cs typeface="Arial" panose="020B0604020202020204" pitchFamily="34" charset="0"/>
              </a:rPr>
              <a:t>, </a:t>
            </a:r>
            <a:r>
              <a:rPr lang="en-IN" i="1" dirty="0">
                <a:effectLst/>
                <a:latin typeface="+mj-lt"/>
                <a:ea typeface="Calibri" panose="020F0502020204030204" pitchFamily="34" charset="0"/>
                <a:cs typeface="Arial" panose="020B0604020202020204" pitchFamily="34" charset="0"/>
              </a:rPr>
              <a:t>2</a:t>
            </a:r>
            <a:r>
              <a:rPr lang="en-IN" dirty="0">
                <a:effectLst/>
                <a:latin typeface="+mj-lt"/>
                <a:ea typeface="Calibri" panose="020F0502020204030204" pitchFamily="34" charset="0"/>
                <a:cs typeface="Arial" panose="020B0604020202020204" pitchFamily="34" charset="0"/>
              </a:rPr>
              <a:t>(1), pp.35-41.</a:t>
            </a:r>
          </a:p>
          <a:p>
            <a:pPr marL="152400" indent="0">
              <a:buNone/>
            </a:pPr>
            <a:endParaRPr lang="en-IN" dirty="0">
              <a:effectLst/>
              <a:latin typeface="+mj-lt"/>
              <a:ea typeface="Calibri" panose="020F0502020204030204" pitchFamily="34" charset="0"/>
              <a:cs typeface="Arial" panose="020B0604020202020204" pitchFamily="34" charset="0"/>
            </a:endParaRPr>
          </a:p>
          <a:p>
            <a:pPr marL="152400" indent="0">
              <a:buNone/>
            </a:pPr>
            <a:r>
              <a:rPr lang="en-IN" dirty="0">
                <a:solidFill>
                  <a:srgbClr val="000000"/>
                </a:solidFill>
                <a:effectLst/>
                <a:latin typeface="+mj-lt"/>
                <a:ea typeface="Calibri" panose="020F0502020204030204" pitchFamily="34" charset="0"/>
                <a:cs typeface="Arial" panose="020B0604020202020204" pitchFamily="34" charset="0"/>
              </a:rPr>
              <a:t>Hafez, I.Y., Hafez, A.Y., Saleh, A., Abd El-</a:t>
            </a:r>
            <a:r>
              <a:rPr lang="en-IN" dirty="0" err="1">
                <a:solidFill>
                  <a:srgbClr val="000000"/>
                </a:solidFill>
                <a:effectLst/>
                <a:latin typeface="+mj-lt"/>
                <a:ea typeface="Calibri" panose="020F0502020204030204" pitchFamily="34" charset="0"/>
                <a:cs typeface="Arial" panose="020B0604020202020204" pitchFamily="34" charset="0"/>
              </a:rPr>
              <a:t>Mageed</a:t>
            </a:r>
            <a:r>
              <a:rPr lang="en-IN" dirty="0">
                <a:solidFill>
                  <a:srgbClr val="000000"/>
                </a:solidFill>
                <a:effectLst/>
                <a:latin typeface="+mj-lt"/>
                <a:ea typeface="Calibri" panose="020F0502020204030204" pitchFamily="34" charset="0"/>
                <a:cs typeface="Arial" panose="020B0604020202020204" pitchFamily="34" charset="0"/>
              </a:rPr>
              <a:t>, A.A. and </a:t>
            </a:r>
            <a:r>
              <a:rPr lang="en-IN" dirty="0" err="1">
                <a:solidFill>
                  <a:srgbClr val="000000"/>
                </a:solidFill>
                <a:effectLst/>
                <a:latin typeface="+mj-lt"/>
                <a:ea typeface="Calibri" panose="020F0502020204030204" pitchFamily="34" charset="0"/>
                <a:cs typeface="Arial" panose="020B0604020202020204" pitchFamily="34" charset="0"/>
              </a:rPr>
              <a:t>Abohany</a:t>
            </a:r>
            <a:r>
              <a:rPr lang="en-IN" dirty="0">
                <a:solidFill>
                  <a:srgbClr val="000000"/>
                </a:solidFill>
                <a:effectLst/>
                <a:latin typeface="+mj-lt"/>
                <a:ea typeface="Calibri" panose="020F0502020204030204" pitchFamily="34" charset="0"/>
                <a:cs typeface="Arial" panose="020B0604020202020204" pitchFamily="34" charset="0"/>
              </a:rPr>
              <a:t>, A.A., (2025). A systematic review of AI-enhanced techniques in credit card fraud detection. </a:t>
            </a:r>
            <a:r>
              <a:rPr lang="en-IN" i="1" dirty="0">
                <a:solidFill>
                  <a:srgbClr val="000000"/>
                </a:solidFill>
                <a:effectLst/>
                <a:latin typeface="+mj-lt"/>
                <a:ea typeface="Calibri" panose="020F0502020204030204" pitchFamily="34" charset="0"/>
                <a:cs typeface="Arial" panose="020B0604020202020204" pitchFamily="34" charset="0"/>
              </a:rPr>
              <a:t>Journal of Big Data</a:t>
            </a:r>
            <a:r>
              <a:rPr lang="en-IN" dirty="0">
                <a:solidFill>
                  <a:srgbClr val="000000"/>
                </a:solidFill>
                <a:effectLst/>
                <a:latin typeface="+mj-lt"/>
                <a:ea typeface="Calibri" panose="020F0502020204030204" pitchFamily="34" charset="0"/>
                <a:cs typeface="Arial" panose="020B0604020202020204" pitchFamily="34" charset="0"/>
              </a:rPr>
              <a:t>, </a:t>
            </a:r>
            <a:r>
              <a:rPr lang="en-IN" i="1" dirty="0">
                <a:solidFill>
                  <a:srgbClr val="000000"/>
                </a:solidFill>
                <a:effectLst/>
                <a:latin typeface="+mj-lt"/>
                <a:ea typeface="Calibri" panose="020F0502020204030204" pitchFamily="34" charset="0"/>
                <a:cs typeface="Arial" panose="020B0604020202020204" pitchFamily="34" charset="0"/>
              </a:rPr>
              <a:t>12</a:t>
            </a:r>
            <a:r>
              <a:rPr lang="en-IN" dirty="0">
                <a:solidFill>
                  <a:srgbClr val="000000"/>
                </a:solidFill>
                <a:effectLst/>
                <a:latin typeface="+mj-lt"/>
                <a:ea typeface="Calibri" panose="020F0502020204030204" pitchFamily="34" charset="0"/>
                <a:cs typeface="Arial" panose="020B0604020202020204" pitchFamily="34" charset="0"/>
              </a:rPr>
              <a:t>(1), p.6.</a:t>
            </a:r>
          </a:p>
          <a:p>
            <a:pPr marL="152400" indent="0">
              <a:buNone/>
            </a:pPr>
            <a:endParaRPr lang="en-IN" dirty="0">
              <a:effectLst/>
              <a:latin typeface="+mj-lt"/>
              <a:ea typeface="Calibri" panose="020F0502020204030204" pitchFamily="34" charset="0"/>
              <a:cs typeface="Arial" panose="020B0604020202020204" pitchFamily="34" charset="0"/>
            </a:endParaRPr>
          </a:p>
          <a:p>
            <a:pPr marL="152400" indent="0">
              <a:buNone/>
            </a:pPr>
            <a:r>
              <a:rPr lang="en-IN" dirty="0" err="1">
                <a:effectLst/>
                <a:latin typeface="+mj-lt"/>
                <a:ea typeface="Calibri" panose="020F0502020204030204" pitchFamily="34" charset="0"/>
                <a:cs typeface="Arial" panose="020B0604020202020204" pitchFamily="34" charset="0"/>
              </a:rPr>
              <a:t>Bagga</a:t>
            </a:r>
            <a:r>
              <a:rPr lang="en-IN" dirty="0">
                <a:effectLst/>
                <a:latin typeface="+mj-lt"/>
                <a:ea typeface="Calibri" panose="020F0502020204030204" pitchFamily="34" charset="0"/>
                <a:cs typeface="Arial" panose="020B0604020202020204" pitchFamily="34" charset="0"/>
              </a:rPr>
              <a:t>, S., Goyal, A., Gupta, N. and Goyal, A., (2020). Credit card fraud detection using </a:t>
            </a:r>
            <a:r>
              <a:rPr lang="en-IN" dirty="0" err="1">
                <a:effectLst/>
                <a:latin typeface="+mj-lt"/>
                <a:ea typeface="Calibri" panose="020F0502020204030204" pitchFamily="34" charset="0"/>
                <a:cs typeface="Arial" panose="020B0604020202020204" pitchFamily="34" charset="0"/>
              </a:rPr>
              <a:t>pipeling</a:t>
            </a:r>
            <a:r>
              <a:rPr lang="en-IN" dirty="0">
                <a:effectLst/>
                <a:latin typeface="+mj-lt"/>
                <a:ea typeface="Calibri" panose="020F0502020204030204" pitchFamily="34" charset="0"/>
                <a:cs typeface="Arial" panose="020B0604020202020204" pitchFamily="34" charset="0"/>
              </a:rPr>
              <a:t> and ensemble learning. </a:t>
            </a:r>
            <a:r>
              <a:rPr lang="en-IN" i="1" dirty="0">
                <a:effectLst/>
                <a:latin typeface="+mj-lt"/>
                <a:ea typeface="Calibri" panose="020F0502020204030204" pitchFamily="34" charset="0"/>
                <a:cs typeface="Arial" panose="020B0604020202020204" pitchFamily="34" charset="0"/>
              </a:rPr>
              <a:t>Procedia Computer Science</a:t>
            </a:r>
            <a:r>
              <a:rPr lang="en-IN" dirty="0">
                <a:effectLst/>
                <a:latin typeface="+mj-lt"/>
                <a:ea typeface="Calibri" panose="020F0502020204030204" pitchFamily="34" charset="0"/>
                <a:cs typeface="Arial" panose="020B0604020202020204" pitchFamily="34" charset="0"/>
              </a:rPr>
              <a:t>, </a:t>
            </a:r>
            <a:r>
              <a:rPr lang="en-IN" i="1" dirty="0">
                <a:effectLst/>
                <a:latin typeface="+mj-lt"/>
                <a:ea typeface="Calibri" panose="020F0502020204030204" pitchFamily="34" charset="0"/>
                <a:cs typeface="Arial" panose="020B0604020202020204" pitchFamily="34" charset="0"/>
              </a:rPr>
              <a:t>173</a:t>
            </a:r>
            <a:r>
              <a:rPr lang="en-IN" dirty="0">
                <a:effectLst/>
                <a:latin typeface="+mj-lt"/>
                <a:ea typeface="Calibri" panose="020F0502020204030204" pitchFamily="34" charset="0"/>
                <a:cs typeface="Arial" panose="020B0604020202020204" pitchFamily="34" charset="0"/>
              </a:rPr>
              <a:t>, pp.104-112.</a:t>
            </a:r>
          </a:p>
          <a:p>
            <a:pPr marL="152400" indent="0">
              <a:buNone/>
            </a:pPr>
            <a:endParaRPr lang="en-IN" dirty="0">
              <a:latin typeface="+mj-lt"/>
              <a:ea typeface="Calibri" panose="020F0502020204030204" pitchFamily="34" charset="0"/>
              <a:cs typeface="Arial" panose="020B0604020202020204" pitchFamily="34" charset="0"/>
            </a:endParaRPr>
          </a:p>
          <a:p>
            <a:pPr marL="152400" indent="0">
              <a:buNone/>
            </a:pPr>
            <a:r>
              <a:rPr lang="en-IN" dirty="0">
                <a:effectLst/>
                <a:latin typeface="+mj-lt"/>
                <a:ea typeface="Calibri" panose="020F0502020204030204" pitchFamily="34" charset="0"/>
                <a:cs typeface="Arial" panose="020B0604020202020204" pitchFamily="34" charset="0"/>
              </a:rPr>
              <a:t>Wahab, F., Khan, I. and </a:t>
            </a:r>
            <a:r>
              <a:rPr lang="en-IN" dirty="0" err="1">
                <a:effectLst/>
                <a:latin typeface="+mj-lt"/>
                <a:ea typeface="Calibri" panose="020F0502020204030204" pitchFamily="34" charset="0"/>
                <a:cs typeface="Arial" panose="020B0604020202020204" pitchFamily="34" charset="0"/>
              </a:rPr>
              <a:t>Sabada</a:t>
            </a:r>
            <a:r>
              <a:rPr lang="en-IN" dirty="0">
                <a:effectLst/>
                <a:latin typeface="+mj-lt"/>
                <a:ea typeface="Calibri" panose="020F0502020204030204" pitchFamily="34" charset="0"/>
                <a:cs typeface="Arial" panose="020B0604020202020204" pitchFamily="34" charset="0"/>
              </a:rPr>
              <a:t>, S., (2024). Credit card default prediction using ML and DL techniques. </a:t>
            </a:r>
            <a:r>
              <a:rPr lang="en-IN" i="1" dirty="0">
                <a:effectLst/>
                <a:latin typeface="+mj-lt"/>
                <a:ea typeface="Calibri" panose="020F0502020204030204" pitchFamily="34" charset="0"/>
                <a:cs typeface="Arial" panose="020B0604020202020204" pitchFamily="34" charset="0"/>
              </a:rPr>
              <a:t>Internet of Things and Cyber-Physical Systems</a:t>
            </a:r>
            <a:r>
              <a:rPr lang="en-IN" dirty="0">
                <a:effectLst/>
                <a:latin typeface="+mj-lt"/>
                <a:ea typeface="Calibri" panose="020F0502020204030204" pitchFamily="34" charset="0"/>
                <a:cs typeface="Arial" panose="020B0604020202020204" pitchFamily="34" charset="0"/>
              </a:rPr>
              <a:t>, </a:t>
            </a:r>
            <a:r>
              <a:rPr lang="en-IN" i="1" dirty="0">
                <a:effectLst/>
                <a:latin typeface="+mj-lt"/>
                <a:ea typeface="Calibri" panose="020F0502020204030204" pitchFamily="34" charset="0"/>
                <a:cs typeface="Arial" panose="020B0604020202020204" pitchFamily="34" charset="0"/>
              </a:rPr>
              <a:t>4</a:t>
            </a:r>
            <a:r>
              <a:rPr lang="en-IN" dirty="0">
                <a:effectLst/>
                <a:latin typeface="+mj-lt"/>
                <a:ea typeface="Calibri" panose="020F0502020204030204" pitchFamily="34" charset="0"/>
                <a:cs typeface="Arial" panose="020B0604020202020204" pitchFamily="34" charset="0"/>
              </a:rPr>
              <a:t>, pp.293-306.</a:t>
            </a:r>
          </a:p>
          <a:p>
            <a:pPr marL="152400" indent="0">
              <a:buNone/>
            </a:pPr>
            <a:endParaRPr lang="en-IN" dirty="0">
              <a:effectLst/>
              <a:latin typeface="+mj-lt"/>
              <a:ea typeface="Calibri" panose="020F0502020204030204" pitchFamily="34" charset="0"/>
              <a:cs typeface="Arial" panose="020B0604020202020204" pitchFamily="34" charset="0"/>
            </a:endParaRPr>
          </a:p>
          <a:p>
            <a:pPr marL="152400" indent="0">
              <a:buNone/>
            </a:pPr>
            <a:endParaRPr lang="en-IN" sz="1800" dirty="0">
              <a:effectLst/>
              <a:latin typeface="+mj-lt"/>
              <a:ea typeface="Calibri" panose="020F0502020204030204" pitchFamily="34" charset="0"/>
              <a:cs typeface="Arial" panose="020B0604020202020204" pitchFamily="34" charset="0"/>
            </a:endParaRPr>
          </a:p>
          <a:p>
            <a:pPr marL="152400" lvl="0" indent="0" algn="l" rtl="0">
              <a:spcBef>
                <a:spcPts val="0"/>
              </a:spcBef>
              <a:spcAft>
                <a:spcPts val="0"/>
              </a:spcAft>
              <a:buSzPts val="1200"/>
              <a:buNone/>
            </a:pPr>
            <a:endParaRPr dirty="0">
              <a:latin typeface="+mj-lt"/>
            </a:endParaRPr>
          </a:p>
        </p:txBody>
      </p:sp>
      <p:sp>
        <p:nvSpPr>
          <p:cNvPr id="376" name="Google Shape;376;p42"/>
          <p:cNvSpPr/>
          <p:nvPr/>
        </p:nvSpPr>
        <p:spPr>
          <a:xfrm>
            <a:off x="-939514" y="-25688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42"/>
          <p:cNvSpPr/>
          <p:nvPr/>
        </p:nvSpPr>
        <p:spPr>
          <a:xfrm>
            <a:off x="2884711" y="4604000"/>
            <a:ext cx="3108300" cy="3108300"/>
          </a:xfrm>
          <a:prstGeom prst="ellipse">
            <a:avLst/>
          </a:prstGeom>
          <a:no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85"/>
        <p:cNvGrpSpPr/>
        <p:nvPr/>
      </p:nvGrpSpPr>
      <p:grpSpPr>
        <a:xfrm>
          <a:off x="0" y="0"/>
          <a:ext cx="0" cy="0"/>
          <a:chOff x="0" y="0"/>
          <a:chExt cx="0" cy="0"/>
        </a:xfrm>
      </p:grpSpPr>
      <p:sp>
        <p:nvSpPr>
          <p:cNvPr id="391" name="Google Shape;391;p43"/>
          <p:cNvSpPr txBox="1">
            <a:spLocks noGrp="1"/>
          </p:cNvSpPr>
          <p:nvPr>
            <p:ph type="title"/>
          </p:nvPr>
        </p:nvSpPr>
        <p:spPr>
          <a:xfrm>
            <a:off x="655263" y="253150"/>
            <a:ext cx="76992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References</a:t>
            </a:r>
            <a:endParaRPr dirty="0"/>
          </a:p>
        </p:txBody>
      </p:sp>
      <p:sp>
        <p:nvSpPr>
          <p:cNvPr id="392" name="Google Shape;392;p43"/>
          <p:cNvSpPr txBox="1"/>
          <p:nvPr/>
        </p:nvSpPr>
        <p:spPr>
          <a:xfrm>
            <a:off x="453006" y="825850"/>
            <a:ext cx="8598715" cy="3346732"/>
          </a:xfrm>
          <a:prstGeom prst="rect">
            <a:avLst/>
          </a:prstGeom>
          <a:noFill/>
          <a:ln>
            <a:noFill/>
          </a:ln>
        </p:spPr>
        <p:txBody>
          <a:bodyPr spcFirstLastPara="1" wrap="square" lIns="91425" tIns="91425" rIns="91425" bIns="91425" anchor="t" anchorCtr="0">
            <a:noAutofit/>
          </a:bodyPr>
          <a:lstStyle/>
          <a:p>
            <a:r>
              <a:rPr lang="en-IN" sz="1200" dirty="0">
                <a:effectLst/>
                <a:latin typeface="+mj-lt"/>
                <a:ea typeface="Calibri" panose="020F0502020204030204" pitchFamily="34" charset="0"/>
                <a:cs typeface="Arial" panose="020B0604020202020204" pitchFamily="34" charset="0"/>
              </a:rPr>
              <a:t>Atiku, S.B. and </a:t>
            </a:r>
            <a:r>
              <a:rPr lang="en-IN" sz="1200" dirty="0" err="1">
                <a:effectLst/>
                <a:latin typeface="+mj-lt"/>
                <a:ea typeface="Calibri" panose="020F0502020204030204" pitchFamily="34" charset="0"/>
                <a:cs typeface="Arial" panose="020B0604020202020204" pitchFamily="34" charset="0"/>
              </a:rPr>
              <a:t>Unimke</a:t>
            </a:r>
            <a:r>
              <a:rPr lang="en-IN" sz="1200" dirty="0">
                <a:effectLst/>
                <a:latin typeface="+mj-lt"/>
                <a:ea typeface="Calibri" panose="020F0502020204030204" pitchFamily="34" charset="0"/>
                <a:cs typeface="Arial" panose="020B0604020202020204" pitchFamily="34" charset="0"/>
              </a:rPr>
              <a:t>, A.A., (2025). Machine Learning Approach to Detection of Credit Card Fraud. </a:t>
            </a:r>
            <a:r>
              <a:rPr lang="en-IN" sz="1200" i="1" dirty="0">
                <a:effectLst/>
                <a:latin typeface="+mj-lt"/>
                <a:ea typeface="Calibri" panose="020F0502020204030204" pitchFamily="34" charset="0"/>
                <a:cs typeface="Arial" panose="020B0604020202020204" pitchFamily="34" charset="0"/>
              </a:rPr>
              <a:t>International Journal of Applied Science and Research</a:t>
            </a:r>
            <a:r>
              <a:rPr lang="en-IN" sz="1200" dirty="0">
                <a:effectLst/>
                <a:latin typeface="+mj-lt"/>
                <a:ea typeface="Calibri" panose="020F0502020204030204" pitchFamily="34" charset="0"/>
                <a:cs typeface="Arial" panose="020B0604020202020204" pitchFamily="34" charset="0"/>
              </a:rPr>
              <a:t>, </a:t>
            </a:r>
            <a:r>
              <a:rPr lang="en-IN" sz="1200" i="1" dirty="0">
                <a:effectLst/>
                <a:latin typeface="+mj-lt"/>
                <a:ea typeface="Calibri" panose="020F0502020204030204" pitchFamily="34" charset="0"/>
                <a:cs typeface="Arial" panose="020B0604020202020204" pitchFamily="34" charset="0"/>
              </a:rPr>
              <a:t>8</a:t>
            </a:r>
            <a:r>
              <a:rPr lang="en-IN" sz="1200" dirty="0">
                <a:effectLst/>
                <a:latin typeface="+mj-lt"/>
                <a:ea typeface="Calibri" panose="020F0502020204030204" pitchFamily="34" charset="0"/>
                <a:cs typeface="Arial" panose="020B0604020202020204" pitchFamily="34" charset="0"/>
              </a:rPr>
              <a:t>(04).</a:t>
            </a:r>
          </a:p>
          <a:p>
            <a:endParaRPr lang="en-IN" sz="1200" dirty="0">
              <a:latin typeface="+mj-lt"/>
              <a:ea typeface="Calibri" panose="020F0502020204030204" pitchFamily="34" charset="0"/>
              <a:cs typeface="Arial" panose="020B0604020202020204" pitchFamily="34" charset="0"/>
            </a:endParaRPr>
          </a:p>
          <a:p>
            <a:r>
              <a:rPr lang="en-IN" sz="1200" dirty="0" err="1">
                <a:effectLst/>
                <a:latin typeface="+mj-lt"/>
                <a:ea typeface="Calibri" panose="020F0502020204030204" pitchFamily="34" charset="0"/>
                <a:cs typeface="Arial" panose="020B0604020202020204" pitchFamily="34" charset="0"/>
              </a:rPr>
              <a:t>Nagandla</a:t>
            </a:r>
            <a:r>
              <a:rPr lang="en-IN" sz="1200" dirty="0">
                <a:effectLst/>
                <a:latin typeface="+mj-lt"/>
                <a:ea typeface="Calibri" panose="020F0502020204030204" pitchFamily="34" charset="0"/>
                <a:cs typeface="Arial" panose="020B0604020202020204" pitchFamily="34" charset="0"/>
              </a:rPr>
              <a:t>, K., (2025). </a:t>
            </a:r>
            <a:r>
              <a:rPr lang="en-IN" sz="1200" i="1" dirty="0">
                <a:effectLst/>
                <a:latin typeface="+mj-lt"/>
                <a:ea typeface="Calibri" panose="020F0502020204030204" pitchFamily="34" charset="0"/>
                <a:cs typeface="Arial" panose="020B0604020202020204" pitchFamily="34" charset="0"/>
              </a:rPr>
              <a:t>Comparative and Hybrid Approach to Credit Card Fraud Detection Using Machine Learning and Deep Learning</a:t>
            </a:r>
            <a:r>
              <a:rPr lang="en-IN" sz="1200" dirty="0">
                <a:effectLst/>
                <a:latin typeface="+mj-lt"/>
                <a:ea typeface="Calibri" panose="020F0502020204030204" pitchFamily="34" charset="0"/>
                <a:cs typeface="Arial" panose="020B0604020202020204" pitchFamily="34" charset="0"/>
              </a:rPr>
              <a:t> (Doctoral dissertation, California State University, Northridge).</a:t>
            </a:r>
          </a:p>
          <a:p>
            <a:endParaRPr lang="en-IN" sz="1200" dirty="0">
              <a:latin typeface="+mj-lt"/>
              <a:ea typeface="Calibri" panose="020F0502020204030204" pitchFamily="34" charset="0"/>
              <a:cs typeface="Arial" panose="020B0604020202020204" pitchFamily="34" charset="0"/>
            </a:endParaRPr>
          </a:p>
          <a:p>
            <a:r>
              <a:rPr lang="en-US" sz="1200" dirty="0" err="1">
                <a:effectLst/>
                <a:latin typeface="+mj-lt"/>
                <a:ea typeface="Calibri" panose="020F0502020204030204" pitchFamily="34" charset="0"/>
                <a:cs typeface="Arial" panose="020B0604020202020204" pitchFamily="34" charset="0"/>
              </a:rPr>
              <a:t>Zade</a:t>
            </a:r>
            <a:r>
              <a:rPr lang="en-US" sz="1200" dirty="0">
                <a:effectLst/>
                <a:latin typeface="+mj-lt"/>
                <a:ea typeface="Calibri" panose="020F0502020204030204" pitchFamily="34" charset="0"/>
                <a:cs typeface="Arial" panose="020B0604020202020204" pitchFamily="34" charset="0"/>
              </a:rPr>
              <a:t>, N.P., (2024). Exploring graph-based machine learning techniques for transaction fraud detection: a comparative analysis of performance (Doctoral dissertation, Dublin Business School).</a:t>
            </a:r>
            <a:endParaRPr lang="en-IN" sz="1200" dirty="0">
              <a:effectLst/>
              <a:latin typeface="+mj-lt"/>
              <a:ea typeface="Calibri" panose="020F0502020204030204" pitchFamily="34" charset="0"/>
              <a:cs typeface="Arial" panose="020B0604020202020204" pitchFamily="34" charset="0"/>
            </a:endParaRPr>
          </a:p>
          <a:p>
            <a:endParaRPr lang="en-IN" sz="1200" dirty="0">
              <a:effectLst/>
              <a:latin typeface="+mj-lt"/>
              <a:ea typeface="Calibri" panose="020F0502020204030204" pitchFamily="34" charset="0"/>
              <a:cs typeface="Arial" panose="020B0604020202020204" pitchFamily="34" charset="0"/>
            </a:endParaRPr>
          </a:p>
          <a:p>
            <a:r>
              <a:rPr lang="en-IN" sz="1200" dirty="0" err="1">
                <a:effectLst/>
                <a:latin typeface="+mj-lt"/>
                <a:ea typeface="Calibri" panose="020F0502020204030204" pitchFamily="34" charset="0"/>
                <a:cs typeface="Arial" panose="020B0604020202020204" pitchFamily="34" charset="0"/>
              </a:rPr>
              <a:t>Alrasheedi</a:t>
            </a:r>
            <a:r>
              <a:rPr lang="en-IN" sz="1200" dirty="0">
                <a:effectLst/>
                <a:latin typeface="+mj-lt"/>
                <a:ea typeface="Calibri" panose="020F0502020204030204" pitchFamily="34" charset="0"/>
                <a:cs typeface="Arial" panose="020B0604020202020204" pitchFamily="34" charset="0"/>
              </a:rPr>
              <a:t>, M.A., (2025). Enhancing Fraud Detection in Credit Card Transactions: A Comparative Study of Machine Learning Models. </a:t>
            </a:r>
            <a:r>
              <a:rPr lang="en-IN" sz="1200" i="1" dirty="0">
                <a:effectLst/>
                <a:latin typeface="+mj-lt"/>
                <a:ea typeface="Calibri" panose="020F0502020204030204" pitchFamily="34" charset="0"/>
                <a:cs typeface="Arial" panose="020B0604020202020204" pitchFamily="34" charset="0"/>
              </a:rPr>
              <a:t>Computational Economics</a:t>
            </a:r>
            <a:r>
              <a:rPr lang="en-IN" sz="1200" dirty="0">
                <a:effectLst/>
                <a:latin typeface="+mj-lt"/>
                <a:ea typeface="Calibri" panose="020F0502020204030204" pitchFamily="34" charset="0"/>
                <a:cs typeface="Arial" panose="020B0604020202020204" pitchFamily="34" charset="0"/>
              </a:rPr>
              <a:t>, pp.1-27.</a:t>
            </a:r>
          </a:p>
          <a:p>
            <a:endParaRPr lang="en-IN" sz="1200" dirty="0">
              <a:effectLst/>
              <a:latin typeface="+mj-lt"/>
              <a:ea typeface="Calibri" panose="020F0502020204030204" pitchFamily="34" charset="0"/>
              <a:cs typeface="Arial" panose="020B0604020202020204" pitchFamily="34" charset="0"/>
            </a:endParaRPr>
          </a:p>
          <a:p>
            <a:r>
              <a:rPr lang="en-IN" sz="1200" dirty="0">
                <a:effectLst/>
                <a:latin typeface="+mj-lt"/>
                <a:ea typeface="Calibri" panose="020F0502020204030204" pitchFamily="34" charset="0"/>
                <a:cs typeface="Arial" panose="020B0604020202020204" pitchFamily="34" charset="0"/>
              </a:rPr>
              <a:t>Moradi, F., Tarif, M. and </a:t>
            </a:r>
            <a:r>
              <a:rPr lang="en-IN" sz="1200" dirty="0" err="1">
                <a:effectLst/>
                <a:latin typeface="+mj-lt"/>
                <a:ea typeface="Calibri" panose="020F0502020204030204" pitchFamily="34" charset="0"/>
                <a:cs typeface="Arial" panose="020B0604020202020204" pitchFamily="34" charset="0"/>
              </a:rPr>
              <a:t>Homaei</a:t>
            </a:r>
            <a:r>
              <a:rPr lang="en-IN" sz="1200" dirty="0">
                <a:effectLst/>
                <a:latin typeface="+mj-lt"/>
                <a:ea typeface="Calibri" panose="020F0502020204030204" pitchFamily="34" charset="0"/>
                <a:cs typeface="Arial" panose="020B0604020202020204" pitchFamily="34" charset="0"/>
              </a:rPr>
              <a:t>, M., (2025). A systematic review of machine learning in credit card fraud detection. </a:t>
            </a:r>
            <a:r>
              <a:rPr lang="en-IN" sz="1200" i="1" dirty="0">
                <a:effectLst/>
                <a:latin typeface="+mj-lt"/>
                <a:ea typeface="Calibri" panose="020F0502020204030204" pitchFamily="34" charset="0"/>
                <a:cs typeface="Arial" panose="020B0604020202020204" pitchFamily="34" charset="0"/>
              </a:rPr>
              <a:t>Preprint, MDPI AG</a:t>
            </a:r>
            <a:r>
              <a:rPr lang="en-IN" sz="1200" dirty="0">
                <a:effectLst/>
                <a:latin typeface="+mj-lt"/>
                <a:ea typeface="Calibri" panose="020F0502020204030204" pitchFamily="34" charset="0"/>
                <a:cs typeface="Arial" panose="020B0604020202020204" pitchFamily="34" charset="0"/>
              </a:rPr>
              <a:t>.</a:t>
            </a:r>
          </a:p>
          <a:p>
            <a:endParaRPr lang="en-IN" sz="1200" dirty="0">
              <a:latin typeface="+mj-lt"/>
              <a:ea typeface="Calibri" panose="020F0502020204030204" pitchFamily="34" charset="0"/>
              <a:cs typeface="Arial" panose="020B0604020202020204" pitchFamily="34" charset="0"/>
            </a:endParaRPr>
          </a:p>
          <a:p>
            <a:r>
              <a:rPr lang="en-IN" sz="1200" dirty="0">
                <a:effectLst/>
                <a:latin typeface="+mj-lt"/>
                <a:ea typeface="Calibri" panose="020F0502020204030204" pitchFamily="34" charset="0"/>
                <a:cs typeface="Arial" panose="020B0604020202020204" pitchFamily="34" charset="0"/>
              </a:rPr>
              <a:t>Salman, H.A., </a:t>
            </a:r>
            <a:r>
              <a:rPr lang="en-IN" sz="1200" dirty="0" err="1">
                <a:effectLst/>
                <a:latin typeface="+mj-lt"/>
                <a:ea typeface="Calibri" panose="020F0502020204030204" pitchFamily="34" charset="0"/>
                <a:cs typeface="Arial" panose="020B0604020202020204" pitchFamily="34" charset="0"/>
              </a:rPr>
              <a:t>Kalakech</a:t>
            </a:r>
            <a:r>
              <a:rPr lang="en-IN" sz="1200" dirty="0">
                <a:effectLst/>
                <a:latin typeface="+mj-lt"/>
                <a:ea typeface="Calibri" panose="020F0502020204030204" pitchFamily="34" charset="0"/>
                <a:cs typeface="Arial" panose="020B0604020202020204" pitchFamily="34" charset="0"/>
              </a:rPr>
              <a:t>, A. and </a:t>
            </a:r>
            <a:r>
              <a:rPr lang="en-IN" sz="1200" dirty="0" err="1">
                <a:effectLst/>
                <a:latin typeface="+mj-lt"/>
                <a:ea typeface="Calibri" panose="020F0502020204030204" pitchFamily="34" charset="0"/>
                <a:cs typeface="Arial" panose="020B0604020202020204" pitchFamily="34" charset="0"/>
              </a:rPr>
              <a:t>Steiti</a:t>
            </a:r>
            <a:r>
              <a:rPr lang="en-IN" sz="1200" dirty="0">
                <a:effectLst/>
                <a:latin typeface="+mj-lt"/>
                <a:ea typeface="Calibri" panose="020F0502020204030204" pitchFamily="34" charset="0"/>
                <a:cs typeface="Arial" panose="020B0604020202020204" pitchFamily="34" charset="0"/>
              </a:rPr>
              <a:t>, A., (2024). Random forest algorithm overview. Babylonian Journal of Machine Learning, 2024, pp.69-79.</a:t>
            </a:r>
          </a:p>
          <a:p>
            <a:endParaRPr lang="en-IN" sz="1200" dirty="0">
              <a:solidFill>
                <a:schemeClr val="dk2"/>
              </a:solidFill>
              <a:effectLst/>
              <a:latin typeface="+mj-lt"/>
              <a:ea typeface="Inter"/>
              <a:cs typeface="Arial" panose="020B0604020202020204" pitchFamily="34" charset="0"/>
              <a:sym typeface="Inter"/>
            </a:endParaRPr>
          </a:p>
          <a:p>
            <a:r>
              <a:rPr lang="en-GB" sz="1200" dirty="0" err="1">
                <a:effectLst/>
                <a:latin typeface="+mj-lt"/>
                <a:ea typeface="DengXian" panose="02010600030101010101" pitchFamily="2" charset="-122"/>
                <a:cs typeface="Arial" panose="020B0604020202020204" pitchFamily="34" charset="0"/>
              </a:rPr>
              <a:t>Nandaniya</a:t>
            </a:r>
            <a:r>
              <a:rPr lang="en-GB" sz="1200" dirty="0">
                <a:effectLst/>
                <a:latin typeface="+mj-lt"/>
                <a:ea typeface="DengXian" panose="02010600030101010101" pitchFamily="2" charset="-122"/>
                <a:cs typeface="Arial" panose="020B0604020202020204" pitchFamily="34" charset="0"/>
              </a:rPr>
              <a:t>. K, (2026). </a:t>
            </a:r>
            <a:r>
              <a:rPr lang="en-IN" sz="1200" i="1" dirty="0">
                <a:effectLst/>
                <a:latin typeface="+mj-lt"/>
                <a:ea typeface="DengXian" panose="02010600030101010101" pitchFamily="2" charset="-122"/>
                <a:cs typeface="Arial" panose="020B0604020202020204" pitchFamily="34" charset="0"/>
              </a:rPr>
              <a:t>Credit Card Fraud Detection </a:t>
            </a:r>
            <a:r>
              <a:rPr lang="en-IN" sz="1200" dirty="0">
                <a:effectLst/>
                <a:latin typeface="+mj-lt"/>
                <a:ea typeface="DengXian" panose="02010600030101010101" pitchFamily="2" charset="-122"/>
                <a:cs typeface="Arial" panose="020B0604020202020204" pitchFamily="34" charset="0"/>
              </a:rPr>
              <a:t>[Online]. Available at: </a:t>
            </a:r>
            <a:r>
              <a:rPr lang="en-IN" sz="1200" u="sng" dirty="0">
                <a:solidFill>
                  <a:srgbClr val="0563C1"/>
                </a:solidFill>
                <a:effectLst/>
                <a:latin typeface="+mj-lt"/>
                <a:ea typeface="DengXian" panose="02010600030101010101" pitchFamily="2" charset="-122"/>
                <a:cs typeface="Arial" panose="020B0604020202020204" pitchFamily="34" charset="0"/>
                <a:hlinkClick r:id="rId3"/>
              </a:rPr>
              <a:t>https://www.kaggle.com/datasets/kaushalnandania/credit-card-fraud-detection</a:t>
            </a:r>
            <a:r>
              <a:rPr lang="en-IN" sz="1200" dirty="0">
                <a:effectLst/>
                <a:latin typeface="+mj-lt"/>
                <a:ea typeface="DengXian" panose="02010600030101010101" pitchFamily="2" charset="-122"/>
                <a:cs typeface="Arial" panose="020B0604020202020204" pitchFamily="34" charset="0"/>
              </a:rPr>
              <a:t>. </a:t>
            </a:r>
          </a:p>
          <a:p>
            <a:endParaRPr lang="en-IN" sz="1200" dirty="0">
              <a:effectLst/>
              <a:latin typeface="+mj-lt"/>
              <a:ea typeface="Calibri" panose="020F050202020403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Credit Card Project Proposal by Slidesgo">
  <a:themeElements>
    <a:clrScheme name="Simple Light">
      <a:dk1>
        <a:srgbClr val="023E8A"/>
      </a:dk1>
      <a:lt1>
        <a:srgbClr val="467B9D"/>
      </a:lt1>
      <a:dk2>
        <a:srgbClr val="000000"/>
      </a:dk2>
      <a:lt2>
        <a:srgbClr val="FFFFFF"/>
      </a:lt2>
      <a:accent1>
        <a:srgbClr val="FFFFFF"/>
      </a:accent1>
      <a:accent2>
        <a:srgbClr val="FFFFFF"/>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630</TotalTime>
  <Words>2204</Words>
  <Application>Microsoft Office PowerPoint</Application>
  <PresentationFormat>On-screen Show (16:9)</PresentationFormat>
  <Paragraphs>123</Paragraphs>
  <Slides>13</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Inter</vt:lpstr>
      <vt:lpstr>Montserrat SemiBold</vt:lpstr>
      <vt:lpstr>Raleway</vt:lpstr>
      <vt:lpstr>Arial</vt:lpstr>
      <vt:lpstr>Times New Roman</vt:lpstr>
      <vt:lpstr>Montserrat Medium</vt:lpstr>
      <vt:lpstr>Montserrat</vt:lpstr>
      <vt:lpstr>Wingdings</vt:lpstr>
      <vt:lpstr>Credit Card Project Proposal by Slidesgo</vt:lpstr>
      <vt:lpstr>The Importance of Machine Learning in Credit Card Fraud Detection</vt:lpstr>
      <vt:lpstr>TABLE OF CONTENTS</vt:lpstr>
      <vt:lpstr>Research Context &amp; Background</vt:lpstr>
      <vt:lpstr>Research  Problem</vt:lpstr>
      <vt:lpstr>Research Aim &amp; Objectives</vt:lpstr>
      <vt:lpstr>Literature Review</vt:lpstr>
      <vt:lpstr>Research Gap</vt:lpstr>
      <vt:lpstr>Research Methodology</vt:lpstr>
      <vt:lpstr>Machine Learning  Algorithms</vt:lpstr>
      <vt:lpstr>Project planning and resources</vt:lpstr>
      <vt:lpstr>Project impact and limitations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somisetty srinivas</dc:creator>
  <cp:lastModifiedBy>somisetty srinivas</cp:lastModifiedBy>
  <cp:revision>1</cp:revision>
  <dcterms:modified xsi:type="dcterms:W3CDTF">2026-07-13T09:05:58Z</dcterms:modified>
</cp:coreProperties>
</file>