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3C3C3F-AC77-491F-AD18-64C74E825995}" v="1" dt="2025-10-12T15:06:15.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137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Tanase (2410743)" userId="ac1f1a81-4490-4c89-b3c4-dc0e9d0c1c2b" providerId="ADAL" clId="{843C3C3F-AC77-491F-AD18-64C74E825995}"/>
    <pc:docChg chg="custSel modSld">
      <pc:chgData name="Marius Tanase (2410743)" userId="ac1f1a81-4490-4c89-b3c4-dc0e9d0c1c2b" providerId="ADAL" clId="{843C3C3F-AC77-491F-AD18-64C74E825995}" dt="2025-10-12T15:06:27.686" v="1" actId="21"/>
      <pc:docMkLst>
        <pc:docMk/>
      </pc:docMkLst>
      <pc:sldChg chg="addSp delSp modSp mod">
        <pc:chgData name="Marius Tanase (2410743)" userId="ac1f1a81-4490-4c89-b3c4-dc0e9d0c1c2b" providerId="ADAL" clId="{843C3C3F-AC77-491F-AD18-64C74E825995}" dt="2025-10-12T15:06:27.686" v="1" actId="21"/>
        <pc:sldMkLst>
          <pc:docMk/>
          <pc:sldMk cId="2117475519" sldId="259"/>
        </pc:sldMkLst>
        <pc:spChg chg="add del mod">
          <ac:chgData name="Marius Tanase (2410743)" userId="ac1f1a81-4490-4c89-b3c4-dc0e9d0c1c2b" providerId="ADAL" clId="{843C3C3F-AC77-491F-AD18-64C74E825995}" dt="2025-10-12T15:06:27.686" v="1" actId="21"/>
          <ac:spMkLst>
            <pc:docMk/>
            <pc:sldMk cId="2117475519" sldId="259"/>
            <ac:spMk id="3" creationId="{5E04F58F-67F6-79CD-2602-F40F9B800DED}"/>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986F46-35CC-40F7-9F77-33C26DC8445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DDAF3BB-2814-40C2-8016-F0109DB742A5}">
      <dgm:prSet/>
      <dgm:spPr/>
      <dgm:t>
        <a:bodyPr/>
        <a:lstStyle/>
        <a:p>
          <a:r>
            <a:rPr lang="en-GB" b="0" i="0"/>
            <a:t>Novatech Solutions is a medium-sized consultancy firm headquartered in London.</a:t>
          </a:r>
          <a:endParaRPr lang="en-US"/>
        </a:p>
      </dgm:t>
    </dgm:pt>
    <dgm:pt modelId="{F776E763-5D5D-484A-AED6-7CA38E532BF8}" type="parTrans" cxnId="{E21F961D-9CE9-4C0E-ADA8-BA9CC712A206}">
      <dgm:prSet/>
      <dgm:spPr/>
      <dgm:t>
        <a:bodyPr/>
        <a:lstStyle/>
        <a:p>
          <a:endParaRPr lang="en-US"/>
        </a:p>
      </dgm:t>
    </dgm:pt>
    <dgm:pt modelId="{A05C3AA4-17A8-43C2-ACB5-C6B60C8659DB}" type="sibTrans" cxnId="{E21F961D-9CE9-4C0E-ADA8-BA9CC712A206}">
      <dgm:prSet/>
      <dgm:spPr/>
      <dgm:t>
        <a:bodyPr/>
        <a:lstStyle/>
        <a:p>
          <a:endParaRPr lang="en-US"/>
        </a:p>
      </dgm:t>
    </dgm:pt>
    <dgm:pt modelId="{FB148DE5-05F5-4F4F-87B7-A14AD067DB66}">
      <dgm:prSet/>
      <dgm:spPr/>
      <dgm:t>
        <a:bodyPr/>
        <a:lstStyle/>
        <a:p>
          <a:r>
            <a:rPr lang="en-GB" b="0" i="0"/>
            <a:t>The company specialises in digital transformation services for UK-based public and private sector clients.</a:t>
          </a:r>
          <a:endParaRPr lang="en-US"/>
        </a:p>
      </dgm:t>
    </dgm:pt>
    <dgm:pt modelId="{8D338973-D295-4F9E-8771-37D21A700E08}" type="parTrans" cxnId="{1A53632F-9AC3-4502-9A93-DDFE36BB7071}">
      <dgm:prSet/>
      <dgm:spPr/>
      <dgm:t>
        <a:bodyPr/>
        <a:lstStyle/>
        <a:p>
          <a:endParaRPr lang="en-US"/>
        </a:p>
      </dgm:t>
    </dgm:pt>
    <dgm:pt modelId="{85568488-ECE7-491F-A70A-CB850B9E830F}" type="sibTrans" cxnId="{1A53632F-9AC3-4502-9A93-DDFE36BB7071}">
      <dgm:prSet/>
      <dgm:spPr/>
      <dgm:t>
        <a:bodyPr/>
        <a:lstStyle/>
        <a:p>
          <a:endParaRPr lang="en-US"/>
        </a:p>
      </dgm:t>
    </dgm:pt>
    <dgm:pt modelId="{A149A8AE-73FB-4E87-A153-7C0F07EFF112}">
      <dgm:prSet/>
      <dgm:spPr/>
      <dgm:t>
        <a:bodyPr/>
        <a:lstStyle/>
        <a:p>
          <a:r>
            <a:rPr lang="en-GB" b="0" i="0"/>
            <a:t>Novatech is currently launching a major internal transformation project to upgrade its infrastructure and project delivery systems (CIPD, 2023).</a:t>
          </a:r>
          <a:endParaRPr lang="en-US"/>
        </a:p>
      </dgm:t>
    </dgm:pt>
    <dgm:pt modelId="{C65E1A19-B036-49C3-92A8-ECEE423927B2}" type="parTrans" cxnId="{242A1065-D318-45DF-9FB6-37E5520FAC88}">
      <dgm:prSet/>
      <dgm:spPr/>
      <dgm:t>
        <a:bodyPr/>
        <a:lstStyle/>
        <a:p>
          <a:endParaRPr lang="en-US"/>
        </a:p>
      </dgm:t>
    </dgm:pt>
    <dgm:pt modelId="{D6AE0D6C-E89D-4B6D-A3C7-ADF56F17EE6E}" type="sibTrans" cxnId="{242A1065-D318-45DF-9FB6-37E5520FAC88}">
      <dgm:prSet/>
      <dgm:spPr/>
      <dgm:t>
        <a:bodyPr/>
        <a:lstStyle/>
        <a:p>
          <a:endParaRPr lang="en-US"/>
        </a:p>
      </dgm:t>
    </dgm:pt>
    <dgm:pt modelId="{8D9F8CCB-65F7-427C-8439-99E3B518CF92}">
      <dgm:prSet/>
      <dgm:spPr/>
      <dgm:t>
        <a:bodyPr/>
        <a:lstStyle/>
        <a:p>
          <a:r>
            <a:rPr lang="en-GB" b="0" i="0"/>
            <a:t>The firm requires a skilled Project Manager to lead this initiative, manage stakeholder expectations, and ensure successful delivery (Forbes, 2021).</a:t>
          </a:r>
          <a:endParaRPr lang="en-US"/>
        </a:p>
      </dgm:t>
    </dgm:pt>
    <dgm:pt modelId="{EA523E3F-794D-46BD-A022-2B572CE3AA68}" type="parTrans" cxnId="{795EE03F-FE40-438D-9DA1-194292DEC659}">
      <dgm:prSet/>
      <dgm:spPr/>
      <dgm:t>
        <a:bodyPr/>
        <a:lstStyle/>
        <a:p>
          <a:endParaRPr lang="en-US"/>
        </a:p>
      </dgm:t>
    </dgm:pt>
    <dgm:pt modelId="{7F1CB449-5F31-4783-B2A3-4ADFAE8F0D27}" type="sibTrans" cxnId="{795EE03F-FE40-438D-9DA1-194292DEC659}">
      <dgm:prSet/>
      <dgm:spPr/>
      <dgm:t>
        <a:bodyPr/>
        <a:lstStyle/>
        <a:p>
          <a:endParaRPr lang="en-US"/>
        </a:p>
      </dgm:t>
    </dgm:pt>
    <dgm:pt modelId="{94594839-CB8D-4BBE-A698-5111DAFFD215}">
      <dgm:prSet/>
      <dgm:spPr/>
      <dgm:t>
        <a:bodyPr/>
        <a:lstStyle/>
        <a:p>
          <a:r>
            <a:rPr lang="en-GB" b="0" i="0"/>
            <a:t>The role demands technical knowledge, leadership skills, and change management experience.</a:t>
          </a:r>
          <a:endParaRPr lang="en-US"/>
        </a:p>
      </dgm:t>
    </dgm:pt>
    <dgm:pt modelId="{403076A0-35AB-446C-9B75-314B90360421}" type="parTrans" cxnId="{84B070BB-97A7-4D22-99F4-EFA325554CDA}">
      <dgm:prSet/>
      <dgm:spPr/>
      <dgm:t>
        <a:bodyPr/>
        <a:lstStyle/>
        <a:p>
          <a:endParaRPr lang="en-US"/>
        </a:p>
      </dgm:t>
    </dgm:pt>
    <dgm:pt modelId="{4350B609-3892-411D-B1B0-BCBB7EC9552C}" type="sibTrans" cxnId="{84B070BB-97A7-4D22-99F4-EFA325554CDA}">
      <dgm:prSet/>
      <dgm:spPr/>
      <dgm:t>
        <a:bodyPr/>
        <a:lstStyle/>
        <a:p>
          <a:endParaRPr lang="en-US"/>
        </a:p>
      </dgm:t>
    </dgm:pt>
    <dgm:pt modelId="{B4BD6982-4668-1D46-9190-1C8DEA5C2773}" type="pres">
      <dgm:prSet presAssocID="{ED986F46-35CC-40F7-9F77-33C26DC8445B}" presName="outerComposite" presStyleCnt="0">
        <dgm:presLayoutVars>
          <dgm:chMax val="5"/>
          <dgm:dir/>
          <dgm:resizeHandles val="exact"/>
        </dgm:presLayoutVars>
      </dgm:prSet>
      <dgm:spPr/>
    </dgm:pt>
    <dgm:pt modelId="{E1C0C374-3384-9940-A5E0-D3B93D0B615D}" type="pres">
      <dgm:prSet presAssocID="{ED986F46-35CC-40F7-9F77-33C26DC8445B}" presName="dummyMaxCanvas" presStyleCnt="0">
        <dgm:presLayoutVars/>
      </dgm:prSet>
      <dgm:spPr/>
    </dgm:pt>
    <dgm:pt modelId="{2A7F4065-5846-9A49-A8EA-D17565A0FB73}" type="pres">
      <dgm:prSet presAssocID="{ED986F46-35CC-40F7-9F77-33C26DC8445B}" presName="FiveNodes_1" presStyleLbl="node1" presStyleIdx="0" presStyleCnt="5">
        <dgm:presLayoutVars>
          <dgm:bulletEnabled val="1"/>
        </dgm:presLayoutVars>
      </dgm:prSet>
      <dgm:spPr/>
    </dgm:pt>
    <dgm:pt modelId="{7D2A6E25-F54F-A444-A5BD-219375DEC23A}" type="pres">
      <dgm:prSet presAssocID="{ED986F46-35CC-40F7-9F77-33C26DC8445B}" presName="FiveNodes_2" presStyleLbl="node1" presStyleIdx="1" presStyleCnt="5">
        <dgm:presLayoutVars>
          <dgm:bulletEnabled val="1"/>
        </dgm:presLayoutVars>
      </dgm:prSet>
      <dgm:spPr/>
    </dgm:pt>
    <dgm:pt modelId="{3ACEEEE8-8996-BB4F-BB37-3F945952BEC3}" type="pres">
      <dgm:prSet presAssocID="{ED986F46-35CC-40F7-9F77-33C26DC8445B}" presName="FiveNodes_3" presStyleLbl="node1" presStyleIdx="2" presStyleCnt="5">
        <dgm:presLayoutVars>
          <dgm:bulletEnabled val="1"/>
        </dgm:presLayoutVars>
      </dgm:prSet>
      <dgm:spPr/>
    </dgm:pt>
    <dgm:pt modelId="{B0FDBD4D-1775-3741-A1AE-D9E85BD03CD2}" type="pres">
      <dgm:prSet presAssocID="{ED986F46-35CC-40F7-9F77-33C26DC8445B}" presName="FiveNodes_4" presStyleLbl="node1" presStyleIdx="3" presStyleCnt="5">
        <dgm:presLayoutVars>
          <dgm:bulletEnabled val="1"/>
        </dgm:presLayoutVars>
      </dgm:prSet>
      <dgm:spPr/>
    </dgm:pt>
    <dgm:pt modelId="{0F9B4341-E33E-5C4F-81E2-298E8CFF1E74}" type="pres">
      <dgm:prSet presAssocID="{ED986F46-35CC-40F7-9F77-33C26DC8445B}" presName="FiveNodes_5" presStyleLbl="node1" presStyleIdx="4" presStyleCnt="5">
        <dgm:presLayoutVars>
          <dgm:bulletEnabled val="1"/>
        </dgm:presLayoutVars>
      </dgm:prSet>
      <dgm:spPr/>
    </dgm:pt>
    <dgm:pt modelId="{F2106707-3118-424D-8AA9-D8FACAF14F92}" type="pres">
      <dgm:prSet presAssocID="{ED986F46-35CC-40F7-9F77-33C26DC8445B}" presName="FiveConn_1-2" presStyleLbl="fgAccFollowNode1" presStyleIdx="0" presStyleCnt="4">
        <dgm:presLayoutVars>
          <dgm:bulletEnabled val="1"/>
        </dgm:presLayoutVars>
      </dgm:prSet>
      <dgm:spPr/>
    </dgm:pt>
    <dgm:pt modelId="{0B0E1BB9-3A0D-874F-9F17-367126782EDA}" type="pres">
      <dgm:prSet presAssocID="{ED986F46-35CC-40F7-9F77-33C26DC8445B}" presName="FiveConn_2-3" presStyleLbl="fgAccFollowNode1" presStyleIdx="1" presStyleCnt="4">
        <dgm:presLayoutVars>
          <dgm:bulletEnabled val="1"/>
        </dgm:presLayoutVars>
      </dgm:prSet>
      <dgm:spPr/>
    </dgm:pt>
    <dgm:pt modelId="{ADB9C21F-7BDA-634F-B0F6-C3341E363F11}" type="pres">
      <dgm:prSet presAssocID="{ED986F46-35CC-40F7-9F77-33C26DC8445B}" presName="FiveConn_3-4" presStyleLbl="fgAccFollowNode1" presStyleIdx="2" presStyleCnt="4">
        <dgm:presLayoutVars>
          <dgm:bulletEnabled val="1"/>
        </dgm:presLayoutVars>
      </dgm:prSet>
      <dgm:spPr/>
    </dgm:pt>
    <dgm:pt modelId="{B5B65791-5740-5E48-A160-A5B8ABAAAC0E}" type="pres">
      <dgm:prSet presAssocID="{ED986F46-35CC-40F7-9F77-33C26DC8445B}" presName="FiveConn_4-5" presStyleLbl="fgAccFollowNode1" presStyleIdx="3" presStyleCnt="4">
        <dgm:presLayoutVars>
          <dgm:bulletEnabled val="1"/>
        </dgm:presLayoutVars>
      </dgm:prSet>
      <dgm:spPr/>
    </dgm:pt>
    <dgm:pt modelId="{1223576A-CD24-0E46-8173-AA2F8B95655B}" type="pres">
      <dgm:prSet presAssocID="{ED986F46-35CC-40F7-9F77-33C26DC8445B}" presName="FiveNodes_1_text" presStyleLbl="node1" presStyleIdx="4" presStyleCnt="5">
        <dgm:presLayoutVars>
          <dgm:bulletEnabled val="1"/>
        </dgm:presLayoutVars>
      </dgm:prSet>
      <dgm:spPr/>
    </dgm:pt>
    <dgm:pt modelId="{B0719032-90F5-0042-B1F7-9776CDB4BE93}" type="pres">
      <dgm:prSet presAssocID="{ED986F46-35CC-40F7-9F77-33C26DC8445B}" presName="FiveNodes_2_text" presStyleLbl="node1" presStyleIdx="4" presStyleCnt="5">
        <dgm:presLayoutVars>
          <dgm:bulletEnabled val="1"/>
        </dgm:presLayoutVars>
      </dgm:prSet>
      <dgm:spPr/>
    </dgm:pt>
    <dgm:pt modelId="{0850BCE5-0A6E-CD48-8569-2E7CD94CDB99}" type="pres">
      <dgm:prSet presAssocID="{ED986F46-35CC-40F7-9F77-33C26DC8445B}" presName="FiveNodes_3_text" presStyleLbl="node1" presStyleIdx="4" presStyleCnt="5">
        <dgm:presLayoutVars>
          <dgm:bulletEnabled val="1"/>
        </dgm:presLayoutVars>
      </dgm:prSet>
      <dgm:spPr/>
    </dgm:pt>
    <dgm:pt modelId="{EFDB6C15-E4B3-2641-8815-05011E1F87C6}" type="pres">
      <dgm:prSet presAssocID="{ED986F46-35CC-40F7-9F77-33C26DC8445B}" presName="FiveNodes_4_text" presStyleLbl="node1" presStyleIdx="4" presStyleCnt="5">
        <dgm:presLayoutVars>
          <dgm:bulletEnabled val="1"/>
        </dgm:presLayoutVars>
      </dgm:prSet>
      <dgm:spPr/>
    </dgm:pt>
    <dgm:pt modelId="{817A370E-3B86-2540-8EAC-3A9E22E6D0B8}" type="pres">
      <dgm:prSet presAssocID="{ED986F46-35CC-40F7-9F77-33C26DC8445B}" presName="FiveNodes_5_text" presStyleLbl="node1" presStyleIdx="4" presStyleCnt="5">
        <dgm:presLayoutVars>
          <dgm:bulletEnabled val="1"/>
        </dgm:presLayoutVars>
      </dgm:prSet>
      <dgm:spPr/>
    </dgm:pt>
  </dgm:ptLst>
  <dgm:cxnLst>
    <dgm:cxn modelId="{7362B60F-CDE0-EC41-9972-71564307603D}" type="presOf" srcId="{8D9F8CCB-65F7-427C-8439-99E3B518CF92}" destId="{EFDB6C15-E4B3-2641-8815-05011E1F87C6}" srcOrd="1" destOrd="0" presId="urn:microsoft.com/office/officeart/2005/8/layout/vProcess5"/>
    <dgm:cxn modelId="{E21F961D-9CE9-4C0E-ADA8-BA9CC712A206}" srcId="{ED986F46-35CC-40F7-9F77-33C26DC8445B}" destId="{9DDAF3BB-2814-40C2-8016-F0109DB742A5}" srcOrd="0" destOrd="0" parTransId="{F776E763-5D5D-484A-AED6-7CA38E532BF8}" sibTransId="{A05C3AA4-17A8-43C2-ACB5-C6B60C8659DB}"/>
    <dgm:cxn modelId="{83CCF928-D855-6546-A786-F549BBDB248F}" type="presOf" srcId="{FB148DE5-05F5-4F4F-87B7-A14AD067DB66}" destId="{B0719032-90F5-0042-B1F7-9776CDB4BE93}" srcOrd="1" destOrd="0" presId="urn:microsoft.com/office/officeart/2005/8/layout/vProcess5"/>
    <dgm:cxn modelId="{1A53632F-9AC3-4502-9A93-DDFE36BB7071}" srcId="{ED986F46-35CC-40F7-9F77-33C26DC8445B}" destId="{FB148DE5-05F5-4F4F-87B7-A14AD067DB66}" srcOrd="1" destOrd="0" parTransId="{8D338973-D295-4F9E-8771-37D21A700E08}" sibTransId="{85568488-ECE7-491F-A70A-CB850B9E830F}"/>
    <dgm:cxn modelId="{795EE03F-FE40-438D-9DA1-194292DEC659}" srcId="{ED986F46-35CC-40F7-9F77-33C26DC8445B}" destId="{8D9F8CCB-65F7-427C-8439-99E3B518CF92}" srcOrd="3" destOrd="0" parTransId="{EA523E3F-794D-46BD-A022-2B572CE3AA68}" sibTransId="{7F1CB449-5F31-4783-B2A3-4ADFAE8F0D27}"/>
    <dgm:cxn modelId="{18237D5D-B9BE-D847-AA8B-8DD872C8B2BE}" type="presOf" srcId="{8D9F8CCB-65F7-427C-8439-99E3B518CF92}" destId="{B0FDBD4D-1775-3741-A1AE-D9E85BD03CD2}" srcOrd="0" destOrd="0" presId="urn:microsoft.com/office/officeart/2005/8/layout/vProcess5"/>
    <dgm:cxn modelId="{4433A95E-5F59-9A47-9DB9-D15E7FF67F5B}" type="presOf" srcId="{D6AE0D6C-E89D-4B6D-A3C7-ADF56F17EE6E}" destId="{ADB9C21F-7BDA-634F-B0F6-C3341E363F11}" srcOrd="0" destOrd="0" presId="urn:microsoft.com/office/officeart/2005/8/layout/vProcess5"/>
    <dgm:cxn modelId="{B8FFD964-9716-8646-9F7C-EACAB2EE421C}" type="presOf" srcId="{7F1CB449-5F31-4783-B2A3-4ADFAE8F0D27}" destId="{B5B65791-5740-5E48-A160-A5B8ABAAAC0E}" srcOrd="0" destOrd="0" presId="urn:microsoft.com/office/officeart/2005/8/layout/vProcess5"/>
    <dgm:cxn modelId="{242A1065-D318-45DF-9FB6-37E5520FAC88}" srcId="{ED986F46-35CC-40F7-9F77-33C26DC8445B}" destId="{A149A8AE-73FB-4E87-A153-7C0F07EFF112}" srcOrd="2" destOrd="0" parTransId="{C65E1A19-B036-49C3-92A8-ECEE423927B2}" sibTransId="{D6AE0D6C-E89D-4B6D-A3C7-ADF56F17EE6E}"/>
    <dgm:cxn modelId="{A5745F69-7BA3-8742-8EA2-D705B2AAE5B8}" type="presOf" srcId="{9DDAF3BB-2814-40C2-8016-F0109DB742A5}" destId="{1223576A-CD24-0E46-8173-AA2F8B95655B}" srcOrd="1" destOrd="0" presId="urn:microsoft.com/office/officeart/2005/8/layout/vProcess5"/>
    <dgm:cxn modelId="{4257D473-A580-E441-83BF-277B9EB721EC}" type="presOf" srcId="{ED986F46-35CC-40F7-9F77-33C26DC8445B}" destId="{B4BD6982-4668-1D46-9190-1C8DEA5C2773}" srcOrd="0" destOrd="0" presId="urn:microsoft.com/office/officeart/2005/8/layout/vProcess5"/>
    <dgm:cxn modelId="{F3B00858-5613-FD48-8A37-EFDCFD7925B5}" type="presOf" srcId="{FB148DE5-05F5-4F4F-87B7-A14AD067DB66}" destId="{7D2A6E25-F54F-A444-A5BD-219375DEC23A}" srcOrd="0" destOrd="0" presId="urn:microsoft.com/office/officeart/2005/8/layout/vProcess5"/>
    <dgm:cxn modelId="{F5FEE582-9ECC-984E-870D-CA616ACE22D4}" type="presOf" srcId="{94594839-CB8D-4BBE-A698-5111DAFFD215}" destId="{0F9B4341-E33E-5C4F-81E2-298E8CFF1E74}" srcOrd="0" destOrd="0" presId="urn:microsoft.com/office/officeart/2005/8/layout/vProcess5"/>
    <dgm:cxn modelId="{D28E73A0-1CCA-7B40-9114-C2A1022F0717}" type="presOf" srcId="{A149A8AE-73FB-4E87-A153-7C0F07EFF112}" destId="{0850BCE5-0A6E-CD48-8569-2E7CD94CDB99}" srcOrd="1" destOrd="0" presId="urn:microsoft.com/office/officeart/2005/8/layout/vProcess5"/>
    <dgm:cxn modelId="{280039AD-E215-8949-B48C-7B94C77B4129}" type="presOf" srcId="{A05C3AA4-17A8-43C2-ACB5-C6B60C8659DB}" destId="{F2106707-3118-424D-8AA9-D8FACAF14F92}" srcOrd="0" destOrd="0" presId="urn:microsoft.com/office/officeart/2005/8/layout/vProcess5"/>
    <dgm:cxn modelId="{16DB48B8-DC2E-DF4E-8A0B-79BE78C5DB4C}" type="presOf" srcId="{85568488-ECE7-491F-A70A-CB850B9E830F}" destId="{0B0E1BB9-3A0D-874F-9F17-367126782EDA}" srcOrd="0" destOrd="0" presId="urn:microsoft.com/office/officeart/2005/8/layout/vProcess5"/>
    <dgm:cxn modelId="{88E5F5B9-67D4-434F-8389-5668618EEBD2}" type="presOf" srcId="{94594839-CB8D-4BBE-A698-5111DAFFD215}" destId="{817A370E-3B86-2540-8EAC-3A9E22E6D0B8}" srcOrd="1" destOrd="0" presId="urn:microsoft.com/office/officeart/2005/8/layout/vProcess5"/>
    <dgm:cxn modelId="{84B070BB-97A7-4D22-99F4-EFA325554CDA}" srcId="{ED986F46-35CC-40F7-9F77-33C26DC8445B}" destId="{94594839-CB8D-4BBE-A698-5111DAFFD215}" srcOrd="4" destOrd="0" parTransId="{403076A0-35AB-446C-9B75-314B90360421}" sibTransId="{4350B609-3892-411D-B1B0-BCBB7EC9552C}"/>
    <dgm:cxn modelId="{002F42EB-06D0-DC40-9BBE-2EC447BDA482}" type="presOf" srcId="{9DDAF3BB-2814-40C2-8016-F0109DB742A5}" destId="{2A7F4065-5846-9A49-A8EA-D17565A0FB73}" srcOrd="0" destOrd="0" presId="urn:microsoft.com/office/officeart/2005/8/layout/vProcess5"/>
    <dgm:cxn modelId="{7DA8D1F2-67A0-914F-8B75-6FD0C2970919}" type="presOf" srcId="{A149A8AE-73FB-4E87-A153-7C0F07EFF112}" destId="{3ACEEEE8-8996-BB4F-BB37-3F945952BEC3}" srcOrd="0" destOrd="0" presId="urn:microsoft.com/office/officeart/2005/8/layout/vProcess5"/>
    <dgm:cxn modelId="{A797A3D1-353A-9D49-96C1-65DD846DC88A}" type="presParOf" srcId="{B4BD6982-4668-1D46-9190-1C8DEA5C2773}" destId="{E1C0C374-3384-9940-A5E0-D3B93D0B615D}" srcOrd="0" destOrd="0" presId="urn:microsoft.com/office/officeart/2005/8/layout/vProcess5"/>
    <dgm:cxn modelId="{02948AFC-26B1-3142-BAC1-7A225AA3EBA5}" type="presParOf" srcId="{B4BD6982-4668-1D46-9190-1C8DEA5C2773}" destId="{2A7F4065-5846-9A49-A8EA-D17565A0FB73}" srcOrd="1" destOrd="0" presId="urn:microsoft.com/office/officeart/2005/8/layout/vProcess5"/>
    <dgm:cxn modelId="{38D9AB23-3D86-1646-936B-5A270CCC6187}" type="presParOf" srcId="{B4BD6982-4668-1D46-9190-1C8DEA5C2773}" destId="{7D2A6E25-F54F-A444-A5BD-219375DEC23A}" srcOrd="2" destOrd="0" presId="urn:microsoft.com/office/officeart/2005/8/layout/vProcess5"/>
    <dgm:cxn modelId="{FD627FDB-CA85-7E44-ACBE-254AC7BCF3F1}" type="presParOf" srcId="{B4BD6982-4668-1D46-9190-1C8DEA5C2773}" destId="{3ACEEEE8-8996-BB4F-BB37-3F945952BEC3}" srcOrd="3" destOrd="0" presId="urn:microsoft.com/office/officeart/2005/8/layout/vProcess5"/>
    <dgm:cxn modelId="{6B1EF7B8-AA0B-1949-A3D8-4AB2FC440B37}" type="presParOf" srcId="{B4BD6982-4668-1D46-9190-1C8DEA5C2773}" destId="{B0FDBD4D-1775-3741-A1AE-D9E85BD03CD2}" srcOrd="4" destOrd="0" presId="urn:microsoft.com/office/officeart/2005/8/layout/vProcess5"/>
    <dgm:cxn modelId="{5AB1AB96-D8DA-894C-BFB9-BDCE4BC038B1}" type="presParOf" srcId="{B4BD6982-4668-1D46-9190-1C8DEA5C2773}" destId="{0F9B4341-E33E-5C4F-81E2-298E8CFF1E74}" srcOrd="5" destOrd="0" presId="urn:microsoft.com/office/officeart/2005/8/layout/vProcess5"/>
    <dgm:cxn modelId="{BDD4B1AC-4D83-944D-A726-313E094EC9A9}" type="presParOf" srcId="{B4BD6982-4668-1D46-9190-1C8DEA5C2773}" destId="{F2106707-3118-424D-8AA9-D8FACAF14F92}" srcOrd="6" destOrd="0" presId="urn:microsoft.com/office/officeart/2005/8/layout/vProcess5"/>
    <dgm:cxn modelId="{E8EE853A-DF20-4243-9F5C-74E3051A0335}" type="presParOf" srcId="{B4BD6982-4668-1D46-9190-1C8DEA5C2773}" destId="{0B0E1BB9-3A0D-874F-9F17-367126782EDA}" srcOrd="7" destOrd="0" presId="urn:microsoft.com/office/officeart/2005/8/layout/vProcess5"/>
    <dgm:cxn modelId="{620B1DB3-A6AC-D64D-8CF1-CCBDEC970566}" type="presParOf" srcId="{B4BD6982-4668-1D46-9190-1C8DEA5C2773}" destId="{ADB9C21F-7BDA-634F-B0F6-C3341E363F11}" srcOrd="8" destOrd="0" presId="urn:microsoft.com/office/officeart/2005/8/layout/vProcess5"/>
    <dgm:cxn modelId="{F5797D9B-293D-5F42-BC48-84472BF2F5AB}" type="presParOf" srcId="{B4BD6982-4668-1D46-9190-1C8DEA5C2773}" destId="{B5B65791-5740-5E48-A160-A5B8ABAAAC0E}" srcOrd="9" destOrd="0" presId="urn:microsoft.com/office/officeart/2005/8/layout/vProcess5"/>
    <dgm:cxn modelId="{5758C6EC-775F-EE49-90B7-BE6AB4CF93C5}" type="presParOf" srcId="{B4BD6982-4668-1D46-9190-1C8DEA5C2773}" destId="{1223576A-CD24-0E46-8173-AA2F8B95655B}" srcOrd="10" destOrd="0" presId="urn:microsoft.com/office/officeart/2005/8/layout/vProcess5"/>
    <dgm:cxn modelId="{D8ED9545-819D-1746-B371-34B2741ED5A9}" type="presParOf" srcId="{B4BD6982-4668-1D46-9190-1C8DEA5C2773}" destId="{B0719032-90F5-0042-B1F7-9776CDB4BE93}" srcOrd="11" destOrd="0" presId="urn:microsoft.com/office/officeart/2005/8/layout/vProcess5"/>
    <dgm:cxn modelId="{7718B2B5-71C0-614C-9BD6-E1E5FBE7B61E}" type="presParOf" srcId="{B4BD6982-4668-1D46-9190-1C8DEA5C2773}" destId="{0850BCE5-0A6E-CD48-8569-2E7CD94CDB99}" srcOrd="12" destOrd="0" presId="urn:microsoft.com/office/officeart/2005/8/layout/vProcess5"/>
    <dgm:cxn modelId="{742CD3CF-58E7-C74F-A8AB-10E4CB067592}" type="presParOf" srcId="{B4BD6982-4668-1D46-9190-1C8DEA5C2773}" destId="{EFDB6C15-E4B3-2641-8815-05011E1F87C6}" srcOrd="13" destOrd="0" presId="urn:microsoft.com/office/officeart/2005/8/layout/vProcess5"/>
    <dgm:cxn modelId="{7AC54874-516E-1D44-A0F9-AE25D7FBA0A9}" type="presParOf" srcId="{B4BD6982-4668-1D46-9190-1C8DEA5C2773}" destId="{817A370E-3B86-2540-8EAC-3A9E22E6D0B8}"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C3E97C-2C9F-44D8-897D-03110C59F3A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9153A6-C205-48B9-93DC-C105CE7DAA27}">
      <dgm:prSet/>
      <dgm:spPr/>
      <dgm:t>
        <a:bodyPr/>
        <a:lstStyle/>
        <a:p>
          <a:r>
            <a:rPr lang="en-GB" b="0" i="0"/>
            <a:t>Effective recruitment begins with strategic human resource planning aligned to organisational goals (Armstrong &amp; Taylor, 2020).</a:t>
          </a:r>
          <a:endParaRPr lang="en-US"/>
        </a:p>
      </dgm:t>
    </dgm:pt>
    <dgm:pt modelId="{A5AA81A0-A3DC-4243-93A2-53D91F390E1C}" type="parTrans" cxnId="{3FF0B8DE-8E2A-4B14-BCA0-7FC87A010DF9}">
      <dgm:prSet/>
      <dgm:spPr/>
      <dgm:t>
        <a:bodyPr/>
        <a:lstStyle/>
        <a:p>
          <a:endParaRPr lang="en-US"/>
        </a:p>
      </dgm:t>
    </dgm:pt>
    <dgm:pt modelId="{745389A6-4B24-4DE5-8990-12887E322ACE}" type="sibTrans" cxnId="{3FF0B8DE-8E2A-4B14-BCA0-7FC87A010DF9}">
      <dgm:prSet/>
      <dgm:spPr/>
      <dgm:t>
        <a:bodyPr/>
        <a:lstStyle/>
        <a:p>
          <a:endParaRPr lang="en-US"/>
        </a:p>
      </dgm:t>
    </dgm:pt>
    <dgm:pt modelId="{AAC38801-A644-4822-89F8-EBFBE8A6EDE1}">
      <dgm:prSet/>
      <dgm:spPr/>
      <dgm:t>
        <a:bodyPr/>
        <a:lstStyle/>
        <a:p>
          <a:r>
            <a:rPr lang="en-GB" b="0" i="0"/>
            <a:t>For Novatech, recruiting the right Project Manager is critical to delivering the transformation programme on time and within budget.</a:t>
          </a:r>
          <a:endParaRPr lang="en-US"/>
        </a:p>
      </dgm:t>
    </dgm:pt>
    <dgm:pt modelId="{DE0A245A-335E-4334-A587-CBD2E9CEB3BD}" type="parTrans" cxnId="{F45E9065-F597-4210-A9A8-54666423687A}">
      <dgm:prSet/>
      <dgm:spPr/>
      <dgm:t>
        <a:bodyPr/>
        <a:lstStyle/>
        <a:p>
          <a:endParaRPr lang="en-US"/>
        </a:p>
      </dgm:t>
    </dgm:pt>
    <dgm:pt modelId="{24B0B584-5452-461C-88F2-668F28741C6B}" type="sibTrans" cxnId="{F45E9065-F597-4210-A9A8-54666423687A}">
      <dgm:prSet/>
      <dgm:spPr/>
      <dgm:t>
        <a:bodyPr/>
        <a:lstStyle/>
        <a:p>
          <a:endParaRPr lang="en-US"/>
        </a:p>
      </dgm:t>
    </dgm:pt>
    <dgm:pt modelId="{322B25A2-54C4-4F9A-8942-65DB27F9B5A4}">
      <dgm:prSet/>
      <dgm:spPr/>
      <dgm:t>
        <a:bodyPr/>
        <a:lstStyle/>
        <a:p>
          <a:r>
            <a:rPr lang="en-GB" b="0" i="0"/>
            <a:t>The recruitment process involves job analysis, writing a job description and person specification, advertising the vacancy, shortlisting, interviewing, and final selection (CIPD, 2023).</a:t>
          </a:r>
          <a:endParaRPr lang="en-US"/>
        </a:p>
      </dgm:t>
    </dgm:pt>
    <dgm:pt modelId="{FE2BCEB0-AF62-4BFF-8BBF-C3102C4AAA8B}" type="parTrans" cxnId="{49D6571B-CB6B-47B2-B28D-8D80D437CEF6}">
      <dgm:prSet/>
      <dgm:spPr/>
      <dgm:t>
        <a:bodyPr/>
        <a:lstStyle/>
        <a:p>
          <a:endParaRPr lang="en-US"/>
        </a:p>
      </dgm:t>
    </dgm:pt>
    <dgm:pt modelId="{93E1B069-FEE5-4D59-86E5-58A0BD0AEF57}" type="sibTrans" cxnId="{49D6571B-CB6B-47B2-B28D-8D80D437CEF6}">
      <dgm:prSet/>
      <dgm:spPr/>
      <dgm:t>
        <a:bodyPr/>
        <a:lstStyle/>
        <a:p>
          <a:endParaRPr lang="en-US"/>
        </a:p>
      </dgm:t>
    </dgm:pt>
    <dgm:pt modelId="{B91C05BD-68B0-419D-9EE8-0EC7A7AE2F13}">
      <dgm:prSet/>
      <dgm:spPr/>
      <dgm:t>
        <a:bodyPr/>
        <a:lstStyle/>
        <a:p>
          <a:r>
            <a:rPr lang="en-GB" b="0" i="0"/>
            <a:t>Each step is designed to ensure fairness, legal compliance, and alignment with Novatech’s values and business objectives.</a:t>
          </a:r>
          <a:endParaRPr lang="en-US"/>
        </a:p>
      </dgm:t>
    </dgm:pt>
    <dgm:pt modelId="{2CCF1E6F-C7D3-4CC4-8FA1-A227299E2B60}" type="parTrans" cxnId="{E4762A66-8CA7-4092-8E10-661147C4184F}">
      <dgm:prSet/>
      <dgm:spPr/>
      <dgm:t>
        <a:bodyPr/>
        <a:lstStyle/>
        <a:p>
          <a:endParaRPr lang="en-US"/>
        </a:p>
      </dgm:t>
    </dgm:pt>
    <dgm:pt modelId="{28BE4366-0A5A-4404-BA91-C9EC3B795F64}" type="sibTrans" cxnId="{E4762A66-8CA7-4092-8E10-661147C4184F}">
      <dgm:prSet/>
      <dgm:spPr/>
      <dgm:t>
        <a:bodyPr/>
        <a:lstStyle/>
        <a:p>
          <a:endParaRPr lang="en-US"/>
        </a:p>
      </dgm:t>
    </dgm:pt>
    <dgm:pt modelId="{CD8C458F-BBE3-495B-89CB-DFEA064B418D}" type="pres">
      <dgm:prSet presAssocID="{E3C3E97C-2C9F-44D8-897D-03110C59F3A9}" presName="root" presStyleCnt="0">
        <dgm:presLayoutVars>
          <dgm:dir/>
          <dgm:resizeHandles val="exact"/>
        </dgm:presLayoutVars>
      </dgm:prSet>
      <dgm:spPr/>
    </dgm:pt>
    <dgm:pt modelId="{D194DAAF-2664-48F9-869C-D24B4B262252}" type="pres">
      <dgm:prSet presAssocID="{E3C3E97C-2C9F-44D8-897D-03110C59F3A9}" presName="container" presStyleCnt="0">
        <dgm:presLayoutVars>
          <dgm:dir/>
          <dgm:resizeHandles val="exact"/>
        </dgm:presLayoutVars>
      </dgm:prSet>
      <dgm:spPr/>
    </dgm:pt>
    <dgm:pt modelId="{A54F6489-169C-470F-9925-E568099B38A5}" type="pres">
      <dgm:prSet presAssocID="{249153A6-C205-48B9-93DC-C105CE7DAA27}" presName="compNode" presStyleCnt="0"/>
      <dgm:spPr/>
    </dgm:pt>
    <dgm:pt modelId="{C0966ECA-6C82-420E-A70D-36C692FB0277}" type="pres">
      <dgm:prSet presAssocID="{249153A6-C205-48B9-93DC-C105CE7DAA27}" presName="iconBgRect" presStyleLbl="bgShp" presStyleIdx="0" presStyleCnt="4"/>
      <dgm:spPr/>
    </dgm:pt>
    <dgm:pt modelId="{8CA31713-CF60-4573-A2C9-E4447E59507C}" type="pres">
      <dgm:prSet presAssocID="{249153A6-C205-48B9-93DC-C105CE7DAA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04FC7631-878B-433E-ACB6-832AC9751999}" type="pres">
      <dgm:prSet presAssocID="{249153A6-C205-48B9-93DC-C105CE7DAA27}" presName="spaceRect" presStyleCnt="0"/>
      <dgm:spPr/>
    </dgm:pt>
    <dgm:pt modelId="{DF6A9DDC-0E03-444B-B7FA-098E1DD5BF41}" type="pres">
      <dgm:prSet presAssocID="{249153A6-C205-48B9-93DC-C105CE7DAA27}" presName="textRect" presStyleLbl="revTx" presStyleIdx="0" presStyleCnt="4">
        <dgm:presLayoutVars>
          <dgm:chMax val="1"/>
          <dgm:chPref val="1"/>
        </dgm:presLayoutVars>
      </dgm:prSet>
      <dgm:spPr/>
    </dgm:pt>
    <dgm:pt modelId="{8C3EF0B5-8D8F-42D1-B585-A1679F249772}" type="pres">
      <dgm:prSet presAssocID="{745389A6-4B24-4DE5-8990-12887E322ACE}" presName="sibTrans" presStyleLbl="sibTrans2D1" presStyleIdx="0" presStyleCnt="0"/>
      <dgm:spPr/>
    </dgm:pt>
    <dgm:pt modelId="{0848E781-68CD-49F9-8C6B-3AF86F1DF7CD}" type="pres">
      <dgm:prSet presAssocID="{AAC38801-A644-4822-89F8-EBFBE8A6EDE1}" presName="compNode" presStyleCnt="0"/>
      <dgm:spPr/>
    </dgm:pt>
    <dgm:pt modelId="{F9CF7F30-7B2D-4A23-917A-9DF54AF49DAB}" type="pres">
      <dgm:prSet presAssocID="{AAC38801-A644-4822-89F8-EBFBE8A6EDE1}" presName="iconBgRect" presStyleLbl="bgShp" presStyleIdx="1" presStyleCnt="4"/>
      <dgm:spPr/>
    </dgm:pt>
    <dgm:pt modelId="{05FD8ABB-AFF7-4420-8824-1AAF5C93CC7F}" type="pres">
      <dgm:prSet presAssocID="{AAC38801-A644-4822-89F8-EBFBE8A6ED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7BD016A-B145-4C9C-BF37-3689CF855D9D}" type="pres">
      <dgm:prSet presAssocID="{AAC38801-A644-4822-89F8-EBFBE8A6EDE1}" presName="spaceRect" presStyleCnt="0"/>
      <dgm:spPr/>
    </dgm:pt>
    <dgm:pt modelId="{49A97A09-D3BE-4153-87BC-3F16CE77D36E}" type="pres">
      <dgm:prSet presAssocID="{AAC38801-A644-4822-89F8-EBFBE8A6EDE1}" presName="textRect" presStyleLbl="revTx" presStyleIdx="1" presStyleCnt="4">
        <dgm:presLayoutVars>
          <dgm:chMax val="1"/>
          <dgm:chPref val="1"/>
        </dgm:presLayoutVars>
      </dgm:prSet>
      <dgm:spPr/>
    </dgm:pt>
    <dgm:pt modelId="{7F961A10-4C9E-44FE-86A1-D2E815BC2201}" type="pres">
      <dgm:prSet presAssocID="{24B0B584-5452-461C-88F2-668F28741C6B}" presName="sibTrans" presStyleLbl="sibTrans2D1" presStyleIdx="0" presStyleCnt="0"/>
      <dgm:spPr/>
    </dgm:pt>
    <dgm:pt modelId="{FEDCF6AE-D715-4608-AE27-646A2EF41D5F}" type="pres">
      <dgm:prSet presAssocID="{322B25A2-54C4-4F9A-8942-65DB27F9B5A4}" presName="compNode" presStyleCnt="0"/>
      <dgm:spPr/>
    </dgm:pt>
    <dgm:pt modelId="{279F49FB-F0F3-4A52-B5D0-D3F1529285D8}" type="pres">
      <dgm:prSet presAssocID="{322B25A2-54C4-4F9A-8942-65DB27F9B5A4}" presName="iconBgRect" presStyleLbl="bgShp" presStyleIdx="2" presStyleCnt="4"/>
      <dgm:spPr/>
    </dgm:pt>
    <dgm:pt modelId="{5CC734E5-5BBC-451F-A9D5-6BD83AF880E9}" type="pres">
      <dgm:prSet presAssocID="{322B25A2-54C4-4F9A-8942-65DB27F9B5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7A4BFCD-8B35-48D0-8ED5-F9AE3B92571C}" type="pres">
      <dgm:prSet presAssocID="{322B25A2-54C4-4F9A-8942-65DB27F9B5A4}" presName="spaceRect" presStyleCnt="0"/>
      <dgm:spPr/>
    </dgm:pt>
    <dgm:pt modelId="{7DCA54A0-1C69-474A-AC7C-C0C37D7AF055}" type="pres">
      <dgm:prSet presAssocID="{322B25A2-54C4-4F9A-8942-65DB27F9B5A4}" presName="textRect" presStyleLbl="revTx" presStyleIdx="2" presStyleCnt="4">
        <dgm:presLayoutVars>
          <dgm:chMax val="1"/>
          <dgm:chPref val="1"/>
        </dgm:presLayoutVars>
      </dgm:prSet>
      <dgm:spPr/>
    </dgm:pt>
    <dgm:pt modelId="{D02FF0C2-98C4-4ACF-8021-E006F23DAE94}" type="pres">
      <dgm:prSet presAssocID="{93E1B069-FEE5-4D59-86E5-58A0BD0AEF57}" presName="sibTrans" presStyleLbl="sibTrans2D1" presStyleIdx="0" presStyleCnt="0"/>
      <dgm:spPr/>
    </dgm:pt>
    <dgm:pt modelId="{1DFD991A-DBAC-4FDC-AA59-B1D56185943B}" type="pres">
      <dgm:prSet presAssocID="{B91C05BD-68B0-419D-9EE8-0EC7A7AE2F13}" presName="compNode" presStyleCnt="0"/>
      <dgm:spPr/>
    </dgm:pt>
    <dgm:pt modelId="{3C24369A-47D2-4BA8-B0F1-C6A2B0A3EC7C}" type="pres">
      <dgm:prSet presAssocID="{B91C05BD-68B0-419D-9EE8-0EC7A7AE2F13}" presName="iconBgRect" presStyleLbl="bgShp" presStyleIdx="3" presStyleCnt="4"/>
      <dgm:spPr/>
    </dgm:pt>
    <dgm:pt modelId="{56750388-3405-4F42-9307-786A276BCCC9}" type="pres">
      <dgm:prSet presAssocID="{B91C05BD-68B0-419D-9EE8-0EC7A7AE2F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87026C65-3A9F-45C4-A61C-2FF3EB0D67BE}" type="pres">
      <dgm:prSet presAssocID="{B91C05BD-68B0-419D-9EE8-0EC7A7AE2F13}" presName="spaceRect" presStyleCnt="0"/>
      <dgm:spPr/>
    </dgm:pt>
    <dgm:pt modelId="{13282397-A452-4B60-90B1-5F99A92CD6D5}" type="pres">
      <dgm:prSet presAssocID="{B91C05BD-68B0-419D-9EE8-0EC7A7AE2F13}" presName="textRect" presStyleLbl="revTx" presStyleIdx="3" presStyleCnt="4">
        <dgm:presLayoutVars>
          <dgm:chMax val="1"/>
          <dgm:chPref val="1"/>
        </dgm:presLayoutVars>
      </dgm:prSet>
      <dgm:spPr/>
    </dgm:pt>
  </dgm:ptLst>
  <dgm:cxnLst>
    <dgm:cxn modelId="{49D6571B-CB6B-47B2-B28D-8D80D437CEF6}" srcId="{E3C3E97C-2C9F-44D8-897D-03110C59F3A9}" destId="{322B25A2-54C4-4F9A-8942-65DB27F9B5A4}" srcOrd="2" destOrd="0" parTransId="{FE2BCEB0-AF62-4BFF-8BBF-C3102C4AAA8B}" sibTransId="{93E1B069-FEE5-4D59-86E5-58A0BD0AEF57}"/>
    <dgm:cxn modelId="{44EABC27-D252-4D5A-89AE-8F5AB1F85D0C}" type="presOf" srcId="{322B25A2-54C4-4F9A-8942-65DB27F9B5A4}" destId="{7DCA54A0-1C69-474A-AC7C-C0C37D7AF055}" srcOrd="0" destOrd="0" presId="urn:microsoft.com/office/officeart/2018/2/layout/IconCircleList"/>
    <dgm:cxn modelId="{3E5C462C-03C8-4D48-B232-4C9ECA0E5BE6}" type="presOf" srcId="{AAC38801-A644-4822-89F8-EBFBE8A6EDE1}" destId="{49A97A09-D3BE-4153-87BC-3F16CE77D36E}" srcOrd="0" destOrd="0" presId="urn:microsoft.com/office/officeart/2018/2/layout/IconCircleList"/>
    <dgm:cxn modelId="{1A9DB63D-46C3-4B05-A739-22B4551BBFF1}" type="presOf" srcId="{24B0B584-5452-461C-88F2-668F28741C6B}" destId="{7F961A10-4C9E-44FE-86A1-D2E815BC2201}" srcOrd="0" destOrd="0" presId="urn:microsoft.com/office/officeart/2018/2/layout/IconCircleList"/>
    <dgm:cxn modelId="{9CB23860-E414-48E0-BA6F-2919D056BA1B}" type="presOf" srcId="{249153A6-C205-48B9-93DC-C105CE7DAA27}" destId="{DF6A9DDC-0E03-444B-B7FA-098E1DD5BF41}" srcOrd="0" destOrd="0" presId="urn:microsoft.com/office/officeart/2018/2/layout/IconCircleList"/>
    <dgm:cxn modelId="{F45E9065-F597-4210-A9A8-54666423687A}" srcId="{E3C3E97C-2C9F-44D8-897D-03110C59F3A9}" destId="{AAC38801-A644-4822-89F8-EBFBE8A6EDE1}" srcOrd="1" destOrd="0" parTransId="{DE0A245A-335E-4334-A587-CBD2E9CEB3BD}" sibTransId="{24B0B584-5452-461C-88F2-668F28741C6B}"/>
    <dgm:cxn modelId="{E4762A66-8CA7-4092-8E10-661147C4184F}" srcId="{E3C3E97C-2C9F-44D8-897D-03110C59F3A9}" destId="{B91C05BD-68B0-419D-9EE8-0EC7A7AE2F13}" srcOrd="3" destOrd="0" parTransId="{2CCF1E6F-C7D3-4CC4-8FA1-A227299E2B60}" sibTransId="{28BE4366-0A5A-4404-BA91-C9EC3B795F64}"/>
    <dgm:cxn modelId="{520CF889-AEDE-4CAC-B130-E70DF7758172}" type="presOf" srcId="{E3C3E97C-2C9F-44D8-897D-03110C59F3A9}" destId="{CD8C458F-BBE3-495B-89CB-DFEA064B418D}" srcOrd="0" destOrd="0" presId="urn:microsoft.com/office/officeart/2018/2/layout/IconCircleList"/>
    <dgm:cxn modelId="{D31DB392-9E7A-46E3-A999-98EB07686629}" type="presOf" srcId="{B91C05BD-68B0-419D-9EE8-0EC7A7AE2F13}" destId="{13282397-A452-4B60-90B1-5F99A92CD6D5}" srcOrd="0" destOrd="0" presId="urn:microsoft.com/office/officeart/2018/2/layout/IconCircleList"/>
    <dgm:cxn modelId="{073F8FB4-8F4A-478F-A614-6E9C178E5684}" type="presOf" srcId="{745389A6-4B24-4DE5-8990-12887E322ACE}" destId="{8C3EF0B5-8D8F-42D1-B585-A1679F249772}" srcOrd="0" destOrd="0" presId="urn:microsoft.com/office/officeart/2018/2/layout/IconCircleList"/>
    <dgm:cxn modelId="{AD76E3CB-A06F-4A20-9418-39D92C34BA36}" type="presOf" srcId="{93E1B069-FEE5-4D59-86E5-58A0BD0AEF57}" destId="{D02FF0C2-98C4-4ACF-8021-E006F23DAE94}" srcOrd="0" destOrd="0" presId="urn:microsoft.com/office/officeart/2018/2/layout/IconCircleList"/>
    <dgm:cxn modelId="{3FF0B8DE-8E2A-4B14-BCA0-7FC87A010DF9}" srcId="{E3C3E97C-2C9F-44D8-897D-03110C59F3A9}" destId="{249153A6-C205-48B9-93DC-C105CE7DAA27}" srcOrd="0" destOrd="0" parTransId="{A5AA81A0-A3DC-4243-93A2-53D91F390E1C}" sibTransId="{745389A6-4B24-4DE5-8990-12887E322ACE}"/>
    <dgm:cxn modelId="{DCD83E41-A3D5-41E6-B4B4-CB1C5921C3DB}" type="presParOf" srcId="{CD8C458F-BBE3-495B-89CB-DFEA064B418D}" destId="{D194DAAF-2664-48F9-869C-D24B4B262252}" srcOrd="0" destOrd="0" presId="urn:microsoft.com/office/officeart/2018/2/layout/IconCircleList"/>
    <dgm:cxn modelId="{044E63F1-AEAE-4FEE-B672-CEBEEFF67B71}" type="presParOf" srcId="{D194DAAF-2664-48F9-869C-D24B4B262252}" destId="{A54F6489-169C-470F-9925-E568099B38A5}" srcOrd="0" destOrd="0" presId="urn:microsoft.com/office/officeart/2018/2/layout/IconCircleList"/>
    <dgm:cxn modelId="{D3E35463-5C51-40B3-8421-E9E459194E57}" type="presParOf" srcId="{A54F6489-169C-470F-9925-E568099B38A5}" destId="{C0966ECA-6C82-420E-A70D-36C692FB0277}" srcOrd="0" destOrd="0" presId="urn:microsoft.com/office/officeart/2018/2/layout/IconCircleList"/>
    <dgm:cxn modelId="{8C6F5E59-B8BD-4139-B31C-AFA4A4E804E7}" type="presParOf" srcId="{A54F6489-169C-470F-9925-E568099B38A5}" destId="{8CA31713-CF60-4573-A2C9-E4447E59507C}" srcOrd="1" destOrd="0" presId="urn:microsoft.com/office/officeart/2018/2/layout/IconCircleList"/>
    <dgm:cxn modelId="{98F56E5A-55AA-41A8-955D-159E9BC85202}" type="presParOf" srcId="{A54F6489-169C-470F-9925-E568099B38A5}" destId="{04FC7631-878B-433E-ACB6-832AC9751999}" srcOrd="2" destOrd="0" presId="urn:microsoft.com/office/officeart/2018/2/layout/IconCircleList"/>
    <dgm:cxn modelId="{1C90667C-F6AE-413F-97DD-32D31A623966}" type="presParOf" srcId="{A54F6489-169C-470F-9925-E568099B38A5}" destId="{DF6A9DDC-0E03-444B-B7FA-098E1DD5BF41}" srcOrd="3" destOrd="0" presId="urn:microsoft.com/office/officeart/2018/2/layout/IconCircleList"/>
    <dgm:cxn modelId="{B09D8C49-E1EE-4F94-A3C4-4E5F295B056C}" type="presParOf" srcId="{D194DAAF-2664-48F9-869C-D24B4B262252}" destId="{8C3EF0B5-8D8F-42D1-B585-A1679F249772}" srcOrd="1" destOrd="0" presId="urn:microsoft.com/office/officeart/2018/2/layout/IconCircleList"/>
    <dgm:cxn modelId="{510634E2-5E63-4C7C-A4DA-23C9DB77572C}" type="presParOf" srcId="{D194DAAF-2664-48F9-869C-D24B4B262252}" destId="{0848E781-68CD-49F9-8C6B-3AF86F1DF7CD}" srcOrd="2" destOrd="0" presId="urn:microsoft.com/office/officeart/2018/2/layout/IconCircleList"/>
    <dgm:cxn modelId="{01F52C9D-82DC-4041-9C31-E35B50055490}" type="presParOf" srcId="{0848E781-68CD-49F9-8C6B-3AF86F1DF7CD}" destId="{F9CF7F30-7B2D-4A23-917A-9DF54AF49DAB}" srcOrd="0" destOrd="0" presId="urn:microsoft.com/office/officeart/2018/2/layout/IconCircleList"/>
    <dgm:cxn modelId="{246BDD7F-EF88-42BF-96E8-9132C36ED640}" type="presParOf" srcId="{0848E781-68CD-49F9-8C6B-3AF86F1DF7CD}" destId="{05FD8ABB-AFF7-4420-8824-1AAF5C93CC7F}" srcOrd="1" destOrd="0" presId="urn:microsoft.com/office/officeart/2018/2/layout/IconCircleList"/>
    <dgm:cxn modelId="{B8052FEB-2F85-4D49-AFF6-67C7D56C26AD}" type="presParOf" srcId="{0848E781-68CD-49F9-8C6B-3AF86F1DF7CD}" destId="{B7BD016A-B145-4C9C-BF37-3689CF855D9D}" srcOrd="2" destOrd="0" presId="urn:microsoft.com/office/officeart/2018/2/layout/IconCircleList"/>
    <dgm:cxn modelId="{80D93394-2810-4A1F-B897-17A80C4548D0}" type="presParOf" srcId="{0848E781-68CD-49F9-8C6B-3AF86F1DF7CD}" destId="{49A97A09-D3BE-4153-87BC-3F16CE77D36E}" srcOrd="3" destOrd="0" presId="urn:microsoft.com/office/officeart/2018/2/layout/IconCircleList"/>
    <dgm:cxn modelId="{31E181EF-9096-4FFE-BC43-48E1307A37EB}" type="presParOf" srcId="{D194DAAF-2664-48F9-869C-D24B4B262252}" destId="{7F961A10-4C9E-44FE-86A1-D2E815BC2201}" srcOrd="3" destOrd="0" presId="urn:microsoft.com/office/officeart/2018/2/layout/IconCircleList"/>
    <dgm:cxn modelId="{C1C87583-8CC1-419A-8661-D54C818211E8}" type="presParOf" srcId="{D194DAAF-2664-48F9-869C-D24B4B262252}" destId="{FEDCF6AE-D715-4608-AE27-646A2EF41D5F}" srcOrd="4" destOrd="0" presId="urn:microsoft.com/office/officeart/2018/2/layout/IconCircleList"/>
    <dgm:cxn modelId="{74D638DE-364D-4DD6-A22F-6CA040796AEB}" type="presParOf" srcId="{FEDCF6AE-D715-4608-AE27-646A2EF41D5F}" destId="{279F49FB-F0F3-4A52-B5D0-D3F1529285D8}" srcOrd="0" destOrd="0" presId="urn:microsoft.com/office/officeart/2018/2/layout/IconCircleList"/>
    <dgm:cxn modelId="{D3BC027D-345D-4CFC-8B11-EA58C44FE5B8}" type="presParOf" srcId="{FEDCF6AE-D715-4608-AE27-646A2EF41D5F}" destId="{5CC734E5-5BBC-451F-A9D5-6BD83AF880E9}" srcOrd="1" destOrd="0" presId="urn:microsoft.com/office/officeart/2018/2/layout/IconCircleList"/>
    <dgm:cxn modelId="{E9059365-B7C0-4A7D-9851-85087222C7EF}" type="presParOf" srcId="{FEDCF6AE-D715-4608-AE27-646A2EF41D5F}" destId="{37A4BFCD-8B35-48D0-8ED5-F9AE3B92571C}" srcOrd="2" destOrd="0" presId="urn:microsoft.com/office/officeart/2018/2/layout/IconCircleList"/>
    <dgm:cxn modelId="{C0E30673-6AC4-4590-B2F7-A6B8407DCE0A}" type="presParOf" srcId="{FEDCF6AE-D715-4608-AE27-646A2EF41D5F}" destId="{7DCA54A0-1C69-474A-AC7C-C0C37D7AF055}" srcOrd="3" destOrd="0" presId="urn:microsoft.com/office/officeart/2018/2/layout/IconCircleList"/>
    <dgm:cxn modelId="{B58EE96E-40BF-49FB-9A30-9FC160E3065D}" type="presParOf" srcId="{D194DAAF-2664-48F9-869C-D24B4B262252}" destId="{D02FF0C2-98C4-4ACF-8021-E006F23DAE94}" srcOrd="5" destOrd="0" presId="urn:microsoft.com/office/officeart/2018/2/layout/IconCircleList"/>
    <dgm:cxn modelId="{09FC4550-38CE-4C0B-A422-EC241B25BC14}" type="presParOf" srcId="{D194DAAF-2664-48F9-869C-D24B4B262252}" destId="{1DFD991A-DBAC-4FDC-AA59-B1D56185943B}" srcOrd="6" destOrd="0" presId="urn:microsoft.com/office/officeart/2018/2/layout/IconCircleList"/>
    <dgm:cxn modelId="{54D8208A-DCAB-4390-91E5-2A05D6D65B66}" type="presParOf" srcId="{1DFD991A-DBAC-4FDC-AA59-B1D56185943B}" destId="{3C24369A-47D2-4BA8-B0F1-C6A2B0A3EC7C}" srcOrd="0" destOrd="0" presId="urn:microsoft.com/office/officeart/2018/2/layout/IconCircleList"/>
    <dgm:cxn modelId="{05857BD9-54D9-41FF-9223-FA734CDE8EC7}" type="presParOf" srcId="{1DFD991A-DBAC-4FDC-AA59-B1D56185943B}" destId="{56750388-3405-4F42-9307-786A276BCCC9}" srcOrd="1" destOrd="0" presId="urn:microsoft.com/office/officeart/2018/2/layout/IconCircleList"/>
    <dgm:cxn modelId="{EB6C5C0F-A022-46EA-BB0F-7E3AFC0EEFE5}" type="presParOf" srcId="{1DFD991A-DBAC-4FDC-AA59-B1D56185943B}" destId="{87026C65-3A9F-45C4-A61C-2FF3EB0D67BE}" srcOrd="2" destOrd="0" presId="urn:microsoft.com/office/officeart/2018/2/layout/IconCircleList"/>
    <dgm:cxn modelId="{B7E5FEC5-EDFA-4AAB-BFCC-57FDAE48DD87}" type="presParOf" srcId="{1DFD991A-DBAC-4FDC-AA59-B1D56185943B}" destId="{13282397-A452-4B60-90B1-5F99A92CD6D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81EFE3-8761-473D-9CEF-C8BD4A3DCE26}"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72C3198D-40E9-4C43-B39E-FF6CC8CA7854}">
      <dgm:prSet/>
      <dgm:spPr/>
      <dgm:t>
        <a:bodyPr/>
        <a:lstStyle/>
        <a:p>
          <a:r>
            <a:rPr lang="en-GB" b="0" i="0"/>
            <a:t>Job analysis identifies the tasks, skills, knowledge, and behaviours required for effective performance in a specific role (Marchington &amp; Wilkinson, 2018).</a:t>
          </a:r>
          <a:endParaRPr lang="en-US"/>
        </a:p>
      </dgm:t>
    </dgm:pt>
    <dgm:pt modelId="{6CC4B730-FC50-40BF-A2CD-00607102EC82}" type="parTrans" cxnId="{723A4BC5-4B50-4434-9D25-5B7485A1E417}">
      <dgm:prSet/>
      <dgm:spPr/>
      <dgm:t>
        <a:bodyPr/>
        <a:lstStyle/>
        <a:p>
          <a:endParaRPr lang="en-US"/>
        </a:p>
      </dgm:t>
    </dgm:pt>
    <dgm:pt modelId="{475C2BE6-9014-4C3B-80C7-31FCF846C867}" type="sibTrans" cxnId="{723A4BC5-4B50-4434-9D25-5B7485A1E417}">
      <dgm:prSet/>
      <dgm:spPr/>
      <dgm:t>
        <a:bodyPr/>
        <a:lstStyle/>
        <a:p>
          <a:endParaRPr lang="en-US"/>
        </a:p>
      </dgm:t>
    </dgm:pt>
    <dgm:pt modelId="{F67C467A-1422-467A-92E8-86EA3C5EDEF6}">
      <dgm:prSet/>
      <dgm:spPr/>
      <dgm:t>
        <a:bodyPr/>
        <a:lstStyle/>
        <a:p>
          <a:r>
            <a:rPr lang="en-GB" b="0" i="0"/>
            <a:t>For Novatech, the Project Manager must lead cross-functional teams, manage project risks, and deliver milestones under pressure.</a:t>
          </a:r>
          <a:endParaRPr lang="en-US"/>
        </a:p>
      </dgm:t>
    </dgm:pt>
    <dgm:pt modelId="{733D3B62-9BFF-451B-9F5C-11F4850A6257}" type="parTrans" cxnId="{C239C73B-571C-44B0-8142-161BF2754601}">
      <dgm:prSet/>
      <dgm:spPr/>
      <dgm:t>
        <a:bodyPr/>
        <a:lstStyle/>
        <a:p>
          <a:endParaRPr lang="en-US"/>
        </a:p>
      </dgm:t>
    </dgm:pt>
    <dgm:pt modelId="{4B0C8D5A-CFC0-458B-AEA9-B428EBAE3AF2}" type="sibTrans" cxnId="{C239C73B-571C-44B0-8142-161BF2754601}">
      <dgm:prSet/>
      <dgm:spPr/>
      <dgm:t>
        <a:bodyPr/>
        <a:lstStyle/>
        <a:p>
          <a:endParaRPr lang="en-US"/>
        </a:p>
      </dgm:t>
    </dgm:pt>
    <dgm:pt modelId="{7C0ABDD6-B210-424A-901E-F984F4E0DC19}">
      <dgm:prSet/>
      <dgm:spPr/>
      <dgm:t>
        <a:bodyPr/>
        <a:lstStyle/>
        <a:p>
          <a:r>
            <a:rPr lang="en-GB" b="0" i="0"/>
            <a:t>Data was gathered through internal consultation with senior managers, a review of previous job descriptions, and benchmarking against similar industry roles.</a:t>
          </a:r>
          <a:endParaRPr lang="en-US"/>
        </a:p>
      </dgm:t>
    </dgm:pt>
    <dgm:pt modelId="{C2AD9F0D-CE87-4B1B-91FE-F101D29F1918}" type="parTrans" cxnId="{5C31BF6D-F4B9-494D-93A8-8CE446AF8EA6}">
      <dgm:prSet/>
      <dgm:spPr/>
      <dgm:t>
        <a:bodyPr/>
        <a:lstStyle/>
        <a:p>
          <a:endParaRPr lang="en-US"/>
        </a:p>
      </dgm:t>
    </dgm:pt>
    <dgm:pt modelId="{19CB617F-9B98-4F49-AAA9-01C663172C3B}" type="sibTrans" cxnId="{5C31BF6D-F4B9-494D-93A8-8CE446AF8EA6}">
      <dgm:prSet/>
      <dgm:spPr/>
      <dgm:t>
        <a:bodyPr/>
        <a:lstStyle/>
        <a:p>
          <a:endParaRPr lang="en-US"/>
        </a:p>
      </dgm:t>
    </dgm:pt>
    <dgm:pt modelId="{AA13B2D7-37E4-4565-B469-037BFAC3A611}">
      <dgm:prSet/>
      <dgm:spPr/>
      <dgm:t>
        <a:bodyPr/>
        <a:lstStyle/>
        <a:p>
          <a:r>
            <a:rPr lang="en-GB" b="0" i="0"/>
            <a:t>The findings form the foundation for the job description and person specification (CIPD, 2023).</a:t>
          </a:r>
          <a:endParaRPr lang="en-US"/>
        </a:p>
      </dgm:t>
    </dgm:pt>
    <dgm:pt modelId="{6B6C09F4-2F67-4458-A8CD-50EB9C6A05AD}" type="parTrans" cxnId="{437763FD-1AA3-4358-A887-C4A0B964FEAE}">
      <dgm:prSet/>
      <dgm:spPr/>
      <dgm:t>
        <a:bodyPr/>
        <a:lstStyle/>
        <a:p>
          <a:endParaRPr lang="en-US"/>
        </a:p>
      </dgm:t>
    </dgm:pt>
    <dgm:pt modelId="{F55A5F75-FA5B-4F01-8B70-A208D9813274}" type="sibTrans" cxnId="{437763FD-1AA3-4358-A887-C4A0B964FEAE}">
      <dgm:prSet/>
      <dgm:spPr/>
      <dgm:t>
        <a:bodyPr/>
        <a:lstStyle/>
        <a:p>
          <a:endParaRPr lang="en-US"/>
        </a:p>
      </dgm:t>
    </dgm:pt>
    <dgm:pt modelId="{D7D1CAD1-321F-B14E-997B-70E906058E65}" type="pres">
      <dgm:prSet presAssocID="{6A81EFE3-8761-473D-9CEF-C8BD4A3DCE26}" presName="matrix" presStyleCnt="0">
        <dgm:presLayoutVars>
          <dgm:chMax val="1"/>
          <dgm:dir/>
          <dgm:resizeHandles val="exact"/>
        </dgm:presLayoutVars>
      </dgm:prSet>
      <dgm:spPr/>
    </dgm:pt>
    <dgm:pt modelId="{C3E1FD80-3DBE-9E42-9C8C-D441BA2D2948}" type="pres">
      <dgm:prSet presAssocID="{6A81EFE3-8761-473D-9CEF-C8BD4A3DCE26}" presName="diamond" presStyleLbl="bgShp" presStyleIdx="0" presStyleCnt="1"/>
      <dgm:spPr/>
    </dgm:pt>
    <dgm:pt modelId="{EA4C5CFD-2D32-4844-8DE4-B4B10B3E18D5}" type="pres">
      <dgm:prSet presAssocID="{6A81EFE3-8761-473D-9CEF-C8BD4A3DCE26}" presName="quad1" presStyleLbl="node1" presStyleIdx="0" presStyleCnt="4">
        <dgm:presLayoutVars>
          <dgm:chMax val="0"/>
          <dgm:chPref val="0"/>
          <dgm:bulletEnabled val="1"/>
        </dgm:presLayoutVars>
      </dgm:prSet>
      <dgm:spPr/>
    </dgm:pt>
    <dgm:pt modelId="{2FE3423D-12D1-9B40-AD55-5C9EC81151F7}" type="pres">
      <dgm:prSet presAssocID="{6A81EFE3-8761-473D-9CEF-C8BD4A3DCE26}" presName="quad2" presStyleLbl="node1" presStyleIdx="1" presStyleCnt="4">
        <dgm:presLayoutVars>
          <dgm:chMax val="0"/>
          <dgm:chPref val="0"/>
          <dgm:bulletEnabled val="1"/>
        </dgm:presLayoutVars>
      </dgm:prSet>
      <dgm:spPr/>
    </dgm:pt>
    <dgm:pt modelId="{44811229-F338-D74F-83DE-1E124052FD96}" type="pres">
      <dgm:prSet presAssocID="{6A81EFE3-8761-473D-9CEF-C8BD4A3DCE26}" presName="quad3" presStyleLbl="node1" presStyleIdx="2" presStyleCnt="4">
        <dgm:presLayoutVars>
          <dgm:chMax val="0"/>
          <dgm:chPref val="0"/>
          <dgm:bulletEnabled val="1"/>
        </dgm:presLayoutVars>
      </dgm:prSet>
      <dgm:spPr/>
    </dgm:pt>
    <dgm:pt modelId="{C337C6B8-C4A4-4B43-8557-EACBAC5F2B76}" type="pres">
      <dgm:prSet presAssocID="{6A81EFE3-8761-473D-9CEF-C8BD4A3DCE26}" presName="quad4" presStyleLbl="node1" presStyleIdx="3" presStyleCnt="4">
        <dgm:presLayoutVars>
          <dgm:chMax val="0"/>
          <dgm:chPref val="0"/>
          <dgm:bulletEnabled val="1"/>
        </dgm:presLayoutVars>
      </dgm:prSet>
      <dgm:spPr/>
    </dgm:pt>
  </dgm:ptLst>
  <dgm:cxnLst>
    <dgm:cxn modelId="{C239C73B-571C-44B0-8142-161BF2754601}" srcId="{6A81EFE3-8761-473D-9CEF-C8BD4A3DCE26}" destId="{F67C467A-1422-467A-92E8-86EA3C5EDEF6}" srcOrd="1" destOrd="0" parTransId="{733D3B62-9BFF-451B-9F5C-11F4850A6257}" sibTransId="{4B0C8D5A-CFC0-458B-AEA9-B428EBAE3AF2}"/>
    <dgm:cxn modelId="{FF559545-AD0F-4440-8E0B-B188E275E89D}" type="presOf" srcId="{F67C467A-1422-467A-92E8-86EA3C5EDEF6}" destId="{2FE3423D-12D1-9B40-AD55-5C9EC81151F7}" srcOrd="0" destOrd="0" presId="urn:microsoft.com/office/officeart/2005/8/layout/matrix3"/>
    <dgm:cxn modelId="{5C31BF6D-F4B9-494D-93A8-8CE446AF8EA6}" srcId="{6A81EFE3-8761-473D-9CEF-C8BD4A3DCE26}" destId="{7C0ABDD6-B210-424A-901E-F984F4E0DC19}" srcOrd="2" destOrd="0" parTransId="{C2AD9F0D-CE87-4B1B-91FE-F101D29F1918}" sibTransId="{19CB617F-9B98-4F49-AAA9-01C663172C3B}"/>
    <dgm:cxn modelId="{723A4BC5-4B50-4434-9D25-5B7485A1E417}" srcId="{6A81EFE3-8761-473D-9CEF-C8BD4A3DCE26}" destId="{72C3198D-40E9-4C43-B39E-FF6CC8CA7854}" srcOrd="0" destOrd="0" parTransId="{6CC4B730-FC50-40BF-A2CD-00607102EC82}" sibTransId="{475C2BE6-9014-4C3B-80C7-31FCF846C867}"/>
    <dgm:cxn modelId="{78547FE3-3F78-684E-B0D7-A9E890E992D9}" type="presOf" srcId="{AA13B2D7-37E4-4565-B469-037BFAC3A611}" destId="{C337C6B8-C4A4-4B43-8557-EACBAC5F2B76}" srcOrd="0" destOrd="0" presId="urn:microsoft.com/office/officeart/2005/8/layout/matrix3"/>
    <dgm:cxn modelId="{451F06E5-828D-8140-A6D8-CCC5B21BA99B}" type="presOf" srcId="{72C3198D-40E9-4C43-B39E-FF6CC8CA7854}" destId="{EA4C5CFD-2D32-4844-8DE4-B4B10B3E18D5}" srcOrd="0" destOrd="0" presId="urn:microsoft.com/office/officeart/2005/8/layout/matrix3"/>
    <dgm:cxn modelId="{2F5C9CE9-0876-4746-9EFA-786BE8A55C02}" type="presOf" srcId="{6A81EFE3-8761-473D-9CEF-C8BD4A3DCE26}" destId="{D7D1CAD1-321F-B14E-997B-70E906058E65}" srcOrd="0" destOrd="0" presId="urn:microsoft.com/office/officeart/2005/8/layout/matrix3"/>
    <dgm:cxn modelId="{B02B19F1-EAFB-3C44-AF57-7F30696BE4EE}" type="presOf" srcId="{7C0ABDD6-B210-424A-901E-F984F4E0DC19}" destId="{44811229-F338-D74F-83DE-1E124052FD96}" srcOrd="0" destOrd="0" presId="urn:microsoft.com/office/officeart/2005/8/layout/matrix3"/>
    <dgm:cxn modelId="{437763FD-1AA3-4358-A887-C4A0B964FEAE}" srcId="{6A81EFE3-8761-473D-9CEF-C8BD4A3DCE26}" destId="{AA13B2D7-37E4-4565-B469-037BFAC3A611}" srcOrd="3" destOrd="0" parTransId="{6B6C09F4-2F67-4458-A8CD-50EB9C6A05AD}" sibTransId="{F55A5F75-FA5B-4F01-8B70-A208D9813274}"/>
    <dgm:cxn modelId="{23D8C096-D808-9643-A65B-65084AC5BD7B}" type="presParOf" srcId="{D7D1CAD1-321F-B14E-997B-70E906058E65}" destId="{C3E1FD80-3DBE-9E42-9C8C-D441BA2D2948}" srcOrd="0" destOrd="0" presId="urn:microsoft.com/office/officeart/2005/8/layout/matrix3"/>
    <dgm:cxn modelId="{24882E97-3905-7941-BC08-FC613B19792E}" type="presParOf" srcId="{D7D1CAD1-321F-B14E-997B-70E906058E65}" destId="{EA4C5CFD-2D32-4844-8DE4-B4B10B3E18D5}" srcOrd="1" destOrd="0" presId="urn:microsoft.com/office/officeart/2005/8/layout/matrix3"/>
    <dgm:cxn modelId="{1C0E8BE2-EDFC-F744-8577-310BB997B716}" type="presParOf" srcId="{D7D1CAD1-321F-B14E-997B-70E906058E65}" destId="{2FE3423D-12D1-9B40-AD55-5C9EC81151F7}" srcOrd="2" destOrd="0" presId="urn:microsoft.com/office/officeart/2005/8/layout/matrix3"/>
    <dgm:cxn modelId="{C2101FAC-9793-3F4B-94E4-A722FBBA1E43}" type="presParOf" srcId="{D7D1CAD1-321F-B14E-997B-70E906058E65}" destId="{44811229-F338-D74F-83DE-1E124052FD96}" srcOrd="3" destOrd="0" presId="urn:microsoft.com/office/officeart/2005/8/layout/matrix3"/>
    <dgm:cxn modelId="{284137BA-4CA5-6142-A30F-E81403312ED7}" type="presParOf" srcId="{D7D1CAD1-321F-B14E-997B-70E906058E65}" destId="{C337C6B8-C4A4-4B43-8557-EACBAC5F2B7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DFD1DF-359D-4338-B5EB-9181A01E4D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3E80EE-19B5-41A4-92A4-F1CE4809922A}">
      <dgm:prSet/>
      <dgm:spPr/>
      <dgm:t>
        <a:bodyPr/>
        <a:lstStyle/>
        <a:p>
          <a:r>
            <a:rPr lang="en-US" i="0"/>
            <a:t>Effective questioning techniques help interviewers assess both technical ability and behavioural fit (Armstrong &amp; Taylor, 2020).</a:t>
          </a:r>
          <a:endParaRPr lang="en-US"/>
        </a:p>
      </dgm:t>
    </dgm:pt>
    <dgm:pt modelId="{BC570F71-105F-46A6-B585-AFD15EBCAD02}" type="parTrans" cxnId="{F955078F-1EE7-4F0E-B451-BF7B5464C521}">
      <dgm:prSet/>
      <dgm:spPr/>
      <dgm:t>
        <a:bodyPr/>
        <a:lstStyle/>
        <a:p>
          <a:endParaRPr lang="en-US"/>
        </a:p>
      </dgm:t>
    </dgm:pt>
    <dgm:pt modelId="{B95282A6-ACF8-4D83-A142-85AF3471B23C}" type="sibTrans" cxnId="{F955078F-1EE7-4F0E-B451-BF7B5464C521}">
      <dgm:prSet/>
      <dgm:spPr/>
      <dgm:t>
        <a:bodyPr/>
        <a:lstStyle/>
        <a:p>
          <a:endParaRPr lang="en-US"/>
        </a:p>
      </dgm:t>
    </dgm:pt>
    <dgm:pt modelId="{E7C3AD69-AA9B-488E-8F04-A59C3E3A9866}">
      <dgm:prSet/>
      <dgm:spPr/>
      <dgm:t>
        <a:bodyPr/>
        <a:lstStyle/>
        <a:p>
          <a:r>
            <a:rPr lang="en-US" i="0"/>
            <a:t>Open-ended questions encourage detailed responses and reveal depth of experience.</a:t>
          </a:r>
          <a:endParaRPr lang="en-US"/>
        </a:p>
      </dgm:t>
    </dgm:pt>
    <dgm:pt modelId="{6E73B760-DB48-45AC-9285-DDEE42166B80}" type="parTrans" cxnId="{46D68069-8666-404C-9F1B-A139CE8A8E5C}">
      <dgm:prSet/>
      <dgm:spPr/>
      <dgm:t>
        <a:bodyPr/>
        <a:lstStyle/>
        <a:p>
          <a:endParaRPr lang="en-US"/>
        </a:p>
      </dgm:t>
    </dgm:pt>
    <dgm:pt modelId="{FD996085-0BB0-4A4D-83F0-703301759788}" type="sibTrans" cxnId="{46D68069-8666-404C-9F1B-A139CE8A8E5C}">
      <dgm:prSet/>
      <dgm:spPr/>
      <dgm:t>
        <a:bodyPr/>
        <a:lstStyle/>
        <a:p>
          <a:endParaRPr lang="en-US"/>
        </a:p>
      </dgm:t>
    </dgm:pt>
    <dgm:pt modelId="{B48892C1-7A75-4CB3-A1DE-8162A060EE7B}">
      <dgm:prSet/>
      <dgm:spPr/>
      <dgm:t>
        <a:bodyPr/>
        <a:lstStyle/>
        <a:p>
          <a:r>
            <a:rPr lang="en-US" i="0"/>
            <a:t>Probing questions follow up on incomplete or vague answers to gain clarity (CIPD, 2023).</a:t>
          </a:r>
          <a:endParaRPr lang="en-US"/>
        </a:p>
      </dgm:t>
    </dgm:pt>
    <dgm:pt modelId="{98912D68-C62A-4A89-8DF9-4DBAA9CF2084}" type="parTrans" cxnId="{4373EEED-495A-41AC-95C9-D0C85809CE22}">
      <dgm:prSet/>
      <dgm:spPr/>
      <dgm:t>
        <a:bodyPr/>
        <a:lstStyle/>
        <a:p>
          <a:endParaRPr lang="en-US"/>
        </a:p>
      </dgm:t>
    </dgm:pt>
    <dgm:pt modelId="{28C30E7B-0C34-4D26-BBC9-B0057AC1723A}" type="sibTrans" cxnId="{4373EEED-495A-41AC-95C9-D0C85809CE22}">
      <dgm:prSet/>
      <dgm:spPr/>
      <dgm:t>
        <a:bodyPr/>
        <a:lstStyle/>
        <a:p>
          <a:endParaRPr lang="en-US"/>
        </a:p>
      </dgm:t>
    </dgm:pt>
    <dgm:pt modelId="{7DB50CE9-5007-4911-AEDC-BA9CB4B32F62}">
      <dgm:prSet/>
      <dgm:spPr/>
      <dgm:t>
        <a:bodyPr/>
        <a:lstStyle/>
        <a:p>
          <a:r>
            <a:rPr lang="en-US" i="0"/>
            <a:t>Socratic questioning challenges candidates to justify decisions and reflect on their reasoning (Forbes, 2021).</a:t>
          </a:r>
          <a:endParaRPr lang="en-US"/>
        </a:p>
      </dgm:t>
    </dgm:pt>
    <dgm:pt modelId="{4AC8AA9A-541F-46EA-9A72-F158DE3314EC}" type="parTrans" cxnId="{AFE7A1A2-C35B-45EA-8D05-5090AA665F67}">
      <dgm:prSet/>
      <dgm:spPr/>
      <dgm:t>
        <a:bodyPr/>
        <a:lstStyle/>
        <a:p>
          <a:endParaRPr lang="en-US"/>
        </a:p>
      </dgm:t>
    </dgm:pt>
    <dgm:pt modelId="{88B3F555-232D-46E3-8834-3714C0A70F7D}" type="sibTrans" cxnId="{AFE7A1A2-C35B-45EA-8D05-5090AA665F67}">
      <dgm:prSet/>
      <dgm:spPr/>
      <dgm:t>
        <a:bodyPr/>
        <a:lstStyle/>
        <a:p>
          <a:endParaRPr lang="en-US"/>
        </a:p>
      </dgm:t>
    </dgm:pt>
    <dgm:pt modelId="{051C7340-B1E7-446A-A7D2-90BC7A82CF23}">
      <dgm:prSet/>
      <dgm:spPr/>
      <dgm:t>
        <a:bodyPr/>
        <a:lstStyle/>
        <a:p>
          <a:r>
            <a:rPr lang="en-US" i="0"/>
            <a:t>Leading questions are avoided as they may bias responses and reduce objectivity.</a:t>
          </a:r>
          <a:endParaRPr lang="en-US"/>
        </a:p>
      </dgm:t>
    </dgm:pt>
    <dgm:pt modelId="{E19D5886-A105-49B2-B2F6-3F69C1224376}" type="parTrans" cxnId="{D89B188D-6991-4BE0-90E2-3C8532D13BF5}">
      <dgm:prSet/>
      <dgm:spPr/>
      <dgm:t>
        <a:bodyPr/>
        <a:lstStyle/>
        <a:p>
          <a:endParaRPr lang="en-US"/>
        </a:p>
      </dgm:t>
    </dgm:pt>
    <dgm:pt modelId="{D936266C-84C9-4C2C-BECA-A03AB3F2093B}" type="sibTrans" cxnId="{D89B188D-6991-4BE0-90E2-3C8532D13BF5}">
      <dgm:prSet/>
      <dgm:spPr/>
      <dgm:t>
        <a:bodyPr/>
        <a:lstStyle/>
        <a:p>
          <a:endParaRPr lang="en-US"/>
        </a:p>
      </dgm:t>
    </dgm:pt>
    <dgm:pt modelId="{8586AAAC-73DF-4AEC-9088-35C54745F591}">
      <dgm:prSet/>
      <dgm:spPr/>
      <dgm:t>
        <a:bodyPr/>
        <a:lstStyle/>
        <a:p>
          <a:r>
            <a:rPr lang="en-US" i="0"/>
            <a:t>For the Project Manager role, a mix of open and probing questions will uncover how candidates manage risk, lead teams, and respond to pressure.</a:t>
          </a:r>
          <a:endParaRPr lang="en-US"/>
        </a:p>
      </dgm:t>
    </dgm:pt>
    <dgm:pt modelId="{FBC2A993-A5D6-49ED-BC2C-D0C4F652EF89}" type="parTrans" cxnId="{7D3DBB09-850B-457A-8C5C-BA3DC9307CA2}">
      <dgm:prSet/>
      <dgm:spPr/>
      <dgm:t>
        <a:bodyPr/>
        <a:lstStyle/>
        <a:p>
          <a:endParaRPr lang="en-US"/>
        </a:p>
      </dgm:t>
    </dgm:pt>
    <dgm:pt modelId="{2B810E80-60B5-4F11-B76C-8F0885118A6E}" type="sibTrans" cxnId="{7D3DBB09-850B-457A-8C5C-BA3DC9307CA2}">
      <dgm:prSet/>
      <dgm:spPr/>
      <dgm:t>
        <a:bodyPr/>
        <a:lstStyle/>
        <a:p>
          <a:endParaRPr lang="en-US"/>
        </a:p>
      </dgm:t>
    </dgm:pt>
    <dgm:pt modelId="{1A25DCB5-1FDF-4100-90A8-0FFEE4567984}" type="pres">
      <dgm:prSet presAssocID="{CADFD1DF-359D-4338-B5EB-9181A01E4D2B}" presName="root" presStyleCnt="0">
        <dgm:presLayoutVars>
          <dgm:dir/>
          <dgm:resizeHandles val="exact"/>
        </dgm:presLayoutVars>
      </dgm:prSet>
      <dgm:spPr/>
    </dgm:pt>
    <dgm:pt modelId="{4E68760C-6FC1-440F-8343-D2B04CB86DA5}" type="pres">
      <dgm:prSet presAssocID="{A03E80EE-19B5-41A4-92A4-F1CE4809922A}" presName="compNode" presStyleCnt="0"/>
      <dgm:spPr/>
    </dgm:pt>
    <dgm:pt modelId="{A65D3456-EB0A-4CD1-A369-76B95B3BB9BF}" type="pres">
      <dgm:prSet presAssocID="{A03E80EE-19B5-41A4-92A4-F1CE4809922A}" presName="bgRect" presStyleLbl="bgShp" presStyleIdx="0" presStyleCnt="6"/>
      <dgm:spPr/>
    </dgm:pt>
    <dgm:pt modelId="{4129038C-89BC-4CD8-879C-26514D49CF8D}" type="pres">
      <dgm:prSet presAssocID="{A03E80EE-19B5-41A4-92A4-F1CE4809922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969418A0-900C-4886-9FF9-34487E751AC8}" type="pres">
      <dgm:prSet presAssocID="{A03E80EE-19B5-41A4-92A4-F1CE4809922A}" presName="spaceRect" presStyleCnt="0"/>
      <dgm:spPr/>
    </dgm:pt>
    <dgm:pt modelId="{7B154D07-A2E8-4DE8-BF20-D07258883ECE}" type="pres">
      <dgm:prSet presAssocID="{A03E80EE-19B5-41A4-92A4-F1CE4809922A}" presName="parTx" presStyleLbl="revTx" presStyleIdx="0" presStyleCnt="6">
        <dgm:presLayoutVars>
          <dgm:chMax val="0"/>
          <dgm:chPref val="0"/>
        </dgm:presLayoutVars>
      </dgm:prSet>
      <dgm:spPr/>
    </dgm:pt>
    <dgm:pt modelId="{2151732F-8AEC-4DFF-BD68-59B1DB4A86D3}" type="pres">
      <dgm:prSet presAssocID="{B95282A6-ACF8-4D83-A142-85AF3471B23C}" presName="sibTrans" presStyleCnt="0"/>
      <dgm:spPr/>
    </dgm:pt>
    <dgm:pt modelId="{3C06D3BB-0F63-41A3-BC57-CC48CF26B1CA}" type="pres">
      <dgm:prSet presAssocID="{E7C3AD69-AA9B-488E-8F04-A59C3E3A9866}" presName="compNode" presStyleCnt="0"/>
      <dgm:spPr/>
    </dgm:pt>
    <dgm:pt modelId="{5A55F6CE-7DBC-4A8F-AABD-4F8E40CF5B22}" type="pres">
      <dgm:prSet presAssocID="{E7C3AD69-AA9B-488E-8F04-A59C3E3A9866}" presName="bgRect" presStyleLbl="bgShp" presStyleIdx="1" presStyleCnt="6"/>
      <dgm:spPr/>
    </dgm:pt>
    <dgm:pt modelId="{0F3C597F-548E-4B02-B1C9-6519E54B89D6}" type="pres">
      <dgm:prSet presAssocID="{E7C3AD69-AA9B-488E-8F04-A59C3E3A986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C31EF984-76EF-41CC-96CF-3C71813984E9}" type="pres">
      <dgm:prSet presAssocID="{E7C3AD69-AA9B-488E-8F04-A59C3E3A9866}" presName="spaceRect" presStyleCnt="0"/>
      <dgm:spPr/>
    </dgm:pt>
    <dgm:pt modelId="{DBA6526E-D778-4C89-BE47-3613736AC463}" type="pres">
      <dgm:prSet presAssocID="{E7C3AD69-AA9B-488E-8F04-A59C3E3A9866}" presName="parTx" presStyleLbl="revTx" presStyleIdx="1" presStyleCnt="6">
        <dgm:presLayoutVars>
          <dgm:chMax val="0"/>
          <dgm:chPref val="0"/>
        </dgm:presLayoutVars>
      </dgm:prSet>
      <dgm:spPr/>
    </dgm:pt>
    <dgm:pt modelId="{83A3048D-A7D9-444D-99C7-F499E75390B6}" type="pres">
      <dgm:prSet presAssocID="{FD996085-0BB0-4A4D-83F0-703301759788}" presName="sibTrans" presStyleCnt="0"/>
      <dgm:spPr/>
    </dgm:pt>
    <dgm:pt modelId="{D497F307-EB93-4DC6-9E0E-D3B688F22EC7}" type="pres">
      <dgm:prSet presAssocID="{B48892C1-7A75-4CB3-A1DE-8162A060EE7B}" presName="compNode" presStyleCnt="0"/>
      <dgm:spPr/>
    </dgm:pt>
    <dgm:pt modelId="{B29668CC-4BFB-49E7-989B-B8D0FD882361}" type="pres">
      <dgm:prSet presAssocID="{B48892C1-7A75-4CB3-A1DE-8162A060EE7B}" presName="bgRect" presStyleLbl="bgShp" presStyleIdx="2" presStyleCnt="6"/>
      <dgm:spPr/>
    </dgm:pt>
    <dgm:pt modelId="{6825B16D-80BA-4735-B383-C9A21CA40183}" type="pres">
      <dgm:prSet presAssocID="{B48892C1-7A75-4CB3-A1DE-8162A060EE7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14EFD97F-B5EA-4A62-B0C8-C8931E06DDCD}" type="pres">
      <dgm:prSet presAssocID="{B48892C1-7A75-4CB3-A1DE-8162A060EE7B}" presName="spaceRect" presStyleCnt="0"/>
      <dgm:spPr/>
    </dgm:pt>
    <dgm:pt modelId="{E7DCBE13-CB4D-4347-ACBE-8058F774CF4E}" type="pres">
      <dgm:prSet presAssocID="{B48892C1-7A75-4CB3-A1DE-8162A060EE7B}" presName="parTx" presStyleLbl="revTx" presStyleIdx="2" presStyleCnt="6">
        <dgm:presLayoutVars>
          <dgm:chMax val="0"/>
          <dgm:chPref val="0"/>
        </dgm:presLayoutVars>
      </dgm:prSet>
      <dgm:spPr/>
    </dgm:pt>
    <dgm:pt modelId="{70408110-442E-4FF7-9DA8-F173862992BD}" type="pres">
      <dgm:prSet presAssocID="{28C30E7B-0C34-4D26-BBC9-B0057AC1723A}" presName="sibTrans" presStyleCnt="0"/>
      <dgm:spPr/>
    </dgm:pt>
    <dgm:pt modelId="{E707E4B9-7688-43AE-86F1-A4FE60EE4EFE}" type="pres">
      <dgm:prSet presAssocID="{7DB50CE9-5007-4911-AEDC-BA9CB4B32F62}" presName="compNode" presStyleCnt="0"/>
      <dgm:spPr/>
    </dgm:pt>
    <dgm:pt modelId="{16307F61-F19E-4B62-9A3D-B5C643E15A65}" type="pres">
      <dgm:prSet presAssocID="{7DB50CE9-5007-4911-AEDC-BA9CB4B32F62}" presName="bgRect" presStyleLbl="bgShp" presStyleIdx="3" presStyleCnt="6"/>
      <dgm:spPr/>
    </dgm:pt>
    <dgm:pt modelId="{B66EA7ED-0464-40C6-8831-18876DD21956}" type="pres">
      <dgm:prSet presAssocID="{7DB50CE9-5007-4911-AEDC-BA9CB4B32F6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58C465B0-DA4A-4390-A181-147748DBBFCD}" type="pres">
      <dgm:prSet presAssocID="{7DB50CE9-5007-4911-AEDC-BA9CB4B32F62}" presName="spaceRect" presStyleCnt="0"/>
      <dgm:spPr/>
    </dgm:pt>
    <dgm:pt modelId="{B3BD2B29-85EB-49BA-9CE0-93199B1F1248}" type="pres">
      <dgm:prSet presAssocID="{7DB50CE9-5007-4911-AEDC-BA9CB4B32F62}" presName="parTx" presStyleLbl="revTx" presStyleIdx="3" presStyleCnt="6">
        <dgm:presLayoutVars>
          <dgm:chMax val="0"/>
          <dgm:chPref val="0"/>
        </dgm:presLayoutVars>
      </dgm:prSet>
      <dgm:spPr/>
    </dgm:pt>
    <dgm:pt modelId="{5470302A-A198-4819-BD94-CA446788640E}" type="pres">
      <dgm:prSet presAssocID="{88B3F555-232D-46E3-8834-3714C0A70F7D}" presName="sibTrans" presStyleCnt="0"/>
      <dgm:spPr/>
    </dgm:pt>
    <dgm:pt modelId="{D1F303F0-83EE-4EA2-BC91-E97C589BBAED}" type="pres">
      <dgm:prSet presAssocID="{051C7340-B1E7-446A-A7D2-90BC7A82CF23}" presName="compNode" presStyleCnt="0"/>
      <dgm:spPr/>
    </dgm:pt>
    <dgm:pt modelId="{4526FFE3-0CC7-4699-B2B9-D9049A82E6CD}" type="pres">
      <dgm:prSet presAssocID="{051C7340-B1E7-446A-A7D2-90BC7A82CF23}" presName="bgRect" presStyleLbl="bgShp" presStyleIdx="4" presStyleCnt="6"/>
      <dgm:spPr/>
    </dgm:pt>
    <dgm:pt modelId="{E24B26CC-267A-4D6D-8AD6-920BD5409084}" type="pres">
      <dgm:prSet presAssocID="{051C7340-B1E7-446A-A7D2-90BC7A82CF2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E50B0329-6D63-43C3-8A19-27EBE6EB03FD}" type="pres">
      <dgm:prSet presAssocID="{051C7340-B1E7-446A-A7D2-90BC7A82CF23}" presName="spaceRect" presStyleCnt="0"/>
      <dgm:spPr/>
    </dgm:pt>
    <dgm:pt modelId="{9A9A6BD5-E39A-4FA3-B76B-8671A2442589}" type="pres">
      <dgm:prSet presAssocID="{051C7340-B1E7-446A-A7D2-90BC7A82CF23}" presName="parTx" presStyleLbl="revTx" presStyleIdx="4" presStyleCnt="6">
        <dgm:presLayoutVars>
          <dgm:chMax val="0"/>
          <dgm:chPref val="0"/>
        </dgm:presLayoutVars>
      </dgm:prSet>
      <dgm:spPr/>
    </dgm:pt>
    <dgm:pt modelId="{F9F74EE7-EC13-4840-BDDD-A78F1CAAAA04}" type="pres">
      <dgm:prSet presAssocID="{D936266C-84C9-4C2C-BECA-A03AB3F2093B}" presName="sibTrans" presStyleCnt="0"/>
      <dgm:spPr/>
    </dgm:pt>
    <dgm:pt modelId="{92D367D3-50E7-431A-AB86-04195FFFB2E8}" type="pres">
      <dgm:prSet presAssocID="{8586AAAC-73DF-4AEC-9088-35C54745F591}" presName="compNode" presStyleCnt="0"/>
      <dgm:spPr/>
    </dgm:pt>
    <dgm:pt modelId="{32D11165-1A1A-4C0E-BD22-132A24DE89B6}" type="pres">
      <dgm:prSet presAssocID="{8586AAAC-73DF-4AEC-9088-35C54745F591}" presName="bgRect" presStyleLbl="bgShp" presStyleIdx="5" presStyleCnt="6"/>
      <dgm:spPr/>
    </dgm:pt>
    <dgm:pt modelId="{3E546763-9E30-430A-B6EC-882E2886DE65}" type="pres">
      <dgm:prSet presAssocID="{8586AAAC-73DF-4AEC-9088-35C54745F59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s"/>
        </a:ext>
      </dgm:extLst>
    </dgm:pt>
    <dgm:pt modelId="{118F373F-62F7-49F2-92F2-ABE65CA00FEA}" type="pres">
      <dgm:prSet presAssocID="{8586AAAC-73DF-4AEC-9088-35C54745F591}" presName="spaceRect" presStyleCnt="0"/>
      <dgm:spPr/>
    </dgm:pt>
    <dgm:pt modelId="{3AA7D3C9-E64B-4A76-A9E9-AEAFB20461E4}" type="pres">
      <dgm:prSet presAssocID="{8586AAAC-73DF-4AEC-9088-35C54745F591}" presName="parTx" presStyleLbl="revTx" presStyleIdx="5" presStyleCnt="6">
        <dgm:presLayoutVars>
          <dgm:chMax val="0"/>
          <dgm:chPref val="0"/>
        </dgm:presLayoutVars>
      </dgm:prSet>
      <dgm:spPr/>
    </dgm:pt>
  </dgm:ptLst>
  <dgm:cxnLst>
    <dgm:cxn modelId="{7D3DBB09-850B-457A-8C5C-BA3DC9307CA2}" srcId="{CADFD1DF-359D-4338-B5EB-9181A01E4D2B}" destId="{8586AAAC-73DF-4AEC-9088-35C54745F591}" srcOrd="5" destOrd="0" parTransId="{FBC2A993-A5D6-49ED-BC2C-D0C4F652EF89}" sibTransId="{2B810E80-60B5-4F11-B76C-8F0885118A6E}"/>
    <dgm:cxn modelId="{72C5AE0E-C53F-4E18-8F85-BBD9FA26B62C}" type="presOf" srcId="{7DB50CE9-5007-4911-AEDC-BA9CB4B32F62}" destId="{B3BD2B29-85EB-49BA-9CE0-93199B1F1248}" srcOrd="0" destOrd="0" presId="urn:microsoft.com/office/officeart/2018/2/layout/IconVerticalSolidList"/>
    <dgm:cxn modelId="{65CE9C68-0FC0-4DE1-8DC8-8E5EEBFF4B89}" type="presOf" srcId="{8586AAAC-73DF-4AEC-9088-35C54745F591}" destId="{3AA7D3C9-E64B-4A76-A9E9-AEAFB20461E4}" srcOrd="0" destOrd="0" presId="urn:microsoft.com/office/officeart/2018/2/layout/IconVerticalSolidList"/>
    <dgm:cxn modelId="{22D08049-6446-44A8-BEA6-4F18BADDE719}" type="presOf" srcId="{051C7340-B1E7-446A-A7D2-90BC7A82CF23}" destId="{9A9A6BD5-E39A-4FA3-B76B-8671A2442589}" srcOrd="0" destOrd="0" presId="urn:microsoft.com/office/officeart/2018/2/layout/IconVerticalSolidList"/>
    <dgm:cxn modelId="{46D68069-8666-404C-9F1B-A139CE8A8E5C}" srcId="{CADFD1DF-359D-4338-B5EB-9181A01E4D2B}" destId="{E7C3AD69-AA9B-488E-8F04-A59C3E3A9866}" srcOrd="1" destOrd="0" parTransId="{6E73B760-DB48-45AC-9285-DDEE42166B80}" sibTransId="{FD996085-0BB0-4A4D-83F0-703301759788}"/>
    <dgm:cxn modelId="{4D60B04D-BBF2-4DF9-A8D5-82FA2BFFBA0B}" type="presOf" srcId="{A03E80EE-19B5-41A4-92A4-F1CE4809922A}" destId="{7B154D07-A2E8-4DE8-BF20-D07258883ECE}" srcOrd="0" destOrd="0" presId="urn:microsoft.com/office/officeart/2018/2/layout/IconVerticalSolidList"/>
    <dgm:cxn modelId="{BB9E758B-3EFE-46B6-AAA0-68C5E9D420E4}" type="presOf" srcId="{B48892C1-7A75-4CB3-A1DE-8162A060EE7B}" destId="{E7DCBE13-CB4D-4347-ACBE-8058F774CF4E}" srcOrd="0" destOrd="0" presId="urn:microsoft.com/office/officeart/2018/2/layout/IconVerticalSolidList"/>
    <dgm:cxn modelId="{D89B188D-6991-4BE0-90E2-3C8532D13BF5}" srcId="{CADFD1DF-359D-4338-B5EB-9181A01E4D2B}" destId="{051C7340-B1E7-446A-A7D2-90BC7A82CF23}" srcOrd="4" destOrd="0" parTransId="{E19D5886-A105-49B2-B2F6-3F69C1224376}" sibTransId="{D936266C-84C9-4C2C-BECA-A03AB3F2093B}"/>
    <dgm:cxn modelId="{F955078F-1EE7-4F0E-B451-BF7B5464C521}" srcId="{CADFD1DF-359D-4338-B5EB-9181A01E4D2B}" destId="{A03E80EE-19B5-41A4-92A4-F1CE4809922A}" srcOrd="0" destOrd="0" parTransId="{BC570F71-105F-46A6-B585-AFD15EBCAD02}" sibTransId="{B95282A6-ACF8-4D83-A142-85AF3471B23C}"/>
    <dgm:cxn modelId="{D283D6A0-AFF8-485A-9F9E-14D01D80B050}" type="presOf" srcId="{E7C3AD69-AA9B-488E-8F04-A59C3E3A9866}" destId="{DBA6526E-D778-4C89-BE47-3613736AC463}" srcOrd="0" destOrd="0" presId="urn:microsoft.com/office/officeart/2018/2/layout/IconVerticalSolidList"/>
    <dgm:cxn modelId="{AFE7A1A2-C35B-45EA-8D05-5090AA665F67}" srcId="{CADFD1DF-359D-4338-B5EB-9181A01E4D2B}" destId="{7DB50CE9-5007-4911-AEDC-BA9CB4B32F62}" srcOrd="3" destOrd="0" parTransId="{4AC8AA9A-541F-46EA-9A72-F158DE3314EC}" sibTransId="{88B3F555-232D-46E3-8834-3714C0A70F7D}"/>
    <dgm:cxn modelId="{36156AC1-DFA2-4146-9FF1-7CB1B56CA8ED}" type="presOf" srcId="{CADFD1DF-359D-4338-B5EB-9181A01E4D2B}" destId="{1A25DCB5-1FDF-4100-90A8-0FFEE4567984}" srcOrd="0" destOrd="0" presId="urn:microsoft.com/office/officeart/2018/2/layout/IconVerticalSolidList"/>
    <dgm:cxn modelId="{4373EEED-495A-41AC-95C9-D0C85809CE22}" srcId="{CADFD1DF-359D-4338-B5EB-9181A01E4D2B}" destId="{B48892C1-7A75-4CB3-A1DE-8162A060EE7B}" srcOrd="2" destOrd="0" parTransId="{98912D68-C62A-4A89-8DF9-4DBAA9CF2084}" sibTransId="{28C30E7B-0C34-4D26-BBC9-B0057AC1723A}"/>
    <dgm:cxn modelId="{9B2535F2-2998-4D45-A7CD-991BE2195C29}" type="presParOf" srcId="{1A25DCB5-1FDF-4100-90A8-0FFEE4567984}" destId="{4E68760C-6FC1-440F-8343-D2B04CB86DA5}" srcOrd="0" destOrd="0" presId="urn:microsoft.com/office/officeart/2018/2/layout/IconVerticalSolidList"/>
    <dgm:cxn modelId="{EE29CAE8-C669-4885-AF3B-F895B0F7A8F0}" type="presParOf" srcId="{4E68760C-6FC1-440F-8343-D2B04CB86DA5}" destId="{A65D3456-EB0A-4CD1-A369-76B95B3BB9BF}" srcOrd="0" destOrd="0" presId="urn:microsoft.com/office/officeart/2018/2/layout/IconVerticalSolidList"/>
    <dgm:cxn modelId="{854BE0BD-2788-41F9-A11A-7DB7A1C361BB}" type="presParOf" srcId="{4E68760C-6FC1-440F-8343-D2B04CB86DA5}" destId="{4129038C-89BC-4CD8-879C-26514D49CF8D}" srcOrd="1" destOrd="0" presId="urn:microsoft.com/office/officeart/2018/2/layout/IconVerticalSolidList"/>
    <dgm:cxn modelId="{E58B0308-EBB0-4717-9CC1-E65138C2CD61}" type="presParOf" srcId="{4E68760C-6FC1-440F-8343-D2B04CB86DA5}" destId="{969418A0-900C-4886-9FF9-34487E751AC8}" srcOrd="2" destOrd="0" presId="urn:microsoft.com/office/officeart/2018/2/layout/IconVerticalSolidList"/>
    <dgm:cxn modelId="{20B2A8ED-DCC4-4CCD-8C2C-8CC4D18F712D}" type="presParOf" srcId="{4E68760C-6FC1-440F-8343-D2B04CB86DA5}" destId="{7B154D07-A2E8-4DE8-BF20-D07258883ECE}" srcOrd="3" destOrd="0" presId="urn:microsoft.com/office/officeart/2018/2/layout/IconVerticalSolidList"/>
    <dgm:cxn modelId="{FBF0F36A-5797-405E-92B8-3F58738B4E90}" type="presParOf" srcId="{1A25DCB5-1FDF-4100-90A8-0FFEE4567984}" destId="{2151732F-8AEC-4DFF-BD68-59B1DB4A86D3}" srcOrd="1" destOrd="0" presId="urn:microsoft.com/office/officeart/2018/2/layout/IconVerticalSolidList"/>
    <dgm:cxn modelId="{8736BE4C-17ED-43CD-A128-7DCDD1918882}" type="presParOf" srcId="{1A25DCB5-1FDF-4100-90A8-0FFEE4567984}" destId="{3C06D3BB-0F63-41A3-BC57-CC48CF26B1CA}" srcOrd="2" destOrd="0" presId="urn:microsoft.com/office/officeart/2018/2/layout/IconVerticalSolidList"/>
    <dgm:cxn modelId="{6BB25DC7-5477-471D-8971-6987716B72DA}" type="presParOf" srcId="{3C06D3BB-0F63-41A3-BC57-CC48CF26B1CA}" destId="{5A55F6CE-7DBC-4A8F-AABD-4F8E40CF5B22}" srcOrd="0" destOrd="0" presId="urn:microsoft.com/office/officeart/2018/2/layout/IconVerticalSolidList"/>
    <dgm:cxn modelId="{88A98764-F490-4417-BDCB-0B78D3FE3C27}" type="presParOf" srcId="{3C06D3BB-0F63-41A3-BC57-CC48CF26B1CA}" destId="{0F3C597F-548E-4B02-B1C9-6519E54B89D6}" srcOrd="1" destOrd="0" presId="urn:microsoft.com/office/officeart/2018/2/layout/IconVerticalSolidList"/>
    <dgm:cxn modelId="{E501E204-57A5-45E2-BEED-B1584DA5C966}" type="presParOf" srcId="{3C06D3BB-0F63-41A3-BC57-CC48CF26B1CA}" destId="{C31EF984-76EF-41CC-96CF-3C71813984E9}" srcOrd="2" destOrd="0" presId="urn:microsoft.com/office/officeart/2018/2/layout/IconVerticalSolidList"/>
    <dgm:cxn modelId="{D0A11DA6-2213-48BF-950D-848A1DB6029B}" type="presParOf" srcId="{3C06D3BB-0F63-41A3-BC57-CC48CF26B1CA}" destId="{DBA6526E-D778-4C89-BE47-3613736AC463}" srcOrd="3" destOrd="0" presId="urn:microsoft.com/office/officeart/2018/2/layout/IconVerticalSolidList"/>
    <dgm:cxn modelId="{619FF735-A39F-42B4-AFEB-768C56CDC9AB}" type="presParOf" srcId="{1A25DCB5-1FDF-4100-90A8-0FFEE4567984}" destId="{83A3048D-A7D9-444D-99C7-F499E75390B6}" srcOrd="3" destOrd="0" presId="urn:microsoft.com/office/officeart/2018/2/layout/IconVerticalSolidList"/>
    <dgm:cxn modelId="{2C2EE41C-21DD-4C67-8149-79EDDF8752E3}" type="presParOf" srcId="{1A25DCB5-1FDF-4100-90A8-0FFEE4567984}" destId="{D497F307-EB93-4DC6-9E0E-D3B688F22EC7}" srcOrd="4" destOrd="0" presId="urn:microsoft.com/office/officeart/2018/2/layout/IconVerticalSolidList"/>
    <dgm:cxn modelId="{30FD219F-3CE9-44F7-AE71-7FEDCE033776}" type="presParOf" srcId="{D497F307-EB93-4DC6-9E0E-D3B688F22EC7}" destId="{B29668CC-4BFB-49E7-989B-B8D0FD882361}" srcOrd="0" destOrd="0" presId="urn:microsoft.com/office/officeart/2018/2/layout/IconVerticalSolidList"/>
    <dgm:cxn modelId="{148B141A-82D6-48A7-9C4E-AC20FF195C71}" type="presParOf" srcId="{D497F307-EB93-4DC6-9E0E-D3B688F22EC7}" destId="{6825B16D-80BA-4735-B383-C9A21CA40183}" srcOrd="1" destOrd="0" presId="urn:microsoft.com/office/officeart/2018/2/layout/IconVerticalSolidList"/>
    <dgm:cxn modelId="{DD43A530-0831-45C2-B532-A74764447400}" type="presParOf" srcId="{D497F307-EB93-4DC6-9E0E-D3B688F22EC7}" destId="{14EFD97F-B5EA-4A62-B0C8-C8931E06DDCD}" srcOrd="2" destOrd="0" presId="urn:microsoft.com/office/officeart/2018/2/layout/IconVerticalSolidList"/>
    <dgm:cxn modelId="{CAFF9588-4876-4025-8749-DCC629AAB06D}" type="presParOf" srcId="{D497F307-EB93-4DC6-9E0E-D3B688F22EC7}" destId="{E7DCBE13-CB4D-4347-ACBE-8058F774CF4E}" srcOrd="3" destOrd="0" presId="urn:microsoft.com/office/officeart/2018/2/layout/IconVerticalSolidList"/>
    <dgm:cxn modelId="{E84566FD-F9E7-43F1-B962-D3417982382B}" type="presParOf" srcId="{1A25DCB5-1FDF-4100-90A8-0FFEE4567984}" destId="{70408110-442E-4FF7-9DA8-F173862992BD}" srcOrd="5" destOrd="0" presId="urn:microsoft.com/office/officeart/2018/2/layout/IconVerticalSolidList"/>
    <dgm:cxn modelId="{CE8BE1D3-B520-4F85-9027-045B6356560B}" type="presParOf" srcId="{1A25DCB5-1FDF-4100-90A8-0FFEE4567984}" destId="{E707E4B9-7688-43AE-86F1-A4FE60EE4EFE}" srcOrd="6" destOrd="0" presId="urn:microsoft.com/office/officeart/2018/2/layout/IconVerticalSolidList"/>
    <dgm:cxn modelId="{91E1A152-0F8E-4C2C-8399-1B555E509E64}" type="presParOf" srcId="{E707E4B9-7688-43AE-86F1-A4FE60EE4EFE}" destId="{16307F61-F19E-4B62-9A3D-B5C643E15A65}" srcOrd="0" destOrd="0" presId="urn:microsoft.com/office/officeart/2018/2/layout/IconVerticalSolidList"/>
    <dgm:cxn modelId="{7A2346C2-C905-404E-BD59-87188541BB49}" type="presParOf" srcId="{E707E4B9-7688-43AE-86F1-A4FE60EE4EFE}" destId="{B66EA7ED-0464-40C6-8831-18876DD21956}" srcOrd="1" destOrd="0" presId="urn:microsoft.com/office/officeart/2018/2/layout/IconVerticalSolidList"/>
    <dgm:cxn modelId="{83F3D25D-4753-4362-BA2C-922E269CF2E3}" type="presParOf" srcId="{E707E4B9-7688-43AE-86F1-A4FE60EE4EFE}" destId="{58C465B0-DA4A-4390-A181-147748DBBFCD}" srcOrd="2" destOrd="0" presId="urn:microsoft.com/office/officeart/2018/2/layout/IconVerticalSolidList"/>
    <dgm:cxn modelId="{D1D4EC09-C0A1-4579-9EC3-DE7634AA0CA6}" type="presParOf" srcId="{E707E4B9-7688-43AE-86F1-A4FE60EE4EFE}" destId="{B3BD2B29-85EB-49BA-9CE0-93199B1F1248}" srcOrd="3" destOrd="0" presId="urn:microsoft.com/office/officeart/2018/2/layout/IconVerticalSolidList"/>
    <dgm:cxn modelId="{B288883A-B3F2-4CD0-A9E5-8B7830AE96A9}" type="presParOf" srcId="{1A25DCB5-1FDF-4100-90A8-0FFEE4567984}" destId="{5470302A-A198-4819-BD94-CA446788640E}" srcOrd="7" destOrd="0" presId="urn:microsoft.com/office/officeart/2018/2/layout/IconVerticalSolidList"/>
    <dgm:cxn modelId="{77FBA324-7C27-48CF-8ED7-8D7F4F52014B}" type="presParOf" srcId="{1A25DCB5-1FDF-4100-90A8-0FFEE4567984}" destId="{D1F303F0-83EE-4EA2-BC91-E97C589BBAED}" srcOrd="8" destOrd="0" presId="urn:microsoft.com/office/officeart/2018/2/layout/IconVerticalSolidList"/>
    <dgm:cxn modelId="{14CC39C7-D13D-41EE-8758-0E7EE0BBD6BA}" type="presParOf" srcId="{D1F303F0-83EE-4EA2-BC91-E97C589BBAED}" destId="{4526FFE3-0CC7-4699-B2B9-D9049A82E6CD}" srcOrd="0" destOrd="0" presId="urn:microsoft.com/office/officeart/2018/2/layout/IconVerticalSolidList"/>
    <dgm:cxn modelId="{0FC21EB6-F7DA-42B0-8C38-08F804103FDC}" type="presParOf" srcId="{D1F303F0-83EE-4EA2-BC91-E97C589BBAED}" destId="{E24B26CC-267A-4D6D-8AD6-920BD5409084}" srcOrd="1" destOrd="0" presId="urn:microsoft.com/office/officeart/2018/2/layout/IconVerticalSolidList"/>
    <dgm:cxn modelId="{A8B28380-2B56-4725-955B-856F78C005B5}" type="presParOf" srcId="{D1F303F0-83EE-4EA2-BC91-E97C589BBAED}" destId="{E50B0329-6D63-43C3-8A19-27EBE6EB03FD}" srcOrd="2" destOrd="0" presId="urn:microsoft.com/office/officeart/2018/2/layout/IconVerticalSolidList"/>
    <dgm:cxn modelId="{0A9A4C41-0039-4CE5-A42F-F6AC19CDB1B4}" type="presParOf" srcId="{D1F303F0-83EE-4EA2-BC91-E97C589BBAED}" destId="{9A9A6BD5-E39A-4FA3-B76B-8671A2442589}" srcOrd="3" destOrd="0" presId="urn:microsoft.com/office/officeart/2018/2/layout/IconVerticalSolidList"/>
    <dgm:cxn modelId="{56202D9D-5D98-4D09-90B1-17A7253396A0}" type="presParOf" srcId="{1A25DCB5-1FDF-4100-90A8-0FFEE4567984}" destId="{F9F74EE7-EC13-4840-BDDD-A78F1CAAAA04}" srcOrd="9" destOrd="0" presId="urn:microsoft.com/office/officeart/2018/2/layout/IconVerticalSolidList"/>
    <dgm:cxn modelId="{4F0C9A15-352D-47DF-9A4C-73ABB24BE49C}" type="presParOf" srcId="{1A25DCB5-1FDF-4100-90A8-0FFEE4567984}" destId="{92D367D3-50E7-431A-AB86-04195FFFB2E8}" srcOrd="10" destOrd="0" presId="urn:microsoft.com/office/officeart/2018/2/layout/IconVerticalSolidList"/>
    <dgm:cxn modelId="{82B5D05B-E69A-4250-B37B-1E89AEE9F93E}" type="presParOf" srcId="{92D367D3-50E7-431A-AB86-04195FFFB2E8}" destId="{32D11165-1A1A-4C0E-BD22-132A24DE89B6}" srcOrd="0" destOrd="0" presId="urn:microsoft.com/office/officeart/2018/2/layout/IconVerticalSolidList"/>
    <dgm:cxn modelId="{E42A4D44-98A2-4014-A1AF-83B37181EFAD}" type="presParOf" srcId="{92D367D3-50E7-431A-AB86-04195FFFB2E8}" destId="{3E546763-9E30-430A-B6EC-882E2886DE65}" srcOrd="1" destOrd="0" presId="urn:microsoft.com/office/officeart/2018/2/layout/IconVerticalSolidList"/>
    <dgm:cxn modelId="{3DE602CF-E3D5-48B5-B153-469C13127A2F}" type="presParOf" srcId="{92D367D3-50E7-431A-AB86-04195FFFB2E8}" destId="{118F373F-62F7-49F2-92F2-ABE65CA00FEA}" srcOrd="2" destOrd="0" presId="urn:microsoft.com/office/officeart/2018/2/layout/IconVerticalSolidList"/>
    <dgm:cxn modelId="{A190AD9E-DBD1-4BC0-9825-BDA164246F7E}" type="presParOf" srcId="{92D367D3-50E7-431A-AB86-04195FFFB2E8}" destId="{3AA7D3C9-E64B-4A76-A9E9-AEAFB20461E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7814E6-3B0E-4AC6-9F74-591AC798B60E}" type="doc">
      <dgm:prSet loTypeId="urn:microsoft.com/office/officeart/2016/7/layout/LinearArrowProcessNumbered" loCatId="process" qsTypeId="urn:microsoft.com/office/officeart/2005/8/quickstyle/simple5" qsCatId="simple" csTypeId="urn:microsoft.com/office/officeart/2005/8/colors/colorful5" csCatId="colorful"/>
      <dgm:spPr/>
      <dgm:t>
        <a:bodyPr/>
        <a:lstStyle/>
        <a:p>
          <a:endParaRPr lang="en-US"/>
        </a:p>
      </dgm:t>
    </dgm:pt>
    <dgm:pt modelId="{8AC9D85B-3ADB-45F8-BA93-495744D790EC}">
      <dgm:prSet/>
      <dgm:spPr/>
      <dgm:t>
        <a:bodyPr/>
        <a:lstStyle/>
        <a:p>
          <a:r>
            <a:rPr lang="en-US" b="0" i="0"/>
            <a:t>Recruiting the right Project Manager is essential to the success of Novatech’s transformation project.</a:t>
          </a:r>
          <a:endParaRPr lang="en-US"/>
        </a:p>
      </dgm:t>
    </dgm:pt>
    <dgm:pt modelId="{07E19876-5B3A-4AC4-8E9D-88C1816038AC}" type="parTrans" cxnId="{49F3DEC0-7375-4511-BF5C-7465C36AFAD8}">
      <dgm:prSet/>
      <dgm:spPr/>
      <dgm:t>
        <a:bodyPr/>
        <a:lstStyle/>
        <a:p>
          <a:endParaRPr lang="en-US"/>
        </a:p>
      </dgm:t>
    </dgm:pt>
    <dgm:pt modelId="{08A23308-D505-441C-9960-28DD9ED7E100}" type="sibTrans" cxnId="{49F3DEC0-7375-4511-BF5C-7465C36AFAD8}">
      <dgm:prSet phldrT="1" phldr="0"/>
      <dgm:spPr/>
      <dgm:t>
        <a:bodyPr/>
        <a:lstStyle/>
        <a:p>
          <a:r>
            <a:rPr lang="en-US"/>
            <a:t>1</a:t>
          </a:r>
        </a:p>
      </dgm:t>
    </dgm:pt>
    <dgm:pt modelId="{B65EA7D1-BBF2-42EB-917E-F811B30B96A9}">
      <dgm:prSet/>
      <dgm:spPr/>
      <dgm:t>
        <a:bodyPr/>
        <a:lstStyle/>
        <a:p>
          <a:r>
            <a:rPr lang="en-US" b="0" i="0"/>
            <a:t>A structured recruitment process — from job analysis to interviews — ensures fairness, transparency, and alignment with business goals (Armstrong &amp; Taylor, 2020).</a:t>
          </a:r>
          <a:endParaRPr lang="en-US"/>
        </a:p>
      </dgm:t>
    </dgm:pt>
    <dgm:pt modelId="{F6AF6187-B9F8-4E50-B748-3A4919EA6825}" type="parTrans" cxnId="{CF62883A-46F1-4A82-AA2A-2CCE64BC17B5}">
      <dgm:prSet/>
      <dgm:spPr/>
      <dgm:t>
        <a:bodyPr/>
        <a:lstStyle/>
        <a:p>
          <a:endParaRPr lang="en-US"/>
        </a:p>
      </dgm:t>
    </dgm:pt>
    <dgm:pt modelId="{C3053AC0-9C64-4F22-BE8C-2DB474B60C7C}" type="sibTrans" cxnId="{CF62883A-46F1-4A82-AA2A-2CCE64BC17B5}">
      <dgm:prSet phldrT="2" phldr="0"/>
      <dgm:spPr/>
      <dgm:t>
        <a:bodyPr/>
        <a:lstStyle/>
        <a:p>
          <a:r>
            <a:rPr lang="en-US"/>
            <a:t>2</a:t>
          </a:r>
        </a:p>
      </dgm:t>
    </dgm:pt>
    <dgm:pt modelId="{2B24AE80-8FEA-4393-86B4-256F49233436}">
      <dgm:prSet/>
      <dgm:spPr/>
      <dgm:t>
        <a:bodyPr/>
        <a:lstStyle/>
        <a:p>
          <a:r>
            <a:rPr lang="en-US" b="0" i="0"/>
            <a:t>Using a mix of structured, semi-structured, panel, and situational interviews allows for well-rounded candidate assessment (CIPD, 2023).</a:t>
          </a:r>
          <a:endParaRPr lang="en-US"/>
        </a:p>
      </dgm:t>
    </dgm:pt>
    <dgm:pt modelId="{DA9AD321-7D75-4908-977B-A3F7A5688646}" type="parTrans" cxnId="{ACC6E1C3-B5C5-47BC-B783-98B8AA2D4D13}">
      <dgm:prSet/>
      <dgm:spPr/>
      <dgm:t>
        <a:bodyPr/>
        <a:lstStyle/>
        <a:p>
          <a:endParaRPr lang="en-US"/>
        </a:p>
      </dgm:t>
    </dgm:pt>
    <dgm:pt modelId="{50D76238-F8DC-465A-B30C-CD440FF2422D}" type="sibTrans" cxnId="{ACC6E1C3-B5C5-47BC-B783-98B8AA2D4D13}">
      <dgm:prSet phldrT="3" phldr="0"/>
      <dgm:spPr/>
      <dgm:t>
        <a:bodyPr/>
        <a:lstStyle/>
        <a:p>
          <a:r>
            <a:rPr lang="en-US"/>
            <a:t>3</a:t>
          </a:r>
        </a:p>
      </dgm:t>
    </dgm:pt>
    <dgm:pt modelId="{EC7A7C53-AF34-448D-A8D1-AE6C47447BA0}">
      <dgm:prSet/>
      <dgm:spPr/>
      <dgm:t>
        <a:bodyPr/>
        <a:lstStyle/>
        <a:p>
          <a:r>
            <a:rPr lang="en-US" b="0" i="0"/>
            <a:t>Carefully selected questioning techniques reveal not only competence but also leadership potential and adaptability (Forbes, 2021).</a:t>
          </a:r>
          <a:endParaRPr lang="en-US"/>
        </a:p>
      </dgm:t>
    </dgm:pt>
    <dgm:pt modelId="{EBDACE41-EF08-49C6-8416-6E85DBCE50DA}" type="parTrans" cxnId="{6B7C3380-5379-4381-A392-D34E89CE402F}">
      <dgm:prSet/>
      <dgm:spPr/>
      <dgm:t>
        <a:bodyPr/>
        <a:lstStyle/>
        <a:p>
          <a:endParaRPr lang="en-US"/>
        </a:p>
      </dgm:t>
    </dgm:pt>
    <dgm:pt modelId="{EBAC007E-CAC1-4E21-8F43-197E8D17A748}" type="sibTrans" cxnId="{6B7C3380-5379-4381-A392-D34E89CE402F}">
      <dgm:prSet phldrT="4" phldr="0"/>
      <dgm:spPr/>
      <dgm:t>
        <a:bodyPr/>
        <a:lstStyle/>
        <a:p>
          <a:r>
            <a:rPr lang="en-US"/>
            <a:t>4</a:t>
          </a:r>
        </a:p>
      </dgm:t>
    </dgm:pt>
    <dgm:pt modelId="{29C4252A-1DF8-411F-8DC7-0ADDB3DCCB69}">
      <dgm:prSet/>
      <dgm:spPr/>
      <dgm:t>
        <a:bodyPr/>
        <a:lstStyle/>
        <a:p>
          <a:r>
            <a:rPr lang="en-US" b="0" i="0"/>
            <a:t>A hybrid interview approach balances efficiency and depth, contributing to sustainable team performance (BBC Worklife, 2021).</a:t>
          </a:r>
          <a:endParaRPr lang="en-US"/>
        </a:p>
      </dgm:t>
    </dgm:pt>
    <dgm:pt modelId="{7C03CB5D-F33D-47FE-B804-D734C7CED775}" type="parTrans" cxnId="{B60429E6-A071-4B20-86DE-95418F1C5B32}">
      <dgm:prSet/>
      <dgm:spPr/>
      <dgm:t>
        <a:bodyPr/>
        <a:lstStyle/>
        <a:p>
          <a:endParaRPr lang="en-US"/>
        </a:p>
      </dgm:t>
    </dgm:pt>
    <dgm:pt modelId="{8A4F701F-83CC-49DE-B0D2-A94C669FF488}" type="sibTrans" cxnId="{B60429E6-A071-4B20-86DE-95418F1C5B32}">
      <dgm:prSet phldrT="5" phldr="0"/>
      <dgm:spPr/>
      <dgm:t>
        <a:bodyPr/>
        <a:lstStyle/>
        <a:p>
          <a:r>
            <a:rPr lang="en-US"/>
            <a:t>5</a:t>
          </a:r>
        </a:p>
      </dgm:t>
    </dgm:pt>
    <dgm:pt modelId="{79ACF27C-AE2D-4A93-834B-5DAD4DFB3235}" type="pres">
      <dgm:prSet presAssocID="{CD7814E6-3B0E-4AC6-9F74-591AC798B60E}" presName="linearFlow" presStyleCnt="0">
        <dgm:presLayoutVars>
          <dgm:dir/>
          <dgm:animLvl val="lvl"/>
          <dgm:resizeHandles val="exact"/>
        </dgm:presLayoutVars>
      </dgm:prSet>
      <dgm:spPr/>
    </dgm:pt>
    <dgm:pt modelId="{5E383093-8FF4-4EA8-99C5-A414365443F1}" type="pres">
      <dgm:prSet presAssocID="{8AC9D85B-3ADB-45F8-BA93-495744D790EC}" presName="compositeNode" presStyleCnt="0"/>
      <dgm:spPr/>
    </dgm:pt>
    <dgm:pt modelId="{94EC98A9-4F6A-4EA2-BD3C-ED56BBA6DD84}" type="pres">
      <dgm:prSet presAssocID="{8AC9D85B-3ADB-45F8-BA93-495744D790EC}" presName="parTx" presStyleLbl="node1" presStyleIdx="0" presStyleCnt="0">
        <dgm:presLayoutVars>
          <dgm:chMax val="0"/>
          <dgm:chPref val="0"/>
          <dgm:bulletEnabled val="1"/>
        </dgm:presLayoutVars>
      </dgm:prSet>
      <dgm:spPr/>
    </dgm:pt>
    <dgm:pt modelId="{AA7C7D88-5D8D-437C-B039-3C2EFA6C2E43}" type="pres">
      <dgm:prSet presAssocID="{8AC9D85B-3ADB-45F8-BA93-495744D790EC}" presName="parSh" presStyleCnt="0"/>
      <dgm:spPr/>
    </dgm:pt>
    <dgm:pt modelId="{4E32CFFF-671C-46BF-8E13-DA9B32A9A8FA}" type="pres">
      <dgm:prSet presAssocID="{8AC9D85B-3ADB-45F8-BA93-495744D790EC}" presName="lineNode" presStyleLbl="alignAccFollowNode1" presStyleIdx="0" presStyleCnt="15"/>
      <dgm:spPr/>
    </dgm:pt>
    <dgm:pt modelId="{4625316F-7866-436B-8205-D198B3A89A34}" type="pres">
      <dgm:prSet presAssocID="{8AC9D85B-3ADB-45F8-BA93-495744D790EC}" presName="lineArrowNode" presStyleLbl="alignAccFollowNode1" presStyleIdx="1" presStyleCnt="15"/>
      <dgm:spPr/>
    </dgm:pt>
    <dgm:pt modelId="{7F0B2DF6-A5D9-4169-A729-42CA6E904D9B}" type="pres">
      <dgm:prSet presAssocID="{08A23308-D505-441C-9960-28DD9ED7E100}" presName="sibTransNodeCircle" presStyleLbl="alignNode1" presStyleIdx="0" presStyleCnt="5">
        <dgm:presLayoutVars>
          <dgm:chMax val="0"/>
          <dgm:bulletEnabled/>
        </dgm:presLayoutVars>
      </dgm:prSet>
      <dgm:spPr/>
    </dgm:pt>
    <dgm:pt modelId="{13526491-9B00-4EF5-A077-D449D8CB7526}" type="pres">
      <dgm:prSet presAssocID="{08A23308-D505-441C-9960-28DD9ED7E100}" presName="spacerBetweenCircleAndCallout" presStyleCnt="0">
        <dgm:presLayoutVars/>
      </dgm:prSet>
      <dgm:spPr/>
    </dgm:pt>
    <dgm:pt modelId="{3DA7EE08-5771-44E5-9844-106A78F914EB}" type="pres">
      <dgm:prSet presAssocID="{8AC9D85B-3ADB-45F8-BA93-495744D790EC}" presName="nodeText" presStyleLbl="alignAccFollowNode1" presStyleIdx="2" presStyleCnt="15">
        <dgm:presLayoutVars>
          <dgm:bulletEnabled val="1"/>
        </dgm:presLayoutVars>
      </dgm:prSet>
      <dgm:spPr/>
    </dgm:pt>
    <dgm:pt modelId="{A7ACD60F-9644-4FEB-966A-F5F2B56C4F70}" type="pres">
      <dgm:prSet presAssocID="{08A23308-D505-441C-9960-28DD9ED7E100}" presName="sibTransComposite" presStyleCnt="0"/>
      <dgm:spPr/>
    </dgm:pt>
    <dgm:pt modelId="{AF82AF76-D505-4D33-8A8E-1E2928A188AE}" type="pres">
      <dgm:prSet presAssocID="{B65EA7D1-BBF2-42EB-917E-F811B30B96A9}" presName="compositeNode" presStyleCnt="0"/>
      <dgm:spPr/>
    </dgm:pt>
    <dgm:pt modelId="{5C41BCFA-B159-48F1-9DF3-F6F72030F21E}" type="pres">
      <dgm:prSet presAssocID="{B65EA7D1-BBF2-42EB-917E-F811B30B96A9}" presName="parTx" presStyleLbl="node1" presStyleIdx="0" presStyleCnt="0">
        <dgm:presLayoutVars>
          <dgm:chMax val="0"/>
          <dgm:chPref val="0"/>
          <dgm:bulletEnabled val="1"/>
        </dgm:presLayoutVars>
      </dgm:prSet>
      <dgm:spPr/>
    </dgm:pt>
    <dgm:pt modelId="{63573690-A3F5-46C8-8D15-E7D56341D99A}" type="pres">
      <dgm:prSet presAssocID="{B65EA7D1-BBF2-42EB-917E-F811B30B96A9}" presName="parSh" presStyleCnt="0"/>
      <dgm:spPr/>
    </dgm:pt>
    <dgm:pt modelId="{632CCA42-C5D2-4C80-BF5F-2B6FD8EFE797}" type="pres">
      <dgm:prSet presAssocID="{B65EA7D1-BBF2-42EB-917E-F811B30B96A9}" presName="lineNode" presStyleLbl="alignAccFollowNode1" presStyleIdx="3" presStyleCnt="15"/>
      <dgm:spPr/>
    </dgm:pt>
    <dgm:pt modelId="{AA5282B0-1247-472C-84AA-A15072FD0483}" type="pres">
      <dgm:prSet presAssocID="{B65EA7D1-BBF2-42EB-917E-F811B30B96A9}" presName="lineArrowNode" presStyleLbl="alignAccFollowNode1" presStyleIdx="4" presStyleCnt="15"/>
      <dgm:spPr/>
    </dgm:pt>
    <dgm:pt modelId="{C2B9728A-CF49-4570-91B0-D00BFE7DB45C}" type="pres">
      <dgm:prSet presAssocID="{C3053AC0-9C64-4F22-BE8C-2DB474B60C7C}" presName="sibTransNodeCircle" presStyleLbl="alignNode1" presStyleIdx="1" presStyleCnt="5">
        <dgm:presLayoutVars>
          <dgm:chMax val="0"/>
          <dgm:bulletEnabled/>
        </dgm:presLayoutVars>
      </dgm:prSet>
      <dgm:spPr/>
    </dgm:pt>
    <dgm:pt modelId="{2E89B0C3-FBA5-42CC-9B92-0A29F7B07BC8}" type="pres">
      <dgm:prSet presAssocID="{C3053AC0-9C64-4F22-BE8C-2DB474B60C7C}" presName="spacerBetweenCircleAndCallout" presStyleCnt="0">
        <dgm:presLayoutVars/>
      </dgm:prSet>
      <dgm:spPr/>
    </dgm:pt>
    <dgm:pt modelId="{1AD36B18-3120-4642-BB4E-E9F648C8812D}" type="pres">
      <dgm:prSet presAssocID="{B65EA7D1-BBF2-42EB-917E-F811B30B96A9}" presName="nodeText" presStyleLbl="alignAccFollowNode1" presStyleIdx="5" presStyleCnt="15">
        <dgm:presLayoutVars>
          <dgm:bulletEnabled val="1"/>
        </dgm:presLayoutVars>
      </dgm:prSet>
      <dgm:spPr/>
    </dgm:pt>
    <dgm:pt modelId="{76D6701D-257F-4FDA-9082-D87F29AFA152}" type="pres">
      <dgm:prSet presAssocID="{C3053AC0-9C64-4F22-BE8C-2DB474B60C7C}" presName="sibTransComposite" presStyleCnt="0"/>
      <dgm:spPr/>
    </dgm:pt>
    <dgm:pt modelId="{7ED960D8-46BA-418D-9289-33095CBED3D2}" type="pres">
      <dgm:prSet presAssocID="{2B24AE80-8FEA-4393-86B4-256F49233436}" presName="compositeNode" presStyleCnt="0"/>
      <dgm:spPr/>
    </dgm:pt>
    <dgm:pt modelId="{DCE6D693-3FBF-4AD0-829A-4306CF5B18F8}" type="pres">
      <dgm:prSet presAssocID="{2B24AE80-8FEA-4393-86B4-256F49233436}" presName="parTx" presStyleLbl="node1" presStyleIdx="0" presStyleCnt="0">
        <dgm:presLayoutVars>
          <dgm:chMax val="0"/>
          <dgm:chPref val="0"/>
          <dgm:bulletEnabled val="1"/>
        </dgm:presLayoutVars>
      </dgm:prSet>
      <dgm:spPr/>
    </dgm:pt>
    <dgm:pt modelId="{75D3D98F-8FD0-4A37-BD89-18304362EEBE}" type="pres">
      <dgm:prSet presAssocID="{2B24AE80-8FEA-4393-86B4-256F49233436}" presName="parSh" presStyleCnt="0"/>
      <dgm:spPr/>
    </dgm:pt>
    <dgm:pt modelId="{94DA537E-D1B3-4560-ADAC-9286C0A81AEE}" type="pres">
      <dgm:prSet presAssocID="{2B24AE80-8FEA-4393-86B4-256F49233436}" presName="lineNode" presStyleLbl="alignAccFollowNode1" presStyleIdx="6" presStyleCnt="15"/>
      <dgm:spPr/>
    </dgm:pt>
    <dgm:pt modelId="{9F7ADD22-4A82-4407-A76C-E4146740C537}" type="pres">
      <dgm:prSet presAssocID="{2B24AE80-8FEA-4393-86B4-256F49233436}" presName="lineArrowNode" presStyleLbl="alignAccFollowNode1" presStyleIdx="7" presStyleCnt="15"/>
      <dgm:spPr/>
    </dgm:pt>
    <dgm:pt modelId="{BB844C5C-8A9F-47CB-96C8-5F0FE20879DB}" type="pres">
      <dgm:prSet presAssocID="{50D76238-F8DC-465A-B30C-CD440FF2422D}" presName="sibTransNodeCircle" presStyleLbl="alignNode1" presStyleIdx="2" presStyleCnt="5">
        <dgm:presLayoutVars>
          <dgm:chMax val="0"/>
          <dgm:bulletEnabled/>
        </dgm:presLayoutVars>
      </dgm:prSet>
      <dgm:spPr/>
    </dgm:pt>
    <dgm:pt modelId="{C1D884A1-FE6E-4AE7-8C3F-6CCF431A9A7C}" type="pres">
      <dgm:prSet presAssocID="{50D76238-F8DC-465A-B30C-CD440FF2422D}" presName="spacerBetweenCircleAndCallout" presStyleCnt="0">
        <dgm:presLayoutVars/>
      </dgm:prSet>
      <dgm:spPr/>
    </dgm:pt>
    <dgm:pt modelId="{DF63597A-6D1E-4CB3-AC02-8E3F98F7D972}" type="pres">
      <dgm:prSet presAssocID="{2B24AE80-8FEA-4393-86B4-256F49233436}" presName="nodeText" presStyleLbl="alignAccFollowNode1" presStyleIdx="8" presStyleCnt="15">
        <dgm:presLayoutVars>
          <dgm:bulletEnabled val="1"/>
        </dgm:presLayoutVars>
      </dgm:prSet>
      <dgm:spPr/>
    </dgm:pt>
    <dgm:pt modelId="{C9182909-55A0-4B36-AC36-4850A953B462}" type="pres">
      <dgm:prSet presAssocID="{50D76238-F8DC-465A-B30C-CD440FF2422D}" presName="sibTransComposite" presStyleCnt="0"/>
      <dgm:spPr/>
    </dgm:pt>
    <dgm:pt modelId="{640A2945-CE9A-45F5-A828-8ACE0A899715}" type="pres">
      <dgm:prSet presAssocID="{EC7A7C53-AF34-448D-A8D1-AE6C47447BA0}" presName="compositeNode" presStyleCnt="0"/>
      <dgm:spPr/>
    </dgm:pt>
    <dgm:pt modelId="{93489571-FE57-4E1B-AE2D-A6E919A8F33A}" type="pres">
      <dgm:prSet presAssocID="{EC7A7C53-AF34-448D-A8D1-AE6C47447BA0}" presName="parTx" presStyleLbl="node1" presStyleIdx="0" presStyleCnt="0">
        <dgm:presLayoutVars>
          <dgm:chMax val="0"/>
          <dgm:chPref val="0"/>
          <dgm:bulletEnabled val="1"/>
        </dgm:presLayoutVars>
      </dgm:prSet>
      <dgm:spPr/>
    </dgm:pt>
    <dgm:pt modelId="{94638220-B983-4673-8DA1-C80ECEDD4547}" type="pres">
      <dgm:prSet presAssocID="{EC7A7C53-AF34-448D-A8D1-AE6C47447BA0}" presName="parSh" presStyleCnt="0"/>
      <dgm:spPr/>
    </dgm:pt>
    <dgm:pt modelId="{A00C527B-A0D7-4FB8-8034-F196FD028413}" type="pres">
      <dgm:prSet presAssocID="{EC7A7C53-AF34-448D-A8D1-AE6C47447BA0}" presName="lineNode" presStyleLbl="alignAccFollowNode1" presStyleIdx="9" presStyleCnt="15"/>
      <dgm:spPr/>
    </dgm:pt>
    <dgm:pt modelId="{DA1D16EE-E89A-4FC8-A1E9-DA40FB8B88AC}" type="pres">
      <dgm:prSet presAssocID="{EC7A7C53-AF34-448D-A8D1-AE6C47447BA0}" presName="lineArrowNode" presStyleLbl="alignAccFollowNode1" presStyleIdx="10" presStyleCnt="15"/>
      <dgm:spPr/>
    </dgm:pt>
    <dgm:pt modelId="{FE31A6A1-6CB3-459B-B305-86E5FD04EDBB}" type="pres">
      <dgm:prSet presAssocID="{EBAC007E-CAC1-4E21-8F43-197E8D17A748}" presName="sibTransNodeCircle" presStyleLbl="alignNode1" presStyleIdx="3" presStyleCnt="5">
        <dgm:presLayoutVars>
          <dgm:chMax val="0"/>
          <dgm:bulletEnabled/>
        </dgm:presLayoutVars>
      </dgm:prSet>
      <dgm:spPr/>
    </dgm:pt>
    <dgm:pt modelId="{2025F4BD-D2B8-4819-B2B7-8251EB04B2BF}" type="pres">
      <dgm:prSet presAssocID="{EBAC007E-CAC1-4E21-8F43-197E8D17A748}" presName="spacerBetweenCircleAndCallout" presStyleCnt="0">
        <dgm:presLayoutVars/>
      </dgm:prSet>
      <dgm:spPr/>
    </dgm:pt>
    <dgm:pt modelId="{8392E882-AB29-4C9D-8C65-14F6B91DC22B}" type="pres">
      <dgm:prSet presAssocID="{EC7A7C53-AF34-448D-A8D1-AE6C47447BA0}" presName="nodeText" presStyleLbl="alignAccFollowNode1" presStyleIdx="11" presStyleCnt="15">
        <dgm:presLayoutVars>
          <dgm:bulletEnabled val="1"/>
        </dgm:presLayoutVars>
      </dgm:prSet>
      <dgm:spPr/>
    </dgm:pt>
    <dgm:pt modelId="{8D621F36-9159-4D3E-9EAF-C16EF30BF094}" type="pres">
      <dgm:prSet presAssocID="{EBAC007E-CAC1-4E21-8F43-197E8D17A748}" presName="sibTransComposite" presStyleCnt="0"/>
      <dgm:spPr/>
    </dgm:pt>
    <dgm:pt modelId="{415EB577-58B5-49E1-AECC-4B2CD9D2325F}" type="pres">
      <dgm:prSet presAssocID="{29C4252A-1DF8-411F-8DC7-0ADDB3DCCB69}" presName="compositeNode" presStyleCnt="0"/>
      <dgm:spPr/>
    </dgm:pt>
    <dgm:pt modelId="{C11B966E-5B1A-4049-A8EA-00FAC2A23810}" type="pres">
      <dgm:prSet presAssocID="{29C4252A-1DF8-411F-8DC7-0ADDB3DCCB69}" presName="parTx" presStyleLbl="node1" presStyleIdx="0" presStyleCnt="0">
        <dgm:presLayoutVars>
          <dgm:chMax val="0"/>
          <dgm:chPref val="0"/>
          <dgm:bulletEnabled val="1"/>
        </dgm:presLayoutVars>
      </dgm:prSet>
      <dgm:spPr/>
    </dgm:pt>
    <dgm:pt modelId="{4257F5D2-0F34-4B70-999F-0135C9A7343B}" type="pres">
      <dgm:prSet presAssocID="{29C4252A-1DF8-411F-8DC7-0ADDB3DCCB69}" presName="parSh" presStyleCnt="0"/>
      <dgm:spPr/>
    </dgm:pt>
    <dgm:pt modelId="{AE5EB054-F85F-41BD-A94C-347117BA007C}" type="pres">
      <dgm:prSet presAssocID="{29C4252A-1DF8-411F-8DC7-0ADDB3DCCB69}" presName="lineNode" presStyleLbl="alignAccFollowNode1" presStyleIdx="12" presStyleCnt="15"/>
      <dgm:spPr/>
    </dgm:pt>
    <dgm:pt modelId="{9DDE764D-DF6C-4E7D-B8E2-4C6E31B12345}" type="pres">
      <dgm:prSet presAssocID="{29C4252A-1DF8-411F-8DC7-0ADDB3DCCB69}" presName="lineArrowNode" presStyleLbl="alignAccFollowNode1" presStyleIdx="13" presStyleCnt="15"/>
      <dgm:spPr/>
    </dgm:pt>
    <dgm:pt modelId="{7D08D880-3999-45A0-8F66-01F20F4C8ADC}" type="pres">
      <dgm:prSet presAssocID="{8A4F701F-83CC-49DE-B0D2-A94C669FF488}" presName="sibTransNodeCircle" presStyleLbl="alignNode1" presStyleIdx="4" presStyleCnt="5">
        <dgm:presLayoutVars>
          <dgm:chMax val="0"/>
          <dgm:bulletEnabled/>
        </dgm:presLayoutVars>
      </dgm:prSet>
      <dgm:spPr/>
    </dgm:pt>
    <dgm:pt modelId="{E2979C7F-175C-4C8B-9F86-52767408D558}" type="pres">
      <dgm:prSet presAssocID="{8A4F701F-83CC-49DE-B0D2-A94C669FF488}" presName="spacerBetweenCircleAndCallout" presStyleCnt="0">
        <dgm:presLayoutVars/>
      </dgm:prSet>
      <dgm:spPr/>
    </dgm:pt>
    <dgm:pt modelId="{616DE1F5-BC2F-477F-9369-1C047608CDDE}" type="pres">
      <dgm:prSet presAssocID="{29C4252A-1DF8-411F-8DC7-0ADDB3DCCB69}" presName="nodeText" presStyleLbl="alignAccFollowNode1" presStyleIdx="14" presStyleCnt="15">
        <dgm:presLayoutVars>
          <dgm:bulletEnabled val="1"/>
        </dgm:presLayoutVars>
      </dgm:prSet>
      <dgm:spPr/>
    </dgm:pt>
  </dgm:ptLst>
  <dgm:cxnLst>
    <dgm:cxn modelId="{92954416-5CD8-4F88-9501-1FA26F60D71E}" type="presOf" srcId="{08A23308-D505-441C-9960-28DD9ED7E100}" destId="{7F0B2DF6-A5D9-4169-A729-42CA6E904D9B}" srcOrd="0" destOrd="0" presId="urn:microsoft.com/office/officeart/2016/7/layout/LinearArrowProcessNumbered"/>
    <dgm:cxn modelId="{CF62883A-46F1-4A82-AA2A-2CCE64BC17B5}" srcId="{CD7814E6-3B0E-4AC6-9F74-591AC798B60E}" destId="{B65EA7D1-BBF2-42EB-917E-F811B30B96A9}" srcOrd="1" destOrd="0" parTransId="{F6AF6187-B9F8-4E50-B748-3A4919EA6825}" sibTransId="{C3053AC0-9C64-4F22-BE8C-2DB474B60C7C}"/>
    <dgm:cxn modelId="{48948862-236E-4A4F-B4DC-9B8794D4C447}" type="presOf" srcId="{C3053AC0-9C64-4F22-BE8C-2DB474B60C7C}" destId="{C2B9728A-CF49-4570-91B0-D00BFE7DB45C}" srcOrd="0" destOrd="0" presId="urn:microsoft.com/office/officeart/2016/7/layout/LinearArrowProcessNumbered"/>
    <dgm:cxn modelId="{093E2549-F2EF-47D1-9481-4FAC511A0001}" type="presOf" srcId="{CD7814E6-3B0E-4AC6-9F74-591AC798B60E}" destId="{79ACF27C-AE2D-4A93-834B-5DAD4DFB3235}" srcOrd="0" destOrd="0" presId="urn:microsoft.com/office/officeart/2016/7/layout/LinearArrowProcessNumbered"/>
    <dgm:cxn modelId="{7170DB55-1866-4FBA-B4F6-87DBD0320CA7}" type="presOf" srcId="{EBAC007E-CAC1-4E21-8F43-197E8D17A748}" destId="{FE31A6A1-6CB3-459B-B305-86E5FD04EDBB}" srcOrd="0" destOrd="0" presId="urn:microsoft.com/office/officeart/2016/7/layout/LinearArrowProcessNumbered"/>
    <dgm:cxn modelId="{A0F94C7D-FB3A-4BA8-A969-786E9FB6BB5E}" type="presOf" srcId="{8AC9D85B-3ADB-45F8-BA93-495744D790EC}" destId="{3DA7EE08-5771-44E5-9844-106A78F914EB}" srcOrd="0" destOrd="0" presId="urn:microsoft.com/office/officeart/2016/7/layout/LinearArrowProcessNumbered"/>
    <dgm:cxn modelId="{6B7C3380-5379-4381-A392-D34E89CE402F}" srcId="{CD7814E6-3B0E-4AC6-9F74-591AC798B60E}" destId="{EC7A7C53-AF34-448D-A8D1-AE6C47447BA0}" srcOrd="3" destOrd="0" parTransId="{EBDACE41-EF08-49C6-8416-6E85DBCE50DA}" sibTransId="{EBAC007E-CAC1-4E21-8F43-197E8D17A748}"/>
    <dgm:cxn modelId="{F16D4499-F6A2-42F3-9844-123A553678A2}" type="presOf" srcId="{8A4F701F-83CC-49DE-B0D2-A94C669FF488}" destId="{7D08D880-3999-45A0-8F66-01F20F4C8ADC}" srcOrd="0" destOrd="0" presId="urn:microsoft.com/office/officeart/2016/7/layout/LinearArrowProcessNumbered"/>
    <dgm:cxn modelId="{A2B96CA1-5AA9-472E-942F-90440F80885C}" type="presOf" srcId="{EC7A7C53-AF34-448D-A8D1-AE6C47447BA0}" destId="{8392E882-AB29-4C9D-8C65-14F6B91DC22B}" srcOrd="0" destOrd="0" presId="urn:microsoft.com/office/officeart/2016/7/layout/LinearArrowProcessNumbered"/>
    <dgm:cxn modelId="{ADAFDCAE-99F6-4CA3-87E0-C3464BDE2833}" type="presOf" srcId="{2B24AE80-8FEA-4393-86B4-256F49233436}" destId="{DF63597A-6D1E-4CB3-AC02-8E3F98F7D972}" srcOrd="0" destOrd="0" presId="urn:microsoft.com/office/officeart/2016/7/layout/LinearArrowProcessNumbered"/>
    <dgm:cxn modelId="{A41263BC-1734-436A-9DEA-625A26C57590}" type="presOf" srcId="{29C4252A-1DF8-411F-8DC7-0ADDB3DCCB69}" destId="{616DE1F5-BC2F-477F-9369-1C047608CDDE}" srcOrd="0" destOrd="0" presId="urn:microsoft.com/office/officeart/2016/7/layout/LinearArrowProcessNumbered"/>
    <dgm:cxn modelId="{49F3DEC0-7375-4511-BF5C-7465C36AFAD8}" srcId="{CD7814E6-3B0E-4AC6-9F74-591AC798B60E}" destId="{8AC9D85B-3ADB-45F8-BA93-495744D790EC}" srcOrd="0" destOrd="0" parTransId="{07E19876-5B3A-4AC4-8E9D-88C1816038AC}" sibTransId="{08A23308-D505-441C-9960-28DD9ED7E100}"/>
    <dgm:cxn modelId="{ACC6E1C3-B5C5-47BC-B783-98B8AA2D4D13}" srcId="{CD7814E6-3B0E-4AC6-9F74-591AC798B60E}" destId="{2B24AE80-8FEA-4393-86B4-256F49233436}" srcOrd="2" destOrd="0" parTransId="{DA9AD321-7D75-4908-977B-A3F7A5688646}" sibTransId="{50D76238-F8DC-465A-B30C-CD440FF2422D}"/>
    <dgm:cxn modelId="{B60429E6-A071-4B20-86DE-95418F1C5B32}" srcId="{CD7814E6-3B0E-4AC6-9F74-591AC798B60E}" destId="{29C4252A-1DF8-411F-8DC7-0ADDB3DCCB69}" srcOrd="4" destOrd="0" parTransId="{7C03CB5D-F33D-47FE-B804-D734C7CED775}" sibTransId="{8A4F701F-83CC-49DE-B0D2-A94C669FF488}"/>
    <dgm:cxn modelId="{E4CDB3EE-792F-4DD8-88C2-4E02AB222100}" type="presOf" srcId="{B65EA7D1-BBF2-42EB-917E-F811B30B96A9}" destId="{1AD36B18-3120-4642-BB4E-E9F648C8812D}" srcOrd="0" destOrd="0" presId="urn:microsoft.com/office/officeart/2016/7/layout/LinearArrowProcessNumbered"/>
    <dgm:cxn modelId="{276EC0FA-2DF6-4392-8660-EB2D5AA61548}" type="presOf" srcId="{50D76238-F8DC-465A-B30C-CD440FF2422D}" destId="{BB844C5C-8A9F-47CB-96C8-5F0FE20879DB}" srcOrd="0" destOrd="0" presId="urn:microsoft.com/office/officeart/2016/7/layout/LinearArrowProcessNumbered"/>
    <dgm:cxn modelId="{020E614A-76DC-489F-8A59-0FC96640D7C7}" type="presParOf" srcId="{79ACF27C-AE2D-4A93-834B-5DAD4DFB3235}" destId="{5E383093-8FF4-4EA8-99C5-A414365443F1}" srcOrd="0" destOrd="0" presId="urn:microsoft.com/office/officeart/2016/7/layout/LinearArrowProcessNumbered"/>
    <dgm:cxn modelId="{C6BF5F99-339A-41E6-86EB-0F459FDCBCA2}" type="presParOf" srcId="{5E383093-8FF4-4EA8-99C5-A414365443F1}" destId="{94EC98A9-4F6A-4EA2-BD3C-ED56BBA6DD84}" srcOrd="0" destOrd="0" presId="urn:microsoft.com/office/officeart/2016/7/layout/LinearArrowProcessNumbered"/>
    <dgm:cxn modelId="{631A55D6-E9BE-4B15-AC99-C05C60F36B94}" type="presParOf" srcId="{5E383093-8FF4-4EA8-99C5-A414365443F1}" destId="{AA7C7D88-5D8D-437C-B039-3C2EFA6C2E43}" srcOrd="1" destOrd="0" presId="urn:microsoft.com/office/officeart/2016/7/layout/LinearArrowProcessNumbered"/>
    <dgm:cxn modelId="{83F3C425-A02A-4BFF-AF42-7F37EA813815}" type="presParOf" srcId="{AA7C7D88-5D8D-437C-B039-3C2EFA6C2E43}" destId="{4E32CFFF-671C-46BF-8E13-DA9B32A9A8FA}" srcOrd="0" destOrd="0" presId="urn:microsoft.com/office/officeart/2016/7/layout/LinearArrowProcessNumbered"/>
    <dgm:cxn modelId="{FF693697-8135-4470-B355-EC6DD9941D38}" type="presParOf" srcId="{AA7C7D88-5D8D-437C-B039-3C2EFA6C2E43}" destId="{4625316F-7866-436B-8205-D198B3A89A34}" srcOrd="1" destOrd="0" presId="urn:microsoft.com/office/officeart/2016/7/layout/LinearArrowProcessNumbered"/>
    <dgm:cxn modelId="{24F4E3BE-7EFA-4673-BF18-4D45A7C6652A}" type="presParOf" srcId="{AA7C7D88-5D8D-437C-B039-3C2EFA6C2E43}" destId="{7F0B2DF6-A5D9-4169-A729-42CA6E904D9B}" srcOrd="2" destOrd="0" presId="urn:microsoft.com/office/officeart/2016/7/layout/LinearArrowProcessNumbered"/>
    <dgm:cxn modelId="{28ADDD84-84F9-4092-917B-060369737933}" type="presParOf" srcId="{AA7C7D88-5D8D-437C-B039-3C2EFA6C2E43}" destId="{13526491-9B00-4EF5-A077-D449D8CB7526}" srcOrd="3" destOrd="0" presId="urn:microsoft.com/office/officeart/2016/7/layout/LinearArrowProcessNumbered"/>
    <dgm:cxn modelId="{BA312FD1-F4E7-420D-A1EA-A81A3EF4CBDE}" type="presParOf" srcId="{5E383093-8FF4-4EA8-99C5-A414365443F1}" destId="{3DA7EE08-5771-44E5-9844-106A78F914EB}" srcOrd="2" destOrd="0" presId="urn:microsoft.com/office/officeart/2016/7/layout/LinearArrowProcessNumbered"/>
    <dgm:cxn modelId="{A566D921-7147-4218-BD77-CAEE381D9426}" type="presParOf" srcId="{79ACF27C-AE2D-4A93-834B-5DAD4DFB3235}" destId="{A7ACD60F-9644-4FEB-966A-F5F2B56C4F70}" srcOrd="1" destOrd="0" presId="urn:microsoft.com/office/officeart/2016/7/layout/LinearArrowProcessNumbered"/>
    <dgm:cxn modelId="{D0723C62-227C-4EE7-93DA-1D98E8EDC528}" type="presParOf" srcId="{79ACF27C-AE2D-4A93-834B-5DAD4DFB3235}" destId="{AF82AF76-D505-4D33-8A8E-1E2928A188AE}" srcOrd="2" destOrd="0" presId="urn:microsoft.com/office/officeart/2016/7/layout/LinearArrowProcessNumbered"/>
    <dgm:cxn modelId="{07A506B1-3C9B-4C78-9563-28A7C97DD80D}" type="presParOf" srcId="{AF82AF76-D505-4D33-8A8E-1E2928A188AE}" destId="{5C41BCFA-B159-48F1-9DF3-F6F72030F21E}" srcOrd="0" destOrd="0" presId="urn:microsoft.com/office/officeart/2016/7/layout/LinearArrowProcessNumbered"/>
    <dgm:cxn modelId="{EEEE7FD3-BE04-4A27-9E9D-C49AA2904E58}" type="presParOf" srcId="{AF82AF76-D505-4D33-8A8E-1E2928A188AE}" destId="{63573690-A3F5-46C8-8D15-E7D56341D99A}" srcOrd="1" destOrd="0" presId="urn:microsoft.com/office/officeart/2016/7/layout/LinearArrowProcessNumbered"/>
    <dgm:cxn modelId="{3CBE8E14-61A4-4B5E-86F9-046CB289AB29}" type="presParOf" srcId="{63573690-A3F5-46C8-8D15-E7D56341D99A}" destId="{632CCA42-C5D2-4C80-BF5F-2B6FD8EFE797}" srcOrd="0" destOrd="0" presId="urn:microsoft.com/office/officeart/2016/7/layout/LinearArrowProcessNumbered"/>
    <dgm:cxn modelId="{5E8AA620-A446-4385-ADA2-3E82C17D41D9}" type="presParOf" srcId="{63573690-A3F5-46C8-8D15-E7D56341D99A}" destId="{AA5282B0-1247-472C-84AA-A15072FD0483}" srcOrd="1" destOrd="0" presId="urn:microsoft.com/office/officeart/2016/7/layout/LinearArrowProcessNumbered"/>
    <dgm:cxn modelId="{209841B2-574A-4F95-AAB4-33F4823BF62D}" type="presParOf" srcId="{63573690-A3F5-46C8-8D15-E7D56341D99A}" destId="{C2B9728A-CF49-4570-91B0-D00BFE7DB45C}" srcOrd="2" destOrd="0" presId="urn:microsoft.com/office/officeart/2016/7/layout/LinearArrowProcessNumbered"/>
    <dgm:cxn modelId="{5658F4D3-FB01-450C-B227-DC9E6A70BDBA}" type="presParOf" srcId="{63573690-A3F5-46C8-8D15-E7D56341D99A}" destId="{2E89B0C3-FBA5-42CC-9B92-0A29F7B07BC8}" srcOrd="3" destOrd="0" presId="urn:microsoft.com/office/officeart/2016/7/layout/LinearArrowProcessNumbered"/>
    <dgm:cxn modelId="{2F2C7F87-AA78-4EF6-97D1-D6BDDCD798FD}" type="presParOf" srcId="{AF82AF76-D505-4D33-8A8E-1E2928A188AE}" destId="{1AD36B18-3120-4642-BB4E-E9F648C8812D}" srcOrd="2" destOrd="0" presId="urn:microsoft.com/office/officeart/2016/7/layout/LinearArrowProcessNumbered"/>
    <dgm:cxn modelId="{79FB2686-57A7-4DC9-AA7B-8D305DC48A1D}" type="presParOf" srcId="{79ACF27C-AE2D-4A93-834B-5DAD4DFB3235}" destId="{76D6701D-257F-4FDA-9082-D87F29AFA152}" srcOrd="3" destOrd="0" presId="urn:microsoft.com/office/officeart/2016/7/layout/LinearArrowProcessNumbered"/>
    <dgm:cxn modelId="{CA88A182-2D62-4C8E-8107-7E80774B469E}" type="presParOf" srcId="{79ACF27C-AE2D-4A93-834B-5DAD4DFB3235}" destId="{7ED960D8-46BA-418D-9289-33095CBED3D2}" srcOrd="4" destOrd="0" presId="urn:microsoft.com/office/officeart/2016/7/layout/LinearArrowProcessNumbered"/>
    <dgm:cxn modelId="{424706BE-C8F7-47F1-9DA3-2D4307102392}" type="presParOf" srcId="{7ED960D8-46BA-418D-9289-33095CBED3D2}" destId="{DCE6D693-3FBF-4AD0-829A-4306CF5B18F8}" srcOrd="0" destOrd="0" presId="urn:microsoft.com/office/officeart/2016/7/layout/LinearArrowProcessNumbered"/>
    <dgm:cxn modelId="{7E2A1C85-6D23-4C96-ABC1-1D766F028B5A}" type="presParOf" srcId="{7ED960D8-46BA-418D-9289-33095CBED3D2}" destId="{75D3D98F-8FD0-4A37-BD89-18304362EEBE}" srcOrd="1" destOrd="0" presId="urn:microsoft.com/office/officeart/2016/7/layout/LinearArrowProcessNumbered"/>
    <dgm:cxn modelId="{2843992E-4A65-49A8-91EB-D7B3A4DA0D4D}" type="presParOf" srcId="{75D3D98F-8FD0-4A37-BD89-18304362EEBE}" destId="{94DA537E-D1B3-4560-ADAC-9286C0A81AEE}" srcOrd="0" destOrd="0" presId="urn:microsoft.com/office/officeart/2016/7/layout/LinearArrowProcessNumbered"/>
    <dgm:cxn modelId="{FBAB3305-5552-498B-8E8B-2146B58BC023}" type="presParOf" srcId="{75D3D98F-8FD0-4A37-BD89-18304362EEBE}" destId="{9F7ADD22-4A82-4407-A76C-E4146740C537}" srcOrd="1" destOrd="0" presId="urn:microsoft.com/office/officeart/2016/7/layout/LinearArrowProcessNumbered"/>
    <dgm:cxn modelId="{B4980B56-7845-4AA8-946F-0C89717ED6CE}" type="presParOf" srcId="{75D3D98F-8FD0-4A37-BD89-18304362EEBE}" destId="{BB844C5C-8A9F-47CB-96C8-5F0FE20879DB}" srcOrd="2" destOrd="0" presId="urn:microsoft.com/office/officeart/2016/7/layout/LinearArrowProcessNumbered"/>
    <dgm:cxn modelId="{397E1A00-C442-4AFB-AB17-3D4B8D860EA9}" type="presParOf" srcId="{75D3D98F-8FD0-4A37-BD89-18304362EEBE}" destId="{C1D884A1-FE6E-4AE7-8C3F-6CCF431A9A7C}" srcOrd="3" destOrd="0" presId="urn:microsoft.com/office/officeart/2016/7/layout/LinearArrowProcessNumbered"/>
    <dgm:cxn modelId="{544470A9-3326-44DD-B54D-D46353EBF7E2}" type="presParOf" srcId="{7ED960D8-46BA-418D-9289-33095CBED3D2}" destId="{DF63597A-6D1E-4CB3-AC02-8E3F98F7D972}" srcOrd="2" destOrd="0" presId="urn:microsoft.com/office/officeart/2016/7/layout/LinearArrowProcessNumbered"/>
    <dgm:cxn modelId="{5B1D392D-1344-4C63-AF1A-96342750A11F}" type="presParOf" srcId="{79ACF27C-AE2D-4A93-834B-5DAD4DFB3235}" destId="{C9182909-55A0-4B36-AC36-4850A953B462}" srcOrd="5" destOrd="0" presId="urn:microsoft.com/office/officeart/2016/7/layout/LinearArrowProcessNumbered"/>
    <dgm:cxn modelId="{B3C0DA99-EA48-41C0-9D68-403E25888246}" type="presParOf" srcId="{79ACF27C-AE2D-4A93-834B-5DAD4DFB3235}" destId="{640A2945-CE9A-45F5-A828-8ACE0A899715}" srcOrd="6" destOrd="0" presId="urn:microsoft.com/office/officeart/2016/7/layout/LinearArrowProcessNumbered"/>
    <dgm:cxn modelId="{8C462DDA-8F42-43A3-A27C-BEF9401AA028}" type="presParOf" srcId="{640A2945-CE9A-45F5-A828-8ACE0A899715}" destId="{93489571-FE57-4E1B-AE2D-A6E919A8F33A}" srcOrd="0" destOrd="0" presId="urn:microsoft.com/office/officeart/2016/7/layout/LinearArrowProcessNumbered"/>
    <dgm:cxn modelId="{1C168013-DB03-4526-81B6-6534499EEDF0}" type="presParOf" srcId="{640A2945-CE9A-45F5-A828-8ACE0A899715}" destId="{94638220-B983-4673-8DA1-C80ECEDD4547}" srcOrd="1" destOrd="0" presId="urn:microsoft.com/office/officeart/2016/7/layout/LinearArrowProcessNumbered"/>
    <dgm:cxn modelId="{3FE5A5A4-7ACC-4969-90EB-5F2222EF8A1B}" type="presParOf" srcId="{94638220-B983-4673-8DA1-C80ECEDD4547}" destId="{A00C527B-A0D7-4FB8-8034-F196FD028413}" srcOrd="0" destOrd="0" presId="urn:microsoft.com/office/officeart/2016/7/layout/LinearArrowProcessNumbered"/>
    <dgm:cxn modelId="{E4B68F0E-89D5-4708-B5A7-4CC91E8A7848}" type="presParOf" srcId="{94638220-B983-4673-8DA1-C80ECEDD4547}" destId="{DA1D16EE-E89A-4FC8-A1E9-DA40FB8B88AC}" srcOrd="1" destOrd="0" presId="urn:microsoft.com/office/officeart/2016/7/layout/LinearArrowProcessNumbered"/>
    <dgm:cxn modelId="{1F2FEBC0-EAB3-47A8-BAD3-F82BA4206B77}" type="presParOf" srcId="{94638220-B983-4673-8DA1-C80ECEDD4547}" destId="{FE31A6A1-6CB3-459B-B305-86E5FD04EDBB}" srcOrd="2" destOrd="0" presId="urn:microsoft.com/office/officeart/2016/7/layout/LinearArrowProcessNumbered"/>
    <dgm:cxn modelId="{5BA18EE2-EC30-47A6-A4D2-0E2233E0270D}" type="presParOf" srcId="{94638220-B983-4673-8DA1-C80ECEDD4547}" destId="{2025F4BD-D2B8-4819-B2B7-8251EB04B2BF}" srcOrd="3" destOrd="0" presId="urn:microsoft.com/office/officeart/2016/7/layout/LinearArrowProcessNumbered"/>
    <dgm:cxn modelId="{639AB883-1E0D-433B-AD91-8F76CACE0801}" type="presParOf" srcId="{640A2945-CE9A-45F5-A828-8ACE0A899715}" destId="{8392E882-AB29-4C9D-8C65-14F6B91DC22B}" srcOrd="2" destOrd="0" presId="urn:microsoft.com/office/officeart/2016/7/layout/LinearArrowProcessNumbered"/>
    <dgm:cxn modelId="{F155EC08-2BD3-4894-9FC3-9127D2047907}" type="presParOf" srcId="{79ACF27C-AE2D-4A93-834B-5DAD4DFB3235}" destId="{8D621F36-9159-4D3E-9EAF-C16EF30BF094}" srcOrd="7" destOrd="0" presId="urn:microsoft.com/office/officeart/2016/7/layout/LinearArrowProcessNumbered"/>
    <dgm:cxn modelId="{2CE9D5CA-9C43-4CCA-9FDA-4FA77F82B013}" type="presParOf" srcId="{79ACF27C-AE2D-4A93-834B-5DAD4DFB3235}" destId="{415EB577-58B5-49E1-AECC-4B2CD9D2325F}" srcOrd="8" destOrd="0" presId="urn:microsoft.com/office/officeart/2016/7/layout/LinearArrowProcessNumbered"/>
    <dgm:cxn modelId="{1860D04B-499D-4F27-A388-1C0C9F7E85E2}" type="presParOf" srcId="{415EB577-58B5-49E1-AECC-4B2CD9D2325F}" destId="{C11B966E-5B1A-4049-A8EA-00FAC2A23810}" srcOrd="0" destOrd="0" presId="urn:microsoft.com/office/officeart/2016/7/layout/LinearArrowProcessNumbered"/>
    <dgm:cxn modelId="{7AEA71BE-9770-45C0-A508-E43B341D78D2}" type="presParOf" srcId="{415EB577-58B5-49E1-AECC-4B2CD9D2325F}" destId="{4257F5D2-0F34-4B70-999F-0135C9A7343B}" srcOrd="1" destOrd="0" presId="urn:microsoft.com/office/officeart/2016/7/layout/LinearArrowProcessNumbered"/>
    <dgm:cxn modelId="{D1AE7559-18EE-4C92-830C-B0F60C6C3EA0}" type="presParOf" srcId="{4257F5D2-0F34-4B70-999F-0135C9A7343B}" destId="{AE5EB054-F85F-41BD-A94C-347117BA007C}" srcOrd="0" destOrd="0" presId="urn:microsoft.com/office/officeart/2016/7/layout/LinearArrowProcessNumbered"/>
    <dgm:cxn modelId="{AFD6E8FF-BA0A-43AF-AF6C-C84A2C81C803}" type="presParOf" srcId="{4257F5D2-0F34-4B70-999F-0135C9A7343B}" destId="{9DDE764D-DF6C-4E7D-B8E2-4C6E31B12345}" srcOrd="1" destOrd="0" presId="urn:microsoft.com/office/officeart/2016/7/layout/LinearArrowProcessNumbered"/>
    <dgm:cxn modelId="{24707E0C-A196-46DD-93B3-6C7CBA41D7BC}" type="presParOf" srcId="{4257F5D2-0F34-4B70-999F-0135C9A7343B}" destId="{7D08D880-3999-45A0-8F66-01F20F4C8ADC}" srcOrd="2" destOrd="0" presId="urn:microsoft.com/office/officeart/2016/7/layout/LinearArrowProcessNumbered"/>
    <dgm:cxn modelId="{6E6C201A-975C-442C-BF29-E5019DAE7E59}" type="presParOf" srcId="{4257F5D2-0F34-4B70-999F-0135C9A7343B}" destId="{E2979C7F-175C-4C8B-9F86-52767408D558}" srcOrd="3" destOrd="0" presId="urn:microsoft.com/office/officeart/2016/7/layout/LinearArrowProcessNumbered"/>
    <dgm:cxn modelId="{23DCFBE3-1A05-4F79-A6E4-AAB87FF247F2}" type="presParOf" srcId="{415EB577-58B5-49E1-AECC-4B2CD9D2325F}" destId="{616DE1F5-BC2F-477F-9369-1C047608CDDE}"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F4065-5846-9A49-A8EA-D17565A0FB73}">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Novatech Solutions is a medium-sized consultancy firm headquartered in London.</a:t>
          </a:r>
          <a:endParaRPr lang="en-US" sz="1700" kern="1200"/>
        </a:p>
      </dsp:txBody>
      <dsp:txXfrm>
        <a:off x="22940" y="22940"/>
        <a:ext cx="7160195" cy="737360"/>
      </dsp:txXfrm>
    </dsp:sp>
    <dsp:sp modelId="{7D2A6E25-F54F-A444-A5BD-219375DEC23A}">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The company specialises in digital transformation services for UK-based public and private sector clients.</a:t>
          </a:r>
          <a:endParaRPr lang="en-US" sz="1700" kern="1200"/>
        </a:p>
      </dsp:txBody>
      <dsp:txXfrm>
        <a:off x="627587" y="914964"/>
        <a:ext cx="6937378" cy="737360"/>
      </dsp:txXfrm>
    </dsp:sp>
    <dsp:sp modelId="{3ACEEEE8-8996-BB4F-BB37-3F945952BEC3}">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Novatech is currently launching a major internal transformation project to upgrade its infrastructure and project delivery systems (CIPD, 2023).</a:t>
          </a:r>
          <a:endParaRPr lang="en-US" sz="1700" kern="1200"/>
        </a:p>
      </dsp:txBody>
      <dsp:txXfrm>
        <a:off x="1232233" y="1806988"/>
        <a:ext cx="6937378" cy="737360"/>
      </dsp:txXfrm>
    </dsp:sp>
    <dsp:sp modelId="{B0FDBD4D-1775-3741-A1AE-D9E85BD03CD2}">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The firm requires a skilled Project Manager to lead this initiative, manage stakeholder expectations, and ensure successful delivery (Forbes, 2021).</a:t>
          </a:r>
          <a:endParaRPr lang="en-US" sz="1700" kern="1200"/>
        </a:p>
      </dsp:txBody>
      <dsp:txXfrm>
        <a:off x="1836880" y="2699012"/>
        <a:ext cx="6937378" cy="737360"/>
      </dsp:txXfrm>
    </dsp:sp>
    <dsp:sp modelId="{0F9B4341-E33E-5C4F-81E2-298E8CFF1E74}">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The role demands technical knowledge, leadership skills, and change management experience.</a:t>
          </a:r>
          <a:endParaRPr lang="en-US" sz="1700" kern="1200"/>
        </a:p>
      </dsp:txBody>
      <dsp:txXfrm>
        <a:off x="2441527" y="3591037"/>
        <a:ext cx="6937378" cy="737360"/>
      </dsp:txXfrm>
    </dsp:sp>
    <dsp:sp modelId="{F2106707-3118-424D-8AA9-D8FACAF14F92}">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0B0E1BB9-3A0D-874F-9F17-367126782EDA}">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ADB9C21F-7BDA-634F-B0F6-C3341E363F11}">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B5B65791-5740-5E48-A160-A5B8ABAAAC0E}">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66ECA-6C82-420E-A70D-36C692FB0277}">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31713-CF60-4573-A2C9-E4447E59507C}">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6A9DDC-0E03-444B-B7FA-098E1DD5BF41}">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Effective recruitment begins with strategic human resource planning aligned to organisational goals (Armstrong &amp; Taylor, 2020).</a:t>
          </a:r>
          <a:endParaRPr lang="en-US" sz="1600" kern="1200"/>
        </a:p>
      </dsp:txBody>
      <dsp:txXfrm>
        <a:off x="1948202" y="368029"/>
        <a:ext cx="3233964" cy="1371985"/>
      </dsp:txXfrm>
    </dsp:sp>
    <dsp:sp modelId="{F9CF7F30-7B2D-4A23-917A-9DF54AF49DAB}">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FD8ABB-AFF7-4420-8824-1AAF5C93CC7F}">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A97A09-D3BE-4153-87BC-3F16CE77D36E}">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For Novatech, recruiting the right Project Manager is critical to delivering the transformation programme on time and within budget.</a:t>
          </a:r>
          <a:endParaRPr lang="en-US" sz="1600" kern="1200"/>
        </a:p>
      </dsp:txBody>
      <dsp:txXfrm>
        <a:off x="7411643" y="368029"/>
        <a:ext cx="3233964" cy="1371985"/>
      </dsp:txXfrm>
    </dsp:sp>
    <dsp:sp modelId="{279F49FB-F0F3-4A52-B5D0-D3F1529285D8}">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734E5-5BBC-451F-A9D5-6BD83AF880E9}">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CA54A0-1C69-474A-AC7C-C0C37D7AF05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The recruitment process involves job analysis, writing a job description and person specification, advertising the vacancy, shortlisting, interviewing, and final selection (CIPD, 2023).</a:t>
          </a:r>
          <a:endParaRPr lang="en-US" sz="1600" kern="1200"/>
        </a:p>
      </dsp:txBody>
      <dsp:txXfrm>
        <a:off x="1948202" y="2452790"/>
        <a:ext cx="3233964" cy="1371985"/>
      </dsp:txXfrm>
    </dsp:sp>
    <dsp:sp modelId="{3C24369A-47D2-4BA8-B0F1-C6A2B0A3EC7C}">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750388-3405-4F42-9307-786A276BCCC9}">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282397-A452-4B60-90B1-5F99A92CD6D5}">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Each step is designed to ensure fairness, legal compliance, and alignment with Novatech’s values and business objectives.</a:t>
          </a:r>
          <a:endParaRPr lang="en-US" sz="1600" kern="1200"/>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1FD80-3DBE-9E42-9C8C-D441BA2D2948}">
      <dsp:nvSpPr>
        <dsp:cNvPr id="0" name=""/>
        <dsp:cNvSpPr/>
      </dsp:nvSpPr>
      <dsp:spPr>
        <a:xfrm>
          <a:off x="0" y="18850"/>
          <a:ext cx="6367912" cy="63679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C5CFD-2D32-4844-8DE4-B4B10B3E18D5}">
      <dsp:nvSpPr>
        <dsp:cNvPr id="0" name=""/>
        <dsp:cNvSpPr/>
      </dsp:nvSpPr>
      <dsp:spPr>
        <a:xfrm>
          <a:off x="604951" y="623801"/>
          <a:ext cx="2483486" cy="248348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Job analysis identifies the tasks, skills, knowledge, and behaviours required for effective performance in a specific role (Marchington &amp; Wilkinson, 2018).</a:t>
          </a:r>
          <a:endParaRPr lang="en-US" sz="1600" kern="1200"/>
        </a:p>
      </dsp:txBody>
      <dsp:txXfrm>
        <a:off x="726185" y="745035"/>
        <a:ext cx="2241018" cy="2241018"/>
      </dsp:txXfrm>
    </dsp:sp>
    <dsp:sp modelId="{2FE3423D-12D1-9B40-AD55-5C9EC81151F7}">
      <dsp:nvSpPr>
        <dsp:cNvPr id="0" name=""/>
        <dsp:cNvSpPr/>
      </dsp:nvSpPr>
      <dsp:spPr>
        <a:xfrm>
          <a:off x="3279475" y="623801"/>
          <a:ext cx="2483486" cy="248348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For Novatech, the Project Manager must lead cross-functional teams, manage project risks, and deliver milestones under pressure.</a:t>
          </a:r>
          <a:endParaRPr lang="en-US" sz="1600" kern="1200"/>
        </a:p>
      </dsp:txBody>
      <dsp:txXfrm>
        <a:off x="3400709" y="745035"/>
        <a:ext cx="2241018" cy="2241018"/>
      </dsp:txXfrm>
    </dsp:sp>
    <dsp:sp modelId="{44811229-F338-D74F-83DE-1E124052FD96}">
      <dsp:nvSpPr>
        <dsp:cNvPr id="0" name=""/>
        <dsp:cNvSpPr/>
      </dsp:nvSpPr>
      <dsp:spPr>
        <a:xfrm>
          <a:off x="604951" y="3298325"/>
          <a:ext cx="2483486" cy="248348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Data was gathered through internal consultation with senior managers, a review of previous job descriptions, and benchmarking against similar industry roles.</a:t>
          </a:r>
          <a:endParaRPr lang="en-US" sz="1600" kern="1200"/>
        </a:p>
      </dsp:txBody>
      <dsp:txXfrm>
        <a:off x="726185" y="3419559"/>
        <a:ext cx="2241018" cy="2241018"/>
      </dsp:txXfrm>
    </dsp:sp>
    <dsp:sp modelId="{C337C6B8-C4A4-4B43-8557-EACBAC5F2B76}">
      <dsp:nvSpPr>
        <dsp:cNvPr id="0" name=""/>
        <dsp:cNvSpPr/>
      </dsp:nvSpPr>
      <dsp:spPr>
        <a:xfrm>
          <a:off x="3279475" y="3298325"/>
          <a:ext cx="2483486" cy="24834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The findings form the foundation for the job description and person specification (CIPD, 2023).</a:t>
          </a:r>
          <a:endParaRPr lang="en-US" sz="1600" kern="1200"/>
        </a:p>
      </dsp:txBody>
      <dsp:txXfrm>
        <a:off x="3400709" y="3419559"/>
        <a:ext cx="2241018" cy="2241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D3456-EB0A-4CD1-A369-76B95B3BB9BF}">
      <dsp:nvSpPr>
        <dsp:cNvPr id="0" name=""/>
        <dsp:cNvSpPr/>
      </dsp:nvSpPr>
      <dsp:spPr>
        <a:xfrm>
          <a:off x="0" y="3530"/>
          <a:ext cx="5721484" cy="479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9038C-89BC-4CD8-879C-26514D49CF8D}">
      <dsp:nvSpPr>
        <dsp:cNvPr id="0" name=""/>
        <dsp:cNvSpPr/>
      </dsp:nvSpPr>
      <dsp:spPr>
        <a:xfrm>
          <a:off x="145008" y="111388"/>
          <a:ext cx="263910" cy="2636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54D07-A2E8-4DE8-BF20-D07258883ECE}">
      <dsp:nvSpPr>
        <dsp:cNvPr id="0" name=""/>
        <dsp:cNvSpPr/>
      </dsp:nvSpPr>
      <dsp:spPr>
        <a:xfrm>
          <a:off x="553928" y="3530"/>
          <a:ext cx="51012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622300">
            <a:lnSpc>
              <a:spcPct val="90000"/>
            </a:lnSpc>
            <a:spcBef>
              <a:spcPct val="0"/>
            </a:spcBef>
            <a:spcAft>
              <a:spcPct val="35000"/>
            </a:spcAft>
            <a:buNone/>
          </a:pPr>
          <a:r>
            <a:rPr lang="en-US" sz="1400" i="0" kern="1200"/>
            <a:t>Effective questioning techniques help interviewers assess both technical ability and behavioural fit (Armstrong &amp; Taylor, 2020).</a:t>
          </a:r>
          <a:endParaRPr lang="en-US" sz="1400" kern="1200"/>
        </a:p>
      </dsp:txBody>
      <dsp:txXfrm>
        <a:off x="553928" y="3530"/>
        <a:ext cx="5101294" cy="599210"/>
      </dsp:txXfrm>
    </dsp:sp>
    <dsp:sp modelId="{5A55F6CE-7DBC-4A8F-AABD-4F8E40CF5B22}">
      <dsp:nvSpPr>
        <dsp:cNvPr id="0" name=""/>
        <dsp:cNvSpPr/>
      </dsp:nvSpPr>
      <dsp:spPr>
        <a:xfrm>
          <a:off x="0" y="752544"/>
          <a:ext cx="5721484" cy="479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3C597F-548E-4B02-B1C9-6519E54B89D6}">
      <dsp:nvSpPr>
        <dsp:cNvPr id="0" name=""/>
        <dsp:cNvSpPr/>
      </dsp:nvSpPr>
      <dsp:spPr>
        <a:xfrm>
          <a:off x="145008" y="860401"/>
          <a:ext cx="263910" cy="2636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6526E-D778-4C89-BE47-3613736AC463}">
      <dsp:nvSpPr>
        <dsp:cNvPr id="0" name=""/>
        <dsp:cNvSpPr/>
      </dsp:nvSpPr>
      <dsp:spPr>
        <a:xfrm>
          <a:off x="553928" y="752544"/>
          <a:ext cx="51012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622300">
            <a:lnSpc>
              <a:spcPct val="90000"/>
            </a:lnSpc>
            <a:spcBef>
              <a:spcPct val="0"/>
            </a:spcBef>
            <a:spcAft>
              <a:spcPct val="35000"/>
            </a:spcAft>
            <a:buNone/>
          </a:pPr>
          <a:r>
            <a:rPr lang="en-US" sz="1400" i="0" kern="1200"/>
            <a:t>Open-ended questions encourage detailed responses and reveal depth of experience.</a:t>
          </a:r>
          <a:endParaRPr lang="en-US" sz="1400" kern="1200"/>
        </a:p>
      </dsp:txBody>
      <dsp:txXfrm>
        <a:off x="553928" y="752544"/>
        <a:ext cx="5101294" cy="599210"/>
      </dsp:txXfrm>
    </dsp:sp>
    <dsp:sp modelId="{B29668CC-4BFB-49E7-989B-B8D0FD882361}">
      <dsp:nvSpPr>
        <dsp:cNvPr id="0" name=""/>
        <dsp:cNvSpPr/>
      </dsp:nvSpPr>
      <dsp:spPr>
        <a:xfrm>
          <a:off x="0" y="1501557"/>
          <a:ext cx="5721484" cy="479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25B16D-80BA-4735-B383-C9A21CA40183}">
      <dsp:nvSpPr>
        <dsp:cNvPr id="0" name=""/>
        <dsp:cNvSpPr/>
      </dsp:nvSpPr>
      <dsp:spPr>
        <a:xfrm>
          <a:off x="145008" y="1609415"/>
          <a:ext cx="263910" cy="2636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CBE13-CB4D-4347-ACBE-8058F774CF4E}">
      <dsp:nvSpPr>
        <dsp:cNvPr id="0" name=""/>
        <dsp:cNvSpPr/>
      </dsp:nvSpPr>
      <dsp:spPr>
        <a:xfrm>
          <a:off x="553928" y="1501557"/>
          <a:ext cx="51012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622300">
            <a:lnSpc>
              <a:spcPct val="90000"/>
            </a:lnSpc>
            <a:spcBef>
              <a:spcPct val="0"/>
            </a:spcBef>
            <a:spcAft>
              <a:spcPct val="35000"/>
            </a:spcAft>
            <a:buNone/>
          </a:pPr>
          <a:r>
            <a:rPr lang="en-US" sz="1400" i="0" kern="1200"/>
            <a:t>Probing questions follow up on incomplete or vague answers to gain clarity (CIPD, 2023).</a:t>
          </a:r>
          <a:endParaRPr lang="en-US" sz="1400" kern="1200"/>
        </a:p>
      </dsp:txBody>
      <dsp:txXfrm>
        <a:off x="553928" y="1501557"/>
        <a:ext cx="5101294" cy="599210"/>
      </dsp:txXfrm>
    </dsp:sp>
    <dsp:sp modelId="{16307F61-F19E-4B62-9A3D-B5C643E15A65}">
      <dsp:nvSpPr>
        <dsp:cNvPr id="0" name=""/>
        <dsp:cNvSpPr/>
      </dsp:nvSpPr>
      <dsp:spPr>
        <a:xfrm>
          <a:off x="0" y="2250570"/>
          <a:ext cx="5721484" cy="479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6EA7ED-0464-40C6-8831-18876DD21956}">
      <dsp:nvSpPr>
        <dsp:cNvPr id="0" name=""/>
        <dsp:cNvSpPr/>
      </dsp:nvSpPr>
      <dsp:spPr>
        <a:xfrm>
          <a:off x="145008" y="2358428"/>
          <a:ext cx="263910" cy="2636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D2B29-85EB-49BA-9CE0-93199B1F1248}">
      <dsp:nvSpPr>
        <dsp:cNvPr id="0" name=""/>
        <dsp:cNvSpPr/>
      </dsp:nvSpPr>
      <dsp:spPr>
        <a:xfrm>
          <a:off x="553928" y="2250570"/>
          <a:ext cx="51012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622300">
            <a:lnSpc>
              <a:spcPct val="90000"/>
            </a:lnSpc>
            <a:spcBef>
              <a:spcPct val="0"/>
            </a:spcBef>
            <a:spcAft>
              <a:spcPct val="35000"/>
            </a:spcAft>
            <a:buNone/>
          </a:pPr>
          <a:r>
            <a:rPr lang="en-US" sz="1400" i="0" kern="1200"/>
            <a:t>Socratic questioning challenges candidates to justify decisions and reflect on their reasoning (Forbes, 2021).</a:t>
          </a:r>
          <a:endParaRPr lang="en-US" sz="1400" kern="1200"/>
        </a:p>
      </dsp:txBody>
      <dsp:txXfrm>
        <a:off x="553928" y="2250570"/>
        <a:ext cx="5101294" cy="599210"/>
      </dsp:txXfrm>
    </dsp:sp>
    <dsp:sp modelId="{4526FFE3-0CC7-4699-B2B9-D9049A82E6CD}">
      <dsp:nvSpPr>
        <dsp:cNvPr id="0" name=""/>
        <dsp:cNvSpPr/>
      </dsp:nvSpPr>
      <dsp:spPr>
        <a:xfrm>
          <a:off x="0" y="2999583"/>
          <a:ext cx="5721484" cy="479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B26CC-267A-4D6D-8AD6-920BD5409084}">
      <dsp:nvSpPr>
        <dsp:cNvPr id="0" name=""/>
        <dsp:cNvSpPr/>
      </dsp:nvSpPr>
      <dsp:spPr>
        <a:xfrm>
          <a:off x="145008" y="3107441"/>
          <a:ext cx="263910" cy="2636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9A6BD5-E39A-4FA3-B76B-8671A2442589}">
      <dsp:nvSpPr>
        <dsp:cNvPr id="0" name=""/>
        <dsp:cNvSpPr/>
      </dsp:nvSpPr>
      <dsp:spPr>
        <a:xfrm>
          <a:off x="553928" y="2999583"/>
          <a:ext cx="51012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622300">
            <a:lnSpc>
              <a:spcPct val="90000"/>
            </a:lnSpc>
            <a:spcBef>
              <a:spcPct val="0"/>
            </a:spcBef>
            <a:spcAft>
              <a:spcPct val="35000"/>
            </a:spcAft>
            <a:buNone/>
          </a:pPr>
          <a:r>
            <a:rPr lang="en-US" sz="1400" i="0" kern="1200"/>
            <a:t>Leading questions are avoided as they may bias responses and reduce objectivity.</a:t>
          </a:r>
          <a:endParaRPr lang="en-US" sz="1400" kern="1200"/>
        </a:p>
      </dsp:txBody>
      <dsp:txXfrm>
        <a:off x="553928" y="2999583"/>
        <a:ext cx="5101294" cy="599210"/>
      </dsp:txXfrm>
    </dsp:sp>
    <dsp:sp modelId="{32D11165-1A1A-4C0E-BD22-132A24DE89B6}">
      <dsp:nvSpPr>
        <dsp:cNvPr id="0" name=""/>
        <dsp:cNvSpPr/>
      </dsp:nvSpPr>
      <dsp:spPr>
        <a:xfrm>
          <a:off x="0" y="3748596"/>
          <a:ext cx="5721484" cy="479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546763-9E30-430A-B6EC-882E2886DE65}">
      <dsp:nvSpPr>
        <dsp:cNvPr id="0" name=""/>
        <dsp:cNvSpPr/>
      </dsp:nvSpPr>
      <dsp:spPr>
        <a:xfrm>
          <a:off x="145150" y="3856454"/>
          <a:ext cx="263910" cy="2636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7D3C9-E64B-4A76-A9E9-AEAFB20461E4}">
      <dsp:nvSpPr>
        <dsp:cNvPr id="0" name=""/>
        <dsp:cNvSpPr/>
      </dsp:nvSpPr>
      <dsp:spPr>
        <a:xfrm>
          <a:off x="554211" y="3748596"/>
          <a:ext cx="5028719"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622300">
            <a:lnSpc>
              <a:spcPct val="90000"/>
            </a:lnSpc>
            <a:spcBef>
              <a:spcPct val="0"/>
            </a:spcBef>
            <a:spcAft>
              <a:spcPct val="35000"/>
            </a:spcAft>
            <a:buNone/>
          </a:pPr>
          <a:r>
            <a:rPr lang="en-US" sz="1400" i="0" kern="1200"/>
            <a:t>For the Project Manager role, a mix of open and probing questions will uncover how candidates manage risk, lead teams, and respond to pressure.</a:t>
          </a:r>
          <a:endParaRPr lang="en-US" sz="1400" kern="1200"/>
        </a:p>
      </dsp:txBody>
      <dsp:txXfrm>
        <a:off x="554211" y="3748596"/>
        <a:ext cx="5028719" cy="5992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2CFFF-671C-46BF-8E13-DA9B32A9A8FA}">
      <dsp:nvSpPr>
        <dsp:cNvPr id="0" name=""/>
        <dsp:cNvSpPr/>
      </dsp:nvSpPr>
      <dsp:spPr>
        <a:xfrm>
          <a:off x="398653" y="730800"/>
          <a:ext cx="316985" cy="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625316F-7866-436B-8205-D198B3A89A34}">
      <dsp:nvSpPr>
        <dsp:cNvPr id="0" name=""/>
        <dsp:cNvSpPr/>
      </dsp:nvSpPr>
      <dsp:spPr>
        <a:xfrm>
          <a:off x="734658" y="704183"/>
          <a:ext cx="36453" cy="67963"/>
        </a:xfrm>
        <a:prstGeom prst="chevron">
          <a:avLst>
            <a:gd name="adj" fmla="val 90000"/>
          </a:avLst>
        </a:prstGeom>
        <a:solidFill>
          <a:schemeClr val="accent5">
            <a:tint val="40000"/>
            <a:alpha val="90000"/>
            <a:hueOff val="-853190"/>
            <a:satOff val="190"/>
            <a:lumOff val="29"/>
            <a:alphaOff val="0"/>
          </a:schemeClr>
        </a:solidFill>
        <a:ln w="12700" cap="flat" cmpd="sng" algn="ctr">
          <a:solidFill>
            <a:schemeClr val="accent5">
              <a:tint val="40000"/>
              <a:alpha val="90000"/>
              <a:hueOff val="-853190"/>
              <a:satOff val="190"/>
              <a:lumOff val="29"/>
              <a:alphaOff val="0"/>
            </a:schemeClr>
          </a:solidFill>
          <a:prstDash val="solid"/>
          <a:miter lim="800000"/>
        </a:ln>
        <a:effectLst/>
      </dsp:spPr>
      <dsp:style>
        <a:lnRef idx="1">
          <a:scrgbClr r="0" g="0" b="0"/>
        </a:lnRef>
        <a:fillRef idx="1">
          <a:scrgbClr r="0" g="0" b="0"/>
        </a:fillRef>
        <a:effectRef idx="2">
          <a:scrgbClr r="0" g="0" b="0"/>
        </a:effectRef>
        <a:fontRef idx="minor"/>
      </dsp:style>
    </dsp:sp>
    <dsp:sp modelId="{7F0B2DF6-A5D9-4169-A729-42CA6E904D9B}">
      <dsp:nvSpPr>
        <dsp:cNvPr id="0" name=""/>
        <dsp:cNvSpPr/>
      </dsp:nvSpPr>
      <dsp:spPr>
        <a:xfrm>
          <a:off x="250761" y="622567"/>
          <a:ext cx="216537" cy="216537"/>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403" tIns="8403" rIns="8403" bIns="8403" numCol="1" spcCol="1270" anchor="ctr" anchorCtr="0">
          <a:noAutofit/>
        </a:bodyPr>
        <a:lstStyle/>
        <a:p>
          <a:pPr marL="0" lvl="0" indent="0" algn="ctr" defTabSz="622300">
            <a:lnSpc>
              <a:spcPct val="90000"/>
            </a:lnSpc>
            <a:spcBef>
              <a:spcPct val="0"/>
            </a:spcBef>
            <a:spcAft>
              <a:spcPct val="35000"/>
            </a:spcAft>
            <a:buNone/>
          </a:pPr>
          <a:r>
            <a:rPr lang="en-US" sz="1400" kern="1200"/>
            <a:t>1</a:t>
          </a:r>
        </a:p>
      </dsp:txBody>
      <dsp:txXfrm>
        <a:off x="282472" y="654278"/>
        <a:ext cx="153115" cy="153115"/>
      </dsp:txXfrm>
    </dsp:sp>
    <dsp:sp modelId="{3DA7EE08-5771-44E5-9844-106A78F914EB}">
      <dsp:nvSpPr>
        <dsp:cNvPr id="0" name=""/>
        <dsp:cNvSpPr/>
      </dsp:nvSpPr>
      <dsp:spPr>
        <a:xfrm>
          <a:off x="2420" y="1003322"/>
          <a:ext cx="713218" cy="2641275"/>
        </a:xfrm>
        <a:prstGeom prst="upArrowCallout">
          <a:avLst>
            <a:gd name="adj1" fmla="val 50000"/>
            <a:gd name="adj2" fmla="val 20000"/>
            <a:gd name="adj3" fmla="val 20000"/>
            <a:gd name="adj4" fmla="val 100000"/>
          </a:avLst>
        </a:prstGeom>
        <a:solidFill>
          <a:schemeClr val="accent5">
            <a:tint val="40000"/>
            <a:alpha val="90000"/>
            <a:hueOff val="-1706381"/>
            <a:satOff val="381"/>
            <a:lumOff val="57"/>
            <a:alphaOff val="0"/>
          </a:schemeClr>
        </a:solidFill>
        <a:ln w="12700" cap="flat" cmpd="sng" algn="ctr">
          <a:solidFill>
            <a:schemeClr val="accent5">
              <a:tint val="40000"/>
              <a:alpha val="90000"/>
              <a:hueOff val="-1706381"/>
              <a:satOff val="381"/>
              <a:lumOff val="5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6259" tIns="165100" rIns="56259" bIns="165100" numCol="1" spcCol="1270" anchor="t" anchorCtr="0">
          <a:noAutofit/>
        </a:bodyPr>
        <a:lstStyle/>
        <a:p>
          <a:pPr marL="0" lvl="0" indent="0" algn="l" defTabSz="488950">
            <a:lnSpc>
              <a:spcPct val="90000"/>
            </a:lnSpc>
            <a:spcBef>
              <a:spcPct val="0"/>
            </a:spcBef>
            <a:spcAft>
              <a:spcPct val="35000"/>
            </a:spcAft>
            <a:buNone/>
          </a:pPr>
          <a:r>
            <a:rPr lang="en-US" sz="1100" b="0" i="0" kern="1200"/>
            <a:t>Recruiting the right Project Manager is essential to the success of Novatech’s transformation project.</a:t>
          </a:r>
          <a:endParaRPr lang="en-US" sz="1100" kern="1200"/>
        </a:p>
      </dsp:txBody>
      <dsp:txXfrm>
        <a:off x="2420" y="1145966"/>
        <a:ext cx="713218" cy="2498631"/>
      </dsp:txXfrm>
    </dsp:sp>
    <dsp:sp modelId="{632CCA42-C5D2-4C80-BF5F-2B6FD8EFE797}">
      <dsp:nvSpPr>
        <dsp:cNvPr id="0" name=""/>
        <dsp:cNvSpPr/>
      </dsp:nvSpPr>
      <dsp:spPr>
        <a:xfrm>
          <a:off x="794885" y="731711"/>
          <a:ext cx="713218" cy="72"/>
        </a:xfrm>
        <a:prstGeom prst="rect">
          <a:avLst/>
        </a:prstGeom>
        <a:solidFill>
          <a:schemeClr val="accent5">
            <a:tint val="40000"/>
            <a:alpha val="90000"/>
            <a:hueOff val="-2559571"/>
            <a:satOff val="571"/>
            <a:lumOff val="86"/>
            <a:alphaOff val="0"/>
          </a:schemeClr>
        </a:solidFill>
        <a:ln w="12700" cap="flat" cmpd="sng" algn="ctr">
          <a:solidFill>
            <a:schemeClr val="accent5">
              <a:tint val="40000"/>
              <a:alpha val="90000"/>
              <a:hueOff val="-2559571"/>
              <a:satOff val="571"/>
              <a:lumOff val="86"/>
              <a:alphaOff val="0"/>
            </a:schemeClr>
          </a:solidFill>
          <a:prstDash val="solid"/>
          <a:miter lim="800000"/>
        </a:ln>
        <a:effectLst/>
      </dsp:spPr>
      <dsp:style>
        <a:lnRef idx="1">
          <a:scrgbClr r="0" g="0" b="0"/>
        </a:lnRef>
        <a:fillRef idx="1">
          <a:scrgbClr r="0" g="0" b="0"/>
        </a:fillRef>
        <a:effectRef idx="2">
          <a:scrgbClr r="0" g="0" b="0"/>
        </a:effectRef>
        <a:fontRef idx="minor"/>
      </dsp:style>
    </dsp:sp>
    <dsp:sp modelId="{AA5282B0-1247-472C-84AA-A15072FD0483}">
      <dsp:nvSpPr>
        <dsp:cNvPr id="0" name=""/>
        <dsp:cNvSpPr/>
      </dsp:nvSpPr>
      <dsp:spPr>
        <a:xfrm>
          <a:off x="1527122" y="704870"/>
          <a:ext cx="36453" cy="69112"/>
        </a:xfrm>
        <a:prstGeom prst="chevron">
          <a:avLst>
            <a:gd name="adj" fmla="val 90000"/>
          </a:avLst>
        </a:prstGeom>
        <a:solidFill>
          <a:schemeClr val="accent5">
            <a:tint val="40000"/>
            <a:alpha val="90000"/>
            <a:hueOff val="-3412762"/>
            <a:satOff val="762"/>
            <a:lumOff val="115"/>
            <a:alphaOff val="0"/>
          </a:schemeClr>
        </a:solidFill>
        <a:ln w="12700" cap="flat" cmpd="sng" algn="ctr">
          <a:solidFill>
            <a:schemeClr val="accent5">
              <a:tint val="40000"/>
              <a:alpha val="90000"/>
              <a:hueOff val="-3412762"/>
              <a:satOff val="762"/>
              <a:lumOff val="115"/>
              <a:alphaOff val="0"/>
            </a:schemeClr>
          </a:solidFill>
          <a:prstDash val="solid"/>
          <a:miter lim="800000"/>
        </a:ln>
        <a:effectLst/>
      </dsp:spPr>
      <dsp:style>
        <a:lnRef idx="1">
          <a:scrgbClr r="0" g="0" b="0"/>
        </a:lnRef>
        <a:fillRef idx="1">
          <a:scrgbClr r="0" g="0" b="0"/>
        </a:fillRef>
        <a:effectRef idx="2">
          <a:scrgbClr r="0" g="0" b="0"/>
        </a:effectRef>
        <a:fontRef idx="minor"/>
      </dsp:style>
    </dsp:sp>
    <dsp:sp modelId="{C2B9728A-CF49-4570-91B0-D00BFE7DB45C}">
      <dsp:nvSpPr>
        <dsp:cNvPr id="0" name=""/>
        <dsp:cNvSpPr/>
      </dsp:nvSpPr>
      <dsp:spPr>
        <a:xfrm>
          <a:off x="1043225" y="623479"/>
          <a:ext cx="216537" cy="216537"/>
        </a:xfrm>
        <a:prstGeom prst="ellipse">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w="12700" cap="flat" cmpd="sng" algn="ctr">
          <a:solidFill>
            <a:schemeClr val="accent5">
              <a:hueOff val="-3038037"/>
              <a:satOff val="-207"/>
              <a:lumOff val="49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403" tIns="8403" rIns="8403" bIns="8403" numCol="1" spcCol="1270" anchor="ctr" anchorCtr="0">
          <a:noAutofit/>
        </a:bodyPr>
        <a:lstStyle/>
        <a:p>
          <a:pPr marL="0" lvl="0" indent="0" algn="ctr" defTabSz="622300">
            <a:lnSpc>
              <a:spcPct val="90000"/>
            </a:lnSpc>
            <a:spcBef>
              <a:spcPct val="0"/>
            </a:spcBef>
            <a:spcAft>
              <a:spcPct val="35000"/>
            </a:spcAft>
            <a:buNone/>
          </a:pPr>
          <a:r>
            <a:rPr lang="en-US" sz="1400" kern="1200"/>
            <a:t>2</a:t>
          </a:r>
        </a:p>
      </dsp:txBody>
      <dsp:txXfrm>
        <a:off x="1074936" y="655190"/>
        <a:ext cx="153115" cy="153115"/>
      </dsp:txXfrm>
    </dsp:sp>
    <dsp:sp modelId="{1AD36B18-3120-4642-BB4E-E9F648C8812D}">
      <dsp:nvSpPr>
        <dsp:cNvPr id="0" name=""/>
        <dsp:cNvSpPr/>
      </dsp:nvSpPr>
      <dsp:spPr>
        <a:xfrm>
          <a:off x="794885" y="1006528"/>
          <a:ext cx="713218" cy="2641275"/>
        </a:xfrm>
        <a:prstGeom prst="upArrowCallout">
          <a:avLst>
            <a:gd name="adj1" fmla="val 50000"/>
            <a:gd name="adj2" fmla="val 20000"/>
            <a:gd name="adj3" fmla="val 20000"/>
            <a:gd name="adj4" fmla="val 100000"/>
          </a:avLst>
        </a:prstGeom>
        <a:solidFill>
          <a:schemeClr val="accent5">
            <a:tint val="40000"/>
            <a:alpha val="90000"/>
            <a:hueOff val="-4265952"/>
            <a:satOff val="952"/>
            <a:lumOff val="143"/>
            <a:alphaOff val="0"/>
          </a:schemeClr>
        </a:solidFill>
        <a:ln w="12700" cap="flat" cmpd="sng" algn="ctr">
          <a:solidFill>
            <a:schemeClr val="accent5">
              <a:tint val="40000"/>
              <a:alpha val="90000"/>
              <a:hueOff val="-4265952"/>
              <a:satOff val="952"/>
              <a:lumOff val="14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6259" tIns="165100" rIns="56259" bIns="165100" numCol="1" spcCol="1270" anchor="t" anchorCtr="0">
          <a:noAutofit/>
        </a:bodyPr>
        <a:lstStyle/>
        <a:p>
          <a:pPr marL="0" lvl="0" indent="0" algn="l" defTabSz="488950">
            <a:lnSpc>
              <a:spcPct val="90000"/>
            </a:lnSpc>
            <a:spcBef>
              <a:spcPct val="0"/>
            </a:spcBef>
            <a:spcAft>
              <a:spcPct val="35000"/>
            </a:spcAft>
            <a:buNone/>
          </a:pPr>
          <a:r>
            <a:rPr lang="en-US" sz="1100" b="0" i="0" kern="1200"/>
            <a:t>A structured recruitment process — from job analysis to interviews — ensures fairness, transparency, and alignment with business goals (Armstrong &amp; Taylor, 2020).</a:t>
          </a:r>
          <a:endParaRPr lang="en-US" sz="1100" kern="1200"/>
        </a:p>
      </dsp:txBody>
      <dsp:txXfrm>
        <a:off x="794885" y="1149172"/>
        <a:ext cx="713218" cy="2498631"/>
      </dsp:txXfrm>
    </dsp:sp>
    <dsp:sp modelId="{94DA537E-D1B3-4560-ADAC-9286C0A81AEE}">
      <dsp:nvSpPr>
        <dsp:cNvPr id="0" name=""/>
        <dsp:cNvSpPr/>
      </dsp:nvSpPr>
      <dsp:spPr>
        <a:xfrm>
          <a:off x="1587350" y="731711"/>
          <a:ext cx="713218" cy="72"/>
        </a:xfrm>
        <a:prstGeom prst="rect">
          <a:avLst/>
        </a:prstGeom>
        <a:solidFill>
          <a:schemeClr val="accent5">
            <a:tint val="40000"/>
            <a:alpha val="90000"/>
            <a:hueOff val="-5119142"/>
            <a:satOff val="1143"/>
            <a:lumOff val="172"/>
            <a:alphaOff val="0"/>
          </a:schemeClr>
        </a:solidFill>
        <a:ln w="12700" cap="flat" cmpd="sng" algn="ctr">
          <a:solidFill>
            <a:schemeClr val="accent5">
              <a:tint val="40000"/>
              <a:alpha val="90000"/>
              <a:hueOff val="-5119142"/>
              <a:satOff val="1143"/>
              <a:lumOff val="172"/>
              <a:alphaOff val="0"/>
            </a:schemeClr>
          </a:solidFill>
          <a:prstDash val="solid"/>
          <a:miter lim="800000"/>
        </a:ln>
        <a:effectLst/>
      </dsp:spPr>
      <dsp:style>
        <a:lnRef idx="1">
          <a:scrgbClr r="0" g="0" b="0"/>
        </a:lnRef>
        <a:fillRef idx="1">
          <a:scrgbClr r="0" g="0" b="0"/>
        </a:fillRef>
        <a:effectRef idx="2">
          <a:scrgbClr r="0" g="0" b="0"/>
        </a:effectRef>
        <a:fontRef idx="minor"/>
      </dsp:style>
    </dsp:sp>
    <dsp:sp modelId="{9F7ADD22-4A82-4407-A76C-E4146740C537}">
      <dsp:nvSpPr>
        <dsp:cNvPr id="0" name=""/>
        <dsp:cNvSpPr/>
      </dsp:nvSpPr>
      <dsp:spPr>
        <a:xfrm>
          <a:off x="2319587" y="704870"/>
          <a:ext cx="36453" cy="69112"/>
        </a:xfrm>
        <a:prstGeom prst="chevron">
          <a:avLst>
            <a:gd name="adj" fmla="val 90000"/>
          </a:avLst>
        </a:prstGeom>
        <a:solidFill>
          <a:schemeClr val="accent5">
            <a:tint val="40000"/>
            <a:alpha val="90000"/>
            <a:hueOff val="-5972333"/>
            <a:satOff val="1333"/>
            <a:lumOff val="200"/>
            <a:alphaOff val="0"/>
          </a:schemeClr>
        </a:solidFill>
        <a:ln w="12700" cap="flat" cmpd="sng" algn="ctr">
          <a:solidFill>
            <a:schemeClr val="accent5">
              <a:tint val="40000"/>
              <a:alpha val="90000"/>
              <a:hueOff val="-5972333"/>
              <a:satOff val="1333"/>
              <a:lumOff val="200"/>
              <a:alphaOff val="0"/>
            </a:schemeClr>
          </a:solidFill>
          <a:prstDash val="solid"/>
          <a:miter lim="800000"/>
        </a:ln>
        <a:effectLst/>
      </dsp:spPr>
      <dsp:style>
        <a:lnRef idx="1">
          <a:scrgbClr r="0" g="0" b="0"/>
        </a:lnRef>
        <a:fillRef idx="1">
          <a:scrgbClr r="0" g="0" b="0"/>
        </a:fillRef>
        <a:effectRef idx="2">
          <a:scrgbClr r="0" g="0" b="0"/>
        </a:effectRef>
        <a:fontRef idx="minor"/>
      </dsp:style>
    </dsp:sp>
    <dsp:sp modelId="{BB844C5C-8A9F-47CB-96C8-5F0FE20879DB}">
      <dsp:nvSpPr>
        <dsp:cNvPr id="0" name=""/>
        <dsp:cNvSpPr/>
      </dsp:nvSpPr>
      <dsp:spPr>
        <a:xfrm>
          <a:off x="1835690" y="623479"/>
          <a:ext cx="216537" cy="216537"/>
        </a:xfrm>
        <a:prstGeom prst="ellipse">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403" tIns="8403" rIns="8403" bIns="8403" numCol="1" spcCol="1270" anchor="ctr" anchorCtr="0">
          <a:noAutofit/>
        </a:bodyPr>
        <a:lstStyle/>
        <a:p>
          <a:pPr marL="0" lvl="0" indent="0" algn="ctr" defTabSz="622300">
            <a:lnSpc>
              <a:spcPct val="90000"/>
            </a:lnSpc>
            <a:spcBef>
              <a:spcPct val="0"/>
            </a:spcBef>
            <a:spcAft>
              <a:spcPct val="35000"/>
            </a:spcAft>
            <a:buNone/>
          </a:pPr>
          <a:r>
            <a:rPr lang="en-US" sz="1400" kern="1200"/>
            <a:t>3</a:t>
          </a:r>
        </a:p>
      </dsp:txBody>
      <dsp:txXfrm>
        <a:off x="1867401" y="655190"/>
        <a:ext cx="153115" cy="153115"/>
      </dsp:txXfrm>
    </dsp:sp>
    <dsp:sp modelId="{DF63597A-6D1E-4CB3-AC02-8E3F98F7D972}">
      <dsp:nvSpPr>
        <dsp:cNvPr id="0" name=""/>
        <dsp:cNvSpPr/>
      </dsp:nvSpPr>
      <dsp:spPr>
        <a:xfrm>
          <a:off x="1587350" y="1006528"/>
          <a:ext cx="713218" cy="2641275"/>
        </a:xfrm>
        <a:prstGeom prst="upArrowCallout">
          <a:avLst>
            <a:gd name="adj1" fmla="val 50000"/>
            <a:gd name="adj2" fmla="val 20000"/>
            <a:gd name="adj3" fmla="val 20000"/>
            <a:gd name="adj4" fmla="val 100000"/>
          </a:avLst>
        </a:prstGeom>
        <a:solidFill>
          <a:schemeClr val="accent5">
            <a:tint val="40000"/>
            <a:alpha val="90000"/>
            <a:hueOff val="-6825524"/>
            <a:satOff val="1524"/>
            <a:lumOff val="229"/>
            <a:alphaOff val="0"/>
          </a:schemeClr>
        </a:solidFill>
        <a:ln w="12700" cap="flat" cmpd="sng" algn="ctr">
          <a:solidFill>
            <a:schemeClr val="accent5">
              <a:tint val="40000"/>
              <a:alpha val="90000"/>
              <a:hueOff val="-6825524"/>
              <a:satOff val="1524"/>
              <a:lumOff val="22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6259" tIns="165100" rIns="56259" bIns="165100" numCol="1" spcCol="1270" anchor="t" anchorCtr="0">
          <a:noAutofit/>
        </a:bodyPr>
        <a:lstStyle/>
        <a:p>
          <a:pPr marL="0" lvl="0" indent="0" algn="l" defTabSz="488950">
            <a:lnSpc>
              <a:spcPct val="90000"/>
            </a:lnSpc>
            <a:spcBef>
              <a:spcPct val="0"/>
            </a:spcBef>
            <a:spcAft>
              <a:spcPct val="35000"/>
            </a:spcAft>
            <a:buNone/>
          </a:pPr>
          <a:r>
            <a:rPr lang="en-US" sz="1100" b="0" i="0" kern="1200"/>
            <a:t>Using a mix of structured, semi-structured, panel, and situational interviews allows for well-rounded candidate assessment (CIPD, 2023).</a:t>
          </a:r>
          <a:endParaRPr lang="en-US" sz="1100" kern="1200"/>
        </a:p>
      </dsp:txBody>
      <dsp:txXfrm>
        <a:off x="1587350" y="1149172"/>
        <a:ext cx="713218" cy="2498631"/>
      </dsp:txXfrm>
    </dsp:sp>
    <dsp:sp modelId="{A00C527B-A0D7-4FB8-8034-F196FD028413}">
      <dsp:nvSpPr>
        <dsp:cNvPr id="0" name=""/>
        <dsp:cNvSpPr/>
      </dsp:nvSpPr>
      <dsp:spPr>
        <a:xfrm>
          <a:off x="2379814" y="731711"/>
          <a:ext cx="713218" cy="72"/>
        </a:xfrm>
        <a:prstGeom prst="rect">
          <a:avLst/>
        </a:prstGeom>
        <a:solidFill>
          <a:schemeClr val="accent5">
            <a:tint val="40000"/>
            <a:alpha val="90000"/>
            <a:hueOff val="-7678713"/>
            <a:satOff val="1714"/>
            <a:lumOff val="258"/>
            <a:alphaOff val="0"/>
          </a:schemeClr>
        </a:solidFill>
        <a:ln w="12700" cap="flat" cmpd="sng" algn="ctr">
          <a:solidFill>
            <a:schemeClr val="accent5">
              <a:tint val="40000"/>
              <a:alpha val="90000"/>
              <a:hueOff val="-7678713"/>
              <a:satOff val="1714"/>
              <a:lumOff val="258"/>
              <a:alphaOff val="0"/>
            </a:schemeClr>
          </a:solidFill>
          <a:prstDash val="solid"/>
          <a:miter lim="800000"/>
        </a:ln>
        <a:effectLst/>
      </dsp:spPr>
      <dsp:style>
        <a:lnRef idx="1">
          <a:scrgbClr r="0" g="0" b="0"/>
        </a:lnRef>
        <a:fillRef idx="1">
          <a:scrgbClr r="0" g="0" b="0"/>
        </a:fillRef>
        <a:effectRef idx="2">
          <a:scrgbClr r="0" g="0" b="0"/>
        </a:effectRef>
        <a:fontRef idx="minor"/>
      </dsp:style>
    </dsp:sp>
    <dsp:sp modelId="{DA1D16EE-E89A-4FC8-A1E9-DA40FB8B88AC}">
      <dsp:nvSpPr>
        <dsp:cNvPr id="0" name=""/>
        <dsp:cNvSpPr/>
      </dsp:nvSpPr>
      <dsp:spPr>
        <a:xfrm>
          <a:off x="3112052" y="704870"/>
          <a:ext cx="36453" cy="69112"/>
        </a:xfrm>
        <a:prstGeom prst="chevron">
          <a:avLst>
            <a:gd name="adj" fmla="val 90000"/>
          </a:avLst>
        </a:prstGeom>
        <a:solidFill>
          <a:schemeClr val="accent5">
            <a:tint val="40000"/>
            <a:alpha val="90000"/>
            <a:hueOff val="-8531905"/>
            <a:satOff val="1905"/>
            <a:lumOff val="286"/>
            <a:alphaOff val="0"/>
          </a:schemeClr>
        </a:solidFill>
        <a:ln w="12700" cap="flat" cmpd="sng" algn="ctr">
          <a:solidFill>
            <a:schemeClr val="accent5">
              <a:tint val="40000"/>
              <a:alpha val="90000"/>
              <a:hueOff val="-8531905"/>
              <a:satOff val="1905"/>
              <a:lumOff val="286"/>
              <a:alphaOff val="0"/>
            </a:schemeClr>
          </a:solidFill>
          <a:prstDash val="solid"/>
          <a:miter lim="800000"/>
        </a:ln>
        <a:effectLst/>
      </dsp:spPr>
      <dsp:style>
        <a:lnRef idx="1">
          <a:scrgbClr r="0" g="0" b="0"/>
        </a:lnRef>
        <a:fillRef idx="1">
          <a:scrgbClr r="0" g="0" b="0"/>
        </a:fillRef>
        <a:effectRef idx="2">
          <a:scrgbClr r="0" g="0" b="0"/>
        </a:effectRef>
        <a:fontRef idx="minor"/>
      </dsp:style>
    </dsp:sp>
    <dsp:sp modelId="{FE31A6A1-6CB3-459B-B305-86E5FD04EDBB}">
      <dsp:nvSpPr>
        <dsp:cNvPr id="0" name=""/>
        <dsp:cNvSpPr/>
      </dsp:nvSpPr>
      <dsp:spPr>
        <a:xfrm>
          <a:off x="2628155" y="623479"/>
          <a:ext cx="216537" cy="216537"/>
        </a:xfrm>
        <a:prstGeom prst="ellipse">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w="12700" cap="flat" cmpd="sng" algn="ctr">
          <a:solidFill>
            <a:schemeClr val="accent5">
              <a:hueOff val="-9114112"/>
              <a:satOff val="-620"/>
              <a:lumOff val="147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403" tIns="8403" rIns="8403" bIns="8403" numCol="1" spcCol="1270" anchor="ctr" anchorCtr="0">
          <a:noAutofit/>
        </a:bodyPr>
        <a:lstStyle/>
        <a:p>
          <a:pPr marL="0" lvl="0" indent="0" algn="ctr" defTabSz="622300">
            <a:lnSpc>
              <a:spcPct val="90000"/>
            </a:lnSpc>
            <a:spcBef>
              <a:spcPct val="0"/>
            </a:spcBef>
            <a:spcAft>
              <a:spcPct val="35000"/>
            </a:spcAft>
            <a:buNone/>
          </a:pPr>
          <a:r>
            <a:rPr lang="en-US" sz="1400" kern="1200"/>
            <a:t>4</a:t>
          </a:r>
        </a:p>
      </dsp:txBody>
      <dsp:txXfrm>
        <a:off x="2659866" y="655190"/>
        <a:ext cx="153115" cy="153115"/>
      </dsp:txXfrm>
    </dsp:sp>
    <dsp:sp modelId="{8392E882-AB29-4C9D-8C65-14F6B91DC22B}">
      <dsp:nvSpPr>
        <dsp:cNvPr id="0" name=""/>
        <dsp:cNvSpPr/>
      </dsp:nvSpPr>
      <dsp:spPr>
        <a:xfrm>
          <a:off x="2379814" y="1006528"/>
          <a:ext cx="713218" cy="2641275"/>
        </a:xfrm>
        <a:prstGeom prst="upArrowCallout">
          <a:avLst>
            <a:gd name="adj1" fmla="val 50000"/>
            <a:gd name="adj2" fmla="val 20000"/>
            <a:gd name="adj3" fmla="val 20000"/>
            <a:gd name="adj4" fmla="val 100000"/>
          </a:avLst>
        </a:prstGeom>
        <a:solidFill>
          <a:schemeClr val="accent5">
            <a:tint val="40000"/>
            <a:alpha val="90000"/>
            <a:hueOff val="-9385094"/>
            <a:satOff val="2095"/>
            <a:lumOff val="315"/>
            <a:alphaOff val="0"/>
          </a:schemeClr>
        </a:solidFill>
        <a:ln w="12700" cap="flat" cmpd="sng" algn="ctr">
          <a:solidFill>
            <a:schemeClr val="accent5">
              <a:tint val="40000"/>
              <a:alpha val="90000"/>
              <a:hueOff val="-9385094"/>
              <a:satOff val="2095"/>
              <a:lumOff val="31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6259" tIns="165100" rIns="56259" bIns="165100" numCol="1" spcCol="1270" anchor="t" anchorCtr="0">
          <a:noAutofit/>
        </a:bodyPr>
        <a:lstStyle/>
        <a:p>
          <a:pPr marL="0" lvl="0" indent="0" algn="l" defTabSz="488950">
            <a:lnSpc>
              <a:spcPct val="90000"/>
            </a:lnSpc>
            <a:spcBef>
              <a:spcPct val="0"/>
            </a:spcBef>
            <a:spcAft>
              <a:spcPct val="35000"/>
            </a:spcAft>
            <a:buNone/>
          </a:pPr>
          <a:r>
            <a:rPr lang="en-US" sz="1100" b="0" i="0" kern="1200"/>
            <a:t>Carefully selected questioning techniques reveal not only competence but also leadership potential and adaptability (Forbes, 2021).</a:t>
          </a:r>
          <a:endParaRPr lang="en-US" sz="1100" kern="1200"/>
        </a:p>
      </dsp:txBody>
      <dsp:txXfrm>
        <a:off x="2379814" y="1149172"/>
        <a:ext cx="713218" cy="2498631"/>
      </dsp:txXfrm>
    </dsp:sp>
    <dsp:sp modelId="{AE5EB054-F85F-41BD-A94C-347117BA007C}">
      <dsp:nvSpPr>
        <dsp:cNvPr id="0" name=""/>
        <dsp:cNvSpPr/>
      </dsp:nvSpPr>
      <dsp:spPr>
        <a:xfrm>
          <a:off x="3172279" y="731711"/>
          <a:ext cx="356609" cy="72"/>
        </a:xfrm>
        <a:prstGeom prst="rect">
          <a:avLst/>
        </a:prstGeom>
        <a:solidFill>
          <a:schemeClr val="accent5">
            <a:tint val="40000"/>
            <a:alpha val="90000"/>
            <a:hueOff val="-10238285"/>
            <a:satOff val="2286"/>
            <a:lumOff val="344"/>
            <a:alphaOff val="0"/>
          </a:schemeClr>
        </a:solidFill>
        <a:ln w="12700" cap="flat" cmpd="sng" algn="ctr">
          <a:solidFill>
            <a:schemeClr val="accent5">
              <a:tint val="40000"/>
              <a:alpha val="90000"/>
              <a:hueOff val="-10238285"/>
              <a:satOff val="2286"/>
              <a:lumOff val="344"/>
              <a:alphaOff val="0"/>
            </a:schemeClr>
          </a:solidFill>
          <a:prstDash val="solid"/>
          <a:miter lim="800000"/>
        </a:ln>
        <a:effectLst/>
      </dsp:spPr>
      <dsp:style>
        <a:lnRef idx="1">
          <a:scrgbClr r="0" g="0" b="0"/>
        </a:lnRef>
        <a:fillRef idx="1">
          <a:scrgbClr r="0" g="0" b="0"/>
        </a:fillRef>
        <a:effectRef idx="2">
          <a:scrgbClr r="0" g="0" b="0"/>
        </a:effectRef>
        <a:fontRef idx="minor"/>
      </dsp:style>
    </dsp:sp>
    <dsp:sp modelId="{7D08D880-3999-45A0-8F66-01F20F4C8ADC}">
      <dsp:nvSpPr>
        <dsp:cNvPr id="0" name=""/>
        <dsp:cNvSpPr/>
      </dsp:nvSpPr>
      <dsp:spPr>
        <a:xfrm>
          <a:off x="3420619" y="623479"/>
          <a:ext cx="216537" cy="216537"/>
        </a:xfrm>
        <a:prstGeom prst="ellips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403" tIns="8403" rIns="8403" bIns="8403" numCol="1" spcCol="1270" anchor="ctr" anchorCtr="0">
          <a:noAutofit/>
        </a:bodyPr>
        <a:lstStyle/>
        <a:p>
          <a:pPr marL="0" lvl="0" indent="0" algn="ctr" defTabSz="622300">
            <a:lnSpc>
              <a:spcPct val="90000"/>
            </a:lnSpc>
            <a:spcBef>
              <a:spcPct val="0"/>
            </a:spcBef>
            <a:spcAft>
              <a:spcPct val="35000"/>
            </a:spcAft>
            <a:buNone/>
          </a:pPr>
          <a:r>
            <a:rPr lang="en-US" sz="1400" kern="1200"/>
            <a:t>5</a:t>
          </a:r>
        </a:p>
      </dsp:txBody>
      <dsp:txXfrm>
        <a:off x="3452330" y="655190"/>
        <a:ext cx="153115" cy="153115"/>
      </dsp:txXfrm>
    </dsp:sp>
    <dsp:sp modelId="{616DE1F5-BC2F-477F-9369-1C047608CDDE}">
      <dsp:nvSpPr>
        <dsp:cNvPr id="0" name=""/>
        <dsp:cNvSpPr/>
      </dsp:nvSpPr>
      <dsp:spPr>
        <a:xfrm>
          <a:off x="3172279" y="1006528"/>
          <a:ext cx="713218" cy="2641275"/>
        </a:xfrm>
        <a:prstGeom prst="upArrowCallout">
          <a:avLst>
            <a:gd name="adj1" fmla="val 50000"/>
            <a:gd name="adj2" fmla="val 20000"/>
            <a:gd name="adj3" fmla="val 20000"/>
            <a:gd name="adj4" fmla="val 100000"/>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6259" tIns="165100" rIns="56259" bIns="165100" numCol="1" spcCol="1270" anchor="t" anchorCtr="0">
          <a:noAutofit/>
        </a:bodyPr>
        <a:lstStyle/>
        <a:p>
          <a:pPr marL="0" lvl="0" indent="0" algn="l" defTabSz="488950">
            <a:lnSpc>
              <a:spcPct val="90000"/>
            </a:lnSpc>
            <a:spcBef>
              <a:spcPct val="0"/>
            </a:spcBef>
            <a:spcAft>
              <a:spcPct val="35000"/>
            </a:spcAft>
            <a:buNone/>
          </a:pPr>
          <a:r>
            <a:rPr lang="en-US" sz="1100" b="0" i="0" kern="1200"/>
            <a:t>A hybrid interview approach balances efficiency and depth, contributing to sustainable team performance (BBC Worklife, 2021).</a:t>
          </a:r>
          <a:endParaRPr lang="en-US" sz="1100" kern="1200"/>
        </a:p>
      </dsp:txBody>
      <dsp:txXfrm>
        <a:off x="3172279" y="1149172"/>
        <a:ext cx="713218" cy="249863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BF1833-0C53-AF41-8196-2DEC244502C6}"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C4E67-6E68-C74B-8E2A-72413FC3EFE1}" type="slidenum">
              <a:rPr lang="en-GB" smtClean="0"/>
              <a:t>‹#›</a:t>
            </a:fld>
            <a:endParaRPr lang="en-GB"/>
          </a:p>
        </p:txBody>
      </p:sp>
    </p:spTree>
    <p:extLst>
      <p:ext uri="{BB962C8B-B14F-4D97-AF65-F5344CB8AC3E}">
        <p14:creationId xmlns:p14="http://schemas.microsoft.com/office/powerpoint/2010/main" val="932167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DC4E67-6E68-C74B-8E2A-72413FC3EFE1}" type="slidenum">
              <a:rPr lang="en-GB" smtClean="0"/>
              <a:t>1</a:t>
            </a:fld>
            <a:endParaRPr lang="en-GB"/>
          </a:p>
        </p:txBody>
      </p:sp>
    </p:spTree>
    <p:extLst>
      <p:ext uri="{BB962C8B-B14F-4D97-AF65-F5344CB8AC3E}">
        <p14:creationId xmlns:p14="http://schemas.microsoft.com/office/powerpoint/2010/main" val="2539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DC4E67-6E68-C74B-8E2A-72413FC3EFE1}" type="slidenum">
              <a:rPr lang="en-GB" smtClean="0"/>
              <a:t>2</a:t>
            </a:fld>
            <a:endParaRPr lang="en-GB"/>
          </a:p>
        </p:txBody>
      </p:sp>
    </p:spTree>
    <p:extLst>
      <p:ext uri="{BB962C8B-B14F-4D97-AF65-F5344CB8AC3E}">
        <p14:creationId xmlns:p14="http://schemas.microsoft.com/office/powerpoint/2010/main" val="901255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Solutions is a digital consulting company that works with clients all over the UK. The company is going through a major internal change because of more competition and technology needs.</a:t>
            </a:r>
            <a:br>
              <a:rPr lang="en-GB" dirty="0"/>
            </a:br>
            <a:r>
              <a:rPr lang="en-GB" sz="1200" b="0" i="0" u="none" strike="noStrike" kern="1200" dirty="0">
                <a:solidFill>
                  <a:schemeClr val="tx1"/>
                </a:solidFill>
                <a:effectLst/>
                <a:latin typeface="+mn-lt"/>
                <a:ea typeface="+mn-ea"/>
                <a:cs typeface="+mn-cs"/>
              </a:rPr>
              <a:t>This includes improving platforms, redesigning workflows, and adding Agile delivery.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needs a Project Manager who knows how to manage risk, get things done, and make changes happen in order to lead this.</a:t>
            </a:r>
            <a:br>
              <a:rPr lang="en-GB" dirty="0"/>
            </a:br>
            <a:r>
              <a:rPr lang="en-GB" sz="1200" b="0" i="0" u="none" strike="noStrike" kern="1200" dirty="0">
                <a:solidFill>
                  <a:schemeClr val="tx1"/>
                </a:solidFill>
                <a:effectLst/>
                <a:latin typeface="+mn-lt"/>
                <a:ea typeface="+mn-ea"/>
                <a:cs typeface="+mn-cs"/>
              </a:rPr>
              <a:t>CIPD (2023) says that transformation efforts depend a lot on leadership and getting people on the same page. Forbes (2021) says that during times of change, it is more important than ever to hire the right person for the job.</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3</a:t>
            </a:fld>
            <a:endParaRPr lang="en-GB"/>
          </a:p>
        </p:txBody>
      </p:sp>
    </p:spTree>
    <p:extLst>
      <p:ext uri="{BB962C8B-B14F-4D97-AF65-F5344CB8AC3E}">
        <p14:creationId xmlns:p14="http://schemas.microsoft.com/office/powerpoint/2010/main" val="2958442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first step in hiring the right person is to plan ahead. Armstrong and Taylor (2020) say that hiring should directly help an organization's performance goals. In this case, </a:t>
            </a:r>
            <a:r>
              <a:rPr lang="en-GB" sz="1200" b="0" i="0" u="none" strike="noStrike" kern="1200" dirty="0" err="1">
                <a:solidFill>
                  <a:schemeClr val="tx1"/>
                </a:solidFill>
                <a:effectLst/>
                <a:latin typeface="+mn-lt"/>
                <a:ea typeface="+mn-ea"/>
                <a:cs typeface="+mn-cs"/>
              </a:rPr>
              <a:t>Novatech's</a:t>
            </a:r>
            <a:r>
              <a:rPr lang="en-GB" sz="1200" b="0" i="0" u="none" strike="noStrike" kern="1200" dirty="0">
                <a:solidFill>
                  <a:schemeClr val="tx1"/>
                </a:solidFill>
                <a:effectLst/>
                <a:latin typeface="+mn-lt"/>
                <a:ea typeface="+mn-ea"/>
                <a:cs typeface="+mn-cs"/>
              </a:rPr>
              <a:t> transformation project.</a:t>
            </a:r>
            <a:br>
              <a:rPr lang="en-GB" dirty="0"/>
            </a:br>
            <a:r>
              <a:rPr lang="en-GB" sz="1200" b="0" i="0" u="none" strike="noStrike" kern="1200" dirty="0">
                <a:solidFill>
                  <a:schemeClr val="tx1"/>
                </a:solidFill>
                <a:effectLst/>
                <a:latin typeface="+mn-lt"/>
                <a:ea typeface="+mn-ea"/>
                <a:cs typeface="+mn-cs"/>
              </a:rPr>
              <a:t>Part of the process is figuring out what the job is, listing the skills and qualifications needed, advertising clearly, and making a short list based on objective criteria.</a:t>
            </a:r>
            <a:br>
              <a:rPr lang="en-GB" dirty="0"/>
            </a:br>
            <a:r>
              <a:rPr lang="en-GB" sz="1200" b="0" i="0" u="none" strike="noStrike" kern="1200" dirty="0">
                <a:solidFill>
                  <a:schemeClr val="tx1"/>
                </a:solidFill>
                <a:effectLst/>
                <a:latin typeface="+mn-lt"/>
                <a:ea typeface="+mn-ea"/>
                <a:cs typeface="+mn-cs"/>
              </a:rPr>
              <a:t>CIPD (2023) says that this structured process not only makes sure that everyone is treated fairly and follows the law, but it also makes it more likely that the company will hire someone who fits in with its culture and long-term plans.</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4</a:t>
            </a:fld>
            <a:endParaRPr lang="en-GB"/>
          </a:p>
        </p:txBody>
      </p:sp>
    </p:spTree>
    <p:extLst>
      <p:ext uri="{BB962C8B-B14F-4D97-AF65-F5344CB8AC3E}">
        <p14:creationId xmlns:p14="http://schemas.microsoft.com/office/powerpoint/2010/main" val="2605113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Job analysis is a key part of planning your workforce. It helps us make sure that we know what the job really needs, not just the tasks but also the skills, experience, and behaviours.</a:t>
            </a:r>
            <a:br>
              <a:rPr lang="en-GB" dirty="0"/>
            </a:br>
            <a:r>
              <a:rPr lang="en-GB" sz="1200" b="0" i="0" u="none" strike="noStrike" kern="1200" dirty="0">
                <a:solidFill>
                  <a:schemeClr val="tx1"/>
                </a:solidFill>
                <a:effectLst/>
                <a:latin typeface="+mn-lt"/>
                <a:ea typeface="+mn-ea"/>
                <a:cs typeface="+mn-cs"/>
              </a:rPr>
              <a:t>This job at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requires someone who can lead a project that changes multiple departments. To make sure our analysis was complete, we talked to department heads, looked at old hiring documents, and checked out job listings from competitors.</a:t>
            </a:r>
            <a:br>
              <a:rPr lang="en-GB" dirty="0"/>
            </a:br>
            <a:r>
              <a:rPr lang="en-GB" sz="1200" b="0" i="0" u="none" strike="noStrike" kern="1200" dirty="0">
                <a:solidFill>
                  <a:schemeClr val="tx1"/>
                </a:solidFill>
                <a:effectLst/>
                <a:latin typeface="+mn-lt"/>
                <a:ea typeface="+mn-ea"/>
                <a:cs typeface="+mn-cs"/>
              </a:rPr>
              <a:t>Marchington and Wilkinson (2018) say that a thorough job analysis is the first step in writing clear and useful job descriptions and person specifications.</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5</a:t>
            </a:fld>
            <a:endParaRPr lang="en-GB"/>
          </a:p>
        </p:txBody>
      </p:sp>
    </p:spTree>
    <p:extLst>
      <p:ext uri="{BB962C8B-B14F-4D97-AF65-F5344CB8AC3E}">
        <p14:creationId xmlns:p14="http://schemas.microsoft.com/office/powerpoint/2010/main" val="2778286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job description outlines the main duties and expectations for </a:t>
            </a:r>
            <a:r>
              <a:rPr lang="en-GB" sz="1200" b="0" i="0" u="none" strike="noStrike" kern="1200" dirty="0" err="1">
                <a:solidFill>
                  <a:schemeClr val="tx1"/>
                </a:solidFill>
                <a:effectLst/>
                <a:latin typeface="+mn-lt"/>
                <a:ea typeface="+mn-ea"/>
                <a:cs typeface="+mn-cs"/>
              </a:rPr>
              <a:t>Novatech's</a:t>
            </a:r>
            <a:r>
              <a:rPr lang="en-GB" sz="1200" b="0" i="0" u="none" strike="noStrike" kern="1200" dirty="0">
                <a:solidFill>
                  <a:schemeClr val="tx1"/>
                </a:solidFill>
                <a:effectLst/>
                <a:latin typeface="+mn-lt"/>
                <a:ea typeface="+mn-ea"/>
                <a:cs typeface="+mn-cs"/>
              </a:rPr>
              <a:t> Project Manager. The job is very important to the success of the change effort because it includes overseeing scheduling, coordination, risk management, and reporting.</a:t>
            </a:r>
            <a:br>
              <a:rPr lang="en-GB" dirty="0"/>
            </a:br>
            <a:r>
              <a:rPr lang="en-GB" sz="1200" b="0" i="0" u="none" strike="noStrike" kern="1200" dirty="0">
                <a:solidFill>
                  <a:schemeClr val="tx1"/>
                </a:solidFill>
                <a:effectLst/>
                <a:latin typeface="+mn-lt"/>
                <a:ea typeface="+mn-ea"/>
                <a:cs typeface="+mn-cs"/>
              </a:rPr>
              <a:t>It also means using tools that are common in Agile project settings, like Jira and MS Project. The hybrid model lets you be flexible while still keeping your team's engagement strong on site.</a:t>
            </a:r>
            <a:br>
              <a:rPr lang="en-GB" dirty="0"/>
            </a:br>
            <a:r>
              <a:rPr lang="en-GB" sz="1200" b="0" i="0" u="none" strike="noStrike" kern="1200" dirty="0">
                <a:solidFill>
                  <a:schemeClr val="tx1"/>
                </a:solidFill>
                <a:effectLst/>
                <a:latin typeface="+mn-lt"/>
                <a:ea typeface="+mn-ea"/>
                <a:cs typeface="+mn-cs"/>
              </a:rPr>
              <a:t>A clear job description makes sure that candidates know what the job entails and helps HR make fair criteria for choosing the right person.</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6</a:t>
            </a:fld>
            <a:endParaRPr lang="en-GB"/>
          </a:p>
        </p:txBody>
      </p:sp>
    </p:spTree>
    <p:extLst>
      <p:ext uri="{BB962C8B-B14F-4D97-AF65-F5344CB8AC3E}">
        <p14:creationId xmlns:p14="http://schemas.microsoft.com/office/powerpoint/2010/main" val="2661258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person specification tells applicants what we want from them in terms of their qualifications, experience, and behaviour. It divides necessary skills, like PRINCE2 certification and proven leadership, from desirable skills, like strategic thinking or experience with digital transformation.</a:t>
            </a:r>
            <a:br>
              <a:rPr lang="en-GB" dirty="0"/>
            </a:br>
            <a:r>
              <a:rPr lang="en-GB" sz="1200" b="0" i="0" u="none" strike="noStrike" kern="1200" dirty="0">
                <a:solidFill>
                  <a:schemeClr val="tx1"/>
                </a:solidFill>
                <a:effectLst/>
                <a:latin typeface="+mn-lt"/>
                <a:ea typeface="+mn-ea"/>
                <a:cs typeface="+mn-cs"/>
              </a:rPr>
              <a:t>CIPD (2023) says that a strong person specification helps to find the right people and stops discrimination by using clear, role-based criteria. Armstrong and Taylor (2020) also say that soft skills and being able to adapt are just as important as technical skills in transformation roles.</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7</a:t>
            </a:fld>
            <a:endParaRPr lang="en-GB"/>
          </a:p>
        </p:txBody>
      </p:sp>
    </p:spTree>
    <p:extLst>
      <p:ext uri="{BB962C8B-B14F-4D97-AF65-F5344CB8AC3E}">
        <p14:creationId xmlns:p14="http://schemas.microsoft.com/office/powerpoint/2010/main" val="3534464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Structured interviews are very standardised, which means that all candidates are asked the same </a:t>
            </a:r>
            <a:r>
              <a:rPr lang="en-GB" sz="1200" b="0" i="0" u="none" strike="noStrike" kern="1200" dirty="0" err="1">
                <a:solidFill>
                  <a:schemeClr val="tx1"/>
                </a:solidFill>
                <a:effectLst/>
                <a:latin typeface="+mn-lt"/>
                <a:ea typeface="+mn-ea"/>
                <a:cs typeface="+mn-cs"/>
              </a:rPr>
              <a:t>questions.Torrington</a:t>
            </a:r>
            <a:r>
              <a:rPr lang="en-GB" sz="1200" b="0" i="0" u="none" strike="noStrike" kern="1200" dirty="0">
                <a:solidFill>
                  <a:schemeClr val="tx1"/>
                </a:solidFill>
                <a:effectLst/>
                <a:latin typeface="+mn-lt"/>
                <a:ea typeface="+mn-ea"/>
                <a:cs typeface="+mn-cs"/>
              </a:rPr>
              <a:t> et al. (2020) say that this cuts down on bias and makes comparisons between applicants more </a:t>
            </a:r>
            <a:r>
              <a:rPr lang="en-GB" sz="1200" b="0" i="0" u="none" strike="noStrike" kern="1200" dirty="0" err="1">
                <a:solidFill>
                  <a:schemeClr val="tx1"/>
                </a:solidFill>
                <a:effectLst/>
                <a:latin typeface="+mn-lt"/>
                <a:ea typeface="+mn-ea"/>
                <a:cs typeface="+mn-cs"/>
              </a:rPr>
              <a:t>reliable.This</a:t>
            </a:r>
            <a:r>
              <a:rPr lang="en-GB" sz="1200" b="0" i="0" u="none" strike="noStrike" kern="1200" dirty="0">
                <a:solidFill>
                  <a:schemeClr val="tx1"/>
                </a:solidFill>
                <a:effectLst/>
                <a:latin typeface="+mn-lt"/>
                <a:ea typeface="+mn-ea"/>
                <a:cs typeface="+mn-cs"/>
              </a:rPr>
              <a:t> format is useful for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in the first round, when we check to see if candidates meet the minimum requirements, which include PRINCE2 certification, years of experience, and basic project delivery </a:t>
            </a:r>
            <a:r>
              <a:rPr lang="en-GB" sz="1200" b="0" i="0" u="none" strike="noStrike" kern="1200" dirty="0" err="1">
                <a:solidFill>
                  <a:schemeClr val="tx1"/>
                </a:solidFill>
                <a:effectLst/>
                <a:latin typeface="+mn-lt"/>
                <a:ea typeface="+mn-ea"/>
                <a:cs typeface="+mn-cs"/>
              </a:rPr>
              <a:t>skills.The</a:t>
            </a:r>
            <a:r>
              <a:rPr lang="en-GB" sz="1200" b="0" i="0" u="none" strike="noStrike" kern="1200" dirty="0">
                <a:solidFill>
                  <a:schemeClr val="tx1"/>
                </a:solidFill>
                <a:effectLst/>
                <a:latin typeface="+mn-lt"/>
                <a:ea typeface="+mn-ea"/>
                <a:cs typeface="+mn-cs"/>
              </a:rPr>
              <a:t> CIPD (2023) says that structured interviews work best when the job has clear competencies, which is true for this Project Manager job.</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8</a:t>
            </a:fld>
            <a:endParaRPr lang="en-GB"/>
          </a:p>
        </p:txBody>
      </p:sp>
    </p:spTree>
    <p:extLst>
      <p:ext uri="{BB962C8B-B14F-4D97-AF65-F5344CB8AC3E}">
        <p14:creationId xmlns:p14="http://schemas.microsoft.com/office/powerpoint/2010/main" val="3394446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Semi-structured interviews strike a good balance between being consistent and being </a:t>
            </a:r>
            <a:r>
              <a:rPr lang="en-GB" sz="1200" b="0" i="0" u="none" strike="noStrike" kern="1200" dirty="0" err="1">
                <a:solidFill>
                  <a:schemeClr val="tx1"/>
                </a:solidFill>
                <a:effectLst/>
                <a:latin typeface="+mn-lt"/>
                <a:ea typeface="+mn-ea"/>
                <a:cs typeface="+mn-cs"/>
              </a:rPr>
              <a:t>flexible.Armstrong</a:t>
            </a:r>
            <a:r>
              <a:rPr lang="en-GB" sz="1200" b="0" i="0" u="none" strike="noStrike" kern="1200" dirty="0">
                <a:solidFill>
                  <a:schemeClr val="tx1"/>
                </a:solidFill>
                <a:effectLst/>
                <a:latin typeface="+mn-lt"/>
                <a:ea typeface="+mn-ea"/>
                <a:cs typeface="+mn-cs"/>
              </a:rPr>
              <a:t> and Taylor (2020) say that this method lets interviewers look for more than just surface-level answers and find deeper behavioural </a:t>
            </a:r>
            <a:r>
              <a:rPr lang="en-GB" sz="1200" b="0" i="0" u="none" strike="noStrike" kern="1200" dirty="0" err="1">
                <a:solidFill>
                  <a:schemeClr val="tx1"/>
                </a:solidFill>
                <a:effectLst/>
                <a:latin typeface="+mn-lt"/>
                <a:ea typeface="+mn-ea"/>
                <a:cs typeface="+mn-cs"/>
              </a:rPr>
              <a:t>traits.This</a:t>
            </a:r>
            <a:r>
              <a:rPr lang="en-GB" sz="1200" b="0" i="0" u="none" strike="noStrike" kern="1200" dirty="0">
                <a:solidFill>
                  <a:schemeClr val="tx1"/>
                </a:solidFill>
                <a:effectLst/>
                <a:latin typeface="+mn-lt"/>
                <a:ea typeface="+mn-ea"/>
                <a:cs typeface="+mn-cs"/>
              </a:rPr>
              <a:t> is important at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because the Project Manager will have to deal with unexpected problems, handle people who do not want to change, and change deadlines in a fast-paced </a:t>
            </a:r>
            <a:r>
              <a:rPr lang="en-GB" sz="1200" b="0" i="0" u="none" strike="noStrike" kern="1200" dirty="0" err="1">
                <a:solidFill>
                  <a:schemeClr val="tx1"/>
                </a:solidFill>
                <a:effectLst/>
                <a:latin typeface="+mn-lt"/>
                <a:ea typeface="+mn-ea"/>
                <a:cs typeface="+mn-cs"/>
              </a:rPr>
              <a:t>setting.We</a:t>
            </a:r>
            <a:r>
              <a:rPr lang="en-GB" sz="1200" b="0" i="0" u="none" strike="noStrike" kern="1200" dirty="0">
                <a:solidFill>
                  <a:schemeClr val="tx1"/>
                </a:solidFill>
                <a:effectLst/>
                <a:latin typeface="+mn-lt"/>
                <a:ea typeface="+mn-ea"/>
                <a:cs typeface="+mn-cs"/>
              </a:rPr>
              <a:t> can see how well candidates think under pressure, which is an important quality for leaders of change, by changing some questions in real time.</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9</a:t>
            </a:fld>
            <a:endParaRPr lang="en-GB"/>
          </a:p>
        </p:txBody>
      </p:sp>
    </p:spTree>
    <p:extLst>
      <p:ext uri="{BB962C8B-B14F-4D97-AF65-F5344CB8AC3E}">
        <p14:creationId xmlns:p14="http://schemas.microsoft.com/office/powerpoint/2010/main" val="760165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Panel interviews bring together a number of people who are involved in the hiring decision, which makes it more fair and in line with the company's </a:t>
            </a:r>
            <a:r>
              <a:rPr lang="en-GB" sz="1200" b="0" i="0" u="none" strike="noStrike" kern="1200" dirty="0" err="1">
                <a:solidFill>
                  <a:schemeClr val="tx1"/>
                </a:solidFill>
                <a:effectLst/>
                <a:latin typeface="+mn-lt"/>
                <a:ea typeface="+mn-ea"/>
                <a:cs typeface="+mn-cs"/>
              </a:rPr>
              <a:t>goals.According</a:t>
            </a:r>
            <a:r>
              <a:rPr lang="en-GB" sz="1200" b="0" i="0" u="none" strike="noStrike" kern="1200" dirty="0">
                <a:solidFill>
                  <a:schemeClr val="tx1"/>
                </a:solidFill>
                <a:effectLst/>
                <a:latin typeface="+mn-lt"/>
                <a:ea typeface="+mn-ea"/>
                <a:cs typeface="+mn-cs"/>
              </a:rPr>
              <a:t> to the CIPD (2023), this method makes the selection process more objective, especially for senior or strategic </a:t>
            </a:r>
            <a:r>
              <a:rPr lang="en-GB" sz="1200" b="0" i="0" u="none" strike="noStrike" kern="1200" dirty="0" err="1">
                <a:solidFill>
                  <a:schemeClr val="tx1"/>
                </a:solidFill>
                <a:effectLst/>
                <a:latin typeface="+mn-lt"/>
                <a:ea typeface="+mn-ea"/>
                <a:cs typeface="+mn-cs"/>
              </a:rPr>
              <a:t>positions.At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getting managers from departments that the Project Manager will work with closely involved in the hiring process helps make sure that the person who is hired fits both the job requirements and the team </a:t>
            </a:r>
            <a:r>
              <a:rPr lang="en-GB" sz="1200" b="0" i="0" u="none" strike="noStrike" kern="1200" dirty="0" err="1">
                <a:solidFill>
                  <a:schemeClr val="tx1"/>
                </a:solidFill>
                <a:effectLst/>
                <a:latin typeface="+mn-lt"/>
                <a:ea typeface="+mn-ea"/>
                <a:cs typeface="+mn-cs"/>
              </a:rPr>
              <a:t>culture.It</a:t>
            </a:r>
            <a:r>
              <a:rPr lang="en-GB" sz="1200" b="0" i="0" u="none" strike="noStrike" kern="1200" dirty="0">
                <a:solidFill>
                  <a:schemeClr val="tx1"/>
                </a:solidFill>
                <a:effectLst/>
                <a:latin typeface="+mn-lt"/>
                <a:ea typeface="+mn-ea"/>
                <a:cs typeface="+mn-cs"/>
              </a:rPr>
              <a:t> also checks how well the applicant talks to people when there are a lot of people involved and things are stressful, which is like what happens on real projects.</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10</a:t>
            </a:fld>
            <a:endParaRPr lang="en-GB"/>
          </a:p>
        </p:txBody>
      </p:sp>
    </p:spTree>
    <p:extLst>
      <p:ext uri="{BB962C8B-B14F-4D97-AF65-F5344CB8AC3E}">
        <p14:creationId xmlns:p14="http://schemas.microsoft.com/office/powerpoint/2010/main" val="2811404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Situational or competency-based interviews look at how people act, not just what they know. Candidates are asked to talk about how they dealt with certain events in the past or how they would deal with problems in the future.</a:t>
            </a:r>
            <a:br>
              <a:rPr lang="en-GB" dirty="0"/>
            </a:br>
            <a:r>
              <a:rPr lang="en-GB" sz="1200" b="0" i="0" u="none" strike="noStrike" kern="1200" dirty="0">
                <a:solidFill>
                  <a:schemeClr val="tx1"/>
                </a:solidFill>
                <a:effectLst/>
                <a:latin typeface="+mn-lt"/>
                <a:ea typeface="+mn-ea"/>
                <a:cs typeface="+mn-cs"/>
              </a:rPr>
              <a:t>The STAR method, which stands for Situation, Task, Action, Result, is used to get structured, detailed answers (Forbes, 2021).These interviews are good indicators of how well someone will do in a complicated job, according to the Harvard Business Review (2019).This format is very important for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to use to test real-world leadership skills. We can ask candidates how they dealt with missed deadlines or conflicts between departments, for example. These are things they will almost certainly have to deal with.</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11</a:t>
            </a:fld>
            <a:endParaRPr lang="en-GB"/>
          </a:p>
        </p:txBody>
      </p:sp>
    </p:spTree>
    <p:extLst>
      <p:ext uri="{BB962C8B-B14F-4D97-AF65-F5344CB8AC3E}">
        <p14:creationId xmlns:p14="http://schemas.microsoft.com/office/powerpoint/2010/main" val="679514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Strong interview questions are very important because they show not only what candidates know, but also how they think and </a:t>
            </a:r>
            <a:r>
              <a:rPr lang="en-GB" sz="1200" b="0" i="0" u="none" strike="noStrike" kern="1200" dirty="0" err="1">
                <a:solidFill>
                  <a:schemeClr val="tx1"/>
                </a:solidFill>
                <a:effectLst/>
                <a:latin typeface="+mn-lt"/>
                <a:ea typeface="+mn-ea"/>
                <a:cs typeface="+mn-cs"/>
              </a:rPr>
              <a:t>lead.Armstrong</a:t>
            </a:r>
            <a:r>
              <a:rPr lang="en-GB" sz="1200" b="0" i="0" u="none" strike="noStrike" kern="1200" dirty="0">
                <a:solidFill>
                  <a:schemeClr val="tx1"/>
                </a:solidFill>
                <a:effectLst/>
                <a:latin typeface="+mn-lt"/>
                <a:ea typeface="+mn-ea"/>
                <a:cs typeface="+mn-cs"/>
              </a:rPr>
              <a:t> and Taylor (2020) suggest using open-ended questions to give candidates a chance to talk more about their experiences. For instance, "Can you tell me about a time when a project went </a:t>
            </a:r>
            <a:r>
              <a:rPr lang="en-GB" sz="1200" b="0" i="0" u="none" strike="noStrike" kern="1200" dirty="0" err="1">
                <a:solidFill>
                  <a:schemeClr val="tx1"/>
                </a:solidFill>
                <a:effectLst/>
                <a:latin typeface="+mn-lt"/>
                <a:ea typeface="+mn-ea"/>
                <a:cs typeface="+mn-cs"/>
              </a:rPr>
              <a:t>wrong?"CIPD</a:t>
            </a:r>
            <a:r>
              <a:rPr lang="en-GB" sz="1200" b="0" i="0" u="none" strike="noStrike" kern="1200" dirty="0">
                <a:solidFill>
                  <a:schemeClr val="tx1"/>
                </a:solidFill>
                <a:effectLst/>
                <a:latin typeface="+mn-lt"/>
                <a:ea typeface="+mn-ea"/>
                <a:cs typeface="+mn-cs"/>
              </a:rPr>
              <a:t> (2023) says that probing questions are good for getting more information. We would ask, "What exactly did you do to fix it?" if a candidate said they handled a project </a:t>
            </a:r>
            <a:r>
              <a:rPr lang="en-GB" sz="1200" b="0" i="0" u="none" strike="noStrike" kern="1200" dirty="0" err="1">
                <a:solidFill>
                  <a:schemeClr val="tx1"/>
                </a:solidFill>
                <a:effectLst/>
                <a:latin typeface="+mn-lt"/>
                <a:ea typeface="+mn-ea"/>
                <a:cs typeface="+mn-cs"/>
              </a:rPr>
              <a:t>crisis.Forbes</a:t>
            </a:r>
            <a:r>
              <a:rPr lang="en-GB" sz="1200" b="0" i="0" u="none" strike="noStrike" kern="1200" dirty="0">
                <a:solidFill>
                  <a:schemeClr val="tx1"/>
                </a:solidFill>
                <a:effectLst/>
                <a:latin typeface="+mn-lt"/>
                <a:ea typeface="+mn-ea"/>
                <a:cs typeface="+mn-cs"/>
              </a:rPr>
              <a:t> (2021) says that Socratic questions can also test strategic thinking by asking, "Why did you choose that </a:t>
            </a:r>
            <a:r>
              <a:rPr lang="en-GB" sz="1200" b="0" i="0" u="none" strike="noStrike" kern="1200" dirty="0" err="1">
                <a:solidFill>
                  <a:schemeClr val="tx1"/>
                </a:solidFill>
                <a:effectLst/>
                <a:latin typeface="+mn-lt"/>
                <a:ea typeface="+mn-ea"/>
                <a:cs typeface="+mn-cs"/>
              </a:rPr>
              <a:t>way?"We</a:t>
            </a:r>
            <a:r>
              <a:rPr lang="en-GB" sz="1200" b="0" i="0" u="none" strike="noStrike" kern="1200" dirty="0">
                <a:solidFill>
                  <a:schemeClr val="tx1"/>
                </a:solidFill>
                <a:effectLst/>
                <a:latin typeface="+mn-lt"/>
                <a:ea typeface="+mn-ea"/>
                <a:cs typeface="+mn-cs"/>
              </a:rPr>
              <a:t> need to find out how the candidate acts when they are under real-world pressure for this PM job, and that means asking them questions that are layered and thought-provoking.</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12</a:t>
            </a:fld>
            <a:endParaRPr lang="en-GB"/>
          </a:p>
        </p:txBody>
      </p:sp>
    </p:spTree>
    <p:extLst>
      <p:ext uri="{BB962C8B-B14F-4D97-AF65-F5344CB8AC3E}">
        <p14:creationId xmlns:p14="http://schemas.microsoft.com/office/powerpoint/2010/main" val="2879337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pros and cons to both in-person and online </a:t>
            </a:r>
            <a:r>
              <a:rPr lang="en-GB" sz="1200" b="0" i="0" u="none" strike="noStrike" kern="1200" dirty="0" err="1">
                <a:solidFill>
                  <a:schemeClr val="tx1"/>
                </a:solidFill>
                <a:effectLst/>
                <a:latin typeface="+mn-lt"/>
                <a:ea typeface="+mn-ea"/>
                <a:cs typeface="+mn-cs"/>
              </a:rPr>
              <a:t>interviews.CIPD</a:t>
            </a:r>
            <a:r>
              <a:rPr lang="en-GB" sz="1200" b="0" i="0" u="none" strike="noStrike" kern="1200" dirty="0">
                <a:solidFill>
                  <a:schemeClr val="tx1"/>
                </a:solidFill>
                <a:effectLst/>
                <a:latin typeface="+mn-lt"/>
                <a:ea typeface="+mn-ea"/>
                <a:cs typeface="+mn-cs"/>
              </a:rPr>
              <a:t> (2023) says that in-person interviews make it easier to read body language, judge confidence, and make a connection, which are all important for leadership </a:t>
            </a:r>
            <a:r>
              <a:rPr lang="en-GB" sz="1200" b="0" i="0" u="none" strike="noStrike" kern="1200" dirty="0" err="1">
                <a:solidFill>
                  <a:schemeClr val="tx1"/>
                </a:solidFill>
                <a:effectLst/>
                <a:latin typeface="+mn-lt"/>
                <a:ea typeface="+mn-ea"/>
                <a:cs typeface="+mn-cs"/>
              </a:rPr>
              <a:t>roles.But</a:t>
            </a:r>
            <a:r>
              <a:rPr lang="en-GB" sz="1200" b="0" i="0" u="none" strike="noStrike" kern="1200" dirty="0">
                <a:solidFill>
                  <a:schemeClr val="tx1"/>
                </a:solidFill>
                <a:effectLst/>
                <a:latin typeface="+mn-lt"/>
                <a:ea typeface="+mn-ea"/>
                <a:cs typeface="+mn-cs"/>
              </a:rPr>
              <a:t> BBC </a:t>
            </a:r>
            <a:r>
              <a:rPr lang="en-GB" sz="1200" b="0" i="0" u="none" strike="noStrike" kern="1200" dirty="0" err="1">
                <a:solidFill>
                  <a:schemeClr val="tx1"/>
                </a:solidFill>
                <a:effectLst/>
                <a:latin typeface="+mn-lt"/>
                <a:ea typeface="+mn-ea"/>
                <a:cs typeface="+mn-cs"/>
              </a:rPr>
              <a:t>Worklife</a:t>
            </a:r>
            <a:r>
              <a:rPr lang="en-GB" sz="1200" b="0" i="0" u="none" strike="noStrike" kern="1200" dirty="0">
                <a:solidFill>
                  <a:schemeClr val="tx1"/>
                </a:solidFill>
                <a:effectLst/>
                <a:latin typeface="+mn-lt"/>
                <a:ea typeface="+mn-ea"/>
                <a:cs typeface="+mn-cs"/>
              </a:rPr>
              <a:t> (2021) says that online interviews make it easier to schedule and give you access to a wider pool of </a:t>
            </a:r>
            <a:r>
              <a:rPr lang="en-GB" sz="1200" b="0" i="0" u="none" strike="noStrike" kern="1200" dirty="0" err="1">
                <a:solidFill>
                  <a:schemeClr val="tx1"/>
                </a:solidFill>
                <a:effectLst/>
                <a:latin typeface="+mn-lt"/>
                <a:ea typeface="+mn-ea"/>
                <a:cs typeface="+mn-cs"/>
              </a:rPr>
              <a:t>candidates.At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Novatech</a:t>
            </a:r>
            <a:r>
              <a:rPr lang="en-GB" sz="1200" b="0" i="0" u="none" strike="noStrike" kern="1200" dirty="0">
                <a:solidFill>
                  <a:schemeClr val="tx1"/>
                </a:solidFill>
                <a:effectLst/>
                <a:latin typeface="+mn-lt"/>
                <a:ea typeface="+mn-ea"/>
                <a:cs typeface="+mn-cs"/>
              </a:rPr>
              <a:t>, we suggest a hybrid model: the first interview online, where we can check for basic fit and technical skills, and the last interview in person, where we can better judge leadership and </a:t>
            </a:r>
            <a:r>
              <a:rPr lang="en-GB" sz="1200" b="0" i="0" u="none" strike="noStrike" kern="1200" dirty="0" err="1">
                <a:solidFill>
                  <a:schemeClr val="tx1"/>
                </a:solidFill>
                <a:effectLst/>
                <a:latin typeface="+mn-lt"/>
                <a:ea typeface="+mn-ea"/>
                <a:cs typeface="+mn-cs"/>
              </a:rPr>
              <a:t>communication.This</a:t>
            </a:r>
            <a:r>
              <a:rPr lang="en-GB" sz="1200" b="0" i="0" u="none" strike="noStrike" kern="1200" dirty="0">
                <a:solidFill>
                  <a:schemeClr val="tx1"/>
                </a:solidFill>
                <a:effectLst/>
                <a:latin typeface="+mn-lt"/>
                <a:ea typeface="+mn-ea"/>
                <a:cs typeface="+mn-cs"/>
              </a:rPr>
              <a:t> method strikes a balance between cost, ease of access, and quality of assessment.</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13</a:t>
            </a:fld>
            <a:endParaRPr lang="en-GB"/>
          </a:p>
        </p:txBody>
      </p:sp>
    </p:spTree>
    <p:extLst>
      <p:ext uri="{BB962C8B-B14F-4D97-AF65-F5344CB8AC3E}">
        <p14:creationId xmlns:p14="http://schemas.microsoft.com/office/powerpoint/2010/main" val="2273899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short, hiring a Project Manager is more than just filling a position; it is a strategic move to bring about </a:t>
            </a:r>
            <a:r>
              <a:rPr lang="en-GB" sz="1200" b="0" i="0" u="none" strike="noStrike" kern="1200" dirty="0" err="1">
                <a:solidFill>
                  <a:schemeClr val="tx1"/>
                </a:solidFill>
                <a:effectLst/>
                <a:latin typeface="+mn-lt"/>
                <a:ea typeface="+mn-ea"/>
                <a:cs typeface="+mn-cs"/>
              </a:rPr>
              <a:t>change.As</a:t>
            </a:r>
            <a:r>
              <a:rPr lang="en-GB" sz="1200" b="0" i="0" u="none" strike="noStrike" kern="1200" dirty="0">
                <a:solidFill>
                  <a:schemeClr val="tx1"/>
                </a:solidFill>
                <a:effectLst/>
                <a:latin typeface="+mn-lt"/>
                <a:ea typeface="+mn-ea"/>
                <a:cs typeface="+mn-cs"/>
              </a:rPr>
              <a:t> Armstrong and Taylor (2020) point out, a structured process makes things more fair and consistent. We get a full picture of the candidate by using different types of interviews and asking them thoughtful questions. This shows us both their skills and their leadership </a:t>
            </a:r>
            <a:r>
              <a:rPr lang="en-GB" sz="1200" b="0" i="0" u="none" strike="noStrike" kern="1200" dirty="0" err="1">
                <a:solidFill>
                  <a:schemeClr val="tx1"/>
                </a:solidFill>
                <a:effectLst/>
                <a:latin typeface="+mn-lt"/>
                <a:ea typeface="+mn-ea"/>
                <a:cs typeface="+mn-cs"/>
              </a:rPr>
              <a:t>style.The</a:t>
            </a:r>
            <a:r>
              <a:rPr lang="en-GB" sz="1200" b="0" i="0" u="none" strike="noStrike" kern="1200" dirty="0">
                <a:solidFill>
                  <a:schemeClr val="tx1"/>
                </a:solidFill>
                <a:effectLst/>
                <a:latin typeface="+mn-lt"/>
                <a:ea typeface="+mn-ea"/>
                <a:cs typeface="+mn-cs"/>
              </a:rPr>
              <a:t> hybrid interview model works well in </a:t>
            </a:r>
            <a:r>
              <a:rPr lang="en-GB" sz="1200" b="0" i="0" u="none" strike="noStrike" kern="1200" dirty="0" err="1">
                <a:solidFill>
                  <a:schemeClr val="tx1"/>
                </a:solidFill>
                <a:effectLst/>
                <a:latin typeface="+mn-lt"/>
                <a:ea typeface="+mn-ea"/>
                <a:cs typeface="+mn-cs"/>
              </a:rPr>
              <a:t>Novatech's</a:t>
            </a:r>
            <a:r>
              <a:rPr lang="en-GB" sz="1200" b="0" i="0" u="none" strike="noStrike" kern="1200" dirty="0">
                <a:solidFill>
                  <a:schemeClr val="tx1"/>
                </a:solidFill>
                <a:effectLst/>
                <a:latin typeface="+mn-lt"/>
                <a:ea typeface="+mn-ea"/>
                <a:cs typeface="+mn-cs"/>
              </a:rPr>
              <a:t> flexible, digital-first setting. As Forbes (2021) and BBC </a:t>
            </a:r>
            <a:r>
              <a:rPr lang="en-GB" sz="1200" b="0" i="0" u="none" strike="noStrike" kern="1200" dirty="0" err="1">
                <a:solidFill>
                  <a:schemeClr val="tx1"/>
                </a:solidFill>
                <a:effectLst/>
                <a:latin typeface="+mn-lt"/>
                <a:ea typeface="+mn-ea"/>
                <a:cs typeface="+mn-cs"/>
              </a:rPr>
              <a:t>Worklife</a:t>
            </a:r>
            <a:r>
              <a:rPr lang="en-GB" sz="1200" b="0" i="0" u="none" strike="noStrike" kern="1200" dirty="0">
                <a:solidFill>
                  <a:schemeClr val="tx1"/>
                </a:solidFill>
                <a:effectLst/>
                <a:latin typeface="+mn-lt"/>
                <a:ea typeface="+mn-ea"/>
                <a:cs typeface="+mn-cs"/>
              </a:rPr>
              <a:t> (2021) say, these models give us more information without slowing things down or making them harder to get </a:t>
            </a:r>
            <a:r>
              <a:rPr lang="en-GB" sz="1200" b="0" i="0" u="none" strike="noStrike" kern="1200" dirty="0" err="1">
                <a:solidFill>
                  <a:schemeClr val="tx1"/>
                </a:solidFill>
                <a:effectLst/>
                <a:latin typeface="+mn-lt"/>
                <a:ea typeface="+mn-ea"/>
                <a:cs typeface="+mn-cs"/>
              </a:rPr>
              <a:t>to.In</a:t>
            </a:r>
            <a:r>
              <a:rPr lang="en-GB" sz="1200" b="0" i="0" u="none" strike="noStrike" kern="1200" dirty="0">
                <a:solidFill>
                  <a:schemeClr val="tx1"/>
                </a:solidFill>
                <a:effectLst/>
                <a:latin typeface="+mn-lt"/>
                <a:ea typeface="+mn-ea"/>
                <a:cs typeface="+mn-cs"/>
              </a:rPr>
              <a:t> the end, this method makes sure we hire not just someone who can do the job, but also someone who can move it forward.</a:t>
            </a:r>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14</a:t>
            </a:fld>
            <a:endParaRPr lang="en-GB"/>
          </a:p>
        </p:txBody>
      </p:sp>
    </p:spTree>
    <p:extLst>
      <p:ext uri="{BB962C8B-B14F-4D97-AF65-F5344CB8AC3E}">
        <p14:creationId xmlns:p14="http://schemas.microsoft.com/office/powerpoint/2010/main" val="103801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C4E67-6E68-C74B-8E2A-72413FC3EFE1}" type="slidenum">
              <a:rPr lang="en-GB" smtClean="0"/>
              <a:t>15</a:t>
            </a:fld>
            <a:endParaRPr lang="en-GB"/>
          </a:p>
        </p:txBody>
      </p:sp>
    </p:spTree>
    <p:extLst>
      <p:ext uri="{BB962C8B-B14F-4D97-AF65-F5344CB8AC3E}">
        <p14:creationId xmlns:p14="http://schemas.microsoft.com/office/powerpoint/2010/main" val="1101538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34C64-5329-C4E7-3F8E-0F7345BC10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C28767-E67C-92A9-8051-CD91C2D4E3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44E5DFA-AC0F-CAD3-F3EC-992D17928D54}"/>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5" name="Footer Placeholder 4">
            <a:extLst>
              <a:ext uri="{FF2B5EF4-FFF2-40B4-BE49-F238E27FC236}">
                <a16:creationId xmlns:a16="http://schemas.microsoft.com/office/drawing/2014/main" id="{9554B719-867A-155F-54E0-DD8BA57C2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26DD38-63FC-8725-49B0-2C37D1381F4C}"/>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356287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537D3-44DE-9C15-E8F3-233A96F557C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A49A33E-61AF-60DC-2406-F3AD3CB16A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3968EA-85A1-A444-EF06-7C99C106EE35}"/>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5" name="Footer Placeholder 4">
            <a:extLst>
              <a:ext uri="{FF2B5EF4-FFF2-40B4-BE49-F238E27FC236}">
                <a16:creationId xmlns:a16="http://schemas.microsoft.com/office/drawing/2014/main" id="{A50B733F-4DC2-EAD8-F38B-9B7CC53F3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C475C-65C9-CD82-A443-CBC8D83BF841}"/>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4234434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75EA6-8DDE-E0BA-C8AE-F128816DA4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93F793-47E6-66E9-E38E-CB554F6F2B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A11A82-A905-C235-2C25-A438A8A2FF23}"/>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5" name="Footer Placeholder 4">
            <a:extLst>
              <a:ext uri="{FF2B5EF4-FFF2-40B4-BE49-F238E27FC236}">
                <a16:creationId xmlns:a16="http://schemas.microsoft.com/office/drawing/2014/main" id="{D386DF4B-F22B-8324-1017-4B10B74865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62A00-7F6E-1FD0-FAC6-9950223EE3C1}"/>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306081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65998-C1D8-73AA-592C-30256B9D297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620464-D824-54F7-A3FF-1372B896EF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81813DB-7252-6840-866B-1263C846AD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CCD4A62-B528-588C-0A84-DF93F00ADD2F}"/>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6" name="Footer Placeholder 5">
            <a:extLst>
              <a:ext uri="{FF2B5EF4-FFF2-40B4-BE49-F238E27FC236}">
                <a16:creationId xmlns:a16="http://schemas.microsoft.com/office/drawing/2014/main" id="{A5786BF1-E6AB-E0CF-366B-E3B1D4616C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822D56-2B73-0118-C5E2-2BDC71EF4F3C}"/>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3991508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20CF-4E38-7D4D-6E40-C11E5D46AE8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2ADC81A-6131-693C-E20D-373BD1808A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D58E27D-AC72-8EBA-C37C-93BCE9BBD6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E05D395-D510-DC58-414F-4AC5183451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E6F864-E6A0-32DC-D1CD-4D10A21F5E8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4EFBF11-7503-7552-929D-5115A86BE5F0}"/>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8" name="Footer Placeholder 7">
            <a:extLst>
              <a:ext uri="{FF2B5EF4-FFF2-40B4-BE49-F238E27FC236}">
                <a16:creationId xmlns:a16="http://schemas.microsoft.com/office/drawing/2014/main" id="{AC31A733-6F1A-8991-A54E-CA9F7B9ECE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46AB5F-77CC-14DD-57D8-66E775FB2438}"/>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1496082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6BFFD-FF73-2BCA-1553-21D5E6904A7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56074A2-3367-39DC-8E17-2597434176FE}"/>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4" name="Footer Placeholder 3">
            <a:extLst>
              <a:ext uri="{FF2B5EF4-FFF2-40B4-BE49-F238E27FC236}">
                <a16:creationId xmlns:a16="http://schemas.microsoft.com/office/drawing/2014/main" id="{626B41C2-C770-7B6F-CE02-81526CF7DF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F74C88-6BC7-9891-4559-646FEA21C7AF}"/>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2421843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DE3816-E3F2-38FF-BC71-B45A4C39CCF2}"/>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3" name="Footer Placeholder 2">
            <a:extLst>
              <a:ext uri="{FF2B5EF4-FFF2-40B4-BE49-F238E27FC236}">
                <a16:creationId xmlns:a16="http://schemas.microsoft.com/office/drawing/2014/main" id="{AAF7D3FF-F0EE-F9F5-1FF1-23A28F228E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17BB4E-1883-844C-4226-B161859E7547}"/>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3199763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3C22-DBE7-9FAE-1A3C-FF707A4DDA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88FE376-7B8C-E3A8-2E86-5A42848103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EF3ABE3-71EE-4CE9-9973-6509CBAFF3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A682DF-485F-1904-D6D5-3E59A7C3DD57}"/>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6" name="Footer Placeholder 5">
            <a:extLst>
              <a:ext uri="{FF2B5EF4-FFF2-40B4-BE49-F238E27FC236}">
                <a16:creationId xmlns:a16="http://schemas.microsoft.com/office/drawing/2014/main" id="{BAD4A069-9C30-BADA-CB51-0E8D452DC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79797-50AE-C8DE-9865-1CE7DA970666}"/>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2946481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F6997-8C07-73CD-005D-A6377EDAF9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E5C98ED-45CC-2ADE-2E5F-CA73BDD7D1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93642D-C185-FCD5-F029-A6CAEE6BF2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4840D1-7508-A188-2E56-602B15CBDBE8}"/>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6" name="Footer Placeholder 5">
            <a:extLst>
              <a:ext uri="{FF2B5EF4-FFF2-40B4-BE49-F238E27FC236}">
                <a16:creationId xmlns:a16="http://schemas.microsoft.com/office/drawing/2014/main" id="{D046E15F-962F-D74C-06F5-984C7100D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1B87F0-B4AF-6DA8-3944-076A8DAEC335}"/>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3740373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F271F-9666-1C36-EDF3-F9E0BD6724D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7AB3506-9ADE-F028-4823-18B284C3C42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DF8912-8F62-5067-69FA-5208B53DCFDC}"/>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5" name="Footer Placeholder 4">
            <a:extLst>
              <a:ext uri="{FF2B5EF4-FFF2-40B4-BE49-F238E27FC236}">
                <a16:creationId xmlns:a16="http://schemas.microsoft.com/office/drawing/2014/main" id="{8FA3CBAA-C316-4DB2-39C4-F10DF828EB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C9AF5-3086-146E-2E7B-C0C2B84EF2F4}"/>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4106709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A1BAA7-31EB-A7ED-5A08-830977734AB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1A7D4CF-BFE8-30AD-9AD8-B4E79923B0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862885-0DB9-91EA-FD25-AA831D43FA1D}"/>
              </a:ext>
            </a:extLst>
          </p:cNvPr>
          <p:cNvSpPr>
            <a:spLocks noGrp="1"/>
          </p:cNvSpPr>
          <p:nvPr>
            <p:ph type="dt" sz="half" idx="10"/>
          </p:nvPr>
        </p:nvSpPr>
        <p:spPr/>
        <p:txBody>
          <a:bodyPr/>
          <a:lstStyle/>
          <a:p>
            <a:fld id="{10DBC90F-F4DD-C645-855D-8D76F43B9DC2}" type="datetimeFigureOut">
              <a:rPr lang="en-GB" smtClean="0"/>
              <a:t>12/10/2025</a:t>
            </a:fld>
            <a:endParaRPr lang="en-GB"/>
          </a:p>
        </p:txBody>
      </p:sp>
      <p:sp>
        <p:nvSpPr>
          <p:cNvPr id="5" name="Footer Placeholder 4">
            <a:extLst>
              <a:ext uri="{FF2B5EF4-FFF2-40B4-BE49-F238E27FC236}">
                <a16:creationId xmlns:a16="http://schemas.microsoft.com/office/drawing/2014/main" id="{60C76B08-F78F-3654-FE2C-A80B86929C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DD7F9-0340-3A2A-F808-BAAE7CDBE901}"/>
              </a:ext>
            </a:extLst>
          </p:cNvPr>
          <p:cNvSpPr>
            <a:spLocks noGrp="1"/>
          </p:cNvSpPr>
          <p:nvPr>
            <p:ph type="sldNum" sz="quarter" idx="12"/>
          </p:nvPr>
        </p:nvSpPr>
        <p:spPr/>
        <p:txBody>
          <a:bodyPr/>
          <a:lstStyle/>
          <a:p>
            <a:fld id="{CAF25C5E-2EBE-AE4B-8B7E-24387DCFD983}" type="slidenum">
              <a:rPr lang="en-GB" smtClean="0"/>
              <a:t>‹#›</a:t>
            </a:fld>
            <a:endParaRPr lang="en-GB"/>
          </a:p>
        </p:txBody>
      </p:sp>
    </p:spTree>
    <p:extLst>
      <p:ext uri="{BB962C8B-B14F-4D97-AF65-F5344CB8AC3E}">
        <p14:creationId xmlns:p14="http://schemas.microsoft.com/office/powerpoint/2010/main" val="2588559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007836-EFA9-AA31-D5FA-ED80B4FDF3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2A69809-AFDC-CD5F-A67C-6CFC449FE3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7843A7-AF88-40F5-F3FC-47CA833096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DBC90F-F4DD-C645-855D-8D76F43B9DC2}" type="datetimeFigureOut">
              <a:rPr lang="en-GB" smtClean="0"/>
              <a:t>12/10/2025</a:t>
            </a:fld>
            <a:endParaRPr lang="en-GB"/>
          </a:p>
        </p:txBody>
      </p:sp>
      <p:sp>
        <p:nvSpPr>
          <p:cNvPr id="5" name="Footer Placeholder 4">
            <a:extLst>
              <a:ext uri="{FF2B5EF4-FFF2-40B4-BE49-F238E27FC236}">
                <a16:creationId xmlns:a16="http://schemas.microsoft.com/office/drawing/2014/main" id="{74A39ACD-2E48-E091-F940-7C59B77BB7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020D21A-0D48-4D84-FF28-2CC09BFE9E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F25C5E-2EBE-AE4B-8B7E-24387DCFD983}" type="slidenum">
              <a:rPr lang="en-GB" smtClean="0"/>
              <a:t>‹#›</a:t>
            </a:fld>
            <a:endParaRPr lang="en-GB"/>
          </a:p>
        </p:txBody>
      </p:sp>
    </p:spTree>
    <p:extLst>
      <p:ext uri="{BB962C8B-B14F-4D97-AF65-F5344CB8AC3E}">
        <p14:creationId xmlns:p14="http://schemas.microsoft.com/office/powerpoint/2010/main" val="1111785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pixabay.com/en/project-management-planning-business-2738521/"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hyperlink" Target="https://svgsilh.com/de/image/1371360.html" TargetMode="Externa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8.jpeg"/><Relationship Id="rId7" Type="http://schemas.openxmlformats.org/officeDocument/2006/relationships/diagramColors" Target="../diagrams/colors5.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m/worklife/article/20211101-why-hybrid-job-interviews-are-here-to-stay"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hyperlink" Target="https://hbr.org/2018/05/the-surprising-power-of-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F8AA096-E25D-F788-C7A8-E6220D460E50}"/>
              </a:ext>
            </a:extLst>
          </p:cNvPr>
          <p:cNvSpPr>
            <a:spLocks noGrp="1"/>
          </p:cNvSpPr>
          <p:nvPr>
            <p:ph type="ctrTitle"/>
          </p:nvPr>
        </p:nvSpPr>
        <p:spPr>
          <a:xfrm>
            <a:off x="1012644" y="841664"/>
            <a:ext cx="5155073" cy="5156800"/>
          </a:xfrm>
        </p:spPr>
        <p:txBody>
          <a:bodyPr anchor="ctr">
            <a:normAutofit/>
          </a:bodyPr>
          <a:lstStyle/>
          <a:p>
            <a:pPr algn="l"/>
            <a:r>
              <a:rPr lang="en-GB" sz="4800">
                <a:solidFill>
                  <a:schemeClr val="bg1"/>
                </a:solidFill>
              </a:rPr>
              <a:t>Recruitment and Selection of a Project Manager for Business Transformation</a:t>
            </a:r>
          </a:p>
        </p:txBody>
      </p:sp>
      <p:sp>
        <p:nvSpPr>
          <p:cNvPr id="3" name="Subtitle 2">
            <a:extLst>
              <a:ext uri="{FF2B5EF4-FFF2-40B4-BE49-F238E27FC236}">
                <a16:creationId xmlns:a16="http://schemas.microsoft.com/office/drawing/2014/main" id="{38A08460-35CD-E5EE-7C02-346BBC06AFA9}"/>
              </a:ext>
            </a:extLst>
          </p:cNvPr>
          <p:cNvSpPr>
            <a:spLocks noGrp="1"/>
          </p:cNvSpPr>
          <p:nvPr>
            <p:ph type="subTitle" idx="1"/>
          </p:nvPr>
        </p:nvSpPr>
        <p:spPr>
          <a:xfrm>
            <a:off x="6534687" y="841664"/>
            <a:ext cx="4602517" cy="5156800"/>
          </a:xfrm>
        </p:spPr>
        <p:txBody>
          <a:bodyPr anchor="ctr">
            <a:normAutofit/>
          </a:bodyPr>
          <a:lstStyle/>
          <a:p>
            <a:pPr algn="l"/>
            <a:r>
              <a:rPr lang="en-GB" dirty="0">
                <a:solidFill>
                  <a:schemeClr val="bg1"/>
                </a:solidFill>
              </a:rPr>
              <a:t>Student name: Marius Tanase</a:t>
            </a:r>
          </a:p>
          <a:p>
            <a:pPr algn="l"/>
            <a:r>
              <a:rPr lang="en-GB" dirty="0">
                <a:solidFill>
                  <a:schemeClr val="bg1"/>
                </a:solidFill>
              </a:rPr>
              <a:t>Student number : 2410743</a:t>
            </a:r>
          </a:p>
        </p:txBody>
      </p:sp>
    </p:spTree>
    <p:extLst>
      <p:ext uri="{BB962C8B-B14F-4D97-AF65-F5344CB8AC3E}">
        <p14:creationId xmlns:p14="http://schemas.microsoft.com/office/powerpoint/2010/main" val="336197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CCEEA-EC50-E89D-47E1-8936C4EDDA5A}"/>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Table of content</a:t>
            </a:r>
          </a:p>
        </p:txBody>
      </p:sp>
      <p:sp>
        <p:nvSpPr>
          <p:cNvPr id="19" name="TextBox 18">
            <a:extLst>
              <a:ext uri="{FF2B5EF4-FFF2-40B4-BE49-F238E27FC236}">
                <a16:creationId xmlns:a16="http://schemas.microsoft.com/office/drawing/2014/main" id="{EAF5304B-BCD4-08B6-39BA-5A78CA72EF9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b="1"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Company Introduction – </a:t>
            </a:r>
            <a:r>
              <a:rPr lang="en-US" sz="2000" b="0" i="0" u="none" strike="noStrike" dirty="0" err="1">
                <a:effectLst/>
              </a:rPr>
              <a:t>Novatech</a:t>
            </a:r>
            <a:r>
              <a:rPr lang="en-US" sz="2000" b="0" i="0" u="none" strike="noStrike" dirty="0">
                <a:effectLst/>
              </a:rPr>
              <a:t> Solutions</a:t>
            </a:r>
          </a:p>
          <a:p>
            <a:pPr indent="-228600">
              <a:lnSpc>
                <a:spcPct val="90000"/>
              </a:lnSpc>
              <a:spcAft>
                <a:spcPts val="600"/>
              </a:spcAft>
              <a:buFont typeface="Arial" panose="020B0604020202020204" pitchFamily="34" charset="0"/>
              <a:buChar char="•"/>
            </a:pPr>
            <a:r>
              <a:rPr lang="en-US" sz="2000" b="0" i="0" u="none" strike="noStrike" dirty="0">
                <a:effectLst/>
              </a:rPr>
              <a:t>Recruitment Process Overview</a:t>
            </a:r>
          </a:p>
          <a:p>
            <a:pPr indent="-228600">
              <a:lnSpc>
                <a:spcPct val="90000"/>
              </a:lnSpc>
              <a:spcAft>
                <a:spcPts val="600"/>
              </a:spcAft>
              <a:buFont typeface="Arial" panose="020B0604020202020204" pitchFamily="34" charset="0"/>
              <a:buChar char="•"/>
            </a:pPr>
            <a:r>
              <a:rPr lang="en-US" sz="2000" b="0" i="0" u="none" strike="noStrike" dirty="0">
                <a:effectLst/>
              </a:rPr>
              <a:t>Job Analysis – Project Manager Role</a:t>
            </a:r>
          </a:p>
          <a:p>
            <a:pPr indent="-228600">
              <a:lnSpc>
                <a:spcPct val="90000"/>
              </a:lnSpc>
              <a:spcAft>
                <a:spcPts val="600"/>
              </a:spcAft>
              <a:buFont typeface="Arial" panose="020B0604020202020204" pitchFamily="34" charset="0"/>
              <a:buChar char="•"/>
            </a:pPr>
            <a:r>
              <a:rPr lang="en-US" sz="2000" b="0" i="0" u="none" strike="noStrike" dirty="0">
                <a:effectLst/>
              </a:rPr>
              <a:t>Job Description – Project Manager</a:t>
            </a:r>
          </a:p>
          <a:p>
            <a:pPr indent="-228600">
              <a:lnSpc>
                <a:spcPct val="90000"/>
              </a:lnSpc>
              <a:spcAft>
                <a:spcPts val="600"/>
              </a:spcAft>
              <a:buFont typeface="Arial" panose="020B0604020202020204" pitchFamily="34" charset="0"/>
              <a:buChar char="•"/>
            </a:pPr>
            <a:r>
              <a:rPr lang="en-US" sz="2000" b="0" i="0" u="none" strike="noStrike" dirty="0">
                <a:effectLst/>
              </a:rPr>
              <a:t>Person Specification – Project Manager</a:t>
            </a:r>
          </a:p>
          <a:p>
            <a:pPr indent="-228600">
              <a:lnSpc>
                <a:spcPct val="90000"/>
              </a:lnSpc>
              <a:spcAft>
                <a:spcPts val="600"/>
              </a:spcAft>
              <a:buFont typeface="Arial" panose="020B0604020202020204" pitchFamily="34" charset="0"/>
              <a:buChar char="•"/>
            </a:pPr>
            <a:r>
              <a:rPr lang="en-US" sz="2000" b="0" i="0" u="none" strike="noStrike" dirty="0">
                <a:effectLst/>
              </a:rPr>
              <a:t>Structured Interview</a:t>
            </a:r>
          </a:p>
          <a:p>
            <a:pPr indent="-228600">
              <a:lnSpc>
                <a:spcPct val="90000"/>
              </a:lnSpc>
              <a:spcAft>
                <a:spcPts val="600"/>
              </a:spcAft>
              <a:buFont typeface="Arial" panose="020B0604020202020204" pitchFamily="34" charset="0"/>
              <a:buChar char="•"/>
            </a:pPr>
            <a:r>
              <a:rPr lang="en-US" sz="2000" b="0" i="0" u="none" strike="noStrike" dirty="0">
                <a:effectLst/>
              </a:rPr>
              <a:t>Semi-Structured Interview</a:t>
            </a:r>
          </a:p>
          <a:p>
            <a:pPr indent="-228600">
              <a:lnSpc>
                <a:spcPct val="90000"/>
              </a:lnSpc>
              <a:spcAft>
                <a:spcPts val="600"/>
              </a:spcAft>
              <a:buFont typeface="Arial" panose="020B0604020202020204" pitchFamily="34" charset="0"/>
              <a:buChar char="•"/>
            </a:pPr>
            <a:r>
              <a:rPr lang="en-US" sz="2000" b="0" i="0" u="none" strike="noStrike" dirty="0">
                <a:effectLst/>
              </a:rPr>
              <a:t>Panel Interview</a:t>
            </a:r>
          </a:p>
          <a:p>
            <a:pPr indent="-228600">
              <a:lnSpc>
                <a:spcPct val="90000"/>
              </a:lnSpc>
              <a:spcAft>
                <a:spcPts val="600"/>
              </a:spcAft>
              <a:buFont typeface="Arial" panose="020B0604020202020204" pitchFamily="34" charset="0"/>
              <a:buChar char="•"/>
            </a:pPr>
            <a:r>
              <a:rPr lang="en-US" sz="2000" b="0" i="0" u="none" strike="noStrike" dirty="0">
                <a:effectLst/>
              </a:rPr>
              <a:t>Situational / Competency-Based Interview</a:t>
            </a:r>
          </a:p>
          <a:p>
            <a:pPr indent="-228600">
              <a:lnSpc>
                <a:spcPct val="90000"/>
              </a:lnSpc>
              <a:spcAft>
                <a:spcPts val="600"/>
              </a:spcAft>
              <a:buFont typeface="Arial" panose="020B0604020202020204" pitchFamily="34" charset="0"/>
              <a:buChar char="•"/>
            </a:pPr>
            <a:r>
              <a:rPr lang="en-US" sz="2000" b="0" i="0" u="none" strike="noStrike" dirty="0">
                <a:effectLst/>
              </a:rPr>
              <a:t>Questioning Techniques</a:t>
            </a:r>
          </a:p>
          <a:p>
            <a:pPr indent="-228600">
              <a:lnSpc>
                <a:spcPct val="90000"/>
              </a:lnSpc>
              <a:spcAft>
                <a:spcPts val="600"/>
              </a:spcAft>
              <a:buFont typeface="Arial" panose="020B0604020202020204" pitchFamily="34" charset="0"/>
              <a:buChar char="•"/>
            </a:pPr>
            <a:r>
              <a:rPr lang="en-US" sz="2000" b="0" i="0" u="none" strike="noStrike" dirty="0">
                <a:effectLst/>
              </a:rPr>
              <a:t>Face-to-Face vs Online Interview</a:t>
            </a:r>
          </a:p>
          <a:p>
            <a:pPr indent="-228600">
              <a:lnSpc>
                <a:spcPct val="90000"/>
              </a:lnSpc>
              <a:spcAft>
                <a:spcPts val="600"/>
              </a:spcAft>
              <a:buFont typeface="Arial" panose="020B0604020202020204" pitchFamily="34" charset="0"/>
              <a:buChar char="•"/>
            </a:pPr>
            <a:r>
              <a:rPr lang="en-US" sz="2000" b="0" i="0" u="none" strike="noStrike" dirty="0">
                <a:effectLst/>
              </a:rPr>
              <a:t>Conclusion and Key Insights</a:t>
            </a:r>
          </a:p>
          <a:p>
            <a:pPr indent="-228600">
              <a:lnSpc>
                <a:spcPct val="90000"/>
              </a:lnSpc>
              <a:spcAft>
                <a:spcPts val="600"/>
              </a:spcAft>
              <a:buFont typeface="Arial" panose="020B0604020202020204" pitchFamily="34" charset="0"/>
              <a:buChar char="•"/>
            </a:pPr>
            <a:r>
              <a:rPr lang="en-US" sz="2000" b="0" i="0" u="none" strike="noStrike" dirty="0">
                <a:effectLst/>
              </a:rPr>
              <a:t>References </a:t>
            </a:r>
          </a:p>
        </p:txBody>
      </p:sp>
    </p:spTree>
    <p:extLst>
      <p:ext uri="{BB962C8B-B14F-4D97-AF65-F5344CB8AC3E}">
        <p14:creationId xmlns:p14="http://schemas.microsoft.com/office/powerpoint/2010/main" val="1282974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57E4B8-747A-E28A-3B40-25A2F8FF3C05}"/>
              </a:ext>
            </a:extLst>
          </p:cNvPr>
          <p:cNvPicPr>
            <a:picLocks noChangeAspect="1"/>
          </p:cNvPicPr>
          <p:nvPr/>
        </p:nvPicPr>
        <p:blipFill>
          <a:blip r:embed="rId3">
            <a:duotone>
              <a:schemeClr val="bg2">
                <a:shade val="45000"/>
                <a:satMod val="135000"/>
              </a:schemeClr>
              <a:prstClr val="white"/>
            </a:duotone>
          </a:blip>
          <a:srcRect t="14122"/>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239AB-B3D8-5433-BB4E-EA3BA7F2932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Company Introduction – </a:t>
            </a:r>
            <a:r>
              <a:rPr lang="en-US" dirty="0" err="1"/>
              <a:t>Novatech</a:t>
            </a:r>
            <a:r>
              <a:rPr lang="en-US" dirty="0"/>
              <a:t> Solutions</a:t>
            </a:r>
          </a:p>
        </p:txBody>
      </p:sp>
      <p:graphicFrame>
        <p:nvGraphicFramePr>
          <p:cNvPr id="6" name="TextBox 3">
            <a:extLst>
              <a:ext uri="{FF2B5EF4-FFF2-40B4-BE49-F238E27FC236}">
                <a16:creationId xmlns:a16="http://schemas.microsoft.com/office/drawing/2014/main" id="{5C014B47-97D6-61CD-377B-A9EF3D8E04A3}"/>
              </a:ext>
            </a:extLst>
          </p:cNvPr>
          <p:cNvGraphicFramePr/>
          <p:nvPr>
            <p:extLst>
              <p:ext uri="{D42A27DB-BD31-4B8C-83A1-F6EECF244321}">
                <p14:modId xmlns:p14="http://schemas.microsoft.com/office/powerpoint/2010/main" val="29783612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F84B827C-FA65-1536-8A01-5B043042FFFA}"/>
              </a:ext>
            </a:extLst>
          </p:cNvPr>
          <p:cNvPicPr>
            <a:picLocks noChangeAspect="1"/>
          </p:cNvPicPr>
          <p:nvPr/>
        </p:nvPicPr>
        <p:blipFill>
          <a:blip r:embed="rId9"/>
          <a:stretch>
            <a:fillRect/>
          </a:stretch>
        </p:blipFill>
        <p:spPr>
          <a:xfrm>
            <a:off x="0" y="5031004"/>
            <a:ext cx="2237014" cy="1826986"/>
          </a:xfrm>
          <a:prstGeom prst="rect">
            <a:avLst/>
          </a:prstGeom>
        </p:spPr>
      </p:pic>
    </p:spTree>
    <p:extLst>
      <p:ext uri="{BB962C8B-B14F-4D97-AF65-F5344CB8AC3E}">
        <p14:creationId xmlns:p14="http://schemas.microsoft.com/office/powerpoint/2010/main" val="60656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58A5F8-4076-DFDD-ECF9-F73306B3004A}"/>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Recruitment Process Overview</a:t>
            </a:r>
          </a:p>
        </p:txBody>
      </p:sp>
      <p:graphicFrame>
        <p:nvGraphicFramePr>
          <p:cNvPr id="6" name="TextBox 3">
            <a:extLst>
              <a:ext uri="{FF2B5EF4-FFF2-40B4-BE49-F238E27FC236}">
                <a16:creationId xmlns:a16="http://schemas.microsoft.com/office/drawing/2014/main" id="{B4CAE00D-2306-9509-A5CF-E6CA457F24E3}"/>
              </a:ext>
            </a:extLst>
          </p:cNvPr>
          <p:cNvGraphicFramePr/>
          <p:nvPr>
            <p:extLst>
              <p:ext uri="{D42A27DB-BD31-4B8C-83A1-F6EECF244321}">
                <p14:modId xmlns:p14="http://schemas.microsoft.com/office/powerpoint/2010/main" val="7003416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0924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49295F4-2E59-61F4-C258-03B605B4ED87}"/>
              </a:ext>
            </a:extLst>
          </p:cNvPr>
          <p:cNvSpPr>
            <a:spLocks noGrp="1"/>
          </p:cNvSpPr>
          <p:nvPr>
            <p:ph type="title"/>
          </p:nvPr>
        </p:nvSpPr>
        <p:spPr>
          <a:xfrm>
            <a:off x="786385" y="841248"/>
            <a:ext cx="3515244" cy="5340097"/>
          </a:xfrm>
        </p:spPr>
        <p:txBody>
          <a:bodyPr vert="horz" lIns="91440" tIns="45720" rIns="91440" bIns="45720" rtlCol="0" anchor="ctr">
            <a:normAutofit/>
          </a:bodyPr>
          <a:lstStyle/>
          <a:p>
            <a:r>
              <a:rPr lang="en-US" sz="4800" kern="1200">
                <a:solidFill>
                  <a:schemeClr val="bg1"/>
                </a:solidFill>
                <a:latin typeface="+mj-lt"/>
                <a:ea typeface="+mj-ea"/>
                <a:cs typeface="+mj-cs"/>
              </a:rPr>
              <a:t>Job Analysis – Project Manager Role</a:t>
            </a:r>
          </a:p>
        </p:txBody>
      </p:sp>
      <p:graphicFrame>
        <p:nvGraphicFramePr>
          <p:cNvPr id="6" name="TextBox 3">
            <a:extLst>
              <a:ext uri="{FF2B5EF4-FFF2-40B4-BE49-F238E27FC236}">
                <a16:creationId xmlns:a16="http://schemas.microsoft.com/office/drawing/2014/main" id="{32FFB9EF-988F-7DB2-E1C9-978784745322}"/>
              </a:ext>
            </a:extLst>
          </p:cNvPr>
          <p:cNvGraphicFramePr/>
          <p:nvPr>
            <p:extLst>
              <p:ext uri="{D42A27DB-BD31-4B8C-83A1-F6EECF244321}">
                <p14:modId xmlns:p14="http://schemas.microsoft.com/office/powerpoint/2010/main" val="202088370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7475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writing on a whiteboard&#10;&#10;AI-generated content may be incorrect.">
            <a:extLst>
              <a:ext uri="{FF2B5EF4-FFF2-40B4-BE49-F238E27FC236}">
                <a16:creationId xmlns:a16="http://schemas.microsoft.com/office/drawing/2014/main" id="{005BC2C6-8DF1-809C-DAE5-171DBE39809B}"/>
              </a:ext>
            </a:extLst>
          </p:cNvPr>
          <p:cNvPicPr>
            <a:picLocks noChangeAspect="1"/>
          </p:cNvPicPr>
          <p:nvPr/>
        </p:nvPicPr>
        <p:blipFill>
          <a:blip r:embed="rId3">
            <a:extLst>
              <a:ext uri="{837473B0-CC2E-450A-ABE3-18F120FF3D39}">
                <a1611:picAttrSrcUrl xmlns:a1611="http://schemas.microsoft.com/office/drawing/2016/11/main" r:id="rId4"/>
              </a:ext>
            </a:extLst>
          </a:blip>
          <a:srcRect l="566" r="5670"/>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5C751B-FD6B-C260-1789-1EA5AB3EFF56}"/>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Job Description – Project Manager</a:t>
            </a:r>
          </a:p>
        </p:txBody>
      </p:sp>
      <p:sp>
        <p:nvSpPr>
          <p:cNvPr id="4" name="TextBox 3">
            <a:extLst>
              <a:ext uri="{FF2B5EF4-FFF2-40B4-BE49-F238E27FC236}">
                <a16:creationId xmlns:a16="http://schemas.microsoft.com/office/drawing/2014/main" id="{41FFB005-9828-836B-B023-688C2F995091}"/>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400" b="1" i="0" u="none" strike="noStrike">
              <a:effectLst/>
            </a:endParaRPr>
          </a:p>
          <a:p>
            <a:pPr indent="-228600">
              <a:lnSpc>
                <a:spcPct val="90000"/>
              </a:lnSpc>
              <a:spcAft>
                <a:spcPts val="600"/>
              </a:spcAft>
              <a:buFont typeface="Arial" panose="020B0604020202020204" pitchFamily="34" charset="0"/>
              <a:buChar char="•"/>
            </a:pPr>
            <a:r>
              <a:rPr lang="en-US" sz="1400" b="1" i="0" u="none" strike="noStrike">
                <a:effectLst/>
              </a:rPr>
              <a:t>Job Title:</a:t>
            </a:r>
            <a:r>
              <a:rPr lang="en-US" sz="1400" b="0" i="0" u="none" strike="noStrike">
                <a:effectLst/>
              </a:rPr>
              <a:t> Project Manager – Transformation Programme</a:t>
            </a:r>
          </a:p>
          <a:p>
            <a:pPr indent="-228600">
              <a:lnSpc>
                <a:spcPct val="90000"/>
              </a:lnSpc>
              <a:spcAft>
                <a:spcPts val="600"/>
              </a:spcAft>
              <a:buFont typeface="Arial" panose="020B0604020202020204" pitchFamily="34" charset="0"/>
              <a:buChar char="•"/>
            </a:pPr>
            <a:r>
              <a:rPr lang="en-US" sz="1400" b="1" i="0" u="none" strike="noStrike">
                <a:effectLst/>
              </a:rPr>
              <a:t>Reports to:</a:t>
            </a:r>
            <a:r>
              <a:rPr lang="en-US" sz="1400" b="0" i="0" u="none" strike="noStrike">
                <a:effectLst/>
              </a:rPr>
              <a:t> Head of Operations</a:t>
            </a:r>
          </a:p>
          <a:p>
            <a:pPr indent="-228600">
              <a:lnSpc>
                <a:spcPct val="90000"/>
              </a:lnSpc>
              <a:spcAft>
                <a:spcPts val="600"/>
              </a:spcAft>
              <a:buFont typeface="Arial" panose="020B0604020202020204" pitchFamily="34" charset="0"/>
              <a:buChar char="•"/>
            </a:pPr>
            <a:r>
              <a:rPr lang="en-US" sz="1400" b="1" i="0" u="none" strike="noStrike">
                <a:effectLst/>
              </a:rPr>
              <a:t>Main Responsibilities:</a:t>
            </a:r>
            <a:br>
              <a:rPr lang="en-US" sz="1400" b="0" i="0" u="none" strike="noStrike">
                <a:effectLst/>
              </a:rPr>
            </a:br>
            <a:r>
              <a:rPr lang="en-US" sz="1400" b="0" i="0" u="none" strike="noStrike">
                <a:effectLst/>
              </a:rPr>
              <a:t>• Lead planning and execution of digital transformation projects</a:t>
            </a:r>
            <a:br>
              <a:rPr lang="en-US" sz="1400" b="0" i="0" u="none" strike="noStrike">
                <a:effectLst/>
              </a:rPr>
            </a:br>
            <a:r>
              <a:rPr lang="en-US" sz="1400" b="0" i="0" u="none" strike="noStrike">
                <a:effectLst/>
              </a:rPr>
              <a:t>• Coordinate cross-functional teams (IT, HR, Finance)</a:t>
            </a:r>
            <a:br>
              <a:rPr lang="en-US" sz="1400" b="0" i="0" u="none" strike="noStrike">
                <a:effectLst/>
              </a:rPr>
            </a:br>
            <a:r>
              <a:rPr lang="en-US" sz="1400" b="0" i="0" u="none" strike="noStrike">
                <a:effectLst/>
              </a:rPr>
              <a:t>• Track and report project progress using Agile tools</a:t>
            </a:r>
            <a:br>
              <a:rPr lang="en-US" sz="1400" b="0" i="0" u="none" strike="noStrike">
                <a:effectLst/>
              </a:rPr>
            </a:br>
            <a:r>
              <a:rPr lang="en-US" sz="1400" b="0" i="0" u="none" strike="noStrike">
                <a:effectLst/>
              </a:rPr>
              <a:t>• Identify risks and apply mitigation strategies</a:t>
            </a:r>
            <a:br>
              <a:rPr lang="en-US" sz="1400" b="0" i="0" u="none" strike="noStrike">
                <a:effectLst/>
              </a:rPr>
            </a:br>
            <a:r>
              <a:rPr lang="en-US" sz="1400" b="0" i="0" u="none" strike="noStrike">
                <a:effectLst/>
              </a:rPr>
              <a:t>• Communicate with internal and external stakeholders</a:t>
            </a:r>
          </a:p>
          <a:p>
            <a:pPr indent="-228600">
              <a:lnSpc>
                <a:spcPct val="90000"/>
              </a:lnSpc>
              <a:spcAft>
                <a:spcPts val="600"/>
              </a:spcAft>
              <a:buFont typeface="Arial" panose="020B0604020202020204" pitchFamily="34" charset="0"/>
              <a:buChar char="•"/>
            </a:pPr>
            <a:r>
              <a:rPr lang="en-US" sz="1400" b="1" i="0" u="none" strike="noStrike">
                <a:effectLst/>
              </a:rPr>
              <a:t>Contract:</a:t>
            </a:r>
            <a:r>
              <a:rPr lang="en-US" sz="1400" b="0" i="0" u="none" strike="noStrike">
                <a:effectLst/>
              </a:rPr>
              <a:t> Full-time, 12-month fixed-term</a:t>
            </a:r>
          </a:p>
          <a:p>
            <a:pPr indent="-228600">
              <a:lnSpc>
                <a:spcPct val="90000"/>
              </a:lnSpc>
              <a:spcAft>
                <a:spcPts val="600"/>
              </a:spcAft>
              <a:buFont typeface="Arial" panose="020B0604020202020204" pitchFamily="34" charset="0"/>
              <a:buChar char="•"/>
            </a:pPr>
            <a:r>
              <a:rPr lang="en-US" sz="1400" b="1" i="0" u="none" strike="noStrike">
                <a:effectLst/>
              </a:rPr>
              <a:t>Location:</a:t>
            </a:r>
            <a:r>
              <a:rPr lang="en-US" sz="1400" b="0" i="0" u="none" strike="noStrike">
                <a:effectLst/>
              </a:rPr>
              <a:t> London, hybrid working available</a:t>
            </a:r>
          </a:p>
        </p:txBody>
      </p:sp>
    </p:spTree>
    <p:extLst>
      <p:ext uri="{BB962C8B-B14F-4D97-AF65-F5344CB8AC3E}">
        <p14:creationId xmlns:p14="http://schemas.microsoft.com/office/powerpoint/2010/main" val="993612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7AE7E-A574-E6EA-81CB-C4491FB230A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Person Specification – Project Manager</a:t>
            </a:r>
          </a:p>
        </p:txBody>
      </p:sp>
      <p:sp>
        <p:nvSpPr>
          <p:cNvPr id="4" name="Rectangle 1">
            <a:extLst>
              <a:ext uri="{FF2B5EF4-FFF2-40B4-BE49-F238E27FC236}">
                <a16:creationId xmlns:a16="http://schemas.microsoft.com/office/drawing/2014/main" id="{E9258846-DCD8-BCCB-0A11-86EB2D30ABB7}"/>
              </a:ext>
            </a:extLst>
          </p:cNvPr>
          <p:cNvSpPr>
            <a:spLocks noChangeArrowheads="1"/>
          </p:cNvSpPr>
          <p:nvPr/>
        </p:nvSpPr>
        <p:spPr bwMode="auto">
          <a:xfrm>
            <a:off x="477981" y="4872922"/>
            <a:ext cx="3933306" cy="12081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90000"/>
              </a:lnSpc>
              <a:spcBef>
                <a:spcPts val="1000"/>
              </a:spcBef>
              <a:spcAft>
                <a:spcPct val="0"/>
              </a:spcAft>
              <a:buClrTx/>
              <a:buSzTx/>
              <a:tabLst/>
            </a:pPr>
            <a:r>
              <a:rPr kumimoji="0" lang="en-US" altLang="en-US" sz="2000" b="0" i="0" u="none" strike="noStrike" kern="1200" cap="none" normalizeH="0" baseline="0">
                <a:ln>
                  <a:noFill/>
                </a:ln>
                <a:solidFill>
                  <a:schemeClr val="tx1"/>
                </a:solidFill>
                <a:effectLst/>
                <a:latin typeface="+mn-lt"/>
                <a:ea typeface="+mn-ea"/>
                <a:cs typeface="+mn-cs"/>
              </a:rPr>
              <a:t>(CIPD, 2023)</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 name="Table 2">
            <a:extLst>
              <a:ext uri="{FF2B5EF4-FFF2-40B4-BE49-F238E27FC236}">
                <a16:creationId xmlns:a16="http://schemas.microsoft.com/office/drawing/2014/main" id="{A4066D13-70AC-2813-74FA-9C85F85A368C}"/>
              </a:ext>
            </a:extLst>
          </p:cNvPr>
          <p:cNvGraphicFramePr>
            <a:graphicFrameLocks noGrp="1"/>
          </p:cNvGraphicFramePr>
          <p:nvPr>
            <p:extLst>
              <p:ext uri="{D42A27DB-BD31-4B8C-83A1-F6EECF244321}">
                <p14:modId xmlns:p14="http://schemas.microsoft.com/office/powerpoint/2010/main" val="774320946"/>
              </p:ext>
            </p:extLst>
          </p:nvPr>
        </p:nvGraphicFramePr>
        <p:xfrm>
          <a:off x="4864608" y="980037"/>
          <a:ext cx="6846364" cy="4746678"/>
        </p:xfrm>
        <a:graphic>
          <a:graphicData uri="http://schemas.openxmlformats.org/drawingml/2006/table">
            <a:tbl>
              <a:tblPr>
                <a:tableStyleId>{5C22544A-7EE6-4342-B048-85BDC9FD1C3A}</a:tableStyleId>
              </a:tblPr>
              <a:tblGrid>
                <a:gridCol w="1880984">
                  <a:extLst>
                    <a:ext uri="{9D8B030D-6E8A-4147-A177-3AD203B41FA5}">
                      <a16:colId xmlns:a16="http://schemas.microsoft.com/office/drawing/2014/main" val="3414452192"/>
                    </a:ext>
                  </a:extLst>
                </a:gridCol>
                <a:gridCol w="2535012">
                  <a:extLst>
                    <a:ext uri="{9D8B030D-6E8A-4147-A177-3AD203B41FA5}">
                      <a16:colId xmlns:a16="http://schemas.microsoft.com/office/drawing/2014/main" val="1549088098"/>
                    </a:ext>
                  </a:extLst>
                </a:gridCol>
                <a:gridCol w="2430368">
                  <a:extLst>
                    <a:ext uri="{9D8B030D-6E8A-4147-A177-3AD203B41FA5}">
                      <a16:colId xmlns:a16="http://schemas.microsoft.com/office/drawing/2014/main" val="1301231334"/>
                    </a:ext>
                  </a:extLst>
                </a:gridCol>
              </a:tblGrid>
              <a:tr h="414393">
                <a:tc>
                  <a:txBody>
                    <a:bodyPr/>
                    <a:lstStyle/>
                    <a:p>
                      <a:r>
                        <a:rPr lang="en-GB" sz="1900"/>
                        <a:t>Category</a:t>
                      </a:r>
                    </a:p>
                  </a:txBody>
                  <a:tcPr marL="94180" marR="94180" marT="47090" marB="47090" anchor="ctr"/>
                </a:tc>
                <a:tc>
                  <a:txBody>
                    <a:bodyPr/>
                    <a:lstStyle/>
                    <a:p>
                      <a:r>
                        <a:rPr lang="en-GB" sz="1900"/>
                        <a:t>Essential</a:t>
                      </a:r>
                    </a:p>
                  </a:txBody>
                  <a:tcPr marL="94180" marR="94180" marT="47090" marB="47090" anchor="ctr"/>
                </a:tc>
                <a:tc>
                  <a:txBody>
                    <a:bodyPr/>
                    <a:lstStyle/>
                    <a:p>
                      <a:r>
                        <a:rPr lang="en-GB" sz="1900"/>
                        <a:t>Desirable</a:t>
                      </a:r>
                    </a:p>
                  </a:txBody>
                  <a:tcPr marL="94180" marR="94180" marT="47090" marB="47090" anchor="ctr"/>
                </a:tc>
                <a:extLst>
                  <a:ext uri="{0D108BD9-81ED-4DB2-BD59-A6C34878D82A}">
                    <a16:rowId xmlns:a16="http://schemas.microsoft.com/office/drawing/2014/main" val="2665520720"/>
                  </a:ext>
                </a:extLst>
              </a:tr>
              <a:tr h="696933">
                <a:tc>
                  <a:txBody>
                    <a:bodyPr/>
                    <a:lstStyle/>
                    <a:p>
                      <a:r>
                        <a:rPr lang="en-GB" sz="1900" b="1"/>
                        <a:t>Qualifications</a:t>
                      </a:r>
                      <a:endParaRPr lang="en-GB" sz="1900"/>
                    </a:p>
                  </a:txBody>
                  <a:tcPr marL="94180" marR="94180" marT="47090" marB="47090" anchor="ctr"/>
                </a:tc>
                <a:tc>
                  <a:txBody>
                    <a:bodyPr/>
                    <a:lstStyle/>
                    <a:p>
                      <a:r>
                        <a:rPr lang="en-GB" sz="1900"/>
                        <a:t>PRINCE2 or PMP certified</a:t>
                      </a:r>
                    </a:p>
                  </a:txBody>
                  <a:tcPr marL="94180" marR="94180" marT="47090" marB="47090" anchor="ctr"/>
                </a:tc>
                <a:tc>
                  <a:txBody>
                    <a:bodyPr/>
                    <a:lstStyle/>
                    <a:p>
                      <a:r>
                        <a:rPr lang="en-GB" sz="1900"/>
                        <a:t>MSc in Project Management or MBA</a:t>
                      </a:r>
                    </a:p>
                  </a:txBody>
                  <a:tcPr marL="94180" marR="94180" marT="47090" marB="47090" anchor="ctr"/>
                </a:tc>
                <a:extLst>
                  <a:ext uri="{0D108BD9-81ED-4DB2-BD59-A6C34878D82A}">
                    <a16:rowId xmlns:a16="http://schemas.microsoft.com/office/drawing/2014/main" val="1309558365"/>
                  </a:ext>
                </a:extLst>
              </a:tr>
              <a:tr h="979473">
                <a:tc>
                  <a:txBody>
                    <a:bodyPr/>
                    <a:lstStyle/>
                    <a:p>
                      <a:r>
                        <a:rPr lang="en-GB" sz="1900" b="1"/>
                        <a:t>Experience</a:t>
                      </a:r>
                      <a:endParaRPr lang="en-GB" sz="1900"/>
                    </a:p>
                  </a:txBody>
                  <a:tcPr marL="94180" marR="94180" marT="47090" marB="47090" anchor="ctr"/>
                </a:tc>
                <a:tc>
                  <a:txBody>
                    <a:bodyPr/>
                    <a:lstStyle/>
                    <a:p>
                      <a:r>
                        <a:rPr lang="en-GB" sz="1900"/>
                        <a:t>3–5 years leading cross-functional projects</a:t>
                      </a:r>
                    </a:p>
                  </a:txBody>
                  <a:tcPr marL="94180" marR="94180" marT="47090" marB="47090" anchor="ctr"/>
                </a:tc>
                <a:tc>
                  <a:txBody>
                    <a:bodyPr/>
                    <a:lstStyle/>
                    <a:p>
                      <a:r>
                        <a:rPr lang="en-GB" sz="1900"/>
                        <a:t>Experience in digital transformation</a:t>
                      </a:r>
                    </a:p>
                  </a:txBody>
                  <a:tcPr marL="94180" marR="94180" marT="47090" marB="47090" anchor="ctr"/>
                </a:tc>
                <a:extLst>
                  <a:ext uri="{0D108BD9-81ED-4DB2-BD59-A6C34878D82A}">
                    <a16:rowId xmlns:a16="http://schemas.microsoft.com/office/drawing/2014/main" val="2135482542"/>
                  </a:ext>
                </a:extLst>
              </a:tr>
              <a:tr h="1262013">
                <a:tc>
                  <a:txBody>
                    <a:bodyPr/>
                    <a:lstStyle/>
                    <a:p>
                      <a:r>
                        <a:rPr lang="en-GB" sz="1900" b="1"/>
                        <a:t>Skills</a:t>
                      </a:r>
                      <a:endParaRPr lang="en-GB" sz="1900"/>
                    </a:p>
                  </a:txBody>
                  <a:tcPr marL="94180" marR="94180" marT="47090" marB="47090" anchor="ctr"/>
                </a:tc>
                <a:tc>
                  <a:txBody>
                    <a:bodyPr/>
                    <a:lstStyle/>
                    <a:p>
                      <a:r>
                        <a:rPr lang="en-GB" sz="1900"/>
                        <a:t>Leadership, stakeholder management, communication</a:t>
                      </a:r>
                    </a:p>
                  </a:txBody>
                  <a:tcPr marL="94180" marR="94180" marT="47090" marB="47090" anchor="ctr"/>
                </a:tc>
                <a:tc>
                  <a:txBody>
                    <a:bodyPr/>
                    <a:lstStyle/>
                    <a:p>
                      <a:r>
                        <a:rPr lang="en-GB" sz="1900"/>
                        <a:t>Data analysis, conflict resolution</a:t>
                      </a:r>
                    </a:p>
                  </a:txBody>
                  <a:tcPr marL="94180" marR="94180" marT="47090" marB="47090" anchor="ctr"/>
                </a:tc>
                <a:extLst>
                  <a:ext uri="{0D108BD9-81ED-4DB2-BD59-A6C34878D82A}">
                    <a16:rowId xmlns:a16="http://schemas.microsoft.com/office/drawing/2014/main" val="1369721863"/>
                  </a:ext>
                </a:extLst>
              </a:tr>
              <a:tr h="696933">
                <a:tc>
                  <a:txBody>
                    <a:bodyPr/>
                    <a:lstStyle/>
                    <a:p>
                      <a:r>
                        <a:rPr lang="en-GB" sz="1900" b="1"/>
                        <a:t>Tools</a:t>
                      </a:r>
                      <a:endParaRPr lang="en-GB" sz="1900"/>
                    </a:p>
                  </a:txBody>
                  <a:tcPr marL="94180" marR="94180" marT="47090" marB="47090" anchor="ctr"/>
                </a:tc>
                <a:tc>
                  <a:txBody>
                    <a:bodyPr/>
                    <a:lstStyle/>
                    <a:p>
                      <a:r>
                        <a:rPr lang="en-GB" sz="1900"/>
                        <a:t>Jira, MS Project, Excel</a:t>
                      </a:r>
                    </a:p>
                  </a:txBody>
                  <a:tcPr marL="94180" marR="94180" marT="47090" marB="47090" anchor="ctr"/>
                </a:tc>
                <a:tc>
                  <a:txBody>
                    <a:bodyPr/>
                    <a:lstStyle/>
                    <a:p>
                      <a:r>
                        <a:rPr lang="en-GB" sz="1900"/>
                        <a:t>Power BI, Trello</a:t>
                      </a:r>
                    </a:p>
                  </a:txBody>
                  <a:tcPr marL="94180" marR="94180" marT="47090" marB="47090" anchor="ctr"/>
                </a:tc>
                <a:extLst>
                  <a:ext uri="{0D108BD9-81ED-4DB2-BD59-A6C34878D82A}">
                    <a16:rowId xmlns:a16="http://schemas.microsoft.com/office/drawing/2014/main" val="303386235"/>
                  </a:ext>
                </a:extLst>
              </a:tr>
              <a:tr h="696933">
                <a:tc>
                  <a:txBody>
                    <a:bodyPr/>
                    <a:lstStyle/>
                    <a:p>
                      <a:r>
                        <a:rPr lang="en-GB" sz="1900" b="1"/>
                        <a:t>Attributes</a:t>
                      </a:r>
                      <a:endParaRPr lang="en-GB" sz="1900"/>
                    </a:p>
                  </a:txBody>
                  <a:tcPr marL="94180" marR="94180" marT="47090" marB="47090" anchor="ctr"/>
                </a:tc>
                <a:tc>
                  <a:txBody>
                    <a:bodyPr/>
                    <a:lstStyle/>
                    <a:p>
                      <a:r>
                        <a:rPr lang="en-GB" sz="1900"/>
                        <a:t>Proactive, organised, adaptable</a:t>
                      </a:r>
                    </a:p>
                  </a:txBody>
                  <a:tcPr marL="94180" marR="94180" marT="47090" marB="47090" anchor="ctr"/>
                </a:tc>
                <a:tc>
                  <a:txBody>
                    <a:bodyPr/>
                    <a:lstStyle/>
                    <a:p>
                      <a:r>
                        <a:rPr lang="en-GB" sz="1900"/>
                        <a:t>Resilient, strategic thinker</a:t>
                      </a:r>
                    </a:p>
                  </a:txBody>
                  <a:tcPr marL="94180" marR="94180" marT="47090" marB="47090" anchor="ctr"/>
                </a:tc>
                <a:extLst>
                  <a:ext uri="{0D108BD9-81ED-4DB2-BD59-A6C34878D82A}">
                    <a16:rowId xmlns:a16="http://schemas.microsoft.com/office/drawing/2014/main" val="362094227"/>
                  </a:ext>
                </a:extLst>
              </a:tr>
            </a:tbl>
          </a:graphicData>
        </a:graphic>
      </p:graphicFrame>
    </p:spTree>
    <p:extLst>
      <p:ext uri="{BB962C8B-B14F-4D97-AF65-F5344CB8AC3E}">
        <p14:creationId xmlns:p14="http://schemas.microsoft.com/office/powerpoint/2010/main" val="2516655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Arc 2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7EC7D9-3F9A-64F2-BD8A-0ED817716595}"/>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Structured Interview</a:t>
            </a:r>
          </a:p>
        </p:txBody>
      </p:sp>
      <p:sp>
        <p:nvSpPr>
          <p:cNvPr id="26" name="Freeform: Shape 2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a:extLst>
              <a:ext uri="{FF2B5EF4-FFF2-40B4-BE49-F238E27FC236}">
                <a16:creationId xmlns:a16="http://schemas.microsoft.com/office/drawing/2014/main" id="{4BB1BDB4-9FF3-5E96-7530-43696987CFD5}"/>
              </a:ext>
            </a:extLst>
          </p:cNvPr>
          <p:cNvPicPr>
            <a:picLocks noChangeAspect="1"/>
          </p:cNvPicPr>
          <p:nvPr/>
        </p:nvPicPr>
        <p:blipFill>
          <a:blip r:embed="rId3">
            <a:extLs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03182" y="1657911"/>
            <a:ext cx="4777381" cy="33724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FABA4DD4-404A-AEE2-878E-BD5863B1BCDF}"/>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b="1" i="0" u="none" strike="noStrike">
              <a:effectLst/>
            </a:endParaRPr>
          </a:p>
          <a:p>
            <a:pPr indent="-228600">
              <a:lnSpc>
                <a:spcPct val="90000"/>
              </a:lnSpc>
              <a:spcAft>
                <a:spcPts val="600"/>
              </a:spcAft>
              <a:buFont typeface="Arial" panose="020B0604020202020204" pitchFamily="34" charset="0"/>
              <a:buChar char="•"/>
            </a:pPr>
            <a:r>
              <a:rPr lang="en-US" b="0" i="0" u="none" strike="noStrike">
                <a:effectLst/>
              </a:rPr>
              <a:t>A structured interview involves asking each candidate the same set of predetermined questions in a fixed order (Torrington et al., 2020).</a:t>
            </a:r>
          </a:p>
          <a:p>
            <a:pPr indent="-228600">
              <a:lnSpc>
                <a:spcPct val="90000"/>
              </a:lnSpc>
              <a:spcAft>
                <a:spcPts val="600"/>
              </a:spcAft>
              <a:buFont typeface="Arial" panose="020B0604020202020204" pitchFamily="34" charset="0"/>
              <a:buChar char="•"/>
            </a:pPr>
            <a:r>
              <a:rPr lang="en-US" b="0" i="0" u="none" strike="noStrike">
                <a:effectLst/>
              </a:rPr>
              <a:t>This method promotes fairness, consistency, and reduces unconscious bias in the selection process (CIPD, 2023).</a:t>
            </a:r>
          </a:p>
          <a:p>
            <a:pPr indent="-228600">
              <a:lnSpc>
                <a:spcPct val="90000"/>
              </a:lnSpc>
              <a:spcAft>
                <a:spcPts val="600"/>
              </a:spcAft>
              <a:buFont typeface="Arial" panose="020B0604020202020204" pitchFamily="34" charset="0"/>
              <a:buChar char="•"/>
            </a:pPr>
            <a:r>
              <a:rPr lang="en-US" b="0" i="0" u="none" strike="noStrike">
                <a:effectLst/>
              </a:rPr>
              <a:t>It is particularly effective for assessing technical skills, qualifications, and baseline behaviours.</a:t>
            </a:r>
          </a:p>
          <a:p>
            <a:pPr indent="-228600">
              <a:lnSpc>
                <a:spcPct val="90000"/>
              </a:lnSpc>
              <a:spcAft>
                <a:spcPts val="600"/>
              </a:spcAft>
              <a:buFont typeface="Arial" panose="020B0604020202020204" pitchFamily="34" charset="0"/>
              <a:buChar char="•"/>
            </a:pPr>
            <a:r>
              <a:rPr lang="en-US" b="0" i="0" u="none" strike="noStrike">
                <a:effectLst/>
              </a:rPr>
              <a:t>Structured interviews are ideal for the initial screening of Project Manager applicants to ensure they meet essential criteria.</a:t>
            </a:r>
          </a:p>
        </p:txBody>
      </p:sp>
    </p:spTree>
    <p:extLst>
      <p:ext uri="{BB962C8B-B14F-4D97-AF65-F5344CB8AC3E}">
        <p14:creationId xmlns:p14="http://schemas.microsoft.com/office/powerpoint/2010/main" val="4114391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AA5B9-4902-0E14-F767-AF5CC1FA5D3F}"/>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Semi-Structured Interview</a:t>
            </a:r>
          </a:p>
        </p:txBody>
      </p:sp>
      <p:sp>
        <p:nvSpPr>
          <p:cNvPr id="24" name="Arc 2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0E4210D-0FF6-E512-DC4A-07DBB59BC063}"/>
              </a:ext>
            </a:extLst>
          </p:cNvPr>
          <p:cNvSpPr txBox="1"/>
          <p:nvPr/>
        </p:nvSpPr>
        <p:spPr>
          <a:xfrm>
            <a:off x="5370153" y="1526033"/>
            <a:ext cx="5536397" cy="393528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b="1" i="0" u="none" strike="noStrike">
              <a:effectLst/>
            </a:endParaRPr>
          </a:p>
          <a:p>
            <a:pPr indent="-228600">
              <a:lnSpc>
                <a:spcPct val="90000"/>
              </a:lnSpc>
              <a:spcAft>
                <a:spcPts val="600"/>
              </a:spcAft>
              <a:buFont typeface="Arial" panose="020B0604020202020204" pitchFamily="34" charset="0"/>
              <a:buChar char="•"/>
            </a:pPr>
            <a:r>
              <a:rPr lang="en-US" b="0" i="0" u="none" strike="noStrike">
                <a:effectLst/>
              </a:rPr>
              <a:t>Semi-structured interviews combine pre-planned questions with the flexibility to explore candidates’ responses in more detail (Armstrong &amp; Taylor, 2020).</a:t>
            </a:r>
          </a:p>
          <a:p>
            <a:pPr indent="-228600">
              <a:lnSpc>
                <a:spcPct val="90000"/>
              </a:lnSpc>
              <a:spcAft>
                <a:spcPts val="600"/>
              </a:spcAft>
              <a:buFont typeface="Arial" panose="020B0604020202020204" pitchFamily="34" charset="0"/>
              <a:buChar char="•"/>
            </a:pPr>
            <a:r>
              <a:rPr lang="en-US" b="0" i="0" u="none" strike="noStrike">
                <a:effectLst/>
              </a:rPr>
              <a:t>This format encourages richer insights into leadership style, communication, and critical thinking.</a:t>
            </a:r>
          </a:p>
          <a:p>
            <a:pPr indent="-228600">
              <a:lnSpc>
                <a:spcPct val="90000"/>
              </a:lnSpc>
              <a:spcAft>
                <a:spcPts val="600"/>
              </a:spcAft>
              <a:buFont typeface="Arial" panose="020B0604020202020204" pitchFamily="34" charset="0"/>
              <a:buChar char="•"/>
            </a:pPr>
            <a:r>
              <a:rPr lang="en-US" b="0" i="0" u="none" strike="noStrike">
                <a:effectLst/>
              </a:rPr>
              <a:t>It allows the interviewer to adapt follow-up questions based on the applicant’s answers.</a:t>
            </a:r>
          </a:p>
          <a:p>
            <a:pPr indent="-228600">
              <a:lnSpc>
                <a:spcPct val="90000"/>
              </a:lnSpc>
              <a:spcAft>
                <a:spcPts val="600"/>
              </a:spcAft>
              <a:buFont typeface="Arial" panose="020B0604020202020204" pitchFamily="34" charset="0"/>
              <a:buChar char="•"/>
            </a:pPr>
            <a:r>
              <a:rPr lang="en-US" b="0" i="0" u="none" strike="noStrike">
                <a:effectLst/>
              </a:rPr>
              <a:t>Semi-structured interviews are especially useful for assessing how Project Manager candidates handle ambiguity and stakeholder challenges.</a:t>
            </a:r>
          </a:p>
        </p:txBody>
      </p:sp>
    </p:spTree>
    <p:extLst>
      <p:ext uri="{BB962C8B-B14F-4D97-AF65-F5344CB8AC3E}">
        <p14:creationId xmlns:p14="http://schemas.microsoft.com/office/powerpoint/2010/main" val="4158214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673B0-BB97-5D1F-6F92-2639E300DBC5}"/>
              </a:ext>
            </a:extLst>
          </p:cNvPr>
          <p:cNvSpPr>
            <a:spLocks noGrp="1"/>
          </p:cNvSpPr>
          <p:nvPr>
            <p:ph type="title"/>
          </p:nvPr>
        </p:nvSpPr>
        <p:spPr>
          <a:xfrm>
            <a:off x="838200" y="365125"/>
            <a:ext cx="5558489" cy="1325563"/>
          </a:xfrm>
        </p:spPr>
        <p:txBody>
          <a:bodyPr vert="horz" lIns="91440" tIns="45720" rIns="91440" bIns="45720" rtlCol="0" anchor="ctr">
            <a:normAutofit/>
          </a:bodyPr>
          <a:lstStyle/>
          <a:p>
            <a:r>
              <a:rPr lang="en-US" kern="1200">
                <a:solidFill>
                  <a:schemeClr val="tx1"/>
                </a:solidFill>
                <a:latin typeface="+mj-lt"/>
                <a:ea typeface="+mj-ea"/>
                <a:cs typeface="+mj-cs"/>
              </a:rPr>
              <a:t>Panel Interview</a:t>
            </a:r>
          </a:p>
        </p:txBody>
      </p:sp>
      <p:sp>
        <p:nvSpPr>
          <p:cNvPr id="20" name="Freeform: Shape 1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5AD7EC4-9A10-F2C7-789C-16C20CBEC124}"/>
              </a:ext>
            </a:extLst>
          </p:cNvPr>
          <p:cNvSpPr txBox="1"/>
          <p:nvPr/>
        </p:nvSpPr>
        <p:spPr>
          <a:xfrm>
            <a:off x="838200" y="1825625"/>
            <a:ext cx="5558489"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b="1" i="0" u="none" strike="noStrike">
              <a:effectLst/>
            </a:endParaRPr>
          </a:p>
          <a:p>
            <a:pPr indent="-228600">
              <a:lnSpc>
                <a:spcPct val="90000"/>
              </a:lnSpc>
              <a:spcAft>
                <a:spcPts val="600"/>
              </a:spcAft>
              <a:buFont typeface="Arial" panose="020B0604020202020204" pitchFamily="34" charset="0"/>
              <a:buChar char="•"/>
            </a:pPr>
            <a:r>
              <a:rPr lang="en-US" b="0" i="0" u="none" strike="noStrike">
                <a:effectLst/>
              </a:rPr>
              <a:t>A panel interview includes multiple interviewers, often from different departments, who assess the candidate together (CIPD, 2023).</a:t>
            </a:r>
          </a:p>
          <a:p>
            <a:pPr indent="-228600">
              <a:lnSpc>
                <a:spcPct val="90000"/>
              </a:lnSpc>
              <a:spcAft>
                <a:spcPts val="600"/>
              </a:spcAft>
              <a:buFont typeface="Arial" panose="020B0604020202020204" pitchFamily="34" charset="0"/>
              <a:buChar char="•"/>
            </a:pPr>
            <a:r>
              <a:rPr lang="en-US" b="0" i="0" u="none" strike="noStrike">
                <a:effectLst/>
              </a:rPr>
              <a:t>This method reduces the risk of bias and offers a more balanced evaluation through cross-functional input.</a:t>
            </a:r>
          </a:p>
          <a:p>
            <a:pPr indent="-228600">
              <a:lnSpc>
                <a:spcPct val="90000"/>
              </a:lnSpc>
              <a:spcAft>
                <a:spcPts val="600"/>
              </a:spcAft>
              <a:buFont typeface="Arial" panose="020B0604020202020204" pitchFamily="34" charset="0"/>
              <a:buChar char="•"/>
            </a:pPr>
            <a:r>
              <a:rPr lang="en-US" b="0" i="0" u="none" strike="noStrike">
                <a:effectLst/>
              </a:rPr>
              <a:t>It is particularly appropriate for strategic roles where collaboration across departments is essential.</a:t>
            </a:r>
          </a:p>
          <a:p>
            <a:pPr indent="-228600">
              <a:lnSpc>
                <a:spcPct val="90000"/>
              </a:lnSpc>
              <a:spcAft>
                <a:spcPts val="600"/>
              </a:spcAft>
              <a:buFont typeface="Arial" panose="020B0604020202020204" pitchFamily="34" charset="0"/>
              <a:buChar char="•"/>
            </a:pPr>
            <a:r>
              <a:rPr lang="en-US" b="0" i="0" u="none" strike="noStrike">
                <a:effectLst/>
              </a:rPr>
              <a:t>For Novatech’s Project Manager, a panel can include representatives from IT, HR, and Operations to evaluate fit from multiple perspectives.</a:t>
            </a:r>
          </a:p>
        </p:txBody>
      </p:sp>
      <p:sp>
        <p:nvSpPr>
          <p:cNvPr id="22" name="Oval 2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Block Arc 2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8" name="Straight Connector 2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 name="Arc 3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6028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Rounded Corners 28">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4AF61-194A-F919-D160-98915B4B7016}"/>
              </a:ext>
            </a:extLst>
          </p:cNvPr>
          <p:cNvSpPr>
            <a:spLocks noGrp="1"/>
          </p:cNvSpPr>
          <p:nvPr>
            <p:ph type="title"/>
          </p:nvPr>
        </p:nvSpPr>
        <p:spPr>
          <a:xfrm>
            <a:off x="956826" y="1112969"/>
            <a:ext cx="3937298" cy="4166010"/>
          </a:xfrm>
        </p:spPr>
        <p:txBody>
          <a:bodyPr vert="horz" lIns="91440" tIns="45720" rIns="91440" bIns="45720" rtlCol="0" anchor="ctr">
            <a:normAutofit/>
          </a:bodyPr>
          <a:lstStyle/>
          <a:p>
            <a:r>
              <a:rPr lang="en-US" kern="1200">
                <a:solidFill>
                  <a:srgbClr val="FFFFFF"/>
                </a:solidFill>
                <a:latin typeface="+mj-lt"/>
                <a:ea typeface="+mj-ea"/>
                <a:cs typeface="+mj-cs"/>
              </a:rPr>
              <a:t>Situational / Competency-Based Interview</a:t>
            </a:r>
          </a:p>
        </p:txBody>
      </p:sp>
      <p:sp>
        <p:nvSpPr>
          <p:cNvPr id="31"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013B29C-450F-704B-295B-EF566A62A589}"/>
              </a:ext>
            </a:extLst>
          </p:cNvPr>
          <p:cNvSpPr txBox="1"/>
          <p:nvPr/>
        </p:nvSpPr>
        <p:spPr>
          <a:xfrm>
            <a:off x="6096000" y="820880"/>
            <a:ext cx="5257799" cy="488935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b="1" i="0" u="none" strike="noStrike">
              <a:effectLst/>
            </a:endParaRPr>
          </a:p>
          <a:p>
            <a:pPr indent="-228600">
              <a:lnSpc>
                <a:spcPct val="90000"/>
              </a:lnSpc>
              <a:spcAft>
                <a:spcPts val="600"/>
              </a:spcAft>
              <a:buFont typeface="Arial" panose="020B0604020202020204" pitchFamily="34" charset="0"/>
              <a:buChar char="•"/>
            </a:pPr>
            <a:r>
              <a:rPr lang="en-US" b="0" i="0" u="none" strike="noStrike">
                <a:effectLst/>
              </a:rPr>
              <a:t>Situational interviews present hypothetical or real past scenarios to assess how candidates have handled challenges (Harvard Business Review, 2019).</a:t>
            </a:r>
          </a:p>
          <a:p>
            <a:pPr indent="-228600">
              <a:lnSpc>
                <a:spcPct val="90000"/>
              </a:lnSpc>
              <a:spcAft>
                <a:spcPts val="600"/>
              </a:spcAft>
              <a:buFont typeface="Arial" panose="020B0604020202020204" pitchFamily="34" charset="0"/>
              <a:buChar char="•"/>
            </a:pPr>
            <a:r>
              <a:rPr lang="en-US" b="0" i="0" u="none" strike="noStrike">
                <a:effectLst/>
              </a:rPr>
              <a:t>The STAR technique — Situation, Task, Action, Result — is commonly used to structure responses (Forbes, 2021).</a:t>
            </a:r>
          </a:p>
          <a:p>
            <a:pPr indent="-228600">
              <a:lnSpc>
                <a:spcPct val="90000"/>
              </a:lnSpc>
              <a:spcAft>
                <a:spcPts val="600"/>
              </a:spcAft>
              <a:buFont typeface="Arial" panose="020B0604020202020204" pitchFamily="34" charset="0"/>
              <a:buChar char="•"/>
            </a:pPr>
            <a:r>
              <a:rPr lang="en-US" b="0" i="0" u="none" strike="noStrike">
                <a:effectLst/>
              </a:rPr>
              <a:t>This method is highly effective for evaluating leadership, conflict resolution, and adaptability.</a:t>
            </a:r>
          </a:p>
          <a:p>
            <a:pPr indent="-228600">
              <a:lnSpc>
                <a:spcPct val="90000"/>
              </a:lnSpc>
              <a:spcAft>
                <a:spcPts val="600"/>
              </a:spcAft>
              <a:buFont typeface="Arial" panose="020B0604020202020204" pitchFamily="34" charset="0"/>
              <a:buChar char="•"/>
            </a:pPr>
            <a:r>
              <a:rPr lang="en-US" b="0" i="0" u="none" strike="noStrike">
                <a:effectLst/>
              </a:rPr>
              <a:t>For Novatech’s Project Manager role, questions may explore how candidates manage delays, deal with resistant stakeholders, or lead during change.</a:t>
            </a:r>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82760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8" name="Picture 17">
            <a:extLst>
              <a:ext uri="{FF2B5EF4-FFF2-40B4-BE49-F238E27FC236}">
                <a16:creationId xmlns:a16="http://schemas.microsoft.com/office/drawing/2014/main" id="{60B58C1B-DA22-95F8-5293-E80E626DD576}"/>
              </a:ext>
            </a:extLst>
          </p:cNvPr>
          <p:cNvPicPr>
            <a:picLocks noChangeAspect="1"/>
          </p:cNvPicPr>
          <p:nvPr/>
        </p:nvPicPr>
        <p:blipFill>
          <a:blip r:embed="rId3"/>
          <a:srcRect l="16713" r="20123" b="2"/>
          <a:stretch>
            <a:fillRect/>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4"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DEBEB6-8F8C-2EB9-65AB-10186A29BCBF}"/>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a:t>Questioning Techniques</a:t>
            </a:r>
          </a:p>
        </p:txBody>
      </p:sp>
      <p:graphicFrame>
        <p:nvGraphicFramePr>
          <p:cNvPr id="17" name="TextBox 3">
            <a:extLst>
              <a:ext uri="{FF2B5EF4-FFF2-40B4-BE49-F238E27FC236}">
                <a16:creationId xmlns:a16="http://schemas.microsoft.com/office/drawing/2014/main" id="{19F3EE7F-C452-F22B-D67B-80BF5A1336BE}"/>
              </a:ext>
            </a:extLst>
          </p:cNvPr>
          <p:cNvGraphicFramePr/>
          <p:nvPr>
            <p:extLst>
              <p:ext uri="{D42A27DB-BD31-4B8C-83A1-F6EECF244321}">
                <p14:modId xmlns:p14="http://schemas.microsoft.com/office/powerpoint/2010/main" val="2422973402"/>
              </p:ext>
            </p:extLst>
          </p:nvPr>
        </p:nvGraphicFramePr>
        <p:xfrm>
          <a:off x="5827048" y="1904772"/>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69073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19">
            <a:extLst>
              <a:ext uri="{FF2B5EF4-FFF2-40B4-BE49-F238E27FC236}">
                <a16:creationId xmlns:a16="http://schemas.microsoft.com/office/drawing/2014/main" id="{6D8678E8-79CE-7BBF-8768-870C970B5B1C}"/>
              </a:ext>
            </a:extLst>
          </p:cNvPr>
          <p:cNvPicPr>
            <a:picLocks noChangeAspect="1"/>
          </p:cNvPicPr>
          <p:nvPr/>
        </p:nvPicPr>
        <p:blipFill>
          <a:blip r:embed="rId3"/>
          <a:srcRect l="42202" r="17972"/>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7C774A-2671-1D9F-633F-D75B7BA24520}"/>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a:t>Face-to-Face vs Online Interview</a:t>
            </a:r>
          </a:p>
        </p:txBody>
      </p:sp>
      <p:sp>
        <p:nvSpPr>
          <p:cNvPr id="4" name="TextBox 3">
            <a:extLst>
              <a:ext uri="{FF2B5EF4-FFF2-40B4-BE49-F238E27FC236}">
                <a16:creationId xmlns:a16="http://schemas.microsoft.com/office/drawing/2014/main" id="{6E317CA3-F5DC-2544-0524-32AC22A9819A}"/>
              </a:ext>
            </a:extLst>
          </p:cNvPr>
          <p:cNvSpPr txBox="1"/>
          <p:nvPr/>
        </p:nvSpPr>
        <p:spPr>
          <a:xfrm>
            <a:off x="5827048" y="1868487"/>
            <a:ext cx="5721484"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i="0" u="none" strike="noStrike">
              <a:effectLst/>
            </a:endParaRPr>
          </a:p>
          <a:p>
            <a:pPr indent="-228600">
              <a:lnSpc>
                <a:spcPct val="90000"/>
              </a:lnSpc>
              <a:spcAft>
                <a:spcPts val="600"/>
              </a:spcAft>
              <a:buFont typeface="Arial" panose="020B0604020202020204" pitchFamily="34" charset="0"/>
              <a:buChar char="•"/>
            </a:pPr>
            <a:r>
              <a:rPr lang="en-US" i="0" u="none" strike="noStrike">
                <a:effectLst/>
              </a:rPr>
              <a:t>Face-to-face interviews offer better access to non-verbal cues, such as body language and eye contact, which support rapport-building (CIPD, 2023).</a:t>
            </a:r>
          </a:p>
          <a:p>
            <a:pPr indent="-228600">
              <a:lnSpc>
                <a:spcPct val="90000"/>
              </a:lnSpc>
              <a:spcAft>
                <a:spcPts val="600"/>
              </a:spcAft>
              <a:buFont typeface="Arial" panose="020B0604020202020204" pitchFamily="34" charset="0"/>
              <a:buChar char="•"/>
            </a:pPr>
            <a:r>
              <a:rPr lang="en-US" i="0" u="none" strike="noStrike">
                <a:effectLst/>
              </a:rPr>
              <a:t>Online interviews offer greater convenience, lower costs, and wider candidate access, especially useful in hybrid or global recruitment (BBC Worklife, 2021).</a:t>
            </a:r>
          </a:p>
          <a:p>
            <a:pPr indent="-228600">
              <a:lnSpc>
                <a:spcPct val="90000"/>
              </a:lnSpc>
              <a:spcAft>
                <a:spcPts val="600"/>
              </a:spcAft>
              <a:buFont typeface="Arial" panose="020B0604020202020204" pitchFamily="34" charset="0"/>
              <a:buChar char="•"/>
            </a:pPr>
            <a:r>
              <a:rPr lang="en-US" i="0" u="none" strike="noStrike">
                <a:effectLst/>
              </a:rPr>
              <a:t>Online formats may suffer from technical disruptions and limit spontaneous discussion.</a:t>
            </a:r>
          </a:p>
          <a:p>
            <a:pPr indent="-228600">
              <a:lnSpc>
                <a:spcPct val="90000"/>
              </a:lnSpc>
              <a:spcAft>
                <a:spcPts val="600"/>
              </a:spcAft>
              <a:buFont typeface="Arial" panose="020B0604020202020204" pitchFamily="34" charset="0"/>
              <a:buChar char="•"/>
            </a:pPr>
            <a:r>
              <a:rPr lang="en-US" i="0" u="none" strike="noStrike">
                <a:effectLst/>
              </a:rPr>
              <a:t>Face-to-face settings can be time-consuming and less flexible but allow for deeper connection and real-time feedback.</a:t>
            </a:r>
          </a:p>
          <a:p>
            <a:pPr indent="-228600">
              <a:lnSpc>
                <a:spcPct val="90000"/>
              </a:lnSpc>
              <a:spcAft>
                <a:spcPts val="600"/>
              </a:spcAft>
              <a:buFont typeface="Arial" panose="020B0604020202020204" pitchFamily="34" charset="0"/>
              <a:buChar char="•"/>
            </a:pPr>
            <a:r>
              <a:rPr lang="en-US" i="0" u="none" strike="noStrike">
                <a:effectLst/>
              </a:rPr>
              <a:t>For Novatech’s Project Manager recruitment, a hybrid approach is recommended — online for early rounds, face-to-face for final selection.</a:t>
            </a:r>
          </a:p>
        </p:txBody>
      </p:sp>
    </p:spTree>
    <p:extLst>
      <p:ext uri="{BB962C8B-B14F-4D97-AF65-F5344CB8AC3E}">
        <p14:creationId xmlns:p14="http://schemas.microsoft.com/office/powerpoint/2010/main" val="1389973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EEF22E7-C7EB-4303-91B7-B38A2A46C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15EF7-AFC0-BEA2-8610-8F732B0A68DF}"/>
              </a:ext>
            </a:extLst>
          </p:cNvPr>
          <p:cNvSpPr>
            <a:spLocks noGrp="1"/>
          </p:cNvSpPr>
          <p:nvPr>
            <p:ph type="title"/>
          </p:nvPr>
        </p:nvSpPr>
        <p:spPr>
          <a:xfrm>
            <a:off x="838200" y="171453"/>
            <a:ext cx="10515600" cy="1481133"/>
          </a:xfrm>
        </p:spPr>
        <p:txBody>
          <a:bodyPr vert="horz" lIns="91440" tIns="45720" rIns="91440" bIns="45720" rtlCol="0" anchor="ctr">
            <a:normAutofit/>
          </a:bodyPr>
          <a:lstStyle/>
          <a:p>
            <a:r>
              <a:rPr lang="en-US" sz="4000"/>
              <a:t>Conclusion</a:t>
            </a:r>
          </a:p>
        </p:txBody>
      </p:sp>
      <p:pic>
        <p:nvPicPr>
          <p:cNvPr id="18" name="Picture 17" descr="A close-up of a blue and white striped fabric&#10;&#10;AI-generated content may be incorrect.">
            <a:extLst>
              <a:ext uri="{FF2B5EF4-FFF2-40B4-BE49-F238E27FC236}">
                <a16:creationId xmlns:a16="http://schemas.microsoft.com/office/drawing/2014/main" id="{82F6EE70-9C2F-B382-2D41-7CC773FF1D1C}"/>
              </a:ext>
            </a:extLst>
          </p:cNvPr>
          <p:cNvPicPr>
            <a:picLocks noChangeAspect="1"/>
          </p:cNvPicPr>
          <p:nvPr/>
        </p:nvPicPr>
        <p:blipFill>
          <a:blip r:embed="rId3"/>
          <a:srcRect r="6560" b="1"/>
          <a:stretch>
            <a:fillRect/>
          </a:stretch>
        </p:blipFill>
        <p:spPr>
          <a:xfrm>
            <a:off x="838200" y="1849440"/>
            <a:ext cx="6186485" cy="4270371"/>
          </a:xfrm>
          <a:prstGeom prst="rect">
            <a:avLst/>
          </a:prstGeom>
        </p:spPr>
      </p:pic>
      <p:graphicFrame>
        <p:nvGraphicFramePr>
          <p:cNvPr id="17" name="TextBox 3">
            <a:extLst>
              <a:ext uri="{FF2B5EF4-FFF2-40B4-BE49-F238E27FC236}">
                <a16:creationId xmlns:a16="http://schemas.microsoft.com/office/drawing/2014/main" id="{470F0B32-7781-B915-2E2C-03E06B73ECF9}"/>
              </a:ext>
            </a:extLst>
          </p:cNvPr>
          <p:cNvGraphicFramePr/>
          <p:nvPr>
            <p:extLst>
              <p:ext uri="{D42A27DB-BD31-4B8C-83A1-F6EECF244321}">
                <p14:modId xmlns:p14="http://schemas.microsoft.com/office/powerpoint/2010/main" val="2410404627"/>
              </p:ext>
            </p:extLst>
          </p:nvPr>
        </p:nvGraphicFramePr>
        <p:xfrm>
          <a:off x="7386635" y="1849440"/>
          <a:ext cx="3967165" cy="42703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1011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D8E78-6BFF-890A-B24B-5FE5E835749B}"/>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References</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A32D26B-316E-1E05-598A-9129A5334302}"/>
              </a:ext>
            </a:extLst>
          </p:cNvPr>
          <p:cNvSpPr txBox="1"/>
          <p:nvPr/>
        </p:nvSpPr>
        <p:spPr>
          <a:xfrm>
            <a:off x="5370153" y="1526033"/>
            <a:ext cx="5536397" cy="3935281"/>
          </a:xfrm>
          <a:prstGeom prst="rect">
            <a:avLst/>
          </a:prstGeom>
        </p:spPr>
        <p:txBody>
          <a:bodyPr vert="horz" lIns="91440" tIns="45720" rIns="91440" bIns="45720" rtlCol="0">
            <a:normAutofit/>
          </a:bodyPr>
          <a:lstStyle/>
          <a:p>
            <a:pPr>
              <a:lnSpc>
                <a:spcPct val="90000"/>
              </a:lnSpc>
              <a:spcAft>
                <a:spcPts val="600"/>
              </a:spcAft>
            </a:pPr>
            <a:r>
              <a:rPr lang="en-US" sz="1300" b="0" i="0" u="none" strike="noStrike" dirty="0">
                <a:effectLst/>
              </a:rPr>
              <a:t>Armstrong, M. and Taylor, S. (2020) </a:t>
            </a:r>
            <a:r>
              <a:rPr lang="en-US" sz="1300" b="0" i="1" u="none" strike="noStrike" dirty="0">
                <a:effectLst/>
              </a:rPr>
              <a:t>Armstrong’s Handbook of Human Resource Management Practice</a:t>
            </a:r>
            <a:r>
              <a:rPr lang="en-US" sz="1300" b="0" i="0" u="none" strike="noStrike" dirty="0">
                <a:effectLst/>
              </a:rPr>
              <a:t>. 15th </a:t>
            </a:r>
            <a:r>
              <a:rPr lang="en-US" sz="1300" b="0" i="0" u="none" strike="noStrike" dirty="0" err="1">
                <a:effectLst/>
              </a:rPr>
              <a:t>edn</a:t>
            </a:r>
            <a:r>
              <a:rPr lang="en-US" sz="1300" b="0" i="0" u="none" strike="noStrike" dirty="0">
                <a:effectLst/>
              </a:rPr>
              <a:t>. London: Kogan Page.</a:t>
            </a:r>
            <a:br>
              <a:rPr lang="en-US" sz="1300" dirty="0"/>
            </a:br>
            <a:r>
              <a:rPr lang="en-US" sz="1300" b="0" i="0" u="none" strike="noStrike" dirty="0">
                <a:effectLst/>
              </a:rPr>
              <a:t>BBC </a:t>
            </a:r>
            <a:r>
              <a:rPr lang="en-US" sz="1300" b="0" i="0" u="none" strike="noStrike" dirty="0" err="1">
                <a:effectLst/>
              </a:rPr>
              <a:t>Worklife</a:t>
            </a:r>
            <a:r>
              <a:rPr lang="en-US" sz="1300" b="0" i="0" u="none" strike="noStrike" dirty="0">
                <a:effectLst/>
              </a:rPr>
              <a:t> (2021) ‘Why hybrid interviews may be the future of hiring’, </a:t>
            </a:r>
            <a:r>
              <a:rPr lang="en-US" sz="1300" b="0" i="1" u="none" strike="noStrike" dirty="0">
                <a:effectLst/>
              </a:rPr>
              <a:t>BBC </a:t>
            </a:r>
            <a:r>
              <a:rPr lang="en-US" sz="1300" b="0" i="1" u="none" strike="noStrike" dirty="0" err="1">
                <a:effectLst/>
              </a:rPr>
              <a:t>Worklife</a:t>
            </a:r>
            <a:r>
              <a:rPr lang="en-US" sz="1300" b="0" i="0" u="none" strike="noStrike" dirty="0">
                <a:effectLst/>
              </a:rPr>
              <a:t>, [online]. Available at: </a:t>
            </a:r>
            <a:r>
              <a:rPr lang="en-US" sz="1300" b="0" i="0" dirty="0">
                <a:effectLst/>
                <a:hlinkClick r:id="rId3"/>
              </a:rPr>
              <a:t>https://www.bbc.com/worklife/article/20211101-why-hybrid-job-interviews-are-here-to-stay</a:t>
            </a:r>
            <a:r>
              <a:rPr lang="en-US" sz="1300" b="0" i="0" u="none" strike="noStrike" dirty="0">
                <a:effectLst/>
              </a:rPr>
              <a:t> [Accessed </a:t>
            </a:r>
            <a:r>
              <a:rPr lang="en-US" sz="1300" dirty="0"/>
              <a:t>6</a:t>
            </a:r>
            <a:r>
              <a:rPr lang="en-US" sz="1300" b="0" i="0" u="none" strike="noStrike" dirty="0">
                <a:effectLst/>
              </a:rPr>
              <a:t> Oct 2025].</a:t>
            </a:r>
            <a:br>
              <a:rPr lang="en-US" sz="1300" dirty="0"/>
            </a:br>
            <a:r>
              <a:rPr lang="en-US" sz="1300" b="0" i="0" u="none" strike="noStrike" dirty="0">
                <a:effectLst/>
              </a:rPr>
              <a:t>CIPD (2023) </a:t>
            </a:r>
            <a:r>
              <a:rPr lang="en-US" sz="1300" b="0" i="1" u="none" strike="noStrike" dirty="0">
                <a:effectLst/>
              </a:rPr>
              <a:t>Recruitment: An Overview</a:t>
            </a:r>
            <a:r>
              <a:rPr lang="en-US" sz="1300" b="0" i="0" u="none" strike="noStrike" dirty="0">
                <a:effectLst/>
              </a:rPr>
              <a:t>. [online] CIPD. Available at: https://</a:t>
            </a:r>
            <a:r>
              <a:rPr lang="en-US" sz="1300" b="0" i="0" u="none" strike="noStrike" dirty="0" err="1">
                <a:effectLst/>
              </a:rPr>
              <a:t>www.cipd.org</a:t>
            </a:r>
            <a:r>
              <a:rPr lang="en-US" sz="1300" b="0" i="0" u="none" strike="noStrike" dirty="0">
                <a:effectLst/>
              </a:rPr>
              <a:t>/</a:t>
            </a:r>
            <a:r>
              <a:rPr lang="en-US" sz="1300" b="0" i="0" u="none" strike="noStrike" dirty="0" err="1">
                <a:effectLst/>
              </a:rPr>
              <a:t>uk</a:t>
            </a:r>
            <a:r>
              <a:rPr lang="en-US" sz="1300" b="0" i="0" u="none" strike="noStrike" dirty="0">
                <a:effectLst/>
              </a:rPr>
              <a:t>/knowledge/factsheets/recruitment-factsheet/ [Accessed 5 Oct 2025].</a:t>
            </a:r>
            <a:br>
              <a:rPr lang="en-US" sz="1300" dirty="0"/>
            </a:br>
            <a:r>
              <a:rPr lang="en-US" sz="1300" b="0" i="0" u="none" strike="noStrike" dirty="0">
                <a:effectLst/>
              </a:rPr>
              <a:t>Forbes (2021) ‘How To Assess Leadership In Interviews’, </a:t>
            </a:r>
            <a:r>
              <a:rPr lang="en-US" sz="1300" b="0" i="1" u="none" strike="noStrike" dirty="0">
                <a:effectLst/>
              </a:rPr>
              <a:t>Forbes Business Council</a:t>
            </a:r>
            <a:r>
              <a:rPr lang="en-US" sz="1300" b="0" i="0" u="none" strike="noStrike" dirty="0">
                <a:effectLst/>
              </a:rPr>
              <a:t>, [online]. Available at: https://</a:t>
            </a:r>
            <a:r>
              <a:rPr lang="en-US" sz="1300" b="0" i="0" u="none" strike="noStrike" dirty="0" err="1">
                <a:effectLst/>
              </a:rPr>
              <a:t>www.forbes.com</a:t>
            </a:r>
            <a:r>
              <a:rPr lang="en-US" sz="1300" b="0" i="0" u="none" strike="noStrike" dirty="0">
                <a:effectLst/>
              </a:rPr>
              <a:t>/sites/</a:t>
            </a:r>
            <a:r>
              <a:rPr lang="en-US" sz="1300" b="0" i="0" u="none" strike="noStrike" dirty="0" err="1">
                <a:effectLst/>
              </a:rPr>
              <a:t>forbescoachescouncil</a:t>
            </a:r>
            <a:r>
              <a:rPr lang="en-US" sz="1300" b="0" i="0" u="none" strike="noStrike" dirty="0">
                <a:effectLst/>
              </a:rPr>
              <a:t>/2021/03/15/how-to-assess-leadership-in-interviews/ [Accessed 5 Oct 2025].</a:t>
            </a:r>
            <a:br>
              <a:rPr lang="en-US" sz="1300" dirty="0"/>
            </a:br>
            <a:r>
              <a:rPr lang="en-US" sz="1300" b="0" i="0" u="none" strike="noStrike" dirty="0">
                <a:effectLst/>
              </a:rPr>
              <a:t>Harvard Business Review (2019) ‘The Surprising Power of Questions’, </a:t>
            </a:r>
            <a:r>
              <a:rPr lang="en-US" sz="1300" b="0" i="1" u="none" strike="noStrike" dirty="0">
                <a:effectLst/>
              </a:rPr>
              <a:t>HBR</a:t>
            </a:r>
            <a:r>
              <a:rPr lang="en-US" sz="1300" b="0" i="0" u="none" strike="noStrike" dirty="0">
                <a:effectLst/>
              </a:rPr>
              <a:t>, May. Available at: </a:t>
            </a:r>
            <a:r>
              <a:rPr lang="en-US" sz="1300" b="0" i="0" dirty="0">
                <a:effectLst/>
                <a:hlinkClick r:id="rId4"/>
              </a:rPr>
              <a:t>https://hbr.org/2018/05/the-surprising-power-of-questions</a:t>
            </a:r>
            <a:r>
              <a:rPr lang="en-US" sz="1300" b="0" i="0" u="none" strike="noStrike" dirty="0">
                <a:effectLst/>
              </a:rPr>
              <a:t> [Accessed 25 Sep 2025].</a:t>
            </a:r>
            <a:br>
              <a:rPr lang="en-US" sz="1300" dirty="0"/>
            </a:br>
            <a:r>
              <a:rPr lang="en-US" sz="1300" b="0" i="0" u="none" strike="noStrike" dirty="0">
                <a:effectLst/>
              </a:rPr>
              <a:t>Marchington, M. and Wilkinson, A. (2018) </a:t>
            </a:r>
            <a:r>
              <a:rPr lang="en-US" sz="1300" b="0" i="1" u="none" strike="noStrike" dirty="0">
                <a:effectLst/>
              </a:rPr>
              <a:t>Human Resource Management at Work</a:t>
            </a:r>
            <a:r>
              <a:rPr lang="en-US" sz="1300" b="0" i="0" u="none" strike="noStrike" dirty="0">
                <a:effectLst/>
              </a:rPr>
              <a:t>. 6th </a:t>
            </a:r>
            <a:r>
              <a:rPr lang="en-US" sz="1300" b="0" i="0" u="none" strike="noStrike" dirty="0" err="1">
                <a:effectLst/>
              </a:rPr>
              <a:t>edn</a:t>
            </a:r>
            <a:r>
              <a:rPr lang="en-US" sz="1300" b="0" i="0" u="none" strike="noStrike" dirty="0">
                <a:effectLst/>
              </a:rPr>
              <a:t>. London: CIPD.</a:t>
            </a:r>
            <a:br>
              <a:rPr lang="en-US" sz="1300" dirty="0"/>
            </a:br>
            <a:r>
              <a:rPr lang="en-US" sz="1300" b="0" i="0" u="none" strike="noStrike" dirty="0">
                <a:effectLst/>
              </a:rPr>
              <a:t>Torrington, D., Hall, L., Taylor, S. and Atkinson, C. (2020) </a:t>
            </a:r>
            <a:r>
              <a:rPr lang="en-US" sz="1300" b="0" i="1" u="none" strike="noStrike" dirty="0">
                <a:effectLst/>
              </a:rPr>
              <a:t>Human Resource Management</a:t>
            </a:r>
            <a:r>
              <a:rPr lang="en-US" sz="1300" b="0" i="0" u="none" strike="noStrike" dirty="0">
                <a:effectLst/>
              </a:rPr>
              <a:t>. 11th </a:t>
            </a:r>
            <a:r>
              <a:rPr lang="en-US" sz="1300" b="0" i="0" u="none" strike="noStrike" dirty="0" err="1">
                <a:effectLst/>
              </a:rPr>
              <a:t>edn</a:t>
            </a:r>
            <a:r>
              <a:rPr lang="en-US" sz="1300" b="0" i="0" u="none" strike="noStrike" dirty="0">
                <a:effectLst/>
              </a:rPr>
              <a:t>. Harlow: Pearson Education Limited.</a:t>
            </a:r>
            <a:endParaRPr lang="en-US" sz="1300" dirty="0"/>
          </a:p>
        </p:txBody>
      </p:sp>
    </p:spTree>
    <p:extLst>
      <p:ext uri="{BB962C8B-B14F-4D97-AF65-F5344CB8AC3E}">
        <p14:creationId xmlns:p14="http://schemas.microsoft.com/office/powerpoint/2010/main" val="436252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2861</Words>
  <Application>Microsoft Office PowerPoint</Application>
  <PresentationFormat>Widescreen</PresentationFormat>
  <Paragraphs>134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Recruitment and Selection of a Project Manager for Business Transformation</vt:lpstr>
      <vt:lpstr>Table of content</vt:lpstr>
      <vt:lpstr>Company Introduction – Novatech Solutions</vt:lpstr>
      <vt:lpstr>Recruitment Process Overview</vt:lpstr>
      <vt:lpstr>Job Analysis – Project Manager Role</vt:lpstr>
      <vt:lpstr>Job Description – Project Manager</vt:lpstr>
      <vt:lpstr>Person Specification – Project Manager</vt:lpstr>
      <vt:lpstr>Structured Interview</vt:lpstr>
      <vt:lpstr>Semi-Structured Interview</vt:lpstr>
      <vt:lpstr>Panel Interview</vt:lpstr>
      <vt:lpstr>Situational / Competency-Based Interview</vt:lpstr>
      <vt:lpstr>Questioning Techniques</vt:lpstr>
      <vt:lpstr>Face-to-Face vs Online Interview</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Selection of a Project Manager for Business Transformation</dc:title>
  <dc:creator>Sabrina Belcianu</dc:creator>
  <cp:lastModifiedBy>Marius Tanase (2410743)</cp:lastModifiedBy>
  <cp:revision>7</cp:revision>
  <cp:lastPrinted>2025-10-03T15:03:10Z</cp:lastPrinted>
  <dcterms:created xsi:type="dcterms:W3CDTF">2025-10-03T14:02:28Z</dcterms:created>
  <dcterms:modified xsi:type="dcterms:W3CDTF">2025-10-12T15:06:33Z</dcterms:modified>
</cp:coreProperties>
</file>