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5" r:id="rId1"/>
  </p:sldMasterIdLst>
  <p:notesMasterIdLst>
    <p:notesMasterId r:id="rId1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82" autoAdjust="0"/>
    <p:restoredTop sz="94660"/>
  </p:normalViewPr>
  <p:slideViewPr>
    <p:cSldViewPr snapToGrid="0">
      <p:cViewPr varScale="1">
        <p:scale>
          <a:sx n="85" d="100"/>
          <a:sy n="85" d="100"/>
        </p:scale>
        <p:origin x="76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8A4033-532A-411C-A87C-46403654F4B3}"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A1180B-0CFF-4B58-96F0-63670429871E}" type="slidenum">
              <a:rPr lang="en-GB" smtClean="0"/>
              <a:t>‹#›</a:t>
            </a:fld>
            <a:endParaRPr lang="en-GB"/>
          </a:p>
        </p:txBody>
      </p:sp>
    </p:spTree>
    <p:extLst>
      <p:ext uri="{BB962C8B-B14F-4D97-AF65-F5344CB8AC3E}">
        <p14:creationId xmlns:p14="http://schemas.microsoft.com/office/powerpoint/2010/main" val="3691691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my name is Gabriel Anton and I will be your presenter of the feasibility plan for the international meeting</a:t>
            </a:r>
          </a:p>
        </p:txBody>
      </p:sp>
      <p:sp>
        <p:nvSpPr>
          <p:cNvPr id="4" name="Slide Number Placeholder 3"/>
          <p:cNvSpPr>
            <a:spLocks noGrp="1"/>
          </p:cNvSpPr>
          <p:nvPr>
            <p:ph type="sldNum" sz="quarter" idx="5"/>
          </p:nvPr>
        </p:nvSpPr>
        <p:spPr/>
        <p:txBody>
          <a:bodyPr/>
          <a:lstStyle/>
          <a:p>
            <a:fld id="{35A1180B-0CFF-4B58-96F0-63670429871E}" type="slidenum">
              <a:rPr lang="en-GB" smtClean="0"/>
              <a:t>1</a:t>
            </a:fld>
            <a:endParaRPr lang="en-GB"/>
          </a:p>
        </p:txBody>
      </p:sp>
    </p:spTree>
    <p:extLst>
      <p:ext uri="{BB962C8B-B14F-4D97-AF65-F5344CB8AC3E}">
        <p14:creationId xmlns:p14="http://schemas.microsoft.com/office/powerpoint/2010/main" val="11794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presentation will go into great detail about how feasible it is to hold the event in the MICE sector.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target market, supply, and competition that are common in the hospitality sector will be highlighted.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It will also describe the operational aspects that can affect the event's overall workflow.</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This will include elaboration on the venue, logistics and resources needed in executing the overall conference. Furthermore, the financial feasibility will also be evaluated which can shed light on the funding requirements, predicted revenues and breakdown of costs that will be necessary for executing the overall project without any hassle. Additionally, A SWOT and PESTLE analysis will also be executed.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5A1180B-0CFF-4B58-96F0-63670429871E}" type="slidenum">
              <a:rPr lang="en-GB" smtClean="0"/>
              <a:t>2</a:t>
            </a:fld>
            <a:endParaRPr lang="en-GB"/>
          </a:p>
        </p:txBody>
      </p:sp>
    </p:spTree>
    <p:extLst>
      <p:ext uri="{BB962C8B-B14F-4D97-AF65-F5344CB8AC3E}">
        <p14:creationId xmlns:p14="http://schemas.microsoft.com/office/powerpoint/2010/main" val="3038745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Market factors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primary audience for this event will be hoteliers who wish to integrate sustainable practices into their organisational operations.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target group will include various hotel owners and C-level executives who have been having difficulty integrating sustainable operations into their enterprises.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UK has several legislation requiring the hotel industry to include sustainability into its business operations, which has led to a strong demand for the conference.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Getting enough money to fund a conference can be extremely difficult when competing with other events covering the same subject.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Several aspects of the market will also impact the efficacy of the conference, some of which have been illustrated in the following areas.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Conferences with higher credibility can majorly reduce the attractiveness of the conference. This has a veritable impact on the business processes and the ability it has to generate a better amount of revenue in the long run.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5A1180B-0CFF-4B58-96F0-63670429871E}" type="slidenum">
              <a:rPr lang="en-GB" smtClean="0"/>
              <a:t>3</a:t>
            </a:fld>
            <a:endParaRPr lang="en-GB"/>
          </a:p>
        </p:txBody>
      </p:sp>
    </p:spTree>
    <p:extLst>
      <p:ext uri="{BB962C8B-B14F-4D97-AF65-F5344CB8AC3E}">
        <p14:creationId xmlns:p14="http://schemas.microsoft.com/office/powerpoint/2010/main" val="3803074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Operational factors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event will take place in the UK's Euston Square.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To guarantee that the event can complete the deliverables, the staff will require a wide range of skill sets, including those related to time management, communication, dispute resolution, and negotiation, among others.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This was chosen as the location because it can host several kinds of events at once and has efficient infrastructure.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many kinds of conference-related activities will also demand a significant number of resources to be carried out.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It includes a lecture-type seminar hall, cabaret-style rooms and also board room-type discussion centres. It has also been ensured that the venue is available for the time that the conference is being organised.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These skills will ensure that business processes can be carried out without major operational challenges.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A large number of resources will also be required to execute the different types of activities that are associated with the conference.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Here, catering will be contracted out to a London-based food company offering a variety of cuisines so that, in the normal course of events, different delegate meals can be obtained to their preferences.</a:t>
            </a:r>
            <a:r>
              <a:rPr lang="en-IN" sz="1800" kern="100" dirty="0">
                <a:effectLst/>
                <a:latin typeface="Arial" panose="020B0604020202020204" pitchFamily="34" charset="0"/>
                <a:ea typeface="Aptos" panose="020B0004020202020204" pitchFamily="34" charset="0"/>
                <a:cs typeface="Times New Roman" panose="02020603050405020304" pitchFamily="18" charset="0"/>
              </a:rPr>
              <a:t> Moreover, effective modern lighting equipment will also be required and display screens which can make the conference more interactive and initiate a form of discussion Eco-Hotels in the UK.</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5A1180B-0CFF-4B58-96F0-63670429871E}" type="slidenum">
              <a:rPr lang="en-GB" smtClean="0"/>
              <a:t>4</a:t>
            </a:fld>
            <a:endParaRPr lang="en-GB"/>
          </a:p>
        </p:txBody>
      </p:sp>
    </p:spTree>
    <p:extLst>
      <p:ext uri="{BB962C8B-B14F-4D97-AF65-F5344CB8AC3E}">
        <p14:creationId xmlns:p14="http://schemas.microsoft.com/office/powerpoint/2010/main" val="3745645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Revenue will mainly be created through the participation of delegates which will require a minimal investment and also from sponsorships and brand collaborations.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5A1180B-0CFF-4B58-96F0-63670429871E}" type="slidenum">
              <a:rPr lang="en-GB" smtClean="0"/>
              <a:t>5</a:t>
            </a:fld>
            <a:endParaRPr lang="en-GB"/>
          </a:p>
        </p:txBody>
      </p:sp>
    </p:spTree>
    <p:extLst>
      <p:ext uri="{BB962C8B-B14F-4D97-AF65-F5344CB8AC3E}">
        <p14:creationId xmlns:p14="http://schemas.microsoft.com/office/powerpoint/2010/main" val="2897790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Bank Loans: Through this system, established commercial banks in the UK can provide funding in the form of debt.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NBFC: This type of debt is also acquired at a higher interest rate than commercial banks from non-banking financial organisations.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Venture capitalists they are able to offer investments in exchange for royalty on earnings from both past and present events.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Herein the main sources of funding have been elaborated in the following areas of the business effectively.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5A1180B-0CFF-4B58-96F0-63670429871E}" type="slidenum">
              <a:rPr lang="en-GB" smtClean="0"/>
              <a:t>6</a:t>
            </a:fld>
            <a:endParaRPr lang="en-GB"/>
          </a:p>
        </p:txBody>
      </p:sp>
    </p:spTree>
    <p:extLst>
      <p:ext uri="{BB962C8B-B14F-4D97-AF65-F5344CB8AC3E}">
        <p14:creationId xmlns:p14="http://schemas.microsoft.com/office/powerpoint/2010/main" val="36020009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SWOT analysis implies the evaluation of the internal environment in which an organisation or event organisational body operates by highlighting the strengths, weaknesses, opportunities, and threats.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marketing strategies and communication plans developed by the organisation to advertise the conference are the event's strengths.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Good time management is also a strength since it makes it possible to plan concurrent tasks without facing significant logistical difficulties.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Working with the UK government on the primary issue around which the conference is being held is one of the main opportunities.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As weakness, one area where ineffectiveness has been observed is conflict resolution. This could provide significant obstacles to the project's overall execution.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Several conferences have also reported implementation problems, which can severely lower the event's quality.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And as threat, high rivalry from other event planners with stronger brand values has been identified as a major danger.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5A1180B-0CFF-4B58-96F0-63670429871E}" type="slidenum">
              <a:rPr lang="en-GB" smtClean="0"/>
              <a:t>7</a:t>
            </a:fld>
            <a:endParaRPr lang="en-GB"/>
          </a:p>
        </p:txBody>
      </p:sp>
    </p:spTree>
    <p:extLst>
      <p:ext uri="{BB962C8B-B14F-4D97-AF65-F5344CB8AC3E}">
        <p14:creationId xmlns:p14="http://schemas.microsoft.com/office/powerpoint/2010/main" val="2113332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pestle analysis is a useful tool for evaluating an organization's external environment. To do this, an assessment of the environment as a whole is conducted using six criteria: political, economic, social, technological, legal, and environmental. This facilitates comprehension of the influence that these macroenvironmental elements have on an activity or function within an organisation.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b="1" kern="100" dirty="0">
                <a:effectLst/>
                <a:latin typeface="Arial" panose="020B0604020202020204" pitchFamily="34" charset="0"/>
                <a:ea typeface="Aptos" panose="020B0004020202020204" pitchFamily="34" charset="0"/>
                <a:cs typeface="Times New Roman" panose="02020603050405020304" pitchFamily="18" charset="0"/>
              </a:rPr>
              <a:t>Political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This will have a significantly positive impact on the conference. It will be easier to organise the event as permissions and support can be easily availed from the government.</a:t>
            </a:r>
            <a:r>
              <a:rPr lang="en-IN" sz="1800" kern="100" dirty="0">
                <a:effectLst/>
                <a:latin typeface="Aptos" panose="020B0004020202020204" pitchFamily="34" charset="0"/>
                <a:ea typeface="Aptos" panose="020B0004020202020204" pitchFamily="34" charset="0"/>
                <a:cs typeface="Times New Roman" panose="02020603050405020304" pitchFamily="18" charset="0"/>
              </a:rPr>
              <a:t> </a:t>
            </a:r>
            <a:r>
              <a:rPr lang="en-IN" sz="1800" kern="100" dirty="0">
                <a:effectLst/>
                <a:latin typeface="Arial" panose="020B0604020202020204" pitchFamily="34" charset="0"/>
                <a:ea typeface="Aptos" panose="020B0004020202020204" pitchFamily="34" charset="0"/>
                <a:cs typeface="Times New Roman" panose="02020603050405020304" pitchFamily="18" charset="0"/>
              </a:rPr>
              <a:t>Furthermore, because the conference is in line with the UNDP's sustainable development goals, it may help promote its implementation. Thus, in all, this factor will positively impact the occurrence of the conference.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b="1" kern="100" dirty="0">
                <a:effectLst/>
                <a:latin typeface="Arial" panose="020B0604020202020204" pitchFamily="34" charset="0"/>
                <a:ea typeface="Aptos" panose="020B0004020202020204" pitchFamily="34" charset="0"/>
                <a:cs typeface="Times New Roman" panose="02020603050405020304" pitchFamily="18" charset="0"/>
              </a:rPr>
              <a:t>Economic</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This will have a veritable amount of impact on the operations of the conference. Since the price of various equipment and infrastructure for conducting the project will not be very high, it can be easier to organise the event without major financial struggles. Thereby, the low inflation rate will have a positive impact on the conference in the near future.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b="1" kern="100" dirty="0">
                <a:effectLst/>
                <a:latin typeface="Arial" panose="020B0604020202020204" pitchFamily="34" charset="0"/>
                <a:ea typeface="Aptos" panose="020B0004020202020204" pitchFamily="34" charset="0"/>
                <a:cs typeface="Times New Roman" panose="02020603050405020304" pitchFamily="18" charset="0"/>
              </a:rPr>
              <a:t>Social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IN" sz="1800" kern="100" dirty="0">
                <a:effectLst/>
                <a:latin typeface="Arial" panose="020B0604020202020204" pitchFamily="34" charset="0"/>
                <a:ea typeface="Aptos" panose="020B0004020202020204" pitchFamily="34" charset="0"/>
                <a:cs typeface="Times New Roman" panose="02020603050405020304" pitchFamily="18" charset="0"/>
              </a:rPr>
              <a:t>This effectively increases the importance of sustainable operations for hospitality organisations and thereby supplements the attraction of delegates. Moreover, through this method, the event can ensure that it can record appropriate revenue. Thus, demographic influence will also benefit the execution of the conference on eco-hotels.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5A1180B-0CFF-4B58-96F0-63670429871E}" type="slidenum">
              <a:rPr lang="en-GB" smtClean="0"/>
              <a:t>8</a:t>
            </a:fld>
            <a:endParaRPr lang="en-GB"/>
          </a:p>
        </p:txBody>
      </p:sp>
    </p:spTree>
    <p:extLst>
      <p:ext uri="{BB962C8B-B14F-4D97-AF65-F5344CB8AC3E}">
        <p14:creationId xmlns:p14="http://schemas.microsoft.com/office/powerpoint/2010/main" val="954931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Technological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IN"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outlines an average adoption of technological innovation in UK-based businesses. This will negatively impact the conduction of the event as it can involve outdated technologies which can lower the quality of the conference significantly. Moreover, it can also lack innovative measures to engage the delegates taking part in the event effectively. In all, the negative impact posed by this factor needs to be mitigated.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IN" sz="1800" b="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IN"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will have both positive and negative impacts on the execution of the conference, as it will put veritable limitations on the nature of usage of the stakeholder information for future use. However, it will also ensure that the business will obtain a veritable guide based on which it can ensure that the overall data management can be improved and conducted.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IN" sz="1800" b="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Environmental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IN"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necessitates the emphasis on sustainable operations for a hospitality organisation in the UK. Therefore, it will aid in improving the attractiveness of the conference and increase the likelihood of generating a large revenue from it.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5A1180B-0CFF-4B58-96F0-63670429871E}" type="slidenum">
              <a:rPr lang="en-GB" smtClean="0"/>
              <a:t>9</a:t>
            </a:fld>
            <a:endParaRPr lang="en-GB"/>
          </a:p>
        </p:txBody>
      </p:sp>
    </p:spTree>
    <p:extLst>
      <p:ext uri="{BB962C8B-B14F-4D97-AF65-F5344CB8AC3E}">
        <p14:creationId xmlns:p14="http://schemas.microsoft.com/office/powerpoint/2010/main" val="20194515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It has been clear from the presentation that a number of elements needs to be considered in order to determine the feasibility of the event.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a:effectLst/>
                <a:latin typeface="Arial" panose="020B0604020202020204" pitchFamily="34" charset="0"/>
                <a:ea typeface="Aptos" panose="020B0004020202020204" pitchFamily="34" charset="0"/>
                <a:cs typeface="Times New Roman" panose="02020603050405020304" pitchFamily="18" charset="0"/>
              </a:rPr>
              <a:t>It has been found that in order to ensure that it can be carried out without significant issues, improvements in pricing and cost management can be made in addition to providing appropriate political stability.</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35A1180B-0CFF-4B58-96F0-63670429871E}" type="slidenum">
              <a:rPr lang="en-GB" smtClean="0"/>
              <a:t>10</a:t>
            </a:fld>
            <a:endParaRPr lang="en-GB"/>
          </a:p>
        </p:txBody>
      </p:sp>
    </p:spTree>
    <p:extLst>
      <p:ext uri="{BB962C8B-B14F-4D97-AF65-F5344CB8AC3E}">
        <p14:creationId xmlns:p14="http://schemas.microsoft.com/office/powerpoint/2010/main" val="942041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9, 2024</a:t>
            </a:fld>
            <a:endParaRPr lang="en-US" dirty="0"/>
          </a:p>
        </p:txBody>
      </p:sp>
    </p:spTree>
    <p:extLst>
      <p:ext uri="{BB962C8B-B14F-4D97-AF65-F5344CB8AC3E}">
        <p14:creationId xmlns:p14="http://schemas.microsoft.com/office/powerpoint/2010/main" val="2860827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9, 2024</a:t>
            </a:fld>
            <a:endParaRPr lang="en-US" dirty="0"/>
          </a:p>
        </p:txBody>
      </p:sp>
    </p:spTree>
    <p:extLst>
      <p:ext uri="{BB962C8B-B14F-4D97-AF65-F5344CB8AC3E}">
        <p14:creationId xmlns:p14="http://schemas.microsoft.com/office/powerpoint/2010/main" val="2397197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Friday, February 9, 2024</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4935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Friday, February 9, 2024</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015063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Friday, February 9, 2024</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509443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Friday, February 9, 2024</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593243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Friday, February 9, 2024</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55634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Friday, February 9, 2024</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227565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Friday, February 9, 2024</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343630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Friday, February 9, 2024</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609004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Friday, February 9, 2024</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50290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Friday, February 9, 2024</a:t>
            </a:fld>
            <a:endParaRPr lang="en-US" dirty="0"/>
          </a:p>
        </p:txBody>
      </p:sp>
    </p:spTree>
    <p:extLst>
      <p:ext uri="{BB962C8B-B14F-4D97-AF65-F5344CB8AC3E}">
        <p14:creationId xmlns:p14="http://schemas.microsoft.com/office/powerpoint/2010/main" val="601153451"/>
      </p:ext>
    </p:extLst>
  </p:cSld>
  <p:clrMap bg1="dk1" tx1="lt1" bg2="dk2" tx2="lt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18" r:id="rId6"/>
    <p:sldLayoutId id="2147483814" r:id="rId7"/>
    <p:sldLayoutId id="2147483815" r:id="rId8"/>
    <p:sldLayoutId id="2147483816" r:id="rId9"/>
    <p:sldLayoutId id="2147483817" r:id="rId10"/>
    <p:sldLayoutId id="2147483819" r:id="rId11"/>
  </p:sldLayoutIdLst>
  <p:hf sldNum="0" hdr="0" ftr="0" dt="0"/>
  <p:txStyles>
    <p:titleStyle>
      <a:lvl1pPr algn="l" defTabSz="914400" rtl="0" eaLnBrk="1" latinLnBrk="0" hangingPunct="1">
        <a:lnSpc>
          <a:spcPct val="90000"/>
        </a:lnSpc>
        <a:spcBef>
          <a:spcPct val="0"/>
        </a:spcBef>
        <a:buNone/>
        <a:defRPr sz="28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globaleconomy.com/United-Kingdom/GII_Index/#:~:text=Innovations%20index%20(0%2D100)&amp;text=For%20that%20indicator%2C%20we%20provide,from%202022%20is%2059.7%20points" TargetMode="External"/><Relationship Id="rId2" Type="http://schemas.openxmlformats.org/officeDocument/2006/relationships/hyperlink" Target="https://euston-square-hotel.com/?gad_source=1&amp;gclid=Cj0KCQiAqsitBhDlARIsAGMR1RhbIqY8aP5pZjSMQAMZWxySEwrmy_hAX32n5jGJ2yx6yeBy4kxagkoaAjxREALw_wcB"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legislation.gov.uk/ukpga/2021/30/contents/enacted" TargetMode="External"/><Relationship Id="rId2" Type="http://schemas.openxmlformats.org/officeDocument/2006/relationships/hyperlink" Target="https://www.legislation.gov.uk/ukpga/2018/12/contents/enacte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radingeconomics.com/united-kingdom/inflation-cpi#:~:text=Inflation%20Rate%20in%20the%20United,percent%20in%20April%20of%202015" TargetMode="External"/><Relationship Id="rId2" Type="http://schemas.openxmlformats.org/officeDocument/2006/relationships/hyperlink" Target="https://www.statista.com/statistics/1056532/factors-that-encourage-purchasing-sustainable-products-in-the-uk/#:~:text=In%202023%2C%20approximately%2055%20percent,top%20concern%20in%20the%20country" TargetMode="External"/><Relationship Id="rId1" Type="http://schemas.openxmlformats.org/officeDocument/2006/relationships/slideLayout" Target="../slideLayouts/slideLayout2.xml"/><Relationship Id="rId4" Type="http://schemas.openxmlformats.org/officeDocument/2006/relationships/hyperlink" Target="https://www.undp.org/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7CC8B-1A4D-67EE-5D69-7D3EE9BAE713}"/>
              </a:ext>
            </a:extLst>
          </p:cNvPr>
          <p:cNvSpPr>
            <a:spLocks noGrp="1"/>
          </p:cNvSpPr>
          <p:nvPr>
            <p:ph type="ctrTitle"/>
          </p:nvPr>
        </p:nvSpPr>
        <p:spPr>
          <a:xfrm>
            <a:off x="448055" y="655200"/>
            <a:ext cx="5432045" cy="1969200"/>
          </a:xfrm>
        </p:spPr>
        <p:txBody>
          <a:bodyPr anchor="b">
            <a:normAutofit/>
          </a:bodyPr>
          <a:lstStyle/>
          <a:p>
            <a:r>
              <a:rPr lang="en-GB" sz="1600" dirty="0">
                <a:latin typeface="Arial" panose="020B0604020202020204" pitchFamily="34" charset="0"/>
                <a:cs typeface="Arial" panose="020B0604020202020204" pitchFamily="34" charset="0"/>
              </a:rPr>
              <a:t>Student name: Gabriel Mihai Anton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Student number: 2122258</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name: International Meetings Management for the Hotel Industry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number: BMIH6007</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Lecturer name: Kathryn Flynn</a:t>
            </a:r>
            <a:br>
              <a:rPr lang="en-GB" sz="1600" dirty="0">
                <a:latin typeface="Arial" panose="020B0604020202020204" pitchFamily="34" charset="0"/>
                <a:cs typeface="Arial" panose="020B0604020202020204" pitchFamily="34" charset="0"/>
              </a:rPr>
            </a:br>
            <a:r>
              <a:rPr lang="en-GB" sz="1600" dirty="0"/>
              <a:t> </a:t>
            </a:r>
          </a:p>
        </p:txBody>
      </p:sp>
      <p:sp>
        <p:nvSpPr>
          <p:cNvPr id="3" name="Subtitle 2">
            <a:extLst>
              <a:ext uri="{FF2B5EF4-FFF2-40B4-BE49-F238E27FC236}">
                <a16:creationId xmlns:a16="http://schemas.microsoft.com/office/drawing/2014/main" id="{38C3338E-CA87-3856-55E9-822799D77162}"/>
              </a:ext>
            </a:extLst>
          </p:cNvPr>
          <p:cNvSpPr>
            <a:spLocks noGrp="1"/>
          </p:cNvSpPr>
          <p:nvPr>
            <p:ph type="subTitle" idx="1"/>
          </p:nvPr>
        </p:nvSpPr>
        <p:spPr>
          <a:xfrm>
            <a:off x="448055" y="2624400"/>
            <a:ext cx="5432045" cy="3326456"/>
          </a:xfrm>
        </p:spPr>
        <p:txBody>
          <a:bodyPr>
            <a:normAutofit/>
          </a:bodyPr>
          <a:lstStyle/>
          <a:p>
            <a:pPr>
              <a:lnSpc>
                <a:spcPct val="110000"/>
              </a:lnSpc>
            </a:pPr>
            <a:r>
              <a:rPr lang="en-GB" sz="5000" dirty="0">
                <a:latin typeface="Arial" panose="020B0604020202020204" pitchFamily="34" charset="0"/>
                <a:cs typeface="Arial" panose="020B0604020202020204" pitchFamily="34" charset="0"/>
              </a:rPr>
              <a:t>Feasibility Plan for an International meeting</a:t>
            </a:r>
          </a:p>
        </p:txBody>
      </p:sp>
      <p:cxnSp>
        <p:nvCxnSpPr>
          <p:cNvPr id="69" name="Straight Connector 68">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A group of neon lights&#10;&#10;Description automatically generated">
            <a:extLst>
              <a:ext uri="{FF2B5EF4-FFF2-40B4-BE49-F238E27FC236}">
                <a16:creationId xmlns:a16="http://schemas.microsoft.com/office/drawing/2014/main" id="{BB316DF9-2747-9A8A-3450-ADAEAC43751E}"/>
              </a:ext>
            </a:extLst>
          </p:cNvPr>
          <p:cNvPicPr>
            <a:picLocks noChangeAspect="1"/>
          </p:cNvPicPr>
          <p:nvPr/>
        </p:nvPicPr>
        <p:blipFill rotWithShape="1">
          <a:blip r:embed="rId3"/>
          <a:srcRect l="21366" r="25046"/>
          <a:stretch/>
        </p:blipFill>
        <p:spPr>
          <a:xfrm>
            <a:off x="6311900" y="10"/>
            <a:ext cx="5880100" cy="6857990"/>
          </a:xfrm>
          <a:prstGeom prst="rect">
            <a:avLst/>
          </a:prstGeom>
        </p:spPr>
      </p:pic>
    </p:spTree>
    <p:extLst>
      <p:ext uri="{BB962C8B-B14F-4D97-AF65-F5344CB8AC3E}">
        <p14:creationId xmlns:p14="http://schemas.microsoft.com/office/powerpoint/2010/main" val="376186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3E905E4-EF0C-4890-85FA-2CF6EEF55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64144-FEB3-2D53-96E2-9A94C34969D0}"/>
              </a:ext>
            </a:extLst>
          </p:cNvPr>
          <p:cNvSpPr>
            <a:spLocks noGrp="1"/>
          </p:cNvSpPr>
          <p:nvPr>
            <p:ph type="title"/>
          </p:nvPr>
        </p:nvSpPr>
        <p:spPr>
          <a:xfrm>
            <a:off x="448056" y="388800"/>
            <a:ext cx="3452432" cy="860400"/>
          </a:xfrm>
        </p:spPr>
        <p:txBody>
          <a:bodyPr anchor="b">
            <a:normAutofit/>
          </a:bodyPr>
          <a:lstStyle/>
          <a:p>
            <a:r>
              <a:rPr lang="en-GB" dirty="0"/>
              <a:t>Introduction:</a:t>
            </a:r>
          </a:p>
        </p:txBody>
      </p:sp>
      <p:cxnSp>
        <p:nvCxnSpPr>
          <p:cNvPr id="13" name="Straight Connector 12">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34541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C0C2A8E-299D-8539-1351-A5CA203237EB}"/>
              </a:ext>
            </a:extLst>
          </p:cNvPr>
          <p:cNvSpPr>
            <a:spLocks noGrp="1"/>
          </p:cNvSpPr>
          <p:nvPr>
            <p:ph idx="1"/>
          </p:nvPr>
        </p:nvSpPr>
        <p:spPr>
          <a:xfrm>
            <a:off x="448056" y="1944000"/>
            <a:ext cx="5078914" cy="4006800"/>
          </a:xfrm>
        </p:spPr>
        <p:txBody>
          <a:bodyPr>
            <a:normAutofit/>
          </a:bodyPr>
          <a:lstStyle/>
          <a:p>
            <a:pPr marL="342900" lvl="0" indent="-342900" algn="just">
              <a:lnSpc>
                <a:spcPct val="11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The presentation will highlight the feasibility of conducting an event in the MICE industry in detail. </a:t>
            </a:r>
          </a:p>
          <a:p>
            <a:pPr marL="342900" lvl="0" indent="-342900" algn="just">
              <a:lnSpc>
                <a:spcPct val="11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It will underline the market factors such as target market, supply and competition prevalent in the Hospitality industry. </a:t>
            </a:r>
          </a:p>
          <a:p>
            <a:pPr marL="342900" indent="-342900" algn="just">
              <a:lnSpc>
                <a:spcPct val="11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Additionally, it will also outline the operational factors that can influence the overall process of the event. </a:t>
            </a:r>
          </a:p>
          <a:p>
            <a:pPr marL="342900" indent="-342900" algn="just">
              <a:lnSpc>
                <a:spcPct val="110000"/>
              </a:lnSpc>
              <a:spcAft>
                <a:spcPts val="800"/>
              </a:spcAft>
              <a:buFont typeface="Symbol" panose="05050102010706020507" pitchFamily="18" charset="2"/>
              <a:buChar char=""/>
            </a:pPr>
            <a:endParaRPr lang="en-IN" sz="1800" kern="100" dirty="0">
              <a:effectLst/>
              <a:latin typeface="Times New Roman" panose="02020603050405020304" pitchFamily="18" charset="0"/>
              <a:ea typeface="Calibri" panose="020F0502020204030204" pitchFamily="34" charset="0"/>
            </a:endParaRPr>
          </a:p>
          <a:p>
            <a:endParaRPr lang="en-US" dirty="0"/>
          </a:p>
        </p:txBody>
      </p:sp>
      <p:pic>
        <p:nvPicPr>
          <p:cNvPr id="4" name="Content Placeholder 3">
            <a:extLst>
              <a:ext uri="{FF2B5EF4-FFF2-40B4-BE49-F238E27FC236}">
                <a16:creationId xmlns:a16="http://schemas.microsoft.com/office/drawing/2014/main" id="{9CFDCD3C-DF9C-1ACB-EEB1-8465173B858F}"/>
              </a:ext>
            </a:extLst>
          </p:cNvPr>
          <p:cNvPicPr>
            <a:picLocks noChangeAspect="1"/>
          </p:cNvPicPr>
          <p:nvPr/>
        </p:nvPicPr>
        <p:blipFill>
          <a:blip r:embed="rId3"/>
          <a:stretch>
            <a:fillRect/>
          </a:stretch>
        </p:blipFill>
        <p:spPr>
          <a:xfrm>
            <a:off x="6389511" y="450000"/>
            <a:ext cx="5078914" cy="5508000"/>
          </a:xfrm>
          <a:prstGeom prst="rect">
            <a:avLst/>
          </a:prstGeom>
        </p:spPr>
      </p:pic>
    </p:spTree>
    <p:extLst>
      <p:ext uri="{BB962C8B-B14F-4D97-AF65-F5344CB8AC3E}">
        <p14:creationId xmlns:p14="http://schemas.microsoft.com/office/powerpoint/2010/main" val="3967865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39B12-9FD8-D62B-B7F9-975A15C9A704}"/>
              </a:ext>
            </a:extLst>
          </p:cNvPr>
          <p:cNvSpPr>
            <a:spLocks noGrp="1"/>
          </p:cNvSpPr>
          <p:nvPr>
            <p:ph type="title"/>
          </p:nvPr>
        </p:nvSpPr>
        <p:spPr>
          <a:xfrm>
            <a:off x="448056" y="388800"/>
            <a:ext cx="5432044" cy="860400"/>
          </a:xfrm>
        </p:spPr>
        <p:txBody>
          <a:bodyPr anchor="b">
            <a:normAutofit/>
          </a:bodyPr>
          <a:lstStyle/>
          <a:p>
            <a:pPr algn="ctr"/>
            <a:r>
              <a:rPr lang="en-GB" dirty="0"/>
              <a:t>Situational analysis and research:</a:t>
            </a:r>
          </a:p>
        </p:txBody>
      </p:sp>
      <p:cxnSp>
        <p:nvCxnSpPr>
          <p:cNvPr id="20" name="Straight Connector 19">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59BE9B1-F679-FB1F-F19C-23DB1A111F1B}"/>
              </a:ext>
            </a:extLst>
          </p:cNvPr>
          <p:cNvSpPr>
            <a:spLocks noGrp="1"/>
          </p:cNvSpPr>
          <p:nvPr>
            <p:ph idx="1"/>
          </p:nvPr>
        </p:nvSpPr>
        <p:spPr>
          <a:xfrm>
            <a:off x="448056" y="1944000"/>
            <a:ext cx="5432044" cy="4006800"/>
          </a:xfrm>
        </p:spPr>
        <p:txBody>
          <a:bodyPr>
            <a:normAutofit fontScale="92500" lnSpcReduction="20000"/>
          </a:bodyPr>
          <a:lstStyle/>
          <a:p>
            <a:pPr marL="0" indent="0">
              <a:lnSpc>
                <a:spcPct val="100000"/>
              </a:lnSpc>
              <a:buNone/>
            </a:pPr>
            <a:r>
              <a:rPr lang="en-IN" sz="1800" b="1" i="1" kern="100" dirty="0">
                <a:effectLst/>
                <a:latin typeface="Times New Roman" panose="02020603050405020304" pitchFamily="18" charset="0"/>
                <a:ea typeface="Calibri" panose="020F0502020204030204" pitchFamily="34" charset="0"/>
              </a:rPr>
              <a:t>Market factors </a:t>
            </a:r>
          </a:p>
          <a:p>
            <a:pPr marL="342900" lvl="0" indent="-342900" algn="just">
              <a:lnSpc>
                <a:spcPct val="10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The main target market of the event will be hoteliers that are wanting to include sustainable operations as a part of their organisational operations.</a:t>
            </a:r>
          </a:p>
          <a:p>
            <a:pPr marL="342900" lvl="0" indent="-342900" algn="just">
              <a:lnSpc>
                <a:spcPct val="10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There is a high amount of demand for the conference as various regulations in the UK mandate the inclusion of sustainability in business operations in the hospitality industry.</a:t>
            </a:r>
          </a:p>
          <a:p>
            <a:pPr marL="342900" lvl="0" indent="-342900" algn="just">
              <a:lnSpc>
                <a:spcPct val="10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Competition from other conferences regarding the same topic can create major challenges for generating effective amounts of revenue.</a:t>
            </a:r>
          </a:p>
          <a:p>
            <a:pPr marL="342900" indent="-342900" algn="just">
              <a:lnSpc>
                <a:spcPct val="100000"/>
              </a:lnSpc>
              <a:spcAft>
                <a:spcPts val="800"/>
              </a:spcAft>
              <a:buFont typeface="Symbol" panose="05050102010706020507" pitchFamily="18" charset="2"/>
              <a:buChar char=""/>
            </a:pPr>
            <a:r>
              <a:rPr lang="en-IN" kern="100" dirty="0">
                <a:latin typeface="Times New Roman" panose="02020603050405020304" pitchFamily="18" charset="0"/>
                <a:ea typeface="Calibri" panose="020F0502020204030204" pitchFamily="34" charset="0"/>
              </a:rPr>
              <a:t>Furthermore</a:t>
            </a:r>
            <a:r>
              <a:rPr lang="en-IN" sz="1800" kern="100" dirty="0">
                <a:effectLst/>
                <a:latin typeface="Times New Roman" panose="02020603050405020304" pitchFamily="18" charset="0"/>
                <a:ea typeface="Calibri" panose="020F0502020204030204" pitchFamily="34" charset="0"/>
              </a:rPr>
              <a:t>, the target group will also involve the different types of owners of hotels and C-level executives who have been struggling to incorporate sustainable operations in their businesses (Ngoc et al., 2023).</a:t>
            </a:r>
          </a:p>
          <a:p>
            <a:pPr marL="342900" lvl="0" indent="-342900" algn="just">
              <a:lnSpc>
                <a:spcPct val="100000"/>
              </a:lnSpc>
              <a:spcAft>
                <a:spcPts val="800"/>
              </a:spcAft>
              <a:buFont typeface="Symbol" panose="05050102010706020507" pitchFamily="18" charset="2"/>
              <a:buChar char=""/>
            </a:pPr>
            <a:endParaRPr lang="en-IN" sz="1800" kern="100" dirty="0">
              <a:effectLst/>
              <a:latin typeface="Times New Roman" panose="02020603050405020304" pitchFamily="18" charset="0"/>
              <a:ea typeface="Calibri" panose="020F0502020204030204" pitchFamily="34" charset="0"/>
            </a:endParaRPr>
          </a:p>
          <a:p>
            <a:endParaRPr lang="en-US" dirty="0"/>
          </a:p>
        </p:txBody>
      </p:sp>
      <p:pic>
        <p:nvPicPr>
          <p:cNvPr id="4" name="Content Placeholder 3" descr="A graphic of a graph&#10;&#10;Description automatically generated">
            <a:extLst>
              <a:ext uri="{FF2B5EF4-FFF2-40B4-BE49-F238E27FC236}">
                <a16:creationId xmlns:a16="http://schemas.microsoft.com/office/drawing/2014/main" id="{0A917318-A0B8-623C-0EB9-3908B33918F0}"/>
              </a:ext>
            </a:extLst>
          </p:cNvPr>
          <p:cNvPicPr>
            <a:picLocks noChangeAspect="1"/>
          </p:cNvPicPr>
          <p:nvPr/>
        </p:nvPicPr>
        <p:blipFill>
          <a:blip r:embed="rId3"/>
          <a:stretch>
            <a:fillRect/>
          </a:stretch>
        </p:blipFill>
        <p:spPr>
          <a:xfrm>
            <a:off x="6307308" y="1843680"/>
            <a:ext cx="5441280" cy="2720640"/>
          </a:xfrm>
          <a:prstGeom prst="rect">
            <a:avLst/>
          </a:prstGeom>
          <a:solidFill>
            <a:srgbClr val="FFFFFF">
              <a:shade val="85000"/>
            </a:srgbClr>
          </a:solidFill>
        </p:spPr>
      </p:pic>
    </p:spTree>
    <p:extLst>
      <p:ext uri="{BB962C8B-B14F-4D97-AF65-F5344CB8AC3E}">
        <p14:creationId xmlns:p14="http://schemas.microsoft.com/office/powerpoint/2010/main" val="389973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E631E902-2B93-F7F6-09D6-62029B747660}"/>
              </a:ext>
            </a:extLst>
          </p:cNvPr>
          <p:cNvSpPr>
            <a:spLocks noGrp="1"/>
          </p:cNvSpPr>
          <p:nvPr>
            <p:ph idx="1"/>
          </p:nvPr>
        </p:nvSpPr>
        <p:spPr>
          <a:xfrm>
            <a:off x="448056" y="1693333"/>
            <a:ext cx="5647944" cy="4257467"/>
          </a:xfrm>
        </p:spPr>
        <p:txBody>
          <a:bodyPr>
            <a:normAutofit fontScale="77500" lnSpcReduction="20000"/>
          </a:bodyPr>
          <a:lstStyle/>
          <a:p>
            <a:pPr marL="0" indent="0">
              <a:lnSpc>
                <a:spcPct val="110000"/>
              </a:lnSpc>
              <a:buNone/>
            </a:pPr>
            <a:r>
              <a:rPr lang="en-IN" sz="2100" b="1" i="1" kern="100" dirty="0">
                <a:effectLst/>
                <a:latin typeface="Times New Roman" panose="02020603050405020304" pitchFamily="18" charset="0"/>
                <a:ea typeface="Calibri" panose="020F0502020204030204" pitchFamily="34" charset="0"/>
              </a:rPr>
              <a:t>Operational factors </a:t>
            </a:r>
          </a:p>
          <a:p>
            <a:pPr marL="342900" lvl="0" indent="-342900" algn="just">
              <a:lnSpc>
                <a:spcPct val="110000"/>
              </a:lnSpc>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rPr>
              <a:t>The event will be conducted in Euston Square in the UK. </a:t>
            </a:r>
          </a:p>
          <a:p>
            <a:pPr marL="342900" lvl="0" indent="-342900" algn="just">
              <a:lnSpc>
                <a:spcPct val="110000"/>
              </a:lnSpc>
              <a:spcAft>
                <a:spcPts val="800"/>
              </a:spcAft>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rPr>
              <a:t>The staff will need a large variety of skill sets to ensure that they can execute their deliverables including aspects such as time management, communication, conflict resolution and negotiation, among others.</a:t>
            </a:r>
          </a:p>
          <a:p>
            <a:pPr marL="342900" lvl="0" indent="-342900" algn="just">
              <a:lnSpc>
                <a:spcPct val="110000"/>
              </a:lnSpc>
              <a:spcAft>
                <a:spcPts val="800"/>
              </a:spcAft>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rPr>
              <a:t>This was selected as the venue as it can simultaneously conduct different types of events and has effective infrastructure in place (ESH, 2024). </a:t>
            </a:r>
          </a:p>
          <a:p>
            <a:pPr marL="342900" lvl="0" indent="-342900" algn="just">
              <a:lnSpc>
                <a:spcPct val="110000"/>
              </a:lnSpc>
              <a:spcAft>
                <a:spcPts val="800"/>
              </a:spcAft>
              <a:buFont typeface="Symbol" panose="05050102010706020507" pitchFamily="18" charset="2"/>
              <a:buChar char=""/>
            </a:pPr>
            <a:r>
              <a:rPr lang="en-IN" sz="1900" kern="100" dirty="0">
                <a:effectLst/>
                <a:latin typeface="Times New Roman" panose="02020603050405020304" pitchFamily="18" charset="0"/>
                <a:ea typeface="Calibri" panose="020F0502020204030204" pitchFamily="34" charset="0"/>
              </a:rPr>
              <a:t>Many resources will also be required to execute the different types of activities that are associated with the conference. Herein, catering will be outsourced to a food company in London that provides diverse cuisines to ensure that various delegates attending the event can obtain food according to their liking in the general course of operations (</a:t>
            </a:r>
            <a:r>
              <a:rPr lang="en-IN" sz="1900" kern="100" dirty="0" err="1">
                <a:effectLst/>
                <a:latin typeface="Times New Roman" panose="02020603050405020304" pitchFamily="18" charset="0"/>
                <a:ea typeface="Calibri" panose="020F0502020204030204" pitchFamily="34" charset="0"/>
              </a:rPr>
              <a:t>Hoilund</a:t>
            </a:r>
            <a:r>
              <a:rPr lang="en-IN" sz="1900" kern="100" dirty="0">
                <a:effectLst/>
                <a:latin typeface="Times New Roman" panose="02020603050405020304" pitchFamily="18" charset="0"/>
                <a:ea typeface="Calibri" panose="020F0502020204030204" pitchFamily="34" charset="0"/>
              </a:rPr>
              <a:t>, Schneider and </a:t>
            </a:r>
            <a:r>
              <a:rPr lang="en-IN" sz="1900" kern="100" dirty="0" err="1">
                <a:effectLst/>
                <a:latin typeface="Times New Roman" panose="02020603050405020304" pitchFamily="18" charset="0"/>
                <a:ea typeface="Calibri" panose="020F0502020204030204" pitchFamily="34" charset="0"/>
              </a:rPr>
              <a:t>Rvmann</a:t>
            </a:r>
            <a:r>
              <a:rPr lang="en-IN" sz="1900" kern="100" dirty="0">
                <a:effectLst/>
                <a:latin typeface="Times New Roman" panose="02020603050405020304" pitchFamily="18" charset="0"/>
                <a:ea typeface="Calibri" panose="020F0502020204030204" pitchFamily="34" charset="0"/>
              </a:rPr>
              <a:t> 2022: </a:t>
            </a:r>
            <a:r>
              <a:rPr lang="en-IN" sz="1900" kern="100" dirty="0" err="1">
                <a:effectLst/>
                <a:latin typeface="Times New Roman" panose="02020603050405020304" pitchFamily="18" charset="0"/>
                <a:ea typeface="Calibri" panose="020F0502020204030204" pitchFamily="34" charset="0"/>
              </a:rPr>
              <a:t>Privatmoko</a:t>
            </a:r>
            <a:r>
              <a:rPr lang="en-IN" sz="1900" kern="100" dirty="0">
                <a:effectLst/>
                <a:latin typeface="Times New Roman" panose="02020603050405020304" pitchFamily="18" charset="0"/>
                <a:ea typeface="Calibri" panose="020F0502020204030204" pitchFamily="34" charset="0"/>
              </a:rPr>
              <a:t>, 2020).</a:t>
            </a:r>
          </a:p>
          <a:p>
            <a:endParaRPr lang="en-US" dirty="0"/>
          </a:p>
        </p:txBody>
      </p:sp>
      <p:pic>
        <p:nvPicPr>
          <p:cNvPr id="4" name="Content Placeholder 3" descr="A stage with a projector screen in a theater&#10;&#10;Description automatically generated">
            <a:extLst>
              <a:ext uri="{FF2B5EF4-FFF2-40B4-BE49-F238E27FC236}">
                <a16:creationId xmlns:a16="http://schemas.microsoft.com/office/drawing/2014/main" id="{209C5796-4EF6-1A40-7A78-74B1D1EE019D}"/>
              </a:ext>
            </a:extLst>
          </p:cNvPr>
          <p:cNvPicPr>
            <a:picLocks noChangeAspect="1"/>
          </p:cNvPicPr>
          <p:nvPr/>
        </p:nvPicPr>
        <p:blipFill>
          <a:blip r:embed="rId3"/>
          <a:stretch>
            <a:fillRect/>
          </a:stretch>
        </p:blipFill>
        <p:spPr>
          <a:xfrm>
            <a:off x="6307308" y="1163520"/>
            <a:ext cx="5441280" cy="4080960"/>
          </a:xfrm>
          <a:prstGeom prst="rect">
            <a:avLst/>
          </a:prstGeom>
        </p:spPr>
      </p:pic>
    </p:spTree>
    <p:extLst>
      <p:ext uri="{BB962C8B-B14F-4D97-AF65-F5344CB8AC3E}">
        <p14:creationId xmlns:p14="http://schemas.microsoft.com/office/powerpoint/2010/main" val="1176289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51D9D766-3B0F-47FE-96C2-31AB8A958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9F380-6FCA-8B6A-B547-F91E4B802DE8}"/>
              </a:ext>
            </a:extLst>
          </p:cNvPr>
          <p:cNvSpPr>
            <a:spLocks noGrp="1"/>
          </p:cNvSpPr>
          <p:nvPr>
            <p:ph type="title"/>
          </p:nvPr>
        </p:nvSpPr>
        <p:spPr>
          <a:xfrm>
            <a:off x="448056" y="388800"/>
            <a:ext cx="3452432" cy="860400"/>
          </a:xfrm>
        </p:spPr>
        <p:txBody>
          <a:bodyPr vert="horz" lIns="0" tIns="0" rIns="0" bIns="0" rtlCol="0" anchor="b">
            <a:normAutofit/>
          </a:bodyPr>
          <a:lstStyle/>
          <a:p>
            <a:r>
              <a:rPr lang="en-US" sz="2000"/>
              <a:t>Situational analysis and research</a:t>
            </a:r>
            <a:br>
              <a:rPr lang="en-US" sz="2000"/>
            </a:br>
            <a:r>
              <a:rPr lang="en-US" sz="2000"/>
              <a:t>Financial factors</a:t>
            </a:r>
          </a:p>
        </p:txBody>
      </p:sp>
      <p:cxnSp>
        <p:nvCxnSpPr>
          <p:cNvPr id="45" name="Straight Connector 44">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34541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8" name="Content Placeholder 5" descr="A table with numbers and a few words&#10;&#10;Description automatically generated with medium confidence">
            <a:extLst>
              <a:ext uri="{FF2B5EF4-FFF2-40B4-BE49-F238E27FC236}">
                <a16:creationId xmlns:a16="http://schemas.microsoft.com/office/drawing/2014/main" id="{90C59F4C-EB0E-B5C3-0B0E-CF5353B533EB}"/>
              </a:ext>
            </a:extLst>
          </p:cNvPr>
          <p:cNvPicPr>
            <a:picLocks noChangeAspect="1"/>
          </p:cNvPicPr>
          <p:nvPr/>
        </p:nvPicPr>
        <p:blipFill rotWithShape="1">
          <a:blip r:embed="rId3"/>
          <a:srcRect t="5317" r="-2" b="5315"/>
          <a:stretch/>
        </p:blipFill>
        <p:spPr>
          <a:xfrm>
            <a:off x="604942" y="1770932"/>
            <a:ext cx="5154044" cy="4178454"/>
          </a:xfrm>
          <a:custGeom>
            <a:avLst/>
            <a:gdLst/>
            <a:ahLst/>
            <a:cxnLst/>
            <a:rect l="l" t="t" r="r" b="b"/>
            <a:pathLst>
              <a:path w="3600689" h="5508001">
                <a:moveTo>
                  <a:pt x="0" y="0"/>
                </a:moveTo>
                <a:lnTo>
                  <a:pt x="3600689" y="1"/>
                </a:lnTo>
                <a:lnTo>
                  <a:pt x="3600689" y="5508001"/>
                </a:lnTo>
                <a:lnTo>
                  <a:pt x="0" y="5508001"/>
                </a:lnTo>
                <a:close/>
              </a:path>
            </a:pathLst>
          </a:custGeom>
        </p:spPr>
      </p:pic>
      <p:pic>
        <p:nvPicPr>
          <p:cNvPr id="9" name="Content Placeholder 8" descr="A table with numbers and text&#10;&#10;Description automatically generated with medium confidence">
            <a:extLst>
              <a:ext uri="{FF2B5EF4-FFF2-40B4-BE49-F238E27FC236}">
                <a16:creationId xmlns:a16="http://schemas.microsoft.com/office/drawing/2014/main" id="{26020CB4-8591-9AA1-6E1B-61D9422E88AC}"/>
              </a:ext>
            </a:extLst>
          </p:cNvPr>
          <p:cNvPicPr>
            <a:picLocks noChangeAspect="1"/>
          </p:cNvPicPr>
          <p:nvPr/>
        </p:nvPicPr>
        <p:blipFill>
          <a:blip r:embed="rId4"/>
          <a:stretch>
            <a:fillRect/>
          </a:stretch>
        </p:blipFill>
        <p:spPr>
          <a:xfrm>
            <a:off x="6293623" y="1770932"/>
            <a:ext cx="5154044" cy="4178455"/>
          </a:xfrm>
          <a:custGeom>
            <a:avLst/>
            <a:gdLst/>
            <a:ahLst/>
            <a:cxnLst/>
            <a:rect l="l" t="t" r="r" b="b"/>
            <a:pathLst>
              <a:path w="3600687" h="5508001">
                <a:moveTo>
                  <a:pt x="0" y="0"/>
                </a:moveTo>
                <a:lnTo>
                  <a:pt x="3600687" y="0"/>
                </a:lnTo>
                <a:lnTo>
                  <a:pt x="3600687" y="5508001"/>
                </a:lnTo>
                <a:lnTo>
                  <a:pt x="0" y="5508000"/>
                </a:lnTo>
                <a:close/>
              </a:path>
            </a:pathLst>
          </a:custGeom>
        </p:spPr>
      </p:pic>
    </p:spTree>
    <p:extLst>
      <p:ext uri="{BB962C8B-B14F-4D97-AF65-F5344CB8AC3E}">
        <p14:creationId xmlns:p14="http://schemas.microsoft.com/office/powerpoint/2010/main" val="1374055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86DADD-940E-4CC1-AF60-0D36FB29B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9B063A-DBF3-1032-43BB-2F1568B42DCB}"/>
              </a:ext>
            </a:extLst>
          </p:cNvPr>
          <p:cNvSpPr>
            <a:spLocks noGrp="1"/>
          </p:cNvSpPr>
          <p:nvPr>
            <p:ph type="title"/>
          </p:nvPr>
        </p:nvSpPr>
        <p:spPr>
          <a:xfrm>
            <a:off x="448056" y="388800"/>
            <a:ext cx="5432044" cy="860400"/>
          </a:xfrm>
        </p:spPr>
        <p:txBody>
          <a:bodyPr anchor="b">
            <a:normAutofit/>
          </a:bodyPr>
          <a:lstStyle/>
          <a:p>
            <a:r>
              <a:rPr lang="en-GB" dirty="0"/>
              <a:t>Sources of funding</a:t>
            </a:r>
          </a:p>
        </p:txBody>
      </p:sp>
      <p:cxnSp>
        <p:nvCxnSpPr>
          <p:cNvPr id="13" name="Straight Connector 12">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E7DA3B59-E9CB-8933-DB68-4DEB51E3F89D}"/>
              </a:ext>
            </a:extLst>
          </p:cNvPr>
          <p:cNvSpPr>
            <a:spLocks noGrp="1"/>
          </p:cNvSpPr>
          <p:nvPr>
            <p:ph idx="1"/>
          </p:nvPr>
        </p:nvSpPr>
        <p:spPr>
          <a:xfrm>
            <a:off x="448056" y="1638000"/>
            <a:ext cx="5432044" cy="4312800"/>
          </a:xfrm>
        </p:spPr>
        <p:txBody>
          <a:bodyPr>
            <a:normAutofit/>
          </a:bodyPr>
          <a:lstStyle/>
          <a:p>
            <a:pPr algn="just">
              <a:lnSpc>
                <a:spcPct val="110000"/>
              </a:lnSpc>
              <a:spcAft>
                <a:spcPts val="800"/>
              </a:spcAft>
            </a:pPr>
            <a:r>
              <a:rPr lang="en-IN" sz="1800" b="1" i="1" kern="100" dirty="0">
                <a:effectLst/>
                <a:latin typeface="Times New Roman" panose="02020603050405020304" pitchFamily="18" charset="0"/>
                <a:ea typeface="Calibri" panose="020F0502020204030204" pitchFamily="34" charset="0"/>
              </a:rPr>
              <a:t>Bank Loans</a:t>
            </a:r>
            <a:r>
              <a:rPr lang="en-IN" sz="1800" kern="100" dirty="0">
                <a:effectLst/>
                <a:latin typeface="Times New Roman" panose="02020603050405020304" pitchFamily="18" charset="0"/>
                <a:ea typeface="Calibri" panose="020F0502020204030204" pitchFamily="34" charset="0"/>
              </a:rPr>
              <a:t>: Funding in the form of debt can be acquired from this mechanism from established commercial banks in the UK ( </a:t>
            </a:r>
            <a:r>
              <a:rPr lang="en-IN" sz="1800" kern="100" dirty="0" err="1">
                <a:effectLst/>
                <a:latin typeface="Times New Roman" panose="02020603050405020304" pitchFamily="18" charset="0"/>
                <a:ea typeface="Calibri" panose="020F0502020204030204" pitchFamily="34" charset="0"/>
              </a:rPr>
              <a:t>Ogege</a:t>
            </a:r>
            <a:r>
              <a:rPr lang="en-IN" sz="1800" kern="100" dirty="0">
                <a:effectLst/>
                <a:latin typeface="Times New Roman" panose="02020603050405020304" pitchFamily="18" charset="0"/>
                <a:ea typeface="Calibri" panose="020F0502020204030204" pitchFamily="34" charset="0"/>
              </a:rPr>
              <a:t> and </a:t>
            </a:r>
            <a:r>
              <a:rPr lang="en-IN" sz="1800" kern="100" dirty="0" err="1">
                <a:effectLst/>
                <a:latin typeface="Times New Roman" panose="02020603050405020304" pitchFamily="18" charset="0"/>
                <a:ea typeface="Calibri" panose="020F0502020204030204" pitchFamily="34" charset="0"/>
              </a:rPr>
              <a:t>Boloupremo</a:t>
            </a:r>
            <a:r>
              <a:rPr lang="en-IN" sz="1800" kern="100" dirty="0">
                <a:effectLst/>
                <a:latin typeface="Times New Roman" panose="02020603050405020304" pitchFamily="18" charset="0"/>
                <a:ea typeface="Calibri" panose="020F0502020204030204" pitchFamily="34" charset="0"/>
              </a:rPr>
              <a:t>, 2023: Hulu et al., 2022).</a:t>
            </a:r>
          </a:p>
          <a:p>
            <a:pPr algn="just">
              <a:lnSpc>
                <a:spcPct val="110000"/>
              </a:lnSpc>
              <a:spcAft>
                <a:spcPts val="800"/>
              </a:spcAft>
            </a:pPr>
            <a:r>
              <a:rPr lang="en-IN" sz="1800" b="1" i="1" kern="100" dirty="0">
                <a:effectLst/>
                <a:latin typeface="Times New Roman" panose="02020603050405020304" pitchFamily="18" charset="0"/>
                <a:ea typeface="Calibri" panose="020F0502020204030204" pitchFamily="34" charset="0"/>
              </a:rPr>
              <a:t>NBFC</a:t>
            </a:r>
            <a:r>
              <a:rPr lang="en-IN" sz="1800" kern="100" dirty="0">
                <a:effectLst/>
                <a:latin typeface="Times New Roman" panose="02020603050405020304" pitchFamily="18" charset="0"/>
                <a:ea typeface="Calibri" panose="020F0502020204030204" pitchFamily="34" charset="0"/>
              </a:rPr>
              <a:t>: This is also a form of debt that is obtained from non-banking financial corporations at a higher rate of interest than commercial banks ( Kamath, </a:t>
            </a:r>
            <a:r>
              <a:rPr lang="en-IN" sz="1800" kern="100" dirty="0" err="1">
                <a:effectLst/>
                <a:latin typeface="Times New Roman" panose="02020603050405020304" pitchFamily="18" charset="0"/>
                <a:ea typeface="Calibri" panose="020F0502020204030204" pitchFamily="34" charset="0"/>
              </a:rPr>
              <a:t>Shaji</a:t>
            </a:r>
            <a:r>
              <a:rPr lang="en-IN" sz="1800" kern="100" dirty="0">
                <a:effectLst/>
                <a:latin typeface="Times New Roman" panose="02020603050405020304" pitchFamily="18" charset="0"/>
                <a:ea typeface="Calibri" panose="020F0502020204030204" pitchFamily="34" charset="0"/>
              </a:rPr>
              <a:t> and Patil, 2023: Vashi, 2022).</a:t>
            </a:r>
          </a:p>
          <a:p>
            <a:pPr algn="just">
              <a:lnSpc>
                <a:spcPct val="110000"/>
              </a:lnSpc>
              <a:spcAft>
                <a:spcPts val="800"/>
              </a:spcAft>
            </a:pPr>
            <a:r>
              <a:rPr lang="en-IN" sz="1800" b="1" i="1" kern="100" dirty="0">
                <a:effectLst/>
                <a:latin typeface="Times New Roman" panose="02020603050405020304" pitchFamily="18" charset="0"/>
                <a:ea typeface="Calibri" panose="020F0502020204030204" pitchFamily="34" charset="0"/>
              </a:rPr>
              <a:t>Venture Capitalists</a:t>
            </a:r>
            <a:r>
              <a:rPr lang="en-IN" sz="1800" kern="100" dirty="0">
                <a:effectLst/>
                <a:latin typeface="Times New Roman" panose="02020603050405020304" pitchFamily="18" charset="0"/>
                <a:ea typeface="Calibri" panose="020F0502020204030204" pitchFamily="34" charset="0"/>
              </a:rPr>
              <a:t>: They can provide investment against royalties on the revenue for current and future events ( Berger and </a:t>
            </a:r>
            <a:r>
              <a:rPr lang="en-IN" sz="1800" kern="100" dirty="0" err="1">
                <a:effectLst/>
                <a:latin typeface="Times New Roman" panose="02020603050405020304" pitchFamily="18" charset="0"/>
                <a:ea typeface="Calibri" panose="020F0502020204030204" pitchFamily="34" charset="0"/>
              </a:rPr>
              <a:t>Hottenrott</a:t>
            </a:r>
            <a:r>
              <a:rPr lang="en-IN" sz="1800" kern="100" dirty="0">
                <a:effectLst/>
                <a:latin typeface="Times New Roman" panose="02020603050405020304" pitchFamily="18" charset="0"/>
                <a:ea typeface="Calibri" panose="020F0502020204030204" pitchFamily="34" charset="0"/>
              </a:rPr>
              <a:t>, 2021).</a:t>
            </a:r>
            <a:endParaRPr lang="en-US" dirty="0"/>
          </a:p>
        </p:txBody>
      </p:sp>
      <p:pic>
        <p:nvPicPr>
          <p:cNvPr id="4" name="Content Placeholder 3">
            <a:extLst>
              <a:ext uri="{FF2B5EF4-FFF2-40B4-BE49-F238E27FC236}">
                <a16:creationId xmlns:a16="http://schemas.microsoft.com/office/drawing/2014/main" id="{73910E9E-7EF8-32C4-9CB4-6CC772FAAA1A}"/>
              </a:ext>
            </a:extLst>
          </p:cNvPr>
          <p:cNvPicPr>
            <a:picLocks noChangeAspect="1"/>
          </p:cNvPicPr>
          <p:nvPr/>
        </p:nvPicPr>
        <p:blipFill>
          <a:blip r:embed="rId3"/>
          <a:stretch>
            <a:fillRect/>
          </a:stretch>
        </p:blipFill>
        <p:spPr>
          <a:xfrm>
            <a:off x="6307308" y="1122710"/>
            <a:ext cx="5441280" cy="4162580"/>
          </a:xfrm>
          <a:prstGeom prst="rect">
            <a:avLst/>
          </a:prstGeom>
        </p:spPr>
      </p:pic>
    </p:spTree>
    <p:extLst>
      <p:ext uri="{BB962C8B-B14F-4D97-AF65-F5344CB8AC3E}">
        <p14:creationId xmlns:p14="http://schemas.microsoft.com/office/powerpoint/2010/main" val="2584154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264824-BFB8-4F42-B863-B2A46E2B0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9E6D3-7B4C-5038-FAE6-C0B58B3B5C07}"/>
              </a:ext>
            </a:extLst>
          </p:cNvPr>
          <p:cNvSpPr>
            <a:spLocks noGrp="1"/>
          </p:cNvSpPr>
          <p:nvPr>
            <p:ph type="title"/>
          </p:nvPr>
        </p:nvSpPr>
        <p:spPr>
          <a:xfrm>
            <a:off x="448056" y="388800"/>
            <a:ext cx="4694400" cy="1141200"/>
          </a:xfrm>
        </p:spPr>
        <p:txBody>
          <a:bodyPr vert="horz" wrap="square" lIns="0" tIns="0" rIns="0" bIns="0" rtlCol="0" anchor="t">
            <a:normAutofit/>
          </a:bodyPr>
          <a:lstStyle/>
          <a:p>
            <a:pPr>
              <a:lnSpc>
                <a:spcPct val="100000"/>
              </a:lnSpc>
            </a:pPr>
            <a:r>
              <a:rPr lang="en-US"/>
              <a:t>SWOT ANALYSIS</a:t>
            </a:r>
          </a:p>
        </p:txBody>
      </p:sp>
      <p:cxnSp>
        <p:nvCxnSpPr>
          <p:cNvPr id="12" name="Straight Connector 11">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6000" y="450000"/>
            <a:ext cx="0" cy="1177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76F37B7-C927-D549-A307-1EA0E391BC86}"/>
              </a:ext>
            </a:extLst>
          </p:cNvPr>
          <p:cNvSpPr txBox="1"/>
          <p:nvPr/>
        </p:nvSpPr>
        <p:spPr>
          <a:xfrm>
            <a:off x="6094800" y="323999"/>
            <a:ext cx="5184000" cy="1303200"/>
          </a:xfrm>
          <a:prstGeom prst="rect">
            <a:avLst/>
          </a:prstGeom>
        </p:spPr>
        <p:txBody>
          <a:bodyPr vert="horz" wrap="square" lIns="0" tIns="0" rIns="91440" bIns="0" rtlCol="0">
            <a:normAutofit/>
          </a:bodyPr>
          <a:lstStyle/>
          <a:p>
            <a:pPr marL="0" marR="0" lvl="0" indent="-448056" fontAlgn="auto">
              <a:lnSpc>
                <a:spcPct val="130000"/>
              </a:lnSpc>
              <a:spcBef>
                <a:spcPts val="0"/>
              </a:spcBef>
              <a:spcAft>
                <a:spcPts val="600"/>
              </a:spcAft>
              <a:buClrTx/>
              <a:buSzTx/>
              <a:buFont typeface="Calibri Light" panose="020F0302020204030204" pitchFamily="34" charset="0"/>
              <a:buChar char="→"/>
              <a:tabLst/>
              <a:defRPr/>
            </a:pPr>
            <a:r>
              <a:rPr lang="en-US" sz="1300" dirty="0">
                <a:solidFill>
                  <a:schemeClr val="tx2">
                    <a:alpha val="55000"/>
                  </a:schemeClr>
                </a:solidFill>
                <a:effectLst/>
              </a:rPr>
              <a:t>SWOT analysis implies the evaluation of the internal environment in which an </a:t>
            </a:r>
            <a:r>
              <a:rPr lang="en-US" sz="1300" dirty="0" err="1">
                <a:solidFill>
                  <a:schemeClr val="tx2">
                    <a:alpha val="55000"/>
                  </a:schemeClr>
                </a:solidFill>
                <a:effectLst/>
              </a:rPr>
              <a:t>organisation</a:t>
            </a:r>
            <a:r>
              <a:rPr lang="en-US" sz="1300" dirty="0">
                <a:solidFill>
                  <a:schemeClr val="tx2">
                    <a:alpha val="55000"/>
                  </a:schemeClr>
                </a:solidFill>
                <a:effectLst/>
              </a:rPr>
              <a:t> or event </a:t>
            </a:r>
            <a:r>
              <a:rPr lang="en-US" sz="1300" dirty="0" err="1">
                <a:solidFill>
                  <a:schemeClr val="tx2">
                    <a:alpha val="55000"/>
                  </a:schemeClr>
                </a:solidFill>
                <a:effectLst/>
              </a:rPr>
              <a:t>organisational</a:t>
            </a:r>
            <a:r>
              <a:rPr lang="en-US" sz="1300" dirty="0">
                <a:solidFill>
                  <a:schemeClr val="tx2">
                    <a:alpha val="55000"/>
                  </a:schemeClr>
                </a:solidFill>
                <a:effectLst/>
              </a:rPr>
              <a:t> body operates by highlighting the strengths, weaknesses, opportunities and threats ( </a:t>
            </a:r>
            <a:r>
              <a:rPr lang="en-US" sz="1300" dirty="0" err="1">
                <a:solidFill>
                  <a:schemeClr val="tx2">
                    <a:alpha val="55000"/>
                  </a:schemeClr>
                </a:solidFill>
                <a:effectLst/>
              </a:rPr>
              <a:t>Benzaghta</a:t>
            </a:r>
            <a:r>
              <a:rPr lang="en-US" sz="1300" dirty="0">
                <a:solidFill>
                  <a:schemeClr val="tx2">
                    <a:alpha val="55000"/>
                  </a:schemeClr>
                </a:solidFill>
                <a:effectLst/>
              </a:rPr>
              <a:t> et al., 2021).</a:t>
            </a:r>
          </a:p>
        </p:txBody>
      </p:sp>
      <p:pic>
        <p:nvPicPr>
          <p:cNvPr id="4" name="table">
            <a:extLst>
              <a:ext uri="{FF2B5EF4-FFF2-40B4-BE49-F238E27FC236}">
                <a16:creationId xmlns:a16="http://schemas.microsoft.com/office/drawing/2014/main" id="{6BBDE0FE-656F-164E-4C5B-9B9A07E8532A}"/>
              </a:ext>
            </a:extLst>
          </p:cNvPr>
          <p:cNvPicPr>
            <a:picLocks noGrp="1" noChangeAspect="1"/>
          </p:cNvPicPr>
          <p:nvPr>
            <p:ph idx="1"/>
          </p:nvPr>
        </p:nvPicPr>
        <p:blipFill rotWithShape="1">
          <a:blip r:embed="rId3"/>
          <a:srcRect t="9475" r="-2" b="-2"/>
          <a:stretch/>
        </p:blipFill>
        <p:spPr>
          <a:xfrm>
            <a:off x="449997" y="1844675"/>
            <a:ext cx="10843200" cy="4570525"/>
          </a:xfrm>
          <a:prstGeom prst="rect">
            <a:avLst/>
          </a:prstGeom>
        </p:spPr>
      </p:pic>
    </p:spTree>
    <p:extLst>
      <p:ext uri="{BB962C8B-B14F-4D97-AF65-F5344CB8AC3E}">
        <p14:creationId xmlns:p14="http://schemas.microsoft.com/office/powerpoint/2010/main" val="210827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E02B9-D32C-46CF-464F-E876CF1D7F38}"/>
              </a:ext>
            </a:extLst>
          </p:cNvPr>
          <p:cNvSpPr>
            <a:spLocks noGrp="1"/>
          </p:cNvSpPr>
          <p:nvPr>
            <p:ph type="title"/>
          </p:nvPr>
        </p:nvSpPr>
        <p:spPr>
          <a:xfrm>
            <a:off x="448056" y="388800"/>
            <a:ext cx="11300532" cy="986400"/>
          </a:xfrm>
        </p:spPr>
        <p:txBody>
          <a:bodyPr anchor="b">
            <a:normAutofit/>
          </a:bodyPr>
          <a:lstStyle/>
          <a:p>
            <a:r>
              <a:rPr lang="en-GB" sz="3500"/>
              <a:t>PESTLE  Analysis</a:t>
            </a:r>
            <a:br>
              <a:rPr lang="en-GB" sz="3500"/>
            </a:br>
            <a:endParaRPr lang="en-GB" sz="3500"/>
          </a:p>
        </p:txBody>
      </p:sp>
      <p:cxnSp>
        <p:nvCxnSpPr>
          <p:cNvPr id="34" name="Straight Connector 33">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different colored circles&#10;&#10;Description automatically generated">
            <a:extLst>
              <a:ext uri="{FF2B5EF4-FFF2-40B4-BE49-F238E27FC236}">
                <a16:creationId xmlns:a16="http://schemas.microsoft.com/office/drawing/2014/main" id="{840903DC-969D-32BD-1863-790AC474E2D9}"/>
              </a:ext>
            </a:extLst>
          </p:cNvPr>
          <p:cNvPicPr>
            <a:picLocks noChangeAspect="1"/>
          </p:cNvPicPr>
          <p:nvPr/>
        </p:nvPicPr>
        <p:blipFill rotWithShape="1">
          <a:blip r:embed="rId3"/>
          <a:srcRect l="16069" r="16632"/>
          <a:stretch/>
        </p:blipFill>
        <p:spPr>
          <a:xfrm>
            <a:off x="450000" y="2059200"/>
            <a:ext cx="3492000" cy="3891600"/>
          </a:xfrm>
          <a:prstGeom prst="rect">
            <a:avLst/>
          </a:prstGeom>
        </p:spPr>
      </p:pic>
      <p:sp>
        <p:nvSpPr>
          <p:cNvPr id="17" name="Content Placeholder 7">
            <a:extLst>
              <a:ext uri="{FF2B5EF4-FFF2-40B4-BE49-F238E27FC236}">
                <a16:creationId xmlns:a16="http://schemas.microsoft.com/office/drawing/2014/main" id="{08001972-EEE0-2CF7-E825-3356326BCF21}"/>
              </a:ext>
            </a:extLst>
          </p:cNvPr>
          <p:cNvSpPr>
            <a:spLocks noGrp="1"/>
          </p:cNvSpPr>
          <p:nvPr>
            <p:ph idx="1"/>
          </p:nvPr>
        </p:nvSpPr>
        <p:spPr>
          <a:xfrm>
            <a:off x="4366800" y="1944000"/>
            <a:ext cx="7380000" cy="4006800"/>
          </a:xfrm>
        </p:spPr>
        <p:txBody>
          <a:bodyPr>
            <a:normAutofit fontScale="92500" lnSpcReduction="20000"/>
          </a:bodyPr>
          <a:lstStyle/>
          <a:p>
            <a:pPr marL="342900" lvl="0" indent="-342900">
              <a:lnSpc>
                <a:spcPct val="130000"/>
              </a:lnSpc>
              <a:buFont typeface="Symbol" panose="05050102010706020507" pitchFamily="18" charset="2"/>
              <a:buChar char=""/>
            </a:pPr>
            <a:endParaRPr lang="en-IN" sz="1000" b="1" kern="100" dirty="0">
              <a:effectLst/>
              <a:latin typeface="Times New Roman" panose="02020603050405020304" pitchFamily="18" charset="0"/>
              <a:ea typeface="Calibri" panose="020F0502020204030204" pitchFamily="34" charset="0"/>
            </a:endParaRPr>
          </a:p>
          <a:p>
            <a:pPr marL="0" lvl="0" indent="0">
              <a:lnSpc>
                <a:spcPct val="130000"/>
              </a:lnSpc>
              <a:buNone/>
            </a:pPr>
            <a:r>
              <a:rPr lang="en-IN" sz="1200" kern="100" dirty="0">
                <a:effectLst/>
                <a:latin typeface="Times New Roman" panose="02020603050405020304" pitchFamily="18" charset="0"/>
                <a:ea typeface="Calibri" panose="020F0502020204030204" pitchFamily="34" charset="0"/>
              </a:rPr>
              <a:t>The external environment of the organisation can be evaluated through a pestle analysis. This involves evaluating the overall environment based on six factors namely, political, economic, social, technological, legal and environmental parameters ( Thomas et al., 2021). </a:t>
            </a:r>
            <a:endParaRPr lang="en-IN" sz="1200" b="1" kern="100" dirty="0">
              <a:latin typeface="Times New Roman" panose="02020603050405020304" pitchFamily="18" charset="0"/>
              <a:ea typeface="Calibri" panose="020F0502020204030204" pitchFamily="34" charset="0"/>
            </a:endParaRPr>
          </a:p>
          <a:p>
            <a:pPr marL="0" indent="0">
              <a:lnSpc>
                <a:spcPct val="130000"/>
              </a:lnSpc>
              <a:buNone/>
            </a:pPr>
            <a:r>
              <a:rPr lang="en-IN" sz="1200" b="1" kern="100" dirty="0">
                <a:effectLst/>
                <a:latin typeface="Times New Roman" panose="02020603050405020304" pitchFamily="18" charset="0"/>
                <a:ea typeface="Calibri" panose="020F0502020204030204" pitchFamily="34" charset="0"/>
              </a:rPr>
              <a:t>Political</a:t>
            </a:r>
            <a:endParaRPr lang="en-IN" sz="1200" kern="100" dirty="0">
              <a:effectLst/>
              <a:latin typeface="Times New Roman" panose="02020603050405020304" pitchFamily="18" charset="0"/>
              <a:ea typeface="Calibri" panose="020F0502020204030204" pitchFamily="34" charset="0"/>
            </a:endParaRPr>
          </a:p>
          <a:p>
            <a:pPr marL="285750" indent="-285750">
              <a:lnSpc>
                <a:spcPct val="130000"/>
              </a:lnSpc>
              <a:buFont typeface="Arial" panose="020B0604020202020204" pitchFamily="34" charset="0"/>
              <a:buChar char="•"/>
            </a:pPr>
            <a:r>
              <a:rPr lang="en-IN" sz="1200" kern="100" dirty="0">
                <a:effectLst/>
                <a:latin typeface="Times New Roman" panose="02020603050405020304" pitchFamily="18" charset="0"/>
                <a:ea typeface="Calibri" panose="020F0502020204030204" pitchFamily="34" charset="0"/>
              </a:rPr>
              <a:t> Political stability in the UK is at 0.54 out of 2.5 which indicates a highly stable political environment (Global Economy, 2022). </a:t>
            </a:r>
          </a:p>
          <a:p>
            <a:pPr marL="285750" indent="-285750">
              <a:lnSpc>
                <a:spcPct val="130000"/>
              </a:lnSpc>
              <a:buFont typeface="Arial" panose="020B0604020202020204" pitchFamily="34" charset="0"/>
              <a:buChar char="•"/>
            </a:pPr>
            <a:r>
              <a:rPr lang="en-IN" sz="1200" kern="100" dirty="0">
                <a:effectLst/>
                <a:latin typeface="Times New Roman" panose="02020603050405020304" pitchFamily="18" charset="0"/>
                <a:ea typeface="Calibri" panose="020F0502020204030204" pitchFamily="34" charset="0"/>
              </a:rPr>
              <a:t>This will have a significantly positive impact on the conference. It will be easier to organise the event as permissions and support can be easily availed from the government. Moreover, it can also encourage the implementation of the conference as it aligns with the sustainable development goals of UNDP (UNDP, 2024). </a:t>
            </a:r>
          </a:p>
          <a:p>
            <a:pPr marL="0" lvl="0" indent="0">
              <a:lnSpc>
                <a:spcPct val="130000"/>
              </a:lnSpc>
              <a:buNone/>
            </a:pPr>
            <a:r>
              <a:rPr lang="en-IN" sz="1200" b="1" kern="100" dirty="0">
                <a:effectLst/>
                <a:latin typeface="Times New Roman" panose="02020603050405020304" pitchFamily="18" charset="0"/>
                <a:ea typeface="Calibri" panose="020F0502020204030204" pitchFamily="34" charset="0"/>
              </a:rPr>
              <a:t>Economic</a:t>
            </a:r>
          </a:p>
          <a:p>
            <a:pPr marL="342900" lvl="0" indent="-342900">
              <a:lnSpc>
                <a:spcPct val="130000"/>
              </a:lnSpc>
              <a:buFont typeface="Symbol" panose="05050102010706020507" pitchFamily="18" charset="2"/>
              <a:buChar char=""/>
            </a:pPr>
            <a:r>
              <a:rPr lang="en-IN" sz="1200" kern="100" dirty="0">
                <a:effectLst/>
                <a:latin typeface="Times New Roman" panose="02020603050405020304" pitchFamily="18" charset="0"/>
                <a:ea typeface="Calibri" panose="020F0502020204030204" pitchFamily="34" charset="0"/>
              </a:rPr>
              <a:t> The inflation rate in the UK currently stands at 4% as of December 2023 (Trading Economics, 2024). </a:t>
            </a:r>
          </a:p>
          <a:p>
            <a:pPr marL="0" lvl="0" indent="0">
              <a:lnSpc>
                <a:spcPct val="130000"/>
              </a:lnSpc>
              <a:buNone/>
            </a:pPr>
            <a:r>
              <a:rPr lang="en-IN" sz="1200" b="1" kern="100" dirty="0">
                <a:latin typeface="Times New Roman" panose="02020603050405020304" pitchFamily="18" charset="0"/>
                <a:ea typeface="Calibri" panose="020F0502020204030204" pitchFamily="34" charset="0"/>
              </a:rPr>
              <a:t>Social</a:t>
            </a:r>
            <a:endParaRPr lang="en-IN" sz="1200" b="1" kern="100" dirty="0">
              <a:effectLst/>
              <a:latin typeface="Times New Roman" panose="02020603050405020304" pitchFamily="18" charset="0"/>
              <a:ea typeface="Calibri" panose="020F0502020204030204" pitchFamily="34" charset="0"/>
            </a:endParaRPr>
          </a:p>
          <a:p>
            <a:pPr marL="342900" lvl="0" indent="-342900">
              <a:lnSpc>
                <a:spcPct val="130000"/>
              </a:lnSpc>
              <a:spcAft>
                <a:spcPts val="800"/>
              </a:spcAft>
              <a:buFont typeface="Symbol" panose="05050102010706020507" pitchFamily="18" charset="2"/>
              <a:buChar char=""/>
            </a:pPr>
            <a:r>
              <a:rPr lang="en-IN" sz="1200" kern="100" dirty="0">
                <a:effectLst/>
                <a:latin typeface="Times New Roman" panose="02020603050405020304" pitchFamily="18" charset="0"/>
                <a:ea typeface="Calibri" panose="020F0502020204030204" pitchFamily="34" charset="0"/>
              </a:rPr>
              <a:t> Demographic influence also outlines that approximately 55% of UK citizens would like to obtain a more sustainable lifestyle if it was affordable (Statista, 2024). </a:t>
            </a:r>
          </a:p>
          <a:p>
            <a:pPr>
              <a:lnSpc>
                <a:spcPct val="130000"/>
              </a:lnSpc>
            </a:pPr>
            <a:endParaRPr lang="en-US" sz="1000" dirty="0"/>
          </a:p>
        </p:txBody>
      </p:sp>
    </p:spTree>
    <p:extLst>
      <p:ext uri="{BB962C8B-B14F-4D97-AF65-F5344CB8AC3E}">
        <p14:creationId xmlns:p14="http://schemas.microsoft.com/office/powerpoint/2010/main" val="2028763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99AC95-9FC1-42BD-A490-2EDBABE7C2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4D7FF8-E4FE-4E1D-662D-BAB5328F1C0A}"/>
              </a:ext>
            </a:extLst>
          </p:cNvPr>
          <p:cNvSpPr>
            <a:spLocks noGrp="1"/>
          </p:cNvSpPr>
          <p:nvPr>
            <p:ph type="title"/>
          </p:nvPr>
        </p:nvSpPr>
        <p:spPr>
          <a:xfrm>
            <a:off x="448056" y="388800"/>
            <a:ext cx="7380000" cy="860400"/>
          </a:xfrm>
        </p:spPr>
        <p:txBody>
          <a:bodyPr anchor="b">
            <a:normAutofit/>
          </a:bodyPr>
          <a:lstStyle/>
          <a:p>
            <a:r>
              <a:rPr lang="en-GB" dirty="0"/>
              <a:t>PESTLE</a:t>
            </a:r>
          </a:p>
        </p:txBody>
      </p:sp>
      <p:cxnSp>
        <p:nvCxnSpPr>
          <p:cNvPr id="23" name="Straight Connector 22">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73836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FD9D2916-0E80-20F0-D630-1008F7BAE1FE}"/>
              </a:ext>
            </a:extLst>
          </p:cNvPr>
          <p:cNvSpPr>
            <a:spLocks noGrp="1"/>
          </p:cNvSpPr>
          <p:nvPr>
            <p:ph idx="1"/>
          </p:nvPr>
        </p:nvSpPr>
        <p:spPr>
          <a:xfrm>
            <a:off x="448056" y="1944000"/>
            <a:ext cx="7380000" cy="4006800"/>
          </a:xfrm>
        </p:spPr>
        <p:txBody>
          <a:bodyPr>
            <a:normAutofit/>
          </a:bodyPr>
          <a:lstStyle/>
          <a:p>
            <a:pPr marL="342900" lvl="0" indent="-342900">
              <a:buFont typeface="Symbol" panose="05050102010706020507" pitchFamily="18" charset="2"/>
              <a:buChar char=""/>
            </a:pPr>
            <a:r>
              <a:rPr lang="en-IN" b="1" kern="100" dirty="0">
                <a:effectLst/>
                <a:latin typeface="Times New Roman" panose="02020603050405020304" pitchFamily="18" charset="0"/>
                <a:ea typeface="Calibri" panose="020F0502020204030204" pitchFamily="34" charset="0"/>
              </a:rPr>
              <a:t>Technological</a:t>
            </a:r>
            <a:r>
              <a:rPr lang="en-IN" kern="100" dirty="0">
                <a:effectLst/>
                <a:latin typeface="Times New Roman" panose="02020603050405020304" pitchFamily="18" charset="0"/>
                <a:ea typeface="Calibri" panose="020F0502020204030204" pitchFamily="34" charset="0"/>
              </a:rPr>
              <a:t>: The innovation index score of the UK is estimated to be 59.7 percentage points (Global Economy, 2022). </a:t>
            </a:r>
          </a:p>
          <a:p>
            <a:pPr marL="342900" lvl="0" indent="-342900">
              <a:buFont typeface="Symbol" panose="05050102010706020507" pitchFamily="18" charset="2"/>
              <a:buChar char=""/>
            </a:pPr>
            <a:r>
              <a:rPr lang="en-IN" b="1" kern="100" dirty="0">
                <a:effectLst/>
                <a:latin typeface="Times New Roman" panose="02020603050405020304" pitchFamily="18" charset="0"/>
                <a:ea typeface="Calibri" panose="020F0502020204030204" pitchFamily="34" charset="0"/>
              </a:rPr>
              <a:t>Legal</a:t>
            </a:r>
            <a:r>
              <a:rPr lang="en-IN" kern="100" dirty="0">
                <a:effectLst/>
                <a:latin typeface="Times New Roman" panose="02020603050405020304" pitchFamily="18" charset="0"/>
                <a:ea typeface="Calibri" panose="020F0502020204030204" pitchFamily="34" charset="0"/>
              </a:rPr>
              <a:t>: The Data Protection Act 2018 is legislation that governs the way in which different types of data are stored and used by organisations (legislation.gov.uk, 2024). </a:t>
            </a:r>
          </a:p>
          <a:p>
            <a:pPr marL="342900" lvl="0" indent="-342900">
              <a:spcAft>
                <a:spcPts val="800"/>
              </a:spcAft>
              <a:buFont typeface="Symbol" panose="05050102010706020507" pitchFamily="18" charset="2"/>
              <a:buChar char=""/>
            </a:pPr>
            <a:r>
              <a:rPr lang="en-IN" b="1" kern="100" dirty="0">
                <a:effectLst/>
                <a:latin typeface="Times New Roman" panose="02020603050405020304" pitchFamily="18" charset="0"/>
                <a:ea typeface="Calibri" panose="020F0502020204030204" pitchFamily="34" charset="0"/>
              </a:rPr>
              <a:t>Environmental</a:t>
            </a:r>
            <a:r>
              <a:rPr lang="en-IN" kern="100" dirty="0">
                <a:effectLst/>
                <a:latin typeface="Times New Roman" panose="02020603050405020304" pitchFamily="18" charset="0"/>
                <a:ea typeface="Calibri" panose="020F0502020204030204" pitchFamily="34" charset="0"/>
              </a:rPr>
              <a:t>: The Environment Act 2021 is another legislative regulation that can determine the amount of influence that the conference has (legislation.gov.uk, 2024). </a:t>
            </a:r>
          </a:p>
          <a:p>
            <a:endParaRPr lang="en-US" dirty="0"/>
          </a:p>
        </p:txBody>
      </p:sp>
      <p:pic>
        <p:nvPicPr>
          <p:cNvPr id="4" name="Content Placeholder 3" descr="A group of icons with text&#10;&#10;Description automatically generated">
            <a:extLst>
              <a:ext uri="{FF2B5EF4-FFF2-40B4-BE49-F238E27FC236}">
                <a16:creationId xmlns:a16="http://schemas.microsoft.com/office/drawing/2014/main" id="{D2DAA46F-18D7-E01D-57B1-0D17863182DF}"/>
              </a:ext>
            </a:extLst>
          </p:cNvPr>
          <p:cNvPicPr>
            <a:picLocks noChangeAspect="1"/>
          </p:cNvPicPr>
          <p:nvPr/>
        </p:nvPicPr>
        <p:blipFill>
          <a:blip r:embed="rId3"/>
          <a:stretch>
            <a:fillRect/>
          </a:stretch>
        </p:blipFill>
        <p:spPr>
          <a:xfrm>
            <a:off x="8256588" y="1933785"/>
            <a:ext cx="3492000" cy="2540430"/>
          </a:xfrm>
          <a:prstGeom prst="rect">
            <a:avLst/>
          </a:prstGeom>
        </p:spPr>
      </p:pic>
    </p:spTree>
    <p:extLst>
      <p:ext uri="{BB962C8B-B14F-4D97-AF65-F5344CB8AC3E}">
        <p14:creationId xmlns:p14="http://schemas.microsoft.com/office/powerpoint/2010/main" val="4289644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1425D08-6505-4F53-9B03-D2F28936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35114-7E21-F7EF-FF91-D0C1C955EE1F}"/>
              </a:ext>
            </a:extLst>
          </p:cNvPr>
          <p:cNvSpPr>
            <a:spLocks noGrp="1"/>
          </p:cNvSpPr>
          <p:nvPr>
            <p:ph type="title"/>
          </p:nvPr>
        </p:nvSpPr>
        <p:spPr>
          <a:xfrm>
            <a:off x="448056" y="388800"/>
            <a:ext cx="5432044" cy="860400"/>
          </a:xfrm>
        </p:spPr>
        <p:txBody>
          <a:bodyPr anchor="b">
            <a:normAutofit/>
          </a:bodyPr>
          <a:lstStyle/>
          <a:p>
            <a:r>
              <a:rPr lang="en-GB"/>
              <a:t>CONCLUSION</a:t>
            </a:r>
            <a:endParaRPr lang="en-GB" dirty="0"/>
          </a:p>
        </p:txBody>
      </p:sp>
      <p:cxnSp>
        <p:nvCxnSpPr>
          <p:cNvPr id="14" name="Straight Connector 13">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5434694"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A8956D-6715-711E-66BA-50A589B210CD}"/>
              </a:ext>
            </a:extLst>
          </p:cNvPr>
          <p:cNvSpPr>
            <a:spLocks noGrp="1"/>
          </p:cNvSpPr>
          <p:nvPr>
            <p:ph idx="1"/>
          </p:nvPr>
        </p:nvSpPr>
        <p:spPr>
          <a:xfrm>
            <a:off x="448056" y="1944000"/>
            <a:ext cx="5432044" cy="4006800"/>
          </a:xfrm>
        </p:spPr>
        <p:txBody>
          <a:bodyPr>
            <a:normAutofit/>
          </a:bodyPr>
          <a:lstStyle/>
          <a:p>
            <a:pPr marL="342900" lvl="0" indent="-342900">
              <a:buFont typeface="Symbol" panose="05050102010706020507" pitchFamily="18" charset="2"/>
              <a:buChar char=""/>
            </a:pPr>
            <a:r>
              <a:rPr lang="en-IN" kern="100">
                <a:effectLst/>
                <a:latin typeface="Times New Roman" panose="02020603050405020304" pitchFamily="18" charset="0"/>
                <a:ea typeface="Calibri" panose="020F0502020204030204" pitchFamily="34" charset="0"/>
              </a:rPr>
              <a:t>Through the completion of the presentation, it has been found that a number of factors need to be evaluated to understand its feasibility. </a:t>
            </a:r>
          </a:p>
          <a:p>
            <a:pPr marL="342900" lvl="0" indent="-342900">
              <a:spcAft>
                <a:spcPts val="800"/>
              </a:spcAft>
              <a:buFont typeface="Symbol" panose="05050102010706020507" pitchFamily="18" charset="2"/>
              <a:buChar char=""/>
            </a:pPr>
            <a:r>
              <a:rPr lang="en-IN" kern="100">
                <a:effectLst/>
                <a:latin typeface="Times New Roman" panose="02020603050405020304" pitchFamily="18" charset="0"/>
                <a:ea typeface="Calibri" panose="020F0502020204030204" pitchFamily="34" charset="0"/>
              </a:rPr>
              <a:t>Herein, it has helped in finding that ensuring proper political stability, improvements in pricing and cost management can be implemented to ensure that it can be executed without major problems. </a:t>
            </a:r>
          </a:p>
          <a:p>
            <a:endParaRPr lang="en-GB" dirty="0"/>
          </a:p>
        </p:txBody>
      </p:sp>
      <p:pic>
        <p:nvPicPr>
          <p:cNvPr id="4" name="Picture 3">
            <a:extLst>
              <a:ext uri="{FF2B5EF4-FFF2-40B4-BE49-F238E27FC236}">
                <a16:creationId xmlns:a16="http://schemas.microsoft.com/office/drawing/2014/main" id="{6818422D-6504-4E11-C5B5-9EF1F7BCCF5B}"/>
              </a:ext>
            </a:extLst>
          </p:cNvPr>
          <p:cNvPicPr>
            <a:picLocks noChangeAspect="1"/>
          </p:cNvPicPr>
          <p:nvPr/>
        </p:nvPicPr>
        <p:blipFill rotWithShape="1">
          <a:blip r:embed="rId3"/>
          <a:srcRect l="25517" r="11752"/>
          <a:stretch/>
        </p:blipFill>
        <p:spPr>
          <a:xfrm>
            <a:off x="6307308" y="450000"/>
            <a:ext cx="5441280" cy="5508000"/>
          </a:xfrm>
          <a:prstGeom prst="rect">
            <a:avLst/>
          </a:prstGeom>
        </p:spPr>
      </p:pic>
    </p:spTree>
    <p:extLst>
      <p:ext uri="{BB962C8B-B14F-4D97-AF65-F5344CB8AC3E}">
        <p14:creationId xmlns:p14="http://schemas.microsoft.com/office/powerpoint/2010/main" val="68430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0A788-AA27-1B6E-7D99-3D8C1EC48E8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D84C710-0A3D-87CF-C421-1B69C1ECC7FB}"/>
              </a:ext>
            </a:extLst>
          </p:cNvPr>
          <p:cNvSpPr>
            <a:spLocks noGrp="1"/>
          </p:cNvSpPr>
          <p:nvPr>
            <p:ph idx="1"/>
          </p:nvPr>
        </p:nvSpPr>
        <p:spPr>
          <a:xfrm>
            <a:off x="448056" y="1735200"/>
            <a:ext cx="11293200" cy="4620444"/>
          </a:xfrm>
        </p:spPr>
        <p:txBody>
          <a:bodyPr>
            <a:normAutofit fontScale="77500" lnSpcReduction="20000"/>
          </a:bodyPr>
          <a:lstStyle/>
          <a:p>
            <a:pPr>
              <a:buFont typeface="Arial" panose="020B0604020202020204" pitchFamily="34" charset="0"/>
              <a:buChar char="•"/>
            </a:pPr>
            <a:r>
              <a:rPr lang="en-GB" dirty="0" err="1"/>
              <a:t>Aburumman</a:t>
            </a:r>
            <a:r>
              <a:rPr lang="en-GB" dirty="0"/>
              <a:t>, A.A. (2020) COVID-19 impact and survival strategy in business tourism market: the example of the UAE MICE industry. Humanities and social sciences communications, 7(1).</a:t>
            </a:r>
          </a:p>
          <a:p>
            <a:pPr>
              <a:buFont typeface="Arial" panose="020B0604020202020204" pitchFamily="34" charset="0"/>
              <a:buChar char="•"/>
            </a:pPr>
            <a:r>
              <a:rPr lang="en-GB" dirty="0" err="1"/>
              <a:t>Benzaghta</a:t>
            </a:r>
            <a:r>
              <a:rPr lang="en-GB" dirty="0"/>
              <a:t>, M.A., </a:t>
            </a:r>
            <a:r>
              <a:rPr lang="en-GB" dirty="0" err="1"/>
              <a:t>Elwalda</a:t>
            </a:r>
            <a:r>
              <a:rPr lang="en-GB" dirty="0"/>
              <a:t>, A., Mousa, M.M., Erkan, I. and Rahman, M. (2021) SWOT analysis applications: An integrative literature review. Journal of Global Business Insights, 6(1), pp.55-73.</a:t>
            </a:r>
          </a:p>
          <a:p>
            <a:pPr>
              <a:buFont typeface="Arial" panose="020B0604020202020204" pitchFamily="34" charset="0"/>
              <a:buChar char="•"/>
            </a:pPr>
            <a:r>
              <a:rPr lang="en-GB" dirty="0"/>
              <a:t>Berger, M. and </a:t>
            </a:r>
            <a:r>
              <a:rPr lang="en-GB" dirty="0" err="1"/>
              <a:t>Hottenrott</a:t>
            </a:r>
            <a:r>
              <a:rPr lang="en-GB" dirty="0"/>
              <a:t>, H. (2021) Start-up subsidies and the sources of venture capital. Journal of Business Venturing Insights, 16, p.e00272.</a:t>
            </a:r>
          </a:p>
          <a:p>
            <a:pPr>
              <a:buFont typeface="Arial" panose="020B0604020202020204" pitchFamily="34" charset="0"/>
              <a:buChar char="•"/>
            </a:pPr>
            <a:endParaRPr lang="en-GB" dirty="0"/>
          </a:p>
          <a:p>
            <a:pPr>
              <a:buFont typeface="Arial" panose="020B0604020202020204" pitchFamily="34" charset="0"/>
              <a:buChar char="•"/>
            </a:pPr>
            <a:r>
              <a:rPr lang="en-GB" dirty="0"/>
              <a:t>Cheng, Z., Wang, H., Xiong, W., Zhu, D. and Cheng, L. (2021) Public–private partnership as a driver of sustainable development: Toward a conceptual framework of sustainability-oriented PPP. Environment, Development and Sustainability, 23, pp.1043-1063.</a:t>
            </a:r>
          </a:p>
          <a:p>
            <a:pPr>
              <a:buFont typeface="Arial" panose="020B0604020202020204" pitchFamily="34" charset="0"/>
              <a:buChar char="•"/>
            </a:pPr>
            <a:r>
              <a:rPr lang="en-GB" dirty="0"/>
              <a:t>ESH (2024) Get to know the Euston Square Hotel Available at: </a:t>
            </a:r>
            <a:r>
              <a:rPr lang="en-GB" dirty="0">
                <a:hlinkClick r:id="rId2"/>
              </a:rPr>
              <a:t>https://euston-square-hotel.com/?gad_source=1&amp;gclid=Cj0KCQiAqsitBhDlARIsAGMR1RhbIqY8aP5pZjSMQAMZWxySEwrmy_hAX32n5jGJ2yx6yeBy4kxagkoaAjxREALw_wcB</a:t>
            </a:r>
            <a:r>
              <a:rPr lang="en-GB" dirty="0"/>
              <a:t> (Accessed: 25 January 2024).</a:t>
            </a:r>
          </a:p>
          <a:p>
            <a:pPr>
              <a:buFont typeface="Arial" panose="020B0604020202020204" pitchFamily="34" charset="0"/>
              <a:buChar char="•"/>
            </a:pPr>
            <a:r>
              <a:rPr lang="en-GB" dirty="0"/>
              <a:t>Global Economy (2022) United Kingdom Innovation index - data, chart Available at: </a:t>
            </a:r>
            <a:r>
              <a:rPr lang="en-GB" dirty="0">
                <a:hlinkClick r:id="rId3"/>
              </a:rPr>
              <a:t>https://www.theglobaleconomy.com/United-Kingdom/GII_Index/#:~:text=Innovations%20index%20(0%2D100)&amp;text=For%20that%20indicator%2C%20we%20provide,from%202022%20is%2059.7%20points</a:t>
            </a:r>
            <a:r>
              <a:rPr lang="en-GB" dirty="0"/>
              <a:t>. (Accessed: 25 January 2024).</a:t>
            </a:r>
          </a:p>
          <a:p>
            <a:endParaRPr lang="en-GB" dirty="0"/>
          </a:p>
        </p:txBody>
      </p:sp>
    </p:spTree>
    <p:extLst>
      <p:ext uri="{BB962C8B-B14F-4D97-AF65-F5344CB8AC3E}">
        <p14:creationId xmlns:p14="http://schemas.microsoft.com/office/powerpoint/2010/main" val="2940123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97EDBB-32B8-20CB-5DB1-6658B5E4CABC}"/>
              </a:ext>
            </a:extLst>
          </p:cNvPr>
          <p:cNvSpPr>
            <a:spLocks noGrp="1"/>
          </p:cNvSpPr>
          <p:nvPr>
            <p:ph idx="1"/>
          </p:nvPr>
        </p:nvSpPr>
        <p:spPr>
          <a:xfrm>
            <a:off x="448056" y="1735200"/>
            <a:ext cx="11293200" cy="4620444"/>
          </a:xfrm>
        </p:spPr>
        <p:txBody>
          <a:bodyPr>
            <a:normAutofit fontScale="85000" lnSpcReduction="10000"/>
          </a:bodyPr>
          <a:lstStyle/>
          <a:p>
            <a:pPr>
              <a:buFont typeface="Arial" panose="020B0604020202020204" pitchFamily="34" charset="0"/>
              <a:buChar char="•"/>
            </a:pPr>
            <a:r>
              <a:rPr lang="en-GB" dirty="0" err="1"/>
              <a:t>Højlund</a:t>
            </a:r>
            <a:r>
              <a:rPr lang="en-GB" dirty="0"/>
              <a:t>, S., Schneider, M. and </a:t>
            </a:r>
            <a:r>
              <a:rPr lang="en-GB" dirty="0" err="1"/>
              <a:t>Rymann</a:t>
            </a:r>
            <a:r>
              <a:rPr lang="en-GB" dirty="0"/>
              <a:t>, E. (2022) Rethinking the design of (food) conferences: The case of Creative Tastebuds 2021. International Journal of Food Design, 7(2), pp.205-219.</a:t>
            </a:r>
          </a:p>
          <a:p>
            <a:pPr>
              <a:buFont typeface="Arial" panose="020B0604020202020204" pitchFamily="34" charset="0"/>
              <a:buChar char="•"/>
            </a:pPr>
            <a:r>
              <a:rPr lang="en-GB" dirty="0"/>
              <a:t>Hulu, Y.A., Cindy, C., </a:t>
            </a:r>
            <a:r>
              <a:rPr lang="en-GB" dirty="0" err="1"/>
              <a:t>Gani</a:t>
            </a:r>
            <a:r>
              <a:rPr lang="en-GB" dirty="0"/>
              <a:t>, S., </a:t>
            </a:r>
            <a:r>
              <a:rPr lang="en-GB" dirty="0" err="1"/>
              <a:t>Sinurat</a:t>
            </a:r>
            <a:r>
              <a:rPr lang="en-GB" dirty="0"/>
              <a:t>, M. and Ilham, R.N. (2022) The Relationship between Non-Performing Loans and Size on Leverage in Indonesia Stock Exchange. International Journal of Finance, Economics and Business, 1(3), pp.231-236.</a:t>
            </a:r>
          </a:p>
          <a:p>
            <a:pPr>
              <a:buFont typeface="Arial" panose="020B0604020202020204" pitchFamily="34" charset="0"/>
              <a:buChar char="•"/>
            </a:pPr>
            <a:r>
              <a:rPr lang="en-GB" dirty="0"/>
              <a:t>Kamath, V., </a:t>
            </a:r>
            <a:r>
              <a:rPr lang="en-GB" dirty="0" err="1"/>
              <a:t>Shaji</a:t>
            </a:r>
            <a:r>
              <a:rPr lang="en-GB" dirty="0"/>
              <a:t>, R. and Patil, R. (2023) Study and Analysis of acquisition of customers and sourcing of funds in an NBFC. </a:t>
            </a:r>
            <a:r>
              <a:rPr lang="en-GB" dirty="0" err="1"/>
              <a:t>Boletin</a:t>
            </a:r>
            <a:r>
              <a:rPr lang="en-GB" dirty="0"/>
              <a:t> de </a:t>
            </a:r>
            <a:r>
              <a:rPr lang="en-GB" dirty="0" err="1"/>
              <a:t>Literatura</a:t>
            </a:r>
            <a:r>
              <a:rPr lang="en-GB" dirty="0"/>
              <a:t> Oral-The Literary Journal, 10(1), pp.1061-1072.</a:t>
            </a:r>
          </a:p>
          <a:p>
            <a:pPr>
              <a:buFont typeface="Arial" panose="020B0604020202020204" pitchFamily="34" charset="0"/>
              <a:buChar char="•"/>
            </a:pPr>
            <a:r>
              <a:rPr lang="en-GB" dirty="0"/>
              <a:t>legislation.gov.uk (2024) Data Protection Act 2018 Available at: </a:t>
            </a:r>
            <a:r>
              <a:rPr lang="en-GB" dirty="0">
                <a:hlinkClick r:id="rId2"/>
              </a:rPr>
              <a:t>https://www.legislation.gov.uk/ukpga/2018/12/contents/enacted</a:t>
            </a:r>
            <a:r>
              <a:rPr lang="en-GB" dirty="0"/>
              <a:t> (Accessed: 25 January 2024).</a:t>
            </a:r>
          </a:p>
          <a:p>
            <a:pPr>
              <a:buFont typeface="Arial" panose="020B0604020202020204" pitchFamily="34" charset="0"/>
              <a:buChar char="•"/>
            </a:pPr>
            <a:r>
              <a:rPr lang="en-GB" dirty="0"/>
              <a:t>legislation.gov.uk (2024) Environment Act 2021 Available at: </a:t>
            </a:r>
            <a:r>
              <a:rPr lang="en-GB" dirty="0">
                <a:hlinkClick r:id="rId3"/>
              </a:rPr>
              <a:t>https://www.legislation.gov.uk/ukpga/2021/30/contents/enacted</a:t>
            </a:r>
            <a:r>
              <a:rPr lang="en-GB" dirty="0"/>
              <a:t> (Accessed: 25 January 2024).</a:t>
            </a:r>
          </a:p>
          <a:p>
            <a:pPr>
              <a:buFont typeface="Arial" panose="020B0604020202020204" pitchFamily="34" charset="0"/>
              <a:buChar char="•"/>
            </a:pPr>
            <a:r>
              <a:rPr lang="en-GB" dirty="0"/>
              <a:t>Ngoc, N.M., Tien, N.H., Hieu, V.M. and Trang, T.T.T. (2023) Sustainable Integration in Vietnam’s Tourism Industry. World review of entrepreneurship management and sustainable development.</a:t>
            </a:r>
          </a:p>
          <a:p>
            <a:endParaRPr lang="en-GB" dirty="0"/>
          </a:p>
        </p:txBody>
      </p:sp>
    </p:spTree>
    <p:extLst>
      <p:ext uri="{BB962C8B-B14F-4D97-AF65-F5344CB8AC3E}">
        <p14:creationId xmlns:p14="http://schemas.microsoft.com/office/powerpoint/2010/main" val="2100572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A81B5B-E30E-D4D2-932B-7E06DB1E17AF}"/>
              </a:ext>
            </a:extLst>
          </p:cNvPr>
          <p:cNvSpPr>
            <a:spLocks noGrp="1"/>
          </p:cNvSpPr>
          <p:nvPr>
            <p:ph idx="1"/>
          </p:nvPr>
        </p:nvSpPr>
        <p:spPr>
          <a:xfrm>
            <a:off x="448056" y="1735200"/>
            <a:ext cx="11293200" cy="4734000"/>
          </a:xfrm>
        </p:spPr>
        <p:txBody>
          <a:bodyPr>
            <a:normAutofit fontScale="70000" lnSpcReduction="20000"/>
          </a:bodyPr>
          <a:lstStyle/>
          <a:p>
            <a:pPr>
              <a:buFont typeface="Arial" panose="020B0604020202020204" pitchFamily="34" charset="0"/>
              <a:buChar char="•"/>
            </a:pPr>
            <a:r>
              <a:rPr lang="en-GB" dirty="0" err="1"/>
              <a:t>Ogege</a:t>
            </a:r>
            <a:r>
              <a:rPr lang="en-GB" dirty="0"/>
              <a:t>, S. and </a:t>
            </a:r>
            <a:r>
              <a:rPr lang="en-GB" dirty="0" err="1"/>
              <a:t>Boloupremo</a:t>
            </a:r>
            <a:r>
              <a:rPr lang="en-GB" dirty="0"/>
              <a:t>, T. (2023) Crowdfunding finance as a creative alternative to traditional loans and credit for start-up businesses in Lagos State, Nigeria. </a:t>
            </a:r>
            <a:r>
              <a:rPr lang="en-GB" dirty="0" err="1"/>
              <a:t>Fuoye</a:t>
            </a:r>
            <a:r>
              <a:rPr lang="en-GB" dirty="0"/>
              <a:t> Journal of Finance and Contemporary Issues, 4(2).</a:t>
            </a:r>
          </a:p>
          <a:p>
            <a:pPr>
              <a:buFont typeface="Arial" panose="020B0604020202020204" pitchFamily="34" charset="0"/>
              <a:buChar char="•"/>
            </a:pPr>
            <a:r>
              <a:rPr lang="en-GB" dirty="0" err="1"/>
              <a:t>Priyatmoko</a:t>
            </a:r>
            <a:r>
              <a:rPr lang="en-GB" dirty="0"/>
              <a:t>, H. (2020) A RAINBOW ON THE TABLE: Historical Study Of Culinary Diversity In Solo. </a:t>
            </a:r>
            <a:r>
              <a:rPr lang="en-GB" dirty="0" err="1"/>
              <a:t>Jurnal</a:t>
            </a:r>
            <a:r>
              <a:rPr lang="en-GB" dirty="0"/>
              <a:t> </a:t>
            </a:r>
            <a:r>
              <a:rPr lang="en-GB" dirty="0" err="1"/>
              <a:t>Sosiologi</a:t>
            </a:r>
            <a:r>
              <a:rPr lang="en-GB" dirty="0"/>
              <a:t> </a:t>
            </a:r>
            <a:r>
              <a:rPr lang="en-GB" dirty="0" err="1"/>
              <a:t>Reflektif</a:t>
            </a:r>
            <a:r>
              <a:rPr lang="en-GB" dirty="0"/>
              <a:t>, 14(2), pp.359-372.</a:t>
            </a:r>
          </a:p>
          <a:p>
            <a:pPr>
              <a:buFont typeface="Arial" panose="020B0604020202020204" pitchFamily="34" charset="0"/>
              <a:buChar char="•"/>
            </a:pPr>
            <a:r>
              <a:rPr lang="en-GB" dirty="0"/>
              <a:t>Statista (2024) Leading factors that would help consumers adopt more sustainable habits and shopping </a:t>
            </a:r>
            <a:r>
              <a:rPr lang="en-GB" dirty="0" err="1"/>
              <a:t>behavior</a:t>
            </a:r>
            <a:r>
              <a:rPr lang="en-GB" dirty="0"/>
              <a:t> in the United Kingdom (UK) in 2023 Available at: </a:t>
            </a:r>
            <a:r>
              <a:rPr lang="en-GB" dirty="0">
                <a:hlinkClick r:id="rId2"/>
              </a:rPr>
              <a:t>https://www.statista.com/statistics/1056532/factors-that-encourage-purchasing-sustainable-products-in-the-uk/#:~:text=In%202023%2C%20approximately%2055%20percent,top%20concern%20in%20the%20country</a:t>
            </a:r>
            <a:r>
              <a:rPr lang="en-GB" dirty="0"/>
              <a:t>. (Accessed: 25 January 2024).</a:t>
            </a:r>
          </a:p>
          <a:p>
            <a:pPr>
              <a:buFont typeface="Arial" panose="020B0604020202020204" pitchFamily="34" charset="0"/>
              <a:buChar char="•"/>
            </a:pPr>
            <a:r>
              <a:rPr lang="en-GB" dirty="0"/>
              <a:t>Thomas, P.J.M., Sandwell, P., Williamson, S.J. and Harper, P.W. (2021) A PESTLE analysis of solar home systems in refugee camps in Rwanda. Renewable and Sustainable Energy Reviews, 143, p.110872.</a:t>
            </a:r>
          </a:p>
          <a:p>
            <a:pPr>
              <a:buFont typeface="Arial" panose="020B0604020202020204" pitchFamily="34" charset="0"/>
              <a:buChar char="•"/>
            </a:pPr>
            <a:r>
              <a:rPr lang="en-GB" dirty="0"/>
              <a:t>Trading Economics (2024) United Kingdom Inflation Rate. Available at: </a:t>
            </a:r>
            <a:r>
              <a:rPr lang="en-GB" dirty="0">
                <a:hlinkClick r:id="rId3"/>
              </a:rPr>
              <a:t>https://tradingeconomics.com/united-kingdom/inflation-cpi#:~:text=Inflation%20Rate%20in%20the%20United,percent%20in%20April%20of%202015</a:t>
            </a:r>
            <a:r>
              <a:rPr lang="en-GB" dirty="0"/>
              <a:t>. (Accessed: 25 January 2024).</a:t>
            </a:r>
          </a:p>
          <a:p>
            <a:pPr>
              <a:buFont typeface="Arial" panose="020B0604020202020204" pitchFamily="34" charset="0"/>
              <a:buChar char="•"/>
            </a:pPr>
            <a:r>
              <a:rPr lang="en-GB" dirty="0"/>
              <a:t>UNDP (2024) What are the Sustainable Development Goals? Available at: </a:t>
            </a:r>
            <a:r>
              <a:rPr lang="en-GB" dirty="0">
                <a:hlinkClick r:id="rId4"/>
              </a:rPr>
              <a:t>https://www.undp.org/sustainable-development-goals</a:t>
            </a:r>
            <a:r>
              <a:rPr lang="en-GB" dirty="0"/>
              <a:t> (Accessed: 25 January 2024).</a:t>
            </a:r>
          </a:p>
          <a:p>
            <a:pPr>
              <a:buFont typeface="Arial" panose="020B0604020202020204" pitchFamily="34" charset="0"/>
              <a:buChar char="•"/>
            </a:pPr>
            <a:r>
              <a:rPr lang="en-GB" dirty="0"/>
              <a:t>Vashi, H.G. (2022) Sources of Finance for Enterprises in India: Difficulties and Solutions. International Journal of Education and Management Studies, 12(4), pp.249-260.</a:t>
            </a:r>
          </a:p>
          <a:p>
            <a:endParaRPr lang="en-GB" dirty="0"/>
          </a:p>
        </p:txBody>
      </p:sp>
    </p:spTree>
    <p:extLst>
      <p:ext uri="{BB962C8B-B14F-4D97-AF65-F5344CB8AC3E}">
        <p14:creationId xmlns:p14="http://schemas.microsoft.com/office/powerpoint/2010/main" val="622814904"/>
      </p:ext>
    </p:extLst>
  </p:cSld>
  <p:clrMapOvr>
    <a:masterClrMapping/>
  </p:clrMapOvr>
</p:sld>
</file>

<file path=ppt/theme/theme1.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Sagona Book"/>
        <a:ea typeface=""/>
        <a:cs typeface=""/>
      </a:majorFont>
      <a:minorFont>
        <a:latin typeface="Univer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270</TotalTime>
  <Words>2999</Words>
  <Application>Microsoft Office PowerPoint</Application>
  <PresentationFormat>Widescreen</PresentationFormat>
  <Paragraphs>121</Paragraphs>
  <Slides>13</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Arial</vt:lpstr>
      <vt:lpstr>Calibri Light</vt:lpstr>
      <vt:lpstr>Sagona Book</vt:lpstr>
      <vt:lpstr>Symbol</vt:lpstr>
      <vt:lpstr>Times New Roman</vt:lpstr>
      <vt:lpstr>Univers</vt:lpstr>
      <vt:lpstr>ThinLineVTI</vt:lpstr>
      <vt:lpstr>Student name: Gabriel Mihai Anton Student number: 2122258 Module name: International Meetings Management for the Hotel Industry Module number: BMIH6007 Lecturer name: Kathryn Flynn  </vt:lpstr>
      <vt:lpstr>Introduction:</vt:lpstr>
      <vt:lpstr>Situational analysis and research:</vt:lpstr>
      <vt:lpstr>PowerPoint Presentation</vt:lpstr>
      <vt:lpstr>Situational analysis and research Financial factors</vt:lpstr>
      <vt:lpstr>Sources of funding</vt:lpstr>
      <vt:lpstr>SWOT ANALYSIS</vt:lpstr>
      <vt:lpstr>PESTLE  Analysis </vt:lpstr>
      <vt:lpstr>PESTLE</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Gabriel Mihai Anton Student number: 2122258 Module name: International Meetings Management for the Hotel Industry Module number: BMIH607 Lecturer name: Kathryn Flynn  </dc:title>
  <dc:creator>Gabriel Mihai Anton (2122258)</dc:creator>
  <cp:lastModifiedBy>Gabriel Mihai Anton (2122258)</cp:lastModifiedBy>
  <cp:revision>17</cp:revision>
  <dcterms:created xsi:type="dcterms:W3CDTF">2024-01-31T15:26:30Z</dcterms:created>
  <dcterms:modified xsi:type="dcterms:W3CDTF">2024-02-09T10:00:50Z</dcterms:modified>
</cp:coreProperties>
</file>