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4"/>
  </p:sldMasterIdLst>
  <p:notesMasterIdLst>
    <p:notesMasterId r:id="rId20"/>
  </p:notesMasterIdLst>
  <p:handoutMasterIdLst>
    <p:handoutMasterId r:id="rId21"/>
  </p:handoutMasterIdLst>
  <p:sldIdLst>
    <p:sldId id="313" r:id="rId5"/>
    <p:sldId id="311" r:id="rId6"/>
    <p:sldId id="332" r:id="rId7"/>
    <p:sldId id="333" r:id="rId8"/>
    <p:sldId id="334" r:id="rId9"/>
    <p:sldId id="335" r:id="rId10"/>
    <p:sldId id="337" r:id="rId11"/>
    <p:sldId id="336" r:id="rId12"/>
    <p:sldId id="325" r:id="rId13"/>
    <p:sldId id="326" r:id="rId14"/>
    <p:sldId id="338" r:id="rId15"/>
    <p:sldId id="258" r:id="rId16"/>
    <p:sldId id="314" r:id="rId17"/>
    <p:sldId id="267" r:id="rId18"/>
    <p:sldId id="273" r:id="rId19"/>
  </p:sldIdLst>
  <p:sldSz cx="9144000" cy="6858000" type="screen4x3"/>
  <p:notesSz cx="6669088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241D4"/>
    <a:srgbClr val="6666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7" autoAdjust="0"/>
    <p:restoredTop sz="90929"/>
  </p:normalViewPr>
  <p:slideViewPr>
    <p:cSldViewPr>
      <p:cViewPr>
        <p:scale>
          <a:sx n="66" d="100"/>
          <a:sy n="66" d="100"/>
        </p:scale>
        <p:origin x="1404" y="1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97165FFC-06DC-4C06-8B1E-EF85AE15C224}"/>
    <pc:docChg chg="custSel delSld modSld">
      <pc:chgData name="Maria Heffernan" userId="4d9eba02-b8e8-4648-a199-ce89b84b8b1e" providerId="ADAL" clId="{97165FFC-06DC-4C06-8B1E-EF85AE15C224}" dt="2022-02-09T15:02:22.979" v="1056" actId="47"/>
      <pc:docMkLst>
        <pc:docMk/>
      </pc:docMkLst>
      <pc:sldChg chg="delSp mod">
        <pc:chgData name="Maria Heffernan" userId="4d9eba02-b8e8-4648-a199-ce89b84b8b1e" providerId="ADAL" clId="{97165FFC-06DC-4C06-8B1E-EF85AE15C224}" dt="2022-02-08T15:42:46.969" v="67" actId="478"/>
        <pc:sldMkLst>
          <pc:docMk/>
          <pc:sldMk cId="595828027" sldId="314"/>
        </pc:sldMkLst>
        <pc:picChg chg="del">
          <ac:chgData name="Maria Heffernan" userId="4d9eba02-b8e8-4648-a199-ce89b84b8b1e" providerId="ADAL" clId="{97165FFC-06DC-4C06-8B1E-EF85AE15C224}" dt="2022-02-08T15:42:46.969" v="67" actId="478"/>
          <ac:picMkLst>
            <pc:docMk/>
            <pc:sldMk cId="595828027" sldId="314"/>
            <ac:picMk id="5" creationId="{00000000-0000-0000-0000-000000000000}"/>
          </ac:picMkLst>
        </pc:picChg>
      </pc:sldChg>
      <pc:sldChg chg="modSp mod">
        <pc:chgData name="Maria Heffernan" userId="4d9eba02-b8e8-4648-a199-ce89b84b8b1e" providerId="ADAL" clId="{97165FFC-06DC-4C06-8B1E-EF85AE15C224}" dt="2022-02-09T14:39:39.806" v="274" actId="20577"/>
        <pc:sldMkLst>
          <pc:docMk/>
          <pc:sldMk cId="3110735039" sldId="325"/>
        </pc:sldMkLst>
        <pc:spChg chg="mod">
          <ac:chgData name="Maria Heffernan" userId="4d9eba02-b8e8-4648-a199-ce89b84b8b1e" providerId="ADAL" clId="{97165FFC-06DC-4C06-8B1E-EF85AE15C224}" dt="2022-02-08T15:29:53.302" v="32" actId="20577"/>
          <ac:spMkLst>
            <pc:docMk/>
            <pc:sldMk cId="3110735039" sldId="325"/>
            <ac:spMk id="2" creationId="{00000000-0000-0000-0000-000000000000}"/>
          </ac:spMkLst>
        </pc:spChg>
        <pc:spChg chg="mod">
          <ac:chgData name="Maria Heffernan" userId="4d9eba02-b8e8-4648-a199-ce89b84b8b1e" providerId="ADAL" clId="{97165FFC-06DC-4C06-8B1E-EF85AE15C224}" dt="2022-02-09T14:39:39.806" v="274" actId="20577"/>
          <ac:spMkLst>
            <pc:docMk/>
            <pc:sldMk cId="3110735039" sldId="325"/>
            <ac:spMk id="3" creationId="{00000000-0000-0000-0000-000000000000}"/>
          </ac:spMkLst>
        </pc:spChg>
      </pc:sldChg>
      <pc:sldChg chg="modSp mod">
        <pc:chgData name="Maria Heffernan" userId="4d9eba02-b8e8-4648-a199-ce89b84b8b1e" providerId="ADAL" clId="{97165FFC-06DC-4C06-8B1E-EF85AE15C224}" dt="2022-02-09T14:45:34.622" v="780" actId="20577"/>
        <pc:sldMkLst>
          <pc:docMk/>
          <pc:sldMk cId="712535284" sldId="326"/>
        </pc:sldMkLst>
        <pc:spChg chg="mod">
          <ac:chgData name="Maria Heffernan" userId="4d9eba02-b8e8-4648-a199-ce89b84b8b1e" providerId="ADAL" clId="{97165FFC-06DC-4C06-8B1E-EF85AE15C224}" dt="2022-02-08T15:29:31.932" v="17" actId="20577"/>
          <ac:spMkLst>
            <pc:docMk/>
            <pc:sldMk cId="712535284" sldId="326"/>
            <ac:spMk id="2" creationId="{00000000-0000-0000-0000-000000000000}"/>
          </ac:spMkLst>
        </pc:spChg>
        <pc:spChg chg="mod">
          <ac:chgData name="Maria Heffernan" userId="4d9eba02-b8e8-4648-a199-ce89b84b8b1e" providerId="ADAL" clId="{97165FFC-06DC-4C06-8B1E-EF85AE15C224}" dt="2022-02-09T14:45:34.622" v="780" actId="20577"/>
          <ac:spMkLst>
            <pc:docMk/>
            <pc:sldMk cId="712535284" sldId="326"/>
            <ac:spMk id="3" creationId="{00000000-0000-0000-0000-000000000000}"/>
          </ac:spMkLst>
        </pc:spChg>
      </pc:sldChg>
      <pc:sldChg chg="modSp del mod">
        <pc:chgData name="Maria Heffernan" userId="4d9eba02-b8e8-4648-a199-ce89b84b8b1e" providerId="ADAL" clId="{97165FFC-06DC-4C06-8B1E-EF85AE15C224}" dt="2022-02-09T15:02:22.979" v="1056" actId="47"/>
        <pc:sldMkLst>
          <pc:docMk/>
          <pc:sldMk cId="1498245571" sldId="327"/>
        </pc:sldMkLst>
        <pc:spChg chg="mod">
          <ac:chgData name="Maria Heffernan" userId="4d9eba02-b8e8-4648-a199-ce89b84b8b1e" providerId="ADAL" clId="{97165FFC-06DC-4C06-8B1E-EF85AE15C224}" dt="2022-02-08T15:42:30.821" v="66" actId="20577"/>
          <ac:spMkLst>
            <pc:docMk/>
            <pc:sldMk cId="1498245571" sldId="327"/>
            <ac:spMk id="2" creationId="{00000000-0000-0000-0000-000000000000}"/>
          </ac:spMkLst>
        </pc:spChg>
        <pc:spChg chg="mod">
          <ac:chgData name="Maria Heffernan" userId="4d9eba02-b8e8-4648-a199-ce89b84b8b1e" providerId="ADAL" clId="{97165FFC-06DC-4C06-8B1E-EF85AE15C224}" dt="2022-02-09T15:01:27.423" v="1055" actId="20577"/>
          <ac:spMkLst>
            <pc:docMk/>
            <pc:sldMk cId="1498245571" sldId="327"/>
            <ac:spMk id="3" creationId="{00000000-0000-0000-0000-000000000000}"/>
          </ac:spMkLst>
        </pc:spChg>
      </pc:sldChg>
      <pc:sldChg chg="modSp mod">
        <pc:chgData name="Maria Heffernan" userId="4d9eba02-b8e8-4648-a199-ce89b84b8b1e" providerId="ADAL" clId="{97165FFC-06DC-4C06-8B1E-EF85AE15C224}" dt="2022-02-08T15:35:10.740" v="49" actId="20577"/>
        <pc:sldMkLst>
          <pc:docMk/>
          <pc:sldMk cId="2751991756" sldId="333"/>
        </pc:sldMkLst>
        <pc:spChg chg="mod">
          <ac:chgData name="Maria Heffernan" userId="4d9eba02-b8e8-4648-a199-ce89b84b8b1e" providerId="ADAL" clId="{97165FFC-06DC-4C06-8B1E-EF85AE15C224}" dt="2022-02-08T15:35:10.740" v="49" actId="20577"/>
          <ac:spMkLst>
            <pc:docMk/>
            <pc:sldMk cId="2751991756" sldId="333"/>
            <ac:spMk id="3" creationId="{00000000-0000-0000-0000-000000000000}"/>
          </ac:spMkLst>
        </pc:spChg>
      </pc:sldChg>
      <pc:sldChg chg="modSp mod">
        <pc:chgData name="Maria Heffernan" userId="4d9eba02-b8e8-4648-a199-ce89b84b8b1e" providerId="ADAL" clId="{97165FFC-06DC-4C06-8B1E-EF85AE15C224}" dt="2022-02-08T15:38:41.581" v="61" actId="20577"/>
        <pc:sldMkLst>
          <pc:docMk/>
          <pc:sldMk cId="3832021336" sldId="334"/>
        </pc:sldMkLst>
        <pc:spChg chg="mod">
          <ac:chgData name="Maria Heffernan" userId="4d9eba02-b8e8-4648-a199-ce89b84b8b1e" providerId="ADAL" clId="{97165FFC-06DC-4C06-8B1E-EF85AE15C224}" dt="2022-02-08T15:38:41.581" v="61" actId="20577"/>
          <ac:spMkLst>
            <pc:docMk/>
            <pc:sldMk cId="3832021336" sldId="334"/>
            <ac:spMk id="3" creationId="{00000000-0000-0000-0000-000000000000}"/>
          </ac:spMkLst>
        </pc:spChg>
      </pc:sldChg>
      <pc:sldChg chg="modSp mod">
        <pc:chgData name="Maria Heffernan" userId="4d9eba02-b8e8-4648-a199-ce89b84b8b1e" providerId="ADAL" clId="{97165FFC-06DC-4C06-8B1E-EF85AE15C224}" dt="2022-02-08T15:45:55.033" v="72" actId="20577"/>
        <pc:sldMkLst>
          <pc:docMk/>
          <pc:sldMk cId="1526693819" sldId="335"/>
        </pc:sldMkLst>
        <pc:spChg chg="mod">
          <ac:chgData name="Maria Heffernan" userId="4d9eba02-b8e8-4648-a199-ce89b84b8b1e" providerId="ADAL" clId="{97165FFC-06DC-4C06-8B1E-EF85AE15C224}" dt="2022-02-08T15:45:55.033" v="72" actId="20577"/>
          <ac:spMkLst>
            <pc:docMk/>
            <pc:sldMk cId="1526693819" sldId="335"/>
            <ac:spMk id="2" creationId="{00000000-0000-0000-0000-000000000000}"/>
          </ac:spMkLst>
        </pc:spChg>
      </pc:sldChg>
      <pc:sldChg chg="modSp mod">
        <pc:chgData name="Maria Heffernan" userId="4d9eba02-b8e8-4648-a199-ce89b84b8b1e" providerId="ADAL" clId="{97165FFC-06DC-4C06-8B1E-EF85AE15C224}" dt="2022-02-09T14:33:51.499" v="80" actId="20577"/>
        <pc:sldMkLst>
          <pc:docMk/>
          <pc:sldMk cId="3051338753" sldId="337"/>
        </pc:sldMkLst>
        <pc:spChg chg="mod">
          <ac:chgData name="Maria Heffernan" userId="4d9eba02-b8e8-4648-a199-ce89b84b8b1e" providerId="ADAL" clId="{97165FFC-06DC-4C06-8B1E-EF85AE15C224}" dt="2022-02-09T14:33:51.499" v="80" actId="20577"/>
          <ac:spMkLst>
            <pc:docMk/>
            <pc:sldMk cId="3051338753" sldId="337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defRPr sz="1200" u="none">
                <a:latin typeface="Tahoma" pitchFamily="34" charset="0"/>
              </a:defRPr>
            </a:lvl1pPr>
          </a:lstStyle>
          <a:p>
            <a:fld id="{5DB12561-3B38-4116-946C-79FE08C417A4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888059" y="164513"/>
            <a:ext cx="4891398" cy="399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0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51767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59350" cy="37195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8059" y="4714953"/>
            <a:ext cx="4891398" cy="421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888059" y="164513"/>
            <a:ext cx="4891398" cy="459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b"/>
          <a:lstStyle/>
          <a:p>
            <a:pPr algn="ctr" eaLnBrk="0" hangingPunct="0"/>
            <a:fld id="{6C7C3184-C3E3-41E4-80E3-59EF4EC3D4DB}" type="slidenum">
              <a:rPr lang="en-GB" altLang="en-US" sz="1200" u="none">
                <a:latin typeface="Tahoma" pitchFamily="34" charset="0"/>
              </a:rPr>
              <a:pPr algn="ctr" eaLnBrk="0" hangingPunct="0"/>
              <a:t>‹#›</a:t>
            </a:fld>
            <a:endParaRPr lang="en-GB" altLang="en-US" sz="1200" u="none">
              <a:latin typeface="Tahoma" pitchFamily="34" charset="0"/>
            </a:endParaRP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574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fld id="{BC72D634-72A0-4C69-8C50-30EC6D56BF5C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8513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72D634-72A0-4C69-8C50-30EC6D56BF5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6323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8858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F5B59D-8107-4E90-ADD5-3F690447449A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84185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37AD7C-D48E-428A-A66C-CE99C2F564BC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4983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173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301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F8CE-1F95-4824-A05D-61B7F2E93EE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326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4E6C-F9E8-4098-840B-60AE6431D59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397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0CFBE-17F1-4F18-9D85-CCC76A0A33A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456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6C83-7BCB-4A47-A27F-2AFF205F76C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767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40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9DB22-5937-477F-A28E-9FC78F84E6D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7729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49409-5161-4407-999C-DC6E60DFD2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7658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55FD4-BB2F-427D-AD9B-EB3B9227A2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308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4138A-1031-4E1E-96AD-FFCAF2D3C28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866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6C380-2812-42BD-83D5-96D1B63D17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548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and Engaging in the Customer Experience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rgbClr val="3241D4"/>
                </a:solidFill>
              </a:rPr>
              <a:t>Why is Quality an important driver within the CRM system?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35251"/>
            <a:ext cx="2379320" cy="1947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612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 are looking for quality to be more than a thin veneer; they are looking for it to be the wood from which the whole organisation is cut. </a:t>
            </a:r>
          </a:p>
          <a:p>
            <a:r>
              <a:rPr lang="en-GB" dirty="0"/>
              <a:t>Customers want value but also look for quality of products and service experience.</a:t>
            </a:r>
          </a:p>
          <a:p>
            <a:r>
              <a:rPr lang="en-GB" dirty="0"/>
              <a:t>To achieve this organisations will operate policies and practices that engage with: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2</a:t>
            </a:fld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357" y="265619"/>
            <a:ext cx="1936043" cy="1386945"/>
          </a:xfrm>
          <a:prstGeom prst="rect">
            <a:avLst/>
          </a:prstGeom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659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Four stages of Quality Management:</a:t>
            </a:r>
          </a:p>
          <a:p>
            <a:r>
              <a:rPr lang="en-GB" dirty="0"/>
              <a:t>Quality Monitoring- Testing of finished products- working with suppliers/customers to ensure organisation and customer needs are met.</a:t>
            </a:r>
          </a:p>
          <a:p>
            <a:r>
              <a:rPr lang="en-GB" dirty="0"/>
              <a:t>Quality Control- Testing the process to identify weak points and identify corrective measures-this needs to happen before the produce reaches the customer- loss of quality=loss of customer.</a:t>
            </a:r>
          </a:p>
          <a:p>
            <a:r>
              <a:rPr lang="en-GB" b="1" dirty="0"/>
              <a:t>Quality Assurance-  (QMS- Quality Management System)- A written plan/system to ensure quality happens and standards are met/maintained.</a:t>
            </a:r>
          </a:p>
          <a:p>
            <a:r>
              <a:rPr lang="en-GB" b="1" dirty="0"/>
              <a:t>Total Quality Management- (TQM Models)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726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QMS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Systematic approach: </a:t>
            </a:r>
          </a:p>
          <a:p>
            <a:r>
              <a:rPr lang="en-GB" sz="2400" dirty="0"/>
              <a:t>Written plan- What/How – What  they have done to achieve quality, How they maintain quality or  will achieve it in future.  </a:t>
            </a:r>
          </a:p>
          <a:p>
            <a:r>
              <a:rPr lang="en-GB" sz="2400" dirty="0"/>
              <a:t>A system ensuring fulfilment of customers expectations of quality.</a:t>
            </a:r>
          </a:p>
          <a:p>
            <a:r>
              <a:rPr lang="en-GB" sz="2400" dirty="0"/>
              <a:t>PDCA Model (Plan, Do, Check, Action) – Edward Deming(1950’s).</a:t>
            </a:r>
          </a:p>
          <a:p>
            <a:r>
              <a:rPr lang="en-GB" sz="2400" dirty="0"/>
              <a:t>QMS linked in Europe to ISO standards- 1987 (International Organisation for Standardisation). This system records evidence that the product/organisation is meeting these standards.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1991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TQM- Total Quality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Founder- Walter A. Shewhart-1923</a:t>
            </a:r>
          </a:p>
          <a:p>
            <a:r>
              <a:rPr lang="en-GB" sz="2400" dirty="0"/>
              <a:t>Based on- Statistical Quality Control</a:t>
            </a:r>
          </a:p>
          <a:p>
            <a:r>
              <a:rPr lang="en-GB" sz="2400" dirty="0"/>
              <a:t>Evolved by Joseph </a:t>
            </a:r>
            <a:r>
              <a:rPr lang="en-GB" sz="2400" dirty="0" err="1"/>
              <a:t>Juran</a:t>
            </a:r>
            <a:r>
              <a:rPr lang="en-GB" sz="2400" dirty="0"/>
              <a:t> (1926)-  Management approach to ensuring Customer Satisfaction. Becomes a senior management responsibility and part of organisation culture.</a:t>
            </a:r>
          </a:p>
          <a:p>
            <a:r>
              <a:rPr lang="en-GB" sz="2400" dirty="0"/>
              <a:t>This is based on a business and management philosophy.</a:t>
            </a:r>
          </a:p>
          <a:p>
            <a:r>
              <a:rPr lang="en-GB" sz="2400" dirty="0"/>
              <a:t>The target of TQM models is that all employees are instilled with a commitment for total quality.</a:t>
            </a:r>
          </a:p>
          <a:p>
            <a:r>
              <a:rPr lang="en-GB" sz="2400" dirty="0"/>
              <a:t>We need however, for all those involved in the process of CRM </a:t>
            </a:r>
            <a:r>
              <a:rPr lang="en-GB" sz="2400" dirty="0" err="1"/>
              <a:t>i.e</a:t>
            </a:r>
            <a:r>
              <a:rPr lang="en-GB" sz="2400" dirty="0"/>
              <a:t> employees, suppliers etc to be believers in TQM to ensure customer satisfaction, trust and loyalty.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2021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BSC Model-Target Setting and Achievement-1992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Balance Scorecard Model- BSC</a:t>
            </a:r>
          </a:p>
          <a:p>
            <a:r>
              <a:rPr lang="en-GB" dirty="0"/>
              <a:t>Based on setting Targets and Measuring their achievement in four key areas:</a:t>
            </a:r>
          </a:p>
          <a:p>
            <a:r>
              <a:rPr lang="en-GB" dirty="0"/>
              <a:t>Financial-Profitability-Are the resources we deploy to keep customers happy seeing an increase in satisfaction levels and increased spend.</a:t>
            </a:r>
          </a:p>
          <a:p>
            <a:r>
              <a:rPr lang="en-GB" dirty="0"/>
              <a:t>Customers Perspective- Long term relationship-Are we achieving  improved customer relationships which results in more supporters/advocates.</a:t>
            </a:r>
          </a:p>
          <a:p>
            <a:r>
              <a:rPr lang="en-GB" dirty="0"/>
              <a:t>Internal View-Productivity-Has data collection helped towards identifying segments/CRM targets.</a:t>
            </a:r>
          </a:p>
          <a:p>
            <a:r>
              <a:rPr lang="en-GB" dirty="0"/>
              <a:t>Innovation- Creative Teams- Are targets set for ‘innovation’ within the CRM system.</a:t>
            </a:r>
          </a:p>
          <a:p>
            <a:r>
              <a:rPr lang="en-GB" dirty="0"/>
              <a:t>To achieve quality all of the above must work in harmony.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6693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EFQM Model- European Foundation for Quality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structured management system that is used for achieving TQM.</a:t>
            </a:r>
          </a:p>
          <a:p>
            <a:r>
              <a:rPr lang="en-GB" dirty="0"/>
              <a:t>It uses a system of benchmarking of the nine areas listed below compared  with the performance of other companies.</a:t>
            </a:r>
          </a:p>
          <a:p>
            <a:r>
              <a:rPr lang="en-GB" dirty="0"/>
              <a:t>The evaluation of results should be based on employee and customer satisfaction, the company environment and financial results.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1338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EFQM Excellence Model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4098" name="Picture 2" descr="http://www.efqm.org/sites/default/files/styles/full_width/public/images/page/excellence_model.fw_.png?itok=CRM6I81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0" y="2060848"/>
            <a:ext cx="9144000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9621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Eight Key Quality Issues-Impact on CRM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Quality leads to lower costs and inspection is too late-Breakdown of relationship</a:t>
            </a:r>
          </a:p>
          <a:p>
            <a:r>
              <a:rPr lang="en-GB" dirty="0"/>
              <a:t>The boardroom has ultimate responsibility for quality-TQM</a:t>
            </a:r>
          </a:p>
          <a:p>
            <a:r>
              <a:rPr lang="en-GB" dirty="0"/>
              <a:t>Most defects are caused by a system failure-machine/people</a:t>
            </a:r>
          </a:p>
          <a:p>
            <a:r>
              <a:rPr lang="en-GB" dirty="0"/>
              <a:t>No process is optimised -it can always be improved- quality ever evolving</a:t>
            </a:r>
          </a:p>
          <a:p>
            <a:r>
              <a:rPr lang="en-GB" dirty="0"/>
              <a:t>Fear degrades processes – provide job security- happy staff/happy customers</a:t>
            </a:r>
          </a:p>
          <a:p>
            <a:r>
              <a:rPr lang="en-GB" dirty="0"/>
              <a:t>Managers must do more than respond to system failure-Be customer proactive</a:t>
            </a:r>
          </a:p>
          <a:p>
            <a:r>
              <a:rPr lang="en-GB" dirty="0"/>
              <a:t>Build long term relationships with suppliers-build trust in customers</a:t>
            </a:r>
          </a:p>
          <a:p>
            <a:r>
              <a:rPr lang="en-GB" dirty="0"/>
              <a:t>Prevention of variation and failure is the key-customers expect quality at all times.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Source: Deming</a:t>
            </a:r>
            <a:endParaRPr lang="en-US" sz="2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9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0735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Eight Routes to Poor Quality- Impact on CRM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Emphasis on short term profitability-do not care about customer needs and wants.</a:t>
            </a:r>
          </a:p>
          <a:p>
            <a:r>
              <a:rPr lang="en-GB" dirty="0"/>
              <a:t>Clamping down on cost but tolerating high waste levels-cost leadership over ethical/sustainable behaviour.</a:t>
            </a:r>
          </a:p>
          <a:p>
            <a:r>
              <a:rPr lang="en-GB" dirty="0"/>
              <a:t>A ‘take it or leave it’ attitude towards customers-not interested in retention or developing the relationship.</a:t>
            </a:r>
          </a:p>
          <a:p>
            <a:r>
              <a:rPr lang="en-GB" dirty="0"/>
              <a:t>Treating employees as productive robots-Low interest in customer service.</a:t>
            </a:r>
          </a:p>
          <a:p>
            <a:r>
              <a:rPr lang="en-GB" dirty="0"/>
              <a:t>Competing on price not sufficiently on quality-Customers want quality and value- not just low price.</a:t>
            </a:r>
          </a:p>
          <a:p>
            <a:r>
              <a:rPr lang="en-GB" dirty="0"/>
              <a:t>Buying at the lowest price-Emphasis on cost leadership not building CRM</a:t>
            </a:r>
          </a:p>
          <a:p>
            <a:r>
              <a:rPr lang="en-GB" dirty="0"/>
              <a:t>Anti - change but changing arbitrarily when forced-Not listening to customer needs until they become a problem.</a:t>
            </a:r>
          </a:p>
          <a:p>
            <a:r>
              <a:rPr lang="en-GB" dirty="0"/>
              <a:t>Macho management – the crisis manager  -Not believing in TQM to support CRM.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Source: Dept. of Trade and Industry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10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2535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Models/Processes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Each model or process should be used to achieve customer satisfaction and customer loyalty.</a:t>
            </a:r>
          </a:p>
          <a:p>
            <a:r>
              <a:rPr lang="en-GB" dirty="0"/>
              <a:t>TQM needs not only to be a philosophy or management system it needs to aid the organisation to achieve ‘excellent’ customer relationships.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0225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Customer Satisfaction and Customer Loyalty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916832"/>
            <a:ext cx="8712968" cy="4572000"/>
          </a:xfrm>
          <a:noFill/>
          <a:ln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The goal is </a:t>
            </a:r>
            <a:r>
              <a:rPr lang="en-GB" altLang="en-US" b="1" i="1" dirty="0"/>
              <a:t>customer loyalty/retention </a:t>
            </a:r>
            <a:r>
              <a:rPr lang="en-GB" altLang="en-US" dirty="0"/>
              <a:t>because: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retention enhances profitability dramatically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costs of acquiring new customers are higher than costs of retaining old customers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it maximizes customer lifetime value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the causes of customer defection are often directly actionable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Customer Satisfaction (what they think about us) and Customer Loyalty (share we keep from other  business) are different things!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endParaRPr lang="en-GB" altLang="en-US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12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13</a:t>
            </a:fld>
            <a:endParaRPr lang="en-GB" altLang="en-US"/>
          </a:p>
        </p:txBody>
      </p:sp>
      <p:grpSp>
        <p:nvGrpSpPr>
          <p:cNvPr id="3" name="Group 18"/>
          <p:cNvGrpSpPr>
            <a:grpSpLocks/>
          </p:cNvGrpSpPr>
          <p:nvPr/>
        </p:nvGrpSpPr>
        <p:grpSpPr bwMode="auto">
          <a:xfrm>
            <a:off x="2627784" y="1437825"/>
            <a:ext cx="5192712" cy="4689476"/>
            <a:chOff x="1765" y="1572"/>
            <a:chExt cx="3271" cy="2954"/>
          </a:xfrm>
        </p:grpSpPr>
        <p:grpSp>
          <p:nvGrpSpPr>
            <p:cNvPr id="4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15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>
              <a:off x="2677" y="4235"/>
              <a:ext cx="2208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b="1" u="none" dirty="0"/>
                <a:t>Customer Satisfaction</a:t>
              </a: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>
              <a:off x="4175" y="3886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High</a:t>
              </a: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>
              <a:off x="2829" y="3896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Low</a:t>
              </a: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>
              <a:off x="1765" y="1973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High</a:t>
              </a:r>
            </a:p>
          </p:txBody>
        </p:sp>
        <p:sp>
          <p:nvSpPr>
            <p:cNvPr id="10" name="Rectangle 13"/>
            <p:cNvSpPr>
              <a:spLocks noChangeArrowheads="1"/>
            </p:cNvSpPr>
            <p:nvPr/>
          </p:nvSpPr>
          <p:spPr bwMode="auto">
            <a:xfrm>
              <a:off x="1797" y="3106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4048" y="1572"/>
              <a:ext cx="76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00B050"/>
                  </a:solidFill>
                </a:rPr>
                <a:t>Apostle</a:t>
              </a: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2600" y="1583"/>
              <a:ext cx="840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FF0000"/>
                  </a:solidFill>
                </a:rPr>
                <a:t>Hostage</a:t>
              </a:r>
            </a:p>
          </p:txBody>
        </p:sp>
        <p:sp>
          <p:nvSpPr>
            <p:cNvPr id="13" name="Rectangle 16"/>
            <p:cNvSpPr>
              <a:spLocks noChangeArrowheads="1"/>
            </p:cNvSpPr>
            <p:nvPr/>
          </p:nvSpPr>
          <p:spPr bwMode="auto">
            <a:xfrm>
              <a:off x="2523" y="2715"/>
              <a:ext cx="850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FF0000"/>
                  </a:solidFill>
                </a:rPr>
                <a:t>Defector</a:t>
              </a:r>
            </a:p>
          </p:txBody>
        </p:sp>
        <p:sp>
          <p:nvSpPr>
            <p:cNvPr id="14" name="Rectangle 17"/>
            <p:cNvSpPr>
              <a:spLocks noChangeArrowheads="1"/>
            </p:cNvSpPr>
            <p:nvPr/>
          </p:nvSpPr>
          <p:spPr bwMode="auto">
            <a:xfrm>
              <a:off x="3851" y="3299"/>
              <a:ext cx="103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>
                  <a:solidFill>
                    <a:srgbClr val="FF0000"/>
                  </a:solidFill>
                </a:rPr>
                <a:t>Mercenary</a:t>
              </a:r>
              <a:endParaRPr lang="en-GB" altLang="en-US" sz="2400" i="1" u="none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Rectangle 2"/>
          <p:cNvSpPr>
            <a:spLocks noChangeArrowheads="1"/>
          </p:cNvSpPr>
          <p:nvPr/>
        </p:nvSpPr>
        <p:spPr bwMode="auto">
          <a:xfrm>
            <a:off x="715110" y="537646"/>
            <a:ext cx="7772400" cy="64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u="none" dirty="0">
                <a:latin typeface="Tahoma" pitchFamily="34" charset="0"/>
              </a:rPr>
              <a:t>Loyalty Matrix</a:t>
            </a:r>
          </a:p>
        </p:txBody>
      </p:sp>
      <p:sp>
        <p:nvSpPr>
          <p:cNvPr id="20" name="Rectangle 14"/>
          <p:cNvSpPr>
            <a:spLocks noChangeArrowheads="1"/>
          </p:cNvSpPr>
          <p:nvPr/>
        </p:nvSpPr>
        <p:spPr bwMode="auto">
          <a:xfrm>
            <a:off x="6663261" y="2790031"/>
            <a:ext cx="186012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endParaRPr lang="en-GB" altLang="en-US" sz="2400" i="1" u="none" dirty="0">
              <a:solidFill>
                <a:srgbClr val="00B050"/>
              </a:solidFill>
            </a:endParaRPr>
          </a:p>
        </p:txBody>
      </p:sp>
      <p:sp>
        <p:nvSpPr>
          <p:cNvPr id="21" name="Rectangle 8"/>
          <p:cNvSpPr>
            <a:spLocks noChangeArrowheads="1"/>
          </p:cNvSpPr>
          <p:nvPr/>
        </p:nvSpPr>
        <p:spPr bwMode="auto">
          <a:xfrm>
            <a:off x="429302" y="3048171"/>
            <a:ext cx="2786019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GB" altLang="en-US" sz="2400" b="1" u="none" dirty="0"/>
              <a:t>Customer Loyalty</a:t>
            </a:r>
          </a:p>
        </p:txBody>
      </p:sp>
      <p:sp>
        <p:nvSpPr>
          <p:cNvPr id="22" name="Rectangle 16"/>
          <p:cNvSpPr>
            <a:spLocks noChangeArrowheads="1"/>
          </p:cNvSpPr>
          <p:nvPr/>
        </p:nvSpPr>
        <p:spPr bwMode="auto">
          <a:xfrm>
            <a:off x="4508304" y="4236762"/>
            <a:ext cx="186013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endParaRPr lang="en-GB" altLang="en-US" sz="2400" i="1" u="none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959693" y="6072549"/>
            <a:ext cx="4495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Cartwright, R : </a:t>
            </a:r>
            <a:r>
              <a:rPr lang="en-GB" sz="1600" i="1" dirty="0"/>
              <a:t>Customer Relationships</a:t>
            </a:r>
          </a:p>
        </p:txBody>
      </p:sp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58280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 Real Customer Problem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>
            <a:normAutofit lnSpcReduction="10000"/>
          </a:bodyPr>
          <a:lstStyle/>
          <a:p>
            <a:r>
              <a:rPr lang="en-GB" altLang="en-US" dirty="0"/>
              <a:t>Do we really know what service to maximize - or do we invest in creating “value” that customers do not want?</a:t>
            </a:r>
          </a:p>
          <a:p>
            <a:r>
              <a:rPr lang="en-GB" altLang="en-US" dirty="0"/>
              <a:t>Can we deliver what we promise?</a:t>
            </a:r>
          </a:p>
          <a:p>
            <a:r>
              <a:rPr lang="en-GB" altLang="en-US" dirty="0"/>
              <a:t>Can we track the impact of service and quality on customer satisfaction?</a:t>
            </a:r>
          </a:p>
          <a:p>
            <a:r>
              <a:rPr lang="en-GB" altLang="en-US" dirty="0"/>
              <a:t>Customer Satisfaction Measurement – collect the right data, interpret it effectively, and </a:t>
            </a:r>
            <a:r>
              <a:rPr lang="en-GB" altLang="en-US" b="1" i="1" dirty="0"/>
              <a:t>use it </a:t>
            </a:r>
            <a:r>
              <a:rPr lang="en-GB" altLang="en-US" dirty="0"/>
              <a:t>proactively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4583-210D-466B-9E6E-AABD566379F4}" type="slidenum">
              <a:rPr lang="en-GB" altLang="en-US"/>
              <a:pPr/>
              <a:t>14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74625"/>
            <a:ext cx="7772400" cy="64135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Research Suggests ...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838200"/>
            <a:ext cx="8610600" cy="4572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Internal barriers to the effective use of CRM: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internal politics (</a:t>
            </a:r>
            <a:r>
              <a:rPr lang="en-GB" altLang="en-US" sz="2200" dirty="0">
                <a:solidFill>
                  <a:srgbClr val="0070C0"/>
                </a:solidFill>
              </a:rPr>
              <a:t>conflict and struggles for power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market simplification (</a:t>
            </a:r>
            <a:r>
              <a:rPr lang="en-GB" altLang="en-US" sz="2200" dirty="0">
                <a:solidFill>
                  <a:srgbClr val="0070C0"/>
                </a:solidFill>
              </a:rPr>
              <a:t>CRM does not really matter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customer fear (</a:t>
            </a:r>
            <a:r>
              <a:rPr lang="en-GB" altLang="en-US" sz="2200" dirty="0">
                <a:solidFill>
                  <a:srgbClr val="0070C0"/>
                </a:solidFill>
              </a:rPr>
              <a:t>asking CRM questions raises customer expectations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corporate culture (</a:t>
            </a:r>
            <a:r>
              <a:rPr lang="en-GB" altLang="en-US" sz="2200" dirty="0">
                <a:solidFill>
                  <a:srgbClr val="0070C0"/>
                </a:solidFill>
              </a:rPr>
              <a:t>CRM is a low management priority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market complacency (</a:t>
            </a:r>
            <a:r>
              <a:rPr lang="en-GB" altLang="en-US" sz="2200" dirty="0">
                <a:solidFill>
                  <a:srgbClr val="0070C0"/>
                </a:solidFill>
              </a:rPr>
              <a:t>we already know what customers want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resources/capability (</a:t>
            </a:r>
            <a:r>
              <a:rPr lang="en-GB" altLang="en-US" sz="2200" dirty="0">
                <a:solidFill>
                  <a:srgbClr val="0070C0"/>
                </a:solidFill>
              </a:rPr>
              <a:t>too difficult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logistics (</a:t>
            </a:r>
            <a:r>
              <a:rPr lang="en-GB" altLang="en-US" sz="2200" dirty="0">
                <a:solidFill>
                  <a:srgbClr val="0070C0"/>
                </a:solidFill>
              </a:rPr>
              <a:t>who is the real customer?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cost barriers (</a:t>
            </a:r>
            <a:r>
              <a:rPr lang="en-GB" altLang="en-US" sz="2200" dirty="0">
                <a:solidFill>
                  <a:srgbClr val="0070C0"/>
                </a:solidFill>
              </a:rPr>
              <a:t>CRM is too expensive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perceived market drivers (</a:t>
            </a:r>
            <a:r>
              <a:rPr lang="en-GB" altLang="en-US" sz="2200" dirty="0">
                <a:solidFill>
                  <a:srgbClr val="0070C0"/>
                </a:solidFill>
              </a:rPr>
              <a:t>specs and price drive the market not CRM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credibility (</a:t>
            </a:r>
            <a:r>
              <a:rPr lang="en-GB" altLang="en-US" sz="2200" dirty="0">
                <a:solidFill>
                  <a:srgbClr val="0070C0"/>
                </a:solidFill>
              </a:rPr>
              <a:t>people do not believe the results</a:t>
            </a:r>
            <a:r>
              <a:rPr lang="en-GB" altLang="en-US" sz="2200" dirty="0"/>
              <a:t>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3060A-22A9-4360-BE37-03FBD0B6A6CF}" type="slidenum">
              <a:rPr lang="en-GB" altLang="en-US"/>
              <a:pPr/>
              <a:t>15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994" y="5010929"/>
            <a:ext cx="2302024" cy="171054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03AF72900CEC40B8B6D1653D73A328" ma:contentTypeVersion="2" ma:contentTypeDescription="Create a new document." ma:contentTypeScope="" ma:versionID="5669d746081b5fbb9d2d22ff961cfb51">
  <xsd:schema xmlns:xsd="http://www.w3.org/2001/XMLSchema" xmlns:xs="http://www.w3.org/2001/XMLSchema" xmlns:p="http://schemas.microsoft.com/office/2006/metadata/properties" xmlns:ns2="12dde717-b0d9-4745-903a-e5172bc2ef5a" targetNamespace="http://schemas.microsoft.com/office/2006/metadata/properties" ma:root="true" ma:fieldsID="8d4f4987ef3769ba6095ba468b8bd279" ns2:_="">
    <xsd:import namespace="12dde717-b0d9-4745-903a-e5172bc2ef5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dde717-b0d9-4745-903a-e5172bc2ef5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BABA445-D0F0-41B8-AF1C-B47ED25B2C0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0F26214-42E0-4092-8F01-00316D99A211}">
  <ds:schemaRefs>
    <ds:schemaRef ds:uri="12dde717-b0d9-4745-903a-e5172bc2ef5a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B4B8C7A-5114-43BF-A98B-494C380B15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dde717-b0d9-4745-903a-e5172bc2ef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5047</TotalTime>
  <Words>1067</Words>
  <Application>Microsoft Office PowerPoint</Application>
  <PresentationFormat>On-screen Show (4:3)</PresentationFormat>
  <Paragraphs>119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Tahoma</vt:lpstr>
      <vt:lpstr>Times New Roman</vt:lpstr>
      <vt:lpstr>Office Theme</vt:lpstr>
      <vt:lpstr>Understanding and Engaging in the Customer Experience</vt:lpstr>
      <vt:lpstr>Quality</vt:lpstr>
      <vt:lpstr>Quality Management</vt:lpstr>
      <vt:lpstr>QMS Models</vt:lpstr>
      <vt:lpstr>TQM- Total Quality Management</vt:lpstr>
      <vt:lpstr>BSC Model-Target Setting and Achievement-1992</vt:lpstr>
      <vt:lpstr>EFQM Model- European Foundation for Quality Management</vt:lpstr>
      <vt:lpstr>EFQM Excellence Model</vt:lpstr>
      <vt:lpstr>Eight Key Quality Issues-Impact on CRM</vt:lpstr>
      <vt:lpstr>Eight Routes to Poor Quality- Impact on CRM</vt:lpstr>
      <vt:lpstr>Quality Models/Processes</vt:lpstr>
      <vt:lpstr>Customer Satisfaction and Customer Loyalty</vt:lpstr>
      <vt:lpstr>PowerPoint Presentation</vt:lpstr>
      <vt:lpstr>The Real Customer Problem</vt:lpstr>
      <vt:lpstr>Research Suggests ...</vt:lpstr>
    </vt:vector>
  </TitlesOfParts>
  <Company>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S. Kiff.</dc:creator>
  <cp:lastModifiedBy>Maria Heffernan</cp:lastModifiedBy>
  <cp:revision>156</cp:revision>
  <cp:lastPrinted>2014-04-04T11:01:44Z</cp:lastPrinted>
  <dcterms:created xsi:type="dcterms:W3CDTF">2001-09-25T11:33:28Z</dcterms:created>
  <dcterms:modified xsi:type="dcterms:W3CDTF">2022-02-09T15:02:33Z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0x010100B503AF72900CEC40B8B6D1653D73A328</vt:lpwstr>
  </property>
</Properties>
</file>