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notesMasterIdLst>
    <p:notesMasterId r:id="rId46"/>
  </p:notesMasterIdLst>
  <p:sldIdLst>
    <p:sldId id="310" r:id="rId2"/>
    <p:sldId id="311" r:id="rId3"/>
    <p:sldId id="312" r:id="rId4"/>
    <p:sldId id="313" r:id="rId5"/>
    <p:sldId id="314" r:id="rId6"/>
    <p:sldId id="315" r:id="rId7"/>
    <p:sldId id="316" r:id="rId8"/>
    <p:sldId id="326" r:id="rId9"/>
    <p:sldId id="317" r:id="rId10"/>
    <p:sldId id="288" r:id="rId11"/>
    <p:sldId id="290" r:id="rId12"/>
    <p:sldId id="318" r:id="rId13"/>
    <p:sldId id="327" r:id="rId14"/>
    <p:sldId id="319" r:id="rId15"/>
    <p:sldId id="328" r:id="rId16"/>
    <p:sldId id="323" r:id="rId17"/>
    <p:sldId id="329" r:id="rId18"/>
    <p:sldId id="291" r:id="rId19"/>
    <p:sldId id="307" r:id="rId20"/>
    <p:sldId id="324" r:id="rId21"/>
    <p:sldId id="330" r:id="rId22"/>
    <p:sldId id="331" r:id="rId23"/>
    <p:sldId id="309" r:id="rId24"/>
    <p:sldId id="294" r:id="rId25"/>
    <p:sldId id="295" r:id="rId26"/>
    <p:sldId id="296" r:id="rId27"/>
    <p:sldId id="297" r:id="rId28"/>
    <p:sldId id="298" r:id="rId29"/>
    <p:sldId id="325" r:id="rId30"/>
    <p:sldId id="332" r:id="rId31"/>
    <p:sldId id="300" r:id="rId32"/>
    <p:sldId id="301" r:id="rId33"/>
    <p:sldId id="321" r:id="rId34"/>
    <p:sldId id="333" r:id="rId35"/>
    <p:sldId id="334" r:id="rId36"/>
    <p:sldId id="322" r:id="rId37"/>
    <p:sldId id="335" r:id="rId38"/>
    <p:sldId id="336" r:id="rId39"/>
    <p:sldId id="337" r:id="rId40"/>
    <p:sldId id="303" r:id="rId41"/>
    <p:sldId id="304" r:id="rId42"/>
    <p:sldId id="305" r:id="rId43"/>
    <p:sldId id="338" r:id="rId44"/>
    <p:sldId id="306" r:id="rId45"/>
  </p:sldIdLst>
  <p:sldSz cx="9144000" cy="6858000" type="screen4x3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BEF"/>
    <a:srgbClr val="FFFFCC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67920" autoAdjust="0"/>
  </p:normalViewPr>
  <p:slideViewPr>
    <p:cSldViewPr>
      <p:cViewPr varScale="1">
        <p:scale>
          <a:sx n="77" d="100"/>
          <a:sy n="77" d="100"/>
        </p:scale>
        <p:origin x="2604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E4ECF3-D542-4D3F-A3A3-2E6E98A7C9FE}" type="datetimeFigureOut">
              <a:rPr lang="en-GB" smtClean="0"/>
              <a:t>02/09/2022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1E105F-8527-4319-AD10-2196F5B20A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4966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657225" y="793750"/>
            <a:ext cx="5295900" cy="3971925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6969983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171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y-GB" altLang="cy-GB">
              <a:latin typeface="Arial" panose="020B0604020202020204" pitchFamily="34" charset="0"/>
            </a:endParaRPr>
          </a:p>
        </p:txBody>
      </p:sp>
      <p:sp>
        <p:nvSpPr>
          <p:cNvPr id="71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55FB1A8-CF2D-4188-B816-F7210B14F170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95280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516A6C06-FC16-4803-B70E-A68751AE3CF9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92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2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cy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38303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57225" y="793750"/>
            <a:ext cx="5295900" cy="39719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B39E918-88F5-4DC3-ADC2-D63BF93AAE5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367335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1267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y-GB" altLang="cy-GB" i="0" dirty="0">
              <a:latin typeface="Arial" panose="020B0604020202020204" pitchFamily="34" charset="0"/>
            </a:endParaRPr>
          </a:p>
        </p:txBody>
      </p:sp>
      <p:sp>
        <p:nvSpPr>
          <p:cNvPr id="112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10C6355-4E7D-4201-86A0-E9BB36801752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30049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3315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341DB5C-EB30-4949-8F73-A094E8B81438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7983000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784874D-5CF1-445E-8B3A-3DE06A0936FB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cy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59348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784874D-5CF1-445E-8B3A-3DE06A0936FB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cy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28588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EEAB0F1-3A97-4448-AAED-205D114AAEB8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cy-GB" dirty="0">
              <a:latin typeface="Arial" panose="020B0604020202020204" pitchFamily="34" charset="0"/>
            </a:endParaRPr>
          </a:p>
          <a:p>
            <a:pPr eaLnBrk="1" hangingPunct="1"/>
            <a:endParaRPr lang="en-GB" altLang="cy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656908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58235307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26707564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51084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89440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10598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03067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11137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None/>
            </a:pPr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78127906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None/>
            </a:pPr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0272996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943306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402367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716649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04054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2567658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9449962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83631353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47761151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32147140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84968973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40977468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15449431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9008450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410144610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74391425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3860014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45271504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853321992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484767134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39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6370991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40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74380905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3770066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F8C569E7-322E-4507-9BEE-D94CE7B73F25}" type="slidenum">
              <a:rPr lang="cy-GB" altLang="en-US" sz="1200" smtClean="0">
                <a:latin typeface="Arial" panose="020B0604020202020204" pitchFamily="34" charset="0"/>
              </a:rPr>
              <a:pPr/>
              <a:t>42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1324767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43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47113673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44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290705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41175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98795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9715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643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82887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93657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982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89907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98314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12015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77586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017F952-3246-44B1-9AC9-E6CD807A6C59}" type="datetimeFigureOut">
              <a:rPr lang="en-GB"/>
              <a:pPr>
                <a:defRPr/>
              </a:pPr>
              <a:t>02/09/2022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F05CBED-193F-40F1-A5C0-9629842B27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92551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9/2/2022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14218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mailto:a.rees-edwards@uwtsd.ac.uk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4" Type="http://schemas.openxmlformats.org/officeDocument/2006/relationships/hyperlink" Target="mailto:natasha.jones@uwtsd.ac.uk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mailto:ITServiceDesk@uwtsd.ac.uk" TargetMode="External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4.xml"/><Relationship Id="rId4" Type="http://schemas.openxmlformats.org/officeDocument/2006/relationships/hyperlink" Target="mailto:moodle@uwtsd.ac.uk" TargetMode="Externa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A0A5736-BCB1-4208-268C-458881C386EA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B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628650" y="764705"/>
            <a:ext cx="3886200" cy="4176464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ECEY5004C 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Iaith a Llythrennedd yn yr Oes Digidol 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Cyflwyniad i’r modwl</a:t>
            </a: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629150" y="764705"/>
            <a:ext cx="3886200" cy="5412258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ECEY5004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Language and Literacy in the Digital Age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sz="3600" kern="0" dirty="0">
              <a:solidFill>
                <a:srgbClr val="0070C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Introduction to module</a:t>
            </a:r>
            <a:endParaRPr lang="cy-GB" kern="0" dirty="0">
              <a:solidFill>
                <a:srgbClr val="0070C0"/>
              </a:solidFill>
              <a:latin typeface="Arial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4418086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D9653B8-33CC-2798-85FA-5D2E5DEDE412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B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46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 eaLnBrk="1" hangingPunct="1"/>
            <a:r>
              <a:rPr lang="en-GB" altLang="cy-GB" dirty="0" err="1">
                <a:latin typeface="Arial" panose="020B0604020202020204" pitchFamily="34" charset="0"/>
              </a:rPr>
              <a:t>Cynnwys</a:t>
            </a:r>
            <a:br>
              <a:rPr lang="en-GB" altLang="cy-GB" dirty="0">
                <a:latin typeface="Arial" panose="020B0604020202020204" pitchFamily="34" charset="0"/>
              </a:rPr>
            </a:b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Contents</a:t>
            </a:r>
            <a:endParaRPr lang="cy-GB" altLang="cy-GB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6147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eaLnBrk="1" hangingPunct="1"/>
            <a:r>
              <a:rPr lang="cy-GB" altLang="cy-GB" dirty="0">
                <a:latin typeface="Arial" panose="020B0604020202020204" pitchFamily="34" charset="0"/>
              </a:rPr>
              <a:t>Manylion y modwl;</a:t>
            </a:r>
          </a:p>
          <a:p>
            <a:pPr eaLnBrk="1" hangingPunct="1"/>
            <a:r>
              <a:rPr lang="cy-GB" altLang="cy-GB" dirty="0">
                <a:latin typeface="Arial" panose="020B0604020202020204" pitchFamily="34" charset="0"/>
              </a:rPr>
              <a:t>Deilliannau dysgu;</a:t>
            </a:r>
          </a:p>
          <a:p>
            <a:pPr eaLnBrk="1" hangingPunct="1"/>
            <a:r>
              <a:rPr lang="cy-GB" altLang="cy-GB" dirty="0">
                <a:latin typeface="Arial" panose="020B0604020202020204" pitchFamily="34" charset="0"/>
              </a:rPr>
              <a:t>Aseiniad;</a:t>
            </a:r>
          </a:p>
          <a:p>
            <a:pPr eaLnBrk="1" hangingPunct="1"/>
            <a:r>
              <a:rPr lang="cy-GB" altLang="cy-GB" dirty="0" err="1">
                <a:latin typeface="Arial" panose="020B0604020202020204" pitchFamily="34" charset="0"/>
              </a:rPr>
              <a:t>Panopto</a:t>
            </a:r>
            <a:r>
              <a:rPr lang="cy-GB" altLang="cy-GB" dirty="0"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6148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eaLnBrk="1" hangingPunct="1"/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Module details;</a:t>
            </a:r>
          </a:p>
          <a:p>
            <a:pPr eaLnBrk="1" hangingPunct="1"/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Learning outcomes;</a:t>
            </a:r>
          </a:p>
          <a:p>
            <a:pPr eaLnBrk="1" hangingPunct="1"/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Assignment;</a:t>
            </a:r>
          </a:p>
          <a:p>
            <a:pPr eaLnBrk="1" hangingPunct="1"/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Panopto.</a:t>
            </a:r>
          </a:p>
        </p:txBody>
      </p:sp>
    </p:spTree>
    <p:extLst>
      <p:ext uri="{BB962C8B-B14F-4D97-AF65-F5344CB8AC3E}">
        <p14:creationId xmlns:p14="http://schemas.microsoft.com/office/powerpoint/2010/main" val="42011221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D0B636EE-848B-B61C-112B-ADD525D80E2A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B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249362"/>
          </a:xfrm>
        </p:spPr>
        <p:txBody>
          <a:bodyPr>
            <a:noAutofit/>
          </a:bodyPr>
          <a:lstStyle/>
          <a:p>
            <a:pPr algn="l" eaLnBrk="1" hangingPunct="1"/>
            <a:r>
              <a:rPr lang="cy-GB" altLang="cy-GB" dirty="0">
                <a:latin typeface="Arial" panose="020B0604020202020204" pitchFamily="34" charset="0"/>
              </a:rPr>
              <a:t>Tîm y modwl</a:t>
            </a:r>
            <a:br>
              <a:rPr lang="en-GB" altLang="cy-GB" dirty="0">
                <a:latin typeface="Arial" panose="020B0604020202020204" pitchFamily="34" charset="0"/>
              </a:rPr>
            </a:b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The module team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23528" y="1340769"/>
            <a:ext cx="8363272" cy="4176464"/>
          </a:xfrm>
        </p:spPr>
        <p:txBody>
          <a:bodyPr>
            <a:normAutofit/>
          </a:bodyPr>
          <a:lstStyle/>
          <a:p>
            <a:pPr marL="0" indent="0" eaLnBrk="1" hangingPunct="1">
              <a:buNone/>
              <a:defRPr/>
            </a:pPr>
            <a:br>
              <a:rPr lang="en-GB" sz="2800" dirty="0">
                <a:latin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</a:rPr>
              <a:t>Alison Rees Edwards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dirty="0">
                <a:latin typeface="Arial" panose="020B0604020202020204" pitchFamily="34" charset="0"/>
                <a:hlinkClick r:id="rId3"/>
              </a:rPr>
              <a:t>a.rees-edwards@uwtsd.ac.uk</a:t>
            </a:r>
            <a:endParaRPr lang="en-GB" dirty="0">
              <a:latin typeface="Arial" panose="020B0604020202020204" pitchFamily="34" charset="0"/>
            </a:endParaRPr>
          </a:p>
          <a:p>
            <a:pPr marL="0" indent="0" eaLnBrk="1" hangingPunct="1">
              <a:buFontTx/>
              <a:buNone/>
              <a:defRPr/>
            </a:pPr>
            <a:r>
              <a:rPr lang="en-GB" dirty="0">
                <a:latin typeface="Arial" panose="020B0604020202020204" pitchFamily="34" charset="0"/>
              </a:rPr>
              <a:t> 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 eaLnBrk="1" hangingPunct="1">
              <a:buFontTx/>
              <a:buNone/>
              <a:defRPr/>
            </a:pPr>
            <a:r>
              <a:rPr lang="en-GB" dirty="0">
                <a:latin typeface="Arial" panose="020B0604020202020204" pitchFamily="34" charset="0"/>
              </a:rPr>
              <a:t>Natasha Jones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>
                <a:latin typeface="Arial" panose="020B0604020202020204" pitchFamily="34" charset="0"/>
                <a:hlinkClick r:id="rId4"/>
              </a:rPr>
              <a:t>natasha</a:t>
            </a:r>
            <a:r>
              <a:rPr lang="en-GB" dirty="0">
                <a:latin typeface="Arial" panose="020B0604020202020204" pitchFamily="34" charset="0"/>
                <a:hlinkClick r:id="rId4"/>
              </a:rPr>
              <a:t>.jones@uwtsd.ac.uk</a:t>
            </a:r>
            <a:r>
              <a:rPr lang="en-GB" dirty="0">
                <a:latin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860349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3AEC7D0-793E-2FF8-7346-A0E8028B1515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B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365126"/>
            <a:ext cx="8915400" cy="1325563"/>
          </a:xfrm>
        </p:spPr>
        <p:txBody>
          <a:bodyPr>
            <a:noAutofit/>
          </a:bodyPr>
          <a:lstStyle/>
          <a:p>
            <a:r>
              <a:rPr lang="en-GB" dirty="0">
                <a:latin typeface="Arial" panose="020B0604020202020204" pitchFamily="34" charset="0"/>
              </a:rPr>
              <a:t>Sgiliau </a:t>
            </a:r>
            <a:r>
              <a:rPr lang="en-GB" dirty="0" err="1">
                <a:latin typeface="Arial" panose="020B0604020202020204" pitchFamily="34" charset="0"/>
              </a:rPr>
              <a:t>Cyflogadwyedd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Trosglwyddadwy</a:t>
            </a:r>
            <a:br>
              <a:rPr lang="en-GB" dirty="0">
                <a:latin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Employability/Transferable Skills</a:t>
            </a:r>
            <a:endParaRPr lang="en-US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32855"/>
            <a:ext cx="4038600" cy="3456385"/>
          </a:xfrm>
        </p:spPr>
        <p:txBody>
          <a:bodyPr/>
          <a:lstStyle/>
          <a:p>
            <a:r>
              <a:rPr lang="en-GB" dirty="0" err="1">
                <a:latin typeface="Arial" panose="020B0604020202020204" pitchFamily="34" charset="0"/>
              </a:rPr>
              <a:t>Trefnu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Cynllunio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Ymchwilio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Cymryd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nodiadau</a:t>
            </a:r>
            <a:r>
              <a:rPr lang="en-GB" dirty="0">
                <a:latin typeface="Arial" panose="020B0604020202020204" pitchFamily="34" charset="0"/>
              </a:rPr>
              <a:t>.</a:t>
            </a:r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2132855"/>
            <a:ext cx="3886200" cy="4044108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Organisation;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Planning;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Researching;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Note taking.</a:t>
            </a:r>
            <a:endParaRPr lang="en-US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65071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CB780C-AD4E-1074-9030-179AFBCFAFC8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B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242" name="Title 3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87610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cy-GB" dirty="0" err="1">
                <a:latin typeface="Arial" panose="020B0604020202020204" pitchFamily="34" charset="0"/>
              </a:rPr>
              <a:t>Amcan</a:t>
            </a:r>
            <a:r>
              <a:rPr lang="en-GB" altLang="cy-GB" dirty="0">
                <a:latin typeface="Arial" panose="020B0604020202020204" pitchFamily="34" charset="0"/>
              </a:rPr>
              <a:t> y </a:t>
            </a:r>
            <a:r>
              <a:rPr lang="en-GB" altLang="cy-GB" dirty="0" err="1">
                <a:latin typeface="Arial" panose="020B0604020202020204" pitchFamily="34" charset="0"/>
              </a:rPr>
              <a:t>modwl</a:t>
            </a:r>
            <a:br>
              <a:rPr lang="en-GB" altLang="cy-GB" dirty="0">
                <a:latin typeface="Arial" panose="020B0604020202020204" pitchFamily="34" charset="0"/>
              </a:rPr>
            </a:b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Aim of module</a:t>
            </a:r>
            <a:endParaRPr lang="cy-GB" altLang="cy-GB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10243" name="Content Placeholder 4"/>
          <p:cNvSpPr>
            <a:spLocks noGrp="1"/>
          </p:cNvSpPr>
          <p:nvPr>
            <p:ph sz="half" idx="1"/>
          </p:nvPr>
        </p:nvSpPr>
        <p:spPr>
          <a:xfrm>
            <a:off x="628650" y="1340768"/>
            <a:ext cx="3886200" cy="4836195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cy-GB" altLang="cy-GB" sz="2600" dirty="0">
                <a:latin typeface="Arial" panose="020B0604020202020204" pitchFamily="34" charset="0"/>
              </a:rPr>
              <a:t>•Ennill dealltwriaeth ddyfnach o iaith a llythrennedd yn natblygiad plant ifanc.</a:t>
            </a:r>
          </a:p>
          <a:p>
            <a:pPr marL="0" indent="0" eaLnBrk="1" hangingPunct="1">
              <a:buFontTx/>
              <a:buNone/>
            </a:pPr>
            <a:endParaRPr lang="cy-GB" altLang="cy-GB" sz="2600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US" altLang="cy-GB" sz="2600" dirty="0">
                <a:solidFill>
                  <a:srgbClr val="0070C0"/>
                </a:solidFill>
                <a:latin typeface="Arial" panose="020B0604020202020204" pitchFamily="34" charset="0"/>
              </a:rPr>
              <a:t>•To gain a deeper understanding of language and literacy in the development of young children</a:t>
            </a:r>
          </a:p>
          <a:p>
            <a:pPr marL="0" indent="0" eaLnBrk="1" hangingPunct="1">
              <a:buFontTx/>
              <a:buNone/>
            </a:pPr>
            <a:endParaRPr lang="cy-GB" altLang="cy-GB" sz="2600" dirty="0">
              <a:latin typeface="Arial" panose="020B0604020202020204" pitchFamily="34" charset="0"/>
            </a:endParaRPr>
          </a:p>
        </p:txBody>
      </p:sp>
      <p:sp>
        <p:nvSpPr>
          <p:cNvPr id="10244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340768"/>
            <a:ext cx="4388296" cy="4785395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endParaRPr lang="en-US" altLang="cy-GB" sz="2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 eaLnBrk="1" hangingPunct="1">
              <a:buFontTx/>
              <a:buNone/>
            </a:pPr>
            <a:endParaRPr lang="en-US" altLang="cy-GB" sz="26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6800" y="1052737"/>
            <a:ext cx="3810000" cy="284321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 flipH="1">
            <a:off x="4876800" y="4183980"/>
            <a:ext cx="40386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latin typeface="Arial" panose="020B0604020202020204" pitchFamily="34" charset="0"/>
              </a:rPr>
              <a:t>(Source: </a:t>
            </a:r>
            <a:r>
              <a:rPr lang="en-GB" sz="1050" dirty="0" err="1">
                <a:latin typeface="Arial" panose="020B0604020202020204" pitchFamily="34" charset="0"/>
              </a:rPr>
              <a:t>Encyclopedia</a:t>
            </a:r>
            <a:r>
              <a:rPr lang="en-GB" sz="1050" dirty="0">
                <a:latin typeface="Arial" panose="020B0604020202020204" pitchFamily="34" charset="0"/>
              </a:rPr>
              <a:t> on Early Childhood Development).</a:t>
            </a:r>
          </a:p>
        </p:txBody>
      </p:sp>
    </p:spTree>
    <p:extLst>
      <p:ext uri="{BB962C8B-B14F-4D97-AF65-F5344CB8AC3E}">
        <p14:creationId xmlns:p14="http://schemas.microsoft.com/office/powerpoint/2010/main" val="3401134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CF216D8-9574-6841-FC75-58BD653A011D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B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29600" cy="864394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cy-GB" dirty="0" err="1">
                <a:latin typeface="Arial" panose="020B0604020202020204" pitchFamily="34" charset="0"/>
              </a:rPr>
              <a:t>Deilliannau</a:t>
            </a:r>
            <a:r>
              <a:rPr lang="en-GB" altLang="cy-GB" dirty="0">
                <a:latin typeface="Arial" panose="020B0604020202020204" pitchFamily="34" charset="0"/>
              </a:rPr>
              <a:t> </a:t>
            </a:r>
            <a:r>
              <a:rPr lang="en-GB" altLang="cy-GB" dirty="0" err="1">
                <a:latin typeface="Arial" panose="020B0604020202020204" pitchFamily="34" charset="0"/>
              </a:rPr>
              <a:t>dysgu</a:t>
            </a:r>
            <a:br>
              <a:rPr lang="en-GB" altLang="cy-GB" dirty="0">
                <a:latin typeface="Arial" panose="020B0604020202020204" pitchFamily="34" charset="0"/>
              </a:rPr>
            </a:b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Learning outcomes</a:t>
            </a:r>
            <a:endParaRPr lang="cy-GB" altLang="cy-GB" dirty="0">
              <a:solidFill>
                <a:srgbClr val="0070C0"/>
              </a:solidFill>
            </a:endParaRPr>
          </a:p>
        </p:txBody>
      </p:sp>
      <p:sp>
        <p:nvSpPr>
          <p:cNvPr id="12291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68761"/>
            <a:ext cx="4038600" cy="4320480"/>
          </a:xfrm>
        </p:spPr>
        <p:txBody>
          <a:bodyPr>
            <a:normAutofit fontScale="70000" lnSpcReduction="20000"/>
          </a:bodyPr>
          <a:lstStyle/>
          <a:p>
            <a:pPr lvl="0" hangingPunct="0"/>
            <a:r>
              <a:rPr lang="cy-GB" dirty="0"/>
              <a:t>dadansoddi’n fanwl ddatblygiad iaith a llythrennedd cynnar plant o’r cyfnod cyn-enedigol tan eu bod yn saith oed;</a:t>
            </a:r>
            <a:endParaRPr lang="en-GB" dirty="0"/>
          </a:p>
          <a:p>
            <a:pPr hangingPunct="0"/>
            <a:r>
              <a:rPr lang="cy-GB" dirty="0"/>
              <a:t>adnabod a dadansoddi ystod o ymagweddau at lythrennedd cynnar, gan gynnwys llythrennedd digidol;</a:t>
            </a:r>
            <a:endParaRPr lang="en-GB" dirty="0"/>
          </a:p>
          <a:p>
            <a:pPr hangingPunct="0"/>
            <a:r>
              <a:rPr lang="cy-GB" dirty="0"/>
              <a:t>adnabod a dadansoddi’n fanwl eu rôl eu hunain o ran annog a chefnogi sgiliau llafaredd, darllen, ysgrifennu a llythrennedd digidol plant;</a:t>
            </a:r>
            <a:endParaRPr lang="en-GB" dirty="0"/>
          </a:p>
          <a:p>
            <a:pPr hangingPunct="0"/>
            <a:r>
              <a:rPr lang="cy-GB" dirty="0"/>
              <a:t>cymhwyso sgiliau ymarferol sy’n cynnwys cymhwyso theori yn ymarferol, datblygu eu sgiliau digidol eu hunain a chyflwyniad llafar.</a:t>
            </a:r>
            <a:endParaRPr lang="en-GB" dirty="0"/>
          </a:p>
          <a:p>
            <a:pPr eaLnBrk="1" hangingPunct="1"/>
            <a:endParaRPr lang="cy-GB" altLang="cy-GB" dirty="0"/>
          </a:p>
        </p:txBody>
      </p:sp>
      <p:sp>
        <p:nvSpPr>
          <p:cNvPr id="12292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340768"/>
            <a:ext cx="4038600" cy="3993232"/>
          </a:xfrm>
        </p:spPr>
        <p:txBody>
          <a:bodyPr>
            <a:normAutofit fontScale="70000" lnSpcReduction="20000"/>
          </a:bodyPr>
          <a:lstStyle/>
          <a:p>
            <a:pPr lvl="0" hangingPunct="0"/>
            <a:r>
              <a:rPr lang="en-GB" dirty="0">
                <a:solidFill>
                  <a:srgbClr val="0070C0"/>
                </a:solidFill>
              </a:rPr>
              <a:t>analyse, in depth, children’s language development and early literacy from pre-birth to seven years;</a:t>
            </a:r>
          </a:p>
          <a:p>
            <a:pPr hangingPunct="0"/>
            <a:r>
              <a:rPr lang="en-GB" dirty="0">
                <a:solidFill>
                  <a:srgbClr val="0070C0"/>
                </a:solidFill>
              </a:rPr>
              <a:t>identify and analyse a range of approaches to early literacy, including digital literacy;</a:t>
            </a:r>
          </a:p>
          <a:p>
            <a:pPr hangingPunct="0"/>
            <a:r>
              <a:rPr lang="en-GB" dirty="0">
                <a:solidFill>
                  <a:srgbClr val="0070C0"/>
                </a:solidFill>
              </a:rPr>
              <a:t>identify and analyse, in depth, their own role in encouraging and supporting children’s </a:t>
            </a:r>
            <a:r>
              <a:rPr lang="en-GB" dirty="0" err="1">
                <a:solidFill>
                  <a:srgbClr val="0070C0"/>
                </a:solidFill>
              </a:rPr>
              <a:t>oracy</a:t>
            </a:r>
            <a:r>
              <a:rPr lang="en-GB" dirty="0">
                <a:solidFill>
                  <a:srgbClr val="0070C0"/>
                </a:solidFill>
              </a:rPr>
              <a:t>, reading, writing and digital literacy skills;</a:t>
            </a:r>
          </a:p>
          <a:p>
            <a:pPr hangingPunct="0"/>
            <a:r>
              <a:rPr lang="en-GB" dirty="0">
                <a:solidFill>
                  <a:srgbClr val="0070C0"/>
                </a:solidFill>
              </a:rPr>
              <a:t>apply practical skills which include application of theory in practice, develop their own digital skills and an oral presentation.</a:t>
            </a:r>
          </a:p>
          <a:p>
            <a:pPr eaLnBrk="1" hangingPunct="1"/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7434558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69CF550-E740-38B9-FC1C-D5AC90B7603F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B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831626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cy-GB" dirty="0" err="1">
                <a:latin typeface="Arial" panose="020B0604020202020204" pitchFamily="34" charset="0"/>
              </a:rPr>
              <a:t>Meysydd</a:t>
            </a:r>
            <a:r>
              <a:rPr lang="en-GB" altLang="cy-GB" dirty="0">
                <a:latin typeface="Arial" panose="020B0604020202020204" pitchFamily="34" charset="0"/>
              </a:rPr>
              <a:t> </a:t>
            </a:r>
            <a:r>
              <a:rPr lang="en-GB" altLang="cy-GB" dirty="0" err="1">
                <a:latin typeface="Arial" panose="020B0604020202020204" pitchFamily="34" charset="0"/>
              </a:rPr>
              <a:t>astudiaeth</a:t>
            </a:r>
            <a:br>
              <a:rPr lang="en-GB" altLang="cy-GB" dirty="0">
                <a:latin typeface="Arial" panose="020B0604020202020204" pitchFamily="34" charset="0"/>
              </a:rPr>
            </a:b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Topics to be studied</a:t>
            </a:r>
          </a:p>
        </p:txBody>
      </p:sp>
      <p:sp>
        <p:nvSpPr>
          <p:cNvPr id="14339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905000"/>
            <a:ext cx="4057650" cy="3540225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y-GB" altLang="cy-GB" dirty="0">
                <a:latin typeface="Arial" panose="020B0604020202020204" pitchFamily="34" charset="0"/>
              </a:rPr>
              <a:t>Camau caffael iaith;</a:t>
            </a:r>
          </a:p>
          <a:p>
            <a:pPr eaLnBrk="1" hangingPunct="1">
              <a:lnSpc>
                <a:spcPct val="90000"/>
              </a:lnSpc>
            </a:pPr>
            <a:r>
              <a:rPr lang="cy-GB" altLang="cy-GB" dirty="0">
                <a:latin typeface="Arial" panose="020B0604020202020204" pitchFamily="34" charset="0"/>
              </a:rPr>
              <a:t>Llythrennedd cynnar – llafaredd, darllen, ysgrifennu;</a:t>
            </a:r>
          </a:p>
          <a:p>
            <a:pPr eaLnBrk="1" hangingPunct="1">
              <a:lnSpc>
                <a:spcPct val="90000"/>
              </a:lnSpc>
            </a:pPr>
            <a:r>
              <a:rPr lang="cy-GB" altLang="cy-GB" dirty="0">
                <a:latin typeface="Arial" panose="020B0604020202020204" pitchFamily="34" charset="0"/>
              </a:rPr>
              <a:t>Llythrennedd digidol;</a:t>
            </a:r>
          </a:p>
          <a:p>
            <a:pPr eaLnBrk="1" hangingPunct="1">
              <a:lnSpc>
                <a:spcPct val="90000"/>
              </a:lnSpc>
            </a:pPr>
            <a:r>
              <a:rPr lang="cy-GB" altLang="cy-GB" dirty="0">
                <a:latin typeface="Arial" panose="020B0604020202020204" pitchFamily="34" charset="0"/>
              </a:rPr>
              <a:t>Damcaniaethau;</a:t>
            </a:r>
          </a:p>
          <a:p>
            <a:pPr eaLnBrk="1" hangingPunct="1">
              <a:lnSpc>
                <a:spcPct val="90000"/>
              </a:lnSpc>
            </a:pPr>
            <a:endParaRPr lang="cy-GB" altLang="cy-GB" sz="2400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14340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4629150" y="1904999"/>
            <a:ext cx="4362450" cy="3540225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Stages of language acquisition;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Early literacy – oracy, reading, writing;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Digital literacy;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Theories;</a:t>
            </a:r>
          </a:p>
        </p:txBody>
      </p:sp>
    </p:spTree>
    <p:extLst>
      <p:ext uri="{BB962C8B-B14F-4D97-AF65-F5344CB8AC3E}">
        <p14:creationId xmlns:p14="http://schemas.microsoft.com/office/powerpoint/2010/main" val="33762087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FCAA0CE-E64E-BA6C-59D2-00EDD2B02F71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B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831626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cy-GB" dirty="0" err="1">
                <a:latin typeface="Arial" panose="020B0604020202020204" pitchFamily="34" charset="0"/>
              </a:rPr>
              <a:t>Meysydd</a:t>
            </a:r>
            <a:r>
              <a:rPr lang="en-GB" altLang="cy-GB" dirty="0">
                <a:latin typeface="Arial" panose="020B0604020202020204" pitchFamily="34" charset="0"/>
              </a:rPr>
              <a:t> </a:t>
            </a:r>
            <a:r>
              <a:rPr lang="en-GB" altLang="cy-GB" dirty="0" err="1">
                <a:latin typeface="Arial" panose="020B0604020202020204" pitchFamily="34" charset="0"/>
              </a:rPr>
              <a:t>astudiaeth</a:t>
            </a:r>
            <a:br>
              <a:rPr lang="en-GB" altLang="cy-GB" dirty="0">
                <a:latin typeface="Arial" panose="020B0604020202020204" pitchFamily="34" charset="0"/>
              </a:rPr>
            </a:b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Topics to be studied</a:t>
            </a:r>
          </a:p>
        </p:txBody>
      </p:sp>
      <p:sp>
        <p:nvSpPr>
          <p:cNvPr id="14339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981200"/>
            <a:ext cx="4057650" cy="3464025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y-GB" altLang="cy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Oedi iaith a chyfathrebu;</a:t>
            </a:r>
          </a:p>
          <a:p>
            <a:pPr eaLnBrk="1" hangingPunct="1">
              <a:lnSpc>
                <a:spcPct val="90000"/>
              </a:lnSpc>
            </a:pPr>
            <a:r>
              <a:rPr lang="cy-GB" altLang="cy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Anghenion dysgu ychwanegol;</a:t>
            </a:r>
          </a:p>
          <a:p>
            <a:pPr eaLnBrk="1" hangingPunct="1">
              <a:lnSpc>
                <a:spcPct val="90000"/>
              </a:lnSpc>
            </a:pPr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Rôl yr oedolyn;</a:t>
            </a:r>
          </a:p>
          <a:p>
            <a:pPr eaLnBrk="1" hangingPunct="1">
              <a:lnSpc>
                <a:spcPct val="90000"/>
              </a:lnSpc>
            </a:pPr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Sgiliau adrodd stori/Hwiangerddi.</a:t>
            </a:r>
          </a:p>
        </p:txBody>
      </p:sp>
      <p:sp>
        <p:nvSpPr>
          <p:cNvPr id="14340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4629150" y="1981199"/>
            <a:ext cx="4362450" cy="3464025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Language and communication delay;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Additional learning needs;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Role of the adult;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Storytelling skills/Nursery rhymes.</a:t>
            </a:r>
          </a:p>
        </p:txBody>
      </p:sp>
    </p:spTree>
    <p:extLst>
      <p:ext uri="{BB962C8B-B14F-4D97-AF65-F5344CB8AC3E}">
        <p14:creationId xmlns:p14="http://schemas.microsoft.com/office/powerpoint/2010/main" val="22164231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E42BF89-F5C1-6352-B0AD-FEB56456D564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B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386" name="Rectangle 4"/>
          <p:cNvSpPr>
            <a:spLocks noGrp="1" noChangeArrowheads="1"/>
          </p:cNvSpPr>
          <p:nvPr>
            <p:ph type="title"/>
          </p:nvPr>
        </p:nvSpPr>
        <p:spPr>
          <a:xfrm>
            <a:off x="381000" y="188640"/>
            <a:ext cx="8229600" cy="1143000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cy-GB" dirty="0" err="1">
                <a:latin typeface="Arial" panose="020B0604020202020204" pitchFamily="34" charset="0"/>
              </a:rPr>
              <a:t>Asesiadau</a:t>
            </a:r>
            <a:br>
              <a:rPr lang="en-GB" altLang="cy-GB" dirty="0">
                <a:latin typeface="Arial" panose="020B0604020202020204" pitchFamily="34" charset="0"/>
              </a:rPr>
            </a:b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Assessments</a:t>
            </a:r>
          </a:p>
        </p:txBody>
      </p:sp>
      <p:sp>
        <p:nvSpPr>
          <p:cNvPr id="10245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228600" y="1331641"/>
            <a:ext cx="4267200" cy="4383360"/>
          </a:xfrm>
        </p:spPr>
        <p:txBody>
          <a:bodyPr>
            <a:normAutofit/>
          </a:bodyPr>
          <a:lstStyle/>
          <a:p>
            <a:pPr marL="0" indent="0" eaLnBrk="1" hangingPunct="1">
              <a:lnSpc>
                <a:spcPct val="90000"/>
              </a:lnSpc>
              <a:spcBef>
                <a:spcPts val="0"/>
              </a:spcBef>
              <a:buFontTx/>
              <a:buNone/>
              <a:defRPr/>
            </a:pPr>
            <a:endParaRPr lang="en-GB" altLang="cy-GB" b="1" dirty="0">
              <a:latin typeface="Arial" panose="020B0604020202020204" pitchFamily="34" charset="0"/>
            </a:endParaRPr>
          </a:p>
          <a:p>
            <a:pPr eaLnBrk="1" hangingPunct="1">
              <a:spcBef>
                <a:spcPts val="0"/>
              </a:spcBef>
              <a:defRPr/>
            </a:pPr>
            <a:r>
              <a:rPr lang="en-GB" altLang="cy-GB" dirty="0">
                <a:latin typeface="Arial" panose="020B0604020202020204" pitchFamily="34" charset="0"/>
              </a:rPr>
              <a:t>30.10.2022</a:t>
            </a: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endParaRPr lang="en-GB" altLang="cy-GB" dirty="0">
              <a:latin typeface="Arial" panose="020B0604020202020204" pitchFamily="34" charset="0"/>
            </a:endParaRPr>
          </a:p>
          <a:p>
            <a:pPr eaLnBrk="1" hangingPunct="1">
              <a:spcBef>
                <a:spcPts val="0"/>
              </a:spcBef>
              <a:defRPr/>
            </a:pPr>
            <a:r>
              <a:rPr lang="en-GB" altLang="cy-GB" dirty="0">
                <a:latin typeface="Arial" panose="020B0604020202020204" pitchFamily="34" charset="0"/>
              </a:rPr>
              <a:t>23:59yh</a:t>
            </a: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endParaRPr lang="en-GB" altLang="cy-GB" dirty="0">
              <a:latin typeface="Arial" panose="020B0604020202020204" pitchFamily="34" charset="0"/>
            </a:endParaRPr>
          </a:p>
          <a:p>
            <a:pPr eaLnBrk="1" hangingPunct="1">
              <a:spcBef>
                <a:spcPts val="0"/>
              </a:spcBef>
              <a:defRPr/>
            </a:pPr>
            <a:r>
              <a:rPr lang="en-GB" altLang="cy-GB" dirty="0" err="1">
                <a:latin typeface="Arial" panose="020B0604020202020204" pitchFamily="34" charset="0"/>
              </a:rPr>
              <a:t>Recordiadau</a:t>
            </a:r>
            <a:r>
              <a:rPr lang="en-GB" altLang="cy-GB" dirty="0">
                <a:latin typeface="Arial" panose="020B0604020202020204" pitchFamily="34" charset="0"/>
              </a:rPr>
              <a:t> </a:t>
            </a:r>
            <a:r>
              <a:rPr lang="en-GB" altLang="cy-GB" dirty="0" err="1">
                <a:latin typeface="Arial" panose="020B0604020202020204" pitchFamily="34" charset="0"/>
              </a:rPr>
              <a:t>ar</a:t>
            </a:r>
            <a:r>
              <a:rPr lang="en-GB" altLang="cy-GB" dirty="0">
                <a:latin typeface="Arial" panose="020B0604020202020204" pitchFamily="34" charset="0"/>
              </a:rPr>
              <a:t> OneDrive</a:t>
            </a:r>
          </a:p>
          <a:p>
            <a:pPr marL="0" indent="0" eaLnBrk="1" hangingPunct="1">
              <a:spcBef>
                <a:spcPts val="0"/>
              </a:spcBef>
              <a:buNone/>
              <a:defRPr/>
            </a:pPr>
            <a:endParaRPr lang="en-GB" altLang="cy-GB" dirty="0">
              <a:latin typeface="Arial" panose="020B0604020202020204" pitchFamily="34" charset="0"/>
            </a:endParaRPr>
          </a:p>
          <a:p>
            <a:pPr eaLnBrk="1" hangingPunct="1">
              <a:spcBef>
                <a:spcPts val="0"/>
              </a:spcBef>
              <a:defRPr/>
            </a:pPr>
            <a:r>
              <a:rPr lang="en-GB" altLang="cy-GB" dirty="0" err="1">
                <a:latin typeface="Arial" panose="020B0604020202020204" pitchFamily="34" charset="0"/>
              </a:rPr>
              <a:t>Papur</a:t>
            </a:r>
            <a:r>
              <a:rPr lang="en-GB" altLang="cy-GB" dirty="0">
                <a:latin typeface="Arial" panose="020B0604020202020204" pitchFamily="34" charset="0"/>
              </a:rPr>
              <a:t> </a:t>
            </a:r>
            <a:r>
              <a:rPr lang="en-GB" altLang="cy-GB" dirty="0" err="1">
                <a:latin typeface="Arial" panose="020B0604020202020204" pitchFamily="34" charset="0"/>
              </a:rPr>
              <a:t>ar</a:t>
            </a:r>
            <a:r>
              <a:rPr lang="en-GB" altLang="cy-GB" dirty="0">
                <a:latin typeface="Arial" panose="020B0604020202020204" pitchFamily="34" charset="0"/>
              </a:rPr>
              <a:t> </a:t>
            </a:r>
            <a:r>
              <a:rPr lang="en-GB" altLang="cy-GB" dirty="0" err="1">
                <a:latin typeface="Arial" panose="020B0604020202020204" pitchFamily="34" charset="0"/>
              </a:rPr>
              <a:t>Turnitin</a:t>
            </a:r>
            <a:endParaRPr lang="en-GB" altLang="cy-GB" dirty="0">
              <a:latin typeface="Arial" panose="020B0604020202020204" pitchFamily="34" charset="0"/>
            </a:endParaRPr>
          </a:p>
          <a:p>
            <a:pPr marL="457200" lvl="1" indent="0" eaLnBrk="1" hangingPunct="1">
              <a:lnSpc>
                <a:spcPct val="90000"/>
              </a:lnSpc>
              <a:buFontTx/>
              <a:buNone/>
              <a:defRPr/>
            </a:pPr>
            <a:endParaRPr lang="en-GB" altLang="cy-GB" sz="2600" b="1" dirty="0">
              <a:latin typeface="Arial" panose="020B0604020202020204" pitchFamily="34" charset="0"/>
            </a:endParaRPr>
          </a:p>
          <a:p>
            <a:pPr marL="0" indent="0" eaLnBrk="1" hangingPunct="1">
              <a:lnSpc>
                <a:spcPct val="90000"/>
              </a:lnSpc>
              <a:buNone/>
              <a:defRPr/>
            </a:pPr>
            <a:endParaRPr lang="en-GB" altLang="cy-GB" sz="3000" b="1" dirty="0"/>
          </a:p>
        </p:txBody>
      </p:sp>
      <p:sp>
        <p:nvSpPr>
          <p:cNvPr id="10246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4495800" y="1331640"/>
            <a:ext cx="4468688" cy="4794523"/>
          </a:xfrm>
        </p:spPr>
        <p:txBody>
          <a:bodyPr>
            <a:normAutofit/>
          </a:bodyPr>
          <a:lstStyle/>
          <a:p>
            <a:pPr marL="457200" lvl="1" indent="0" eaLnBrk="1" hangingPunct="1">
              <a:lnSpc>
                <a:spcPct val="90000"/>
              </a:lnSpc>
              <a:buFontTx/>
              <a:buNone/>
              <a:defRPr/>
            </a:pPr>
            <a:endParaRPr lang="en-GB" altLang="cy-GB" sz="28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lvl="1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cy-GB" sz="2800" dirty="0">
                <a:solidFill>
                  <a:srgbClr val="0070C0"/>
                </a:solidFill>
                <a:latin typeface="Arial" panose="020B0604020202020204" pitchFamily="34" charset="0"/>
              </a:rPr>
              <a:t>30.10.2022</a:t>
            </a:r>
          </a:p>
          <a:p>
            <a:pPr lvl="1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endParaRPr lang="en-GB" altLang="cy-GB" sz="28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lvl="1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cy-GB" sz="2800" dirty="0">
                <a:solidFill>
                  <a:srgbClr val="0070C0"/>
                </a:solidFill>
                <a:latin typeface="Arial" panose="020B0604020202020204" pitchFamily="34" charset="0"/>
              </a:rPr>
              <a:t>23:59pm</a:t>
            </a:r>
          </a:p>
          <a:p>
            <a:pPr lvl="1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endParaRPr lang="en-GB" altLang="cy-GB" sz="28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lvl="1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cy-GB" sz="2800" dirty="0">
                <a:solidFill>
                  <a:srgbClr val="0070C0"/>
                </a:solidFill>
                <a:latin typeface="Arial" panose="020B0604020202020204" pitchFamily="34" charset="0"/>
              </a:rPr>
              <a:t>Recordings on OneDrive</a:t>
            </a:r>
          </a:p>
          <a:p>
            <a:pPr marL="457200" lvl="1" indent="0" eaLnBrk="1" hangingPunct="1">
              <a:lnSpc>
                <a:spcPct val="90000"/>
              </a:lnSpc>
              <a:spcBef>
                <a:spcPts val="0"/>
              </a:spcBef>
              <a:buNone/>
              <a:defRPr/>
            </a:pPr>
            <a:endParaRPr lang="en-GB" altLang="cy-GB" sz="28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lvl="1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cy-GB" sz="2800" dirty="0">
                <a:solidFill>
                  <a:srgbClr val="0070C0"/>
                </a:solidFill>
                <a:latin typeface="Arial" panose="020B0604020202020204" pitchFamily="34" charset="0"/>
              </a:rPr>
              <a:t>Paper on </a:t>
            </a:r>
            <a:r>
              <a:rPr lang="en-GB" altLang="cy-GB" sz="2800" dirty="0" err="1">
                <a:solidFill>
                  <a:srgbClr val="0070C0"/>
                </a:solidFill>
                <a:latin typeface="Arial" panose="020B0604020202020204" pitchFamily="34" charset="0"/>
              </a:rPr>
              <a:t>Turnitin</a:t>
            </a:r>
            <a:endParaRPr lang="en-GB" altLang="cy-GB" sz="28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marL="457200" lvl="1" indent="0" eaLnBrk="1" hangingPunct="1">
              <a:lnSpc>
                <a:spcPct val="90000"/>
              </a:lnSpc>
              <a:buFontTx/>
              <a:buNone/>
              <a:defRPr/>
            </a:pPr>
            <a:endParaRPr lang="en-GB" altLang="cy-GB" sz="26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492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2B77A31-5FC8-7968-3C17-08FDCAE9F394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B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cy-GB" dirty="0">
                <a:latin typeface="Arial" panose="020B0604020202020204" pitchFamily="34" charset="0"/>
              </a:rPr>
              <a:t>ECEY5004C</a:t>
            </a:r>
            <a:br>
              <a:rPr lang="en-GB" altLang="cy-GB" dirty="0">
                <a:latin typeface="Arial" panose="020B0604020202020204" pitchFamily="34" charset="0"/>
              </a:rPr>
            </a:b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ECEY5004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57200" y="1535113"/>
            <a:ext cx="4040188" cy="4054127"/>
          </a:xfrm>
        </p:spPr>
        <p:txBody>
          <a:bodyPr/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cy-GB" sz="3600" b="1" dirty="0">
                <a:latin typeface="Arial" panose="020B0604020202020204" pitchFamily="34" charset="0"/>
              </a:rPr>
              <a:t>Canllawiau Asesiad </a:t>
            </a: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5257800" y="1981200"/>
            <a:ext cx="3429000" cy="3608040"/>
          </a:xfrm>
        </p:spPr>
        <p:txBody>
          <a:bodyPr/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cy-GB" sz="3600" b="1" dirty="0" err="1">
                <a:solidFill>
                  <a:srgbClr val="0070C0"/>
                </a:solidFill>
                <a:latin typeface="Arial" panose="020B0604020202020204" pitchFamily="34" charset="0"/>
              </a:rPr>
              <a:t>Assessment</a:t>
            </a:r>
            <a:r>
              <a:rPr lang="cy-GB" sz="3600" b="1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sz="3600" b="1" dirty="0" err="1">
                <a:solidFill>
                  <a:srgbClr val="0070C0"/>
                </a:solidFill>
                <a:latin typeface="Arial" panose="020B0604020202020204" pitchFamily="34" charset="0"/>
              </a:rPr>
              <a:t>Guidance</a:t>
            </a:r>
            <a:endParaRPr lang="cy-GB" sz="3600" b="1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4779526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8E88DE0-750D-E4BE-0212-9907F35B47A9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B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r>
              <a:rPr lang="en-GB" altLang="cy-GB" dirty="0" err="1">
                <a:latin typeface="Arial" panose="020B0604020202020204" pitchFamily="34" charset="0"/>
              </a:rPr>
              <a:t>Disgrifiad</a:t>
            </a:r>
            <a:r>
              <a:rPr lang="en-GB" altLang="cy-GB" dirty="0">
                <a:latin typeface="Arial" panose="020B0604020202020204" pitchFamily="34" charset="0"/>
              </a:rPr>
              <a:t> </a:t>
            </a:r>
            <a:r>
              <a:rPr lang="en-GB" altLang="cy-GB" dirty="0" err="1">
                <a:latin typeface="Arial" panose="020B0604020202020204" pitchFamily="34" charset="0"/>
              </a:rPr>
              <a:t>o’r</a:t>
            </a:r>
            <a:r>
              <a:rPr lang="en-GB" altLang="cy-GB" dirty="0">
                <a:latin typeface="Arial" panose="020B0604020202020204" pitchFamily="34" charset="0"/>
              </a:rPr>
              <a:t> </a:t>
            </a:r>
            <a:r>
              <a:rPr lang="en-GB" altLang="cy-GB" dirty="0" err="1">
                <a:latin typeface="Arial" panose="020B0604020202020204" pitchFamily="34" charset="0"/>
              </a:rPr>
              <a:t>aseiniad</a:t>
            </a:r>
            <a:r>
              <a:rPr lang="en-GB" altLang="cy-GB" dirty="0">
                <a:latin typeface="Arial" panose="020B0604020202020204" pitchFamily="34" charset="0"/>
              </a:rPr>
              <a:t> </a:t>
            </a:r>
            <a:br>
              <a:rPr lang="en-GB" altLang="cy-GB" dirty="0">
                <a:latin typeface="Arial" panose="020B0604020202020204" pitchFamily="34" charset="0"/>
              </a:rPr>
            </a:b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Description of the assignment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228600" y="1447801"/>
            <a:ext cx="4114800" cy="414178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</a:rPr>
              <a:t>Cynhyrchwch astudiaeth </a:t>
            </a:r>
            <a:r>
              <a:rPr lang="cy-GB" b="1" dirty="0">
                <a:latin typeface="Arial" panose="020B0604020202020204" pitchFamily="34" charset="0"/>
              </a:rPr>
              <a:t>hunan adfyfyriol</a:t>
            </a:r>
            <a:r>
              <a:rPr lang="cy-GB" dirty="0">
                <a:latin typeface="Arial" panose="020B0604020202020204" pitchFamily="34" charset="0"/>
              </a:rPr>
              <a:t> o’ch </a:t>
            </a:r>
            <a:r>
              <a:rPr lang="cy-GB" b="1" dirty="0">
                <a:latin typeface="Arial" panose="020B0604020202020204" pitchFamily="34" charset="0"/>
              </a:rPr>
              <a:t>iaith eich hunan</a:t>
            </a:r>
            <a:r>
              <a:rPr lang="cy-GB" dirty="0">
                <a:latin typeface="Arial" panose="020B0604020202020204" pitchFamily="34" charset="0"/>
              </a:rPr>
              <a:t> drwy weithgaredd adrodd stori a fyddai’n addas i blant ifainc. 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</a:rPr>
              <a:t>Bydd angen i chi ddangos sut fyddai’r gweithgaredd yn medru hyrwyddo datblygiad iaith a sgiliau llythrennedd cynnar, gan gynnwys sgiliau llythrennedd digidol, babanod a phlant ifainc. </a:t>
            </a:r>
            <a:endParaRPr lang="en-GB" dirty="0">
              <a:latin typeface="Arial" panose="020B0604020202020204" pitchFamily="34" charset="0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495801" y="1535113"/>
            <a:ext cx="4419600" cy="4054475"/>
          </a:xfrm>
        </p:spPr>
        <p:txBody>
          <a:bodyPr>
            <a:normAutofit fontScale="92500" lnSpcReduction="2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Produce a </a:t>
            </a: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</a:rPr>
              <a:t>self-reflective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 study of </a:t>
            </a: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</a:rPr>
              <a:t>your language skills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 through a storytelling activity that would be appropriate for young children. 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You will need to demonstrate how the activity could promote babies’ and young children’s language development and early literacy skills, including digital literacy skills.</a:t>
            </a:r>
          </a:p>
        </p:txBody>
      </p:sp>
    </p:spTree>
    <p:extLst>
      <p:ext uri="{BB962C8B-B14F-4D97-AF65-F5344CB8AC3E}">
        <p14:creationId xmlns:p14="http://schemas.microsoft.com/office/powerpoint/2010/main" val="1543285051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6E679EB-FF17-98BD-DC69-17DE51D79C10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B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01674"/>
          </a:xfrm>
        </p:spPr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Bydd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angen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</a:rPr>
              <a:t> chi: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295400"/>
            <a:ext cx="8686800" cy="4221833"/>
          </a:xfrm>
        </p:spPr>
        <p:txBody>
          <a:bodyPr>
            <a:normAutofit fontScale="62500" lnSpcReduction="20000"/>
          </a:bodyPr>
          <a:lstStyle/>
          <a:p>
            <a:r>
              <a:rPr lang="cy-GB" sz="4500" dirty="0">
                <a:latin typeface="Arial" panose="020B0604020202020204" pitchFamily="34" charset="0"/>
                <a:cs typeface="Arial" panose="020B0604020202020204" pitchFamily="34" charset="0"/>
              </a:rPr>
              <a:t>Ddewis stori/storïau addas i blant ifainc (hyd at 7 blwydd oed). </a:t>
            </a:r>
          </a:p>
          <a:p>
            <a:r>
              <a:rPr lang="cy-GB" sz="4500" dirty="0">
                <a:latin typeface="Arial" panose="020B0604020202020204" pitchFamily="34" charset="0"/>
                <a:cs typeface="Arial" panose="020B0604020202020204" pitchFamily="34" charset="0"/>
              </a:rPr>
              <a:t>Bydd angen UN stori ar gyfer gweithgaredd adrodd stori traddodiadol ac UN stori ar gyfer gweithgaredd adrodd stori digidol. GALLAI HYN FOD YR UN STORI OND MEWN FFORMAT GWAHANOL;</a:t>
            </a:r>
            <a:endParaRPr lang="en-GB" sz="4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y-GB" sz="4500" dirty="0">
                <a:latin typeface="Arial" panose="020B0604020202020204" pitchFamily="34" charset="0"/>
                <a:cs typeface="Arial" panose="020B0604020202020204" pitchFamily="34" charset="0"/>
              </a:rPr>
              <a:t>Ddewis lleoliad addas ar gyfer y gweithgaredd a’r recordiad - </a:t>
            </a:r>
            <a:r>
              <a:rPr lang="cy-GB" sz="4500" b="1" dirty="0">
                <a:latin typeface="Arial" panose="020B0604020202020204" pitchFamily="34" charset="0"/>
                <a:cs typeface="Arial" panose="020B0604020202020204" pitchFamily="34" charset="0"/>
              </a:rPr>
              <a:t>DIM RECORDIO GYDA PHLANT;</a:t>
            </a:r>
            <a:endParaRPr lang="en-GB" sz="4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y-GB" sz="4500" dirty="0">
                <a:latin typeface="Arial" panose="020B0604020202020204" pitchFamily="34" charset="0"/>
                <a:cs typeface="Arial" panose="020B0604020202020204" pitchFamily="34" charset="0"/>
              </a:rPr>
              <a:t>Recordio’r gweithgaredd (15 munud) (lleiafswm o 13½ munud; uchafswm o 16½ munud) – </a:t>
            </a:r>
            <a:r>
              <a:rPr lang="cy-GB" sz="4500" b="1" dirty="0">
                <a:latin typeface="Arial" panose="020B0604020202020204" pitchFamily="34" charset="0"/>
                <a:cs typeface="Arial" panose="020B0604020202020204" pitchFamily="34" charset="0"/>
              </a:rPr>
              <a:t>gallai hyn fod yn un recordiad neu ddau recordiad ar wahân; </a:t>
            </a:r>
            <a:endParaRPr lang="en-GB" sz="4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2016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65DDC89-F100-EE3F-FDE7-DE5B4923DF65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B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01674"/>
          </a:xfrm>
        </p:spPr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Bydd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angen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</a:rPr>
              <a:t> chi: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295400"/>
            <a:ext cx="8686800" cy="4221833"/>
          </a:xfrm>
        </p:spPr>
        <p:txBody>
          <a:bodyPr>
            <a:normAutofit/>
          </a:bodyPr>
          <a:lstStyle/>
          <a:p>
            <a:pPr lvl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Ysgrifennu dadansoddiad 2,000 o eiriau o’r gweithgaredd (lleiafswm o 1800 gair; uchafswm o 2,200 gair), a chefnogwch gydag ymchwil o ffynonellau addas, gan gynnwys erthyglau academaidd a damcaniaethau/damcaniaethwyr;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Lanlwytho’r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recordiad/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au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ar OneDrive erbyn 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23:59yh 30.10.2022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Lanlwytho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eich dadansoddiad a’r rhestr cyfeirnodi ar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Turnitin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erbyn 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23:59yh 30.10.22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47607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943404D-B34B-66E5-2FDC-E099CA815BC2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B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0167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You will need to: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295400"/>
            <a:ext cx="8686800" cy="4221833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Choose an appropriate story/stories for young children (7 years or under).</a:t>
            </a:r>
          </a:p>
          <a:p>
            <a:pPr lvl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You will need ONE story for a traditional storytelling activity and ONE story for a digital storytelling activity. THIS COULD BE THE SAME STORY, BUT IN A DIFFERENT FORMAT;</a:t>
            </a:r>
          </a:p>
          <a:p>
            <a:pPr lvl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Choose an appropriate location for the activity and recording to take place -  </a:t>
            </a: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</a:rPr>
              <a:t>NO RECORDING WITH CHILDREN;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lvl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Record the activity (15 minutes) (minimum of 13½  minutes; maximum of 16½  minutes) – </a:t>
            </a: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</a:rPr>
              <a:t>this can be one recording or two separate recordings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;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70235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4AB7F4A-D5B5-35D8-17BF-921061B62C10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B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0167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You will need to: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295400"/>
            <a:ext cx="8686800" cy="4221833"/>
          </a:xfrm>
        </p:spPr>
        <p:txBody>
          <a:bodyPr>
            <a:normAutofit/>
          </a:bodyPr>
          <a:lstStyle/>
          <a:p>
            <a:pPr lvl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Write a 2,000 word analysis of your activity (minimum of 1800 words; maximum of 2,200 words), supported by research from appropriate sources, including journal articles, and theories/theorists;</a:t>
            </a:r>
          </a:p>
          <a:p>
            <a:pPr lvl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Upload your recording/s onto OneDrive by </a:t>
            </a: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</a:rPr>
              <a:t>23:59pm 30.10.2022 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lvl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Upload your analysis and reference list onto Turnitin by </a:t>
            </a: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</a:rPr>
              <a:t>23:59pm 30.10.2022 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64063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E0C89326-4FA4-2868-C1FA-EAEA2035ECD2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B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A957D0-7624-4143-AE80-69B4C1C73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028" y="365127"/>
            <a:ext cx="8178322" cy="549274"/>
          </a:xfrm>
        </p:spPr>
        <p:txBody>
          <a:bodyPr>
            <a:no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Syniadau</a:t>
            </a:r>
            <a:br>
              <a:rPr lang="en-GB" dirty="0">
                <a:latin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Ideas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B89D2B9-AA64-48F3-B99B-51106707A5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37028" y="2224283"/>
            <a:ext cx="1952625" cy="23431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A17DB7B-5C50-438D-B284-5EA5C7DA547B}"/>
              </a:ext>
            </a:extLst>
          </p:cNvPr>
          <p:cNvSpPr txBox="1"/>
          <p:nvPr/>
        </p:nvSpPr>
        <p:spPr>
          <a:xfrm>
            <a:off x="422752" y="4732574"/>
            <a:ext cx="178117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</a:rPr>
              <a:t>(Source: Walker, 2016)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4228F6A-5C09-4727-A2F4-9E534AF02D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45026" y="1025938"/>
            <a:ext cx="2619375" cy="174307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5684A28-E2F7-440D-8199-70C051A30A4E}"/>
              </a:ext>
            </a:extLst>
          </p:cNvPr>
          <p:cNvSpPr txBox="1"/>
          <p:nvPr/>
        </p:nvSpPr>
        <p:spPr>
          <a:xfrm>
            <a:off x="3095625" y="2815568"/>
            <a:ext cx="213360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</a:rPr>
              <a:t>(Source: Read and Create, 2021)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EC8C982-0ED5-4EBA-AB4A-584C8266DE1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9374" y="3357992"/>
            <a:ext cx="2533650" cy="180975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D0DBAA6-2EFC-4E56-8167-7D01CAD45F17}"/>
              </a:ext>
            </a:extLst>
          </p:cNvPr>
          <p:cNvSpPr txBox="1"/>
          <p:nvPr/>
        </p:nvSpPr>
        <p:spPr>
          <a:xfrm>
            <a:off x="2895600" y="5183574"/>
            <a:ext cx="220979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</a:rPr>
              <a:t>(Source: Puffin Schools, 2021)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4058304-217C-4973-8FED-ECD2464507E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225" y="1066800"/>
            <a:ext cx="2466975" cy="184785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1430BA0-42D9-4CB3-B1F5-8A56CBC31415}"/>
              </a:ext>
            </a:extLst>
          </p:cNvPr>
          <p:cNvSpPr txBox="1"/>
          <p:nvPr/>
        </p:nvSpPr>
        <p:spPr>
          <a:xfrm>
            <a:off x="6248400" y="3124200"/>
            <a:ext cx="21336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latin typeface="Arial" panose="020B0604020202020204" pitchFamily="34" charset="0"/>
              </a:rPr>
              <a:t>(Source: YouTube, 2016)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B2A67AB-285F-4A81-BE5B-0B6DF935870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210" y="3497344"/>
            <a:ext cx="2133599" cy="162877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99F837A-1231-461A-8091-342D464F1459}"/>
              </a:ext>
            </a:extLst>
          </p:cNvPr>
          <p:cNvSpPr txBox="1"/>
          <p:nvPr/>
        </p:nvSpPr>
        <p:spPr>
          <a:xfrm>
            <a:off x="6096000" y="5307094"/>
            <a:ext cx="1648208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50" dirty="0">
                <a:latin typeface="Arial" panose="020B0604020202020204" pitchFamily="34" charset="0"/>
              </a:rPr>
              <a:t>(Source: </a:t>
            </a:r>
            <a:r>
              <a:rPr lang="en-GB" sz="1050" dirty="0" err="1">
                <a:latin typeface="Arial" panose="020B0604020202020204" pitchFamily="34" charset="0"/>
              </a:rPr>
              <a:t>Hushida</a:t>
            </a:r>
            <a:r>
              <a:rPr lang="en-GB" sz="1050" dirty="0">
                <a:latin typeface="Arial" panose="020B0604020202020204" pitchFamily="34" charset="0"/>
              </a:rPr>
              <a:t>, 2021)</a:t>
            </a:r>
          </a:p>
        </p:txBody>
      </p:sp>
    </p:spTree>
    <p:extLst>
      <p:ext uri="{BB962C8B-B14F-4D97-AF65-F5344CB8AC3E}">
        <p14:creationId xmlns:p14="http://schemas.microsoft.com/office/powerpoint/2010/main" val="10200698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480C6F4-490F-6536-3352-1DA4FBF7AF2A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B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01674"/>
          </a:xfrm>
        </p:spPr>
        <p:txBody>
          <a:bodyPr>
            <a:noAutofit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Ystyriaethau ymarferol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Practical implications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600" y="1904999"/>
            <a:ext cx="4286250" cy="4271964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Dewis o stori/storïau;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Lleoliad/</a:t>
            </a:r>
            <a:r>
              <a:rPr lang="cy-GB" alt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au</a:t>
            </a: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Cyfarpar recordio;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Cydweddoldeb;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14851" y="1904999"/>
            <a:ext cx="4629150" cy="3684589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Choice of story/stories;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Location/s;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Recording equipment;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Compatibility;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8990199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4184DCB-E3FC-9C1D-01A1-790B94CD9441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B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01674"/>
          </a:xfrm>
        </p:spPr>
        <p:txBody>
          <a:bodyPr>
            <a:noAutofit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Ystyriaethau ymarferol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Practical implications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600" y="2057400"/>
            <a:ext cx="4286250" cy="4119563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Sain;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2 recordiad i’w cyflwyno;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Papur a rhestr o gyfeiriadau i’w gyflwyno;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Manylion cyflwyno.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14851" y="2057399"/>
            <a:ext cx="4629150" cy="3532189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Volume;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2 recordings to be submitted;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Paper and reference list to be submitted;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Sub</a:t>
            </a:r>
            <a:r>
              <a:rPr lang="en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mission details.</a:t>
            </a:r>
            <a:endParaRPr lang="cy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3207376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8F8F091D-C6FF-7328-4588-912FA7B90291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B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Strwythur</a:t>
            </a:r>
            <a:r>
              <a:rPr lang="en-GB" dirty="0">
                <a:latin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</a:rPr>
              <a:t>papur</a:t>
            </a:r>
            <a:br>
              <a:rPr lang="en-GB" dirty="0">
                <a:latin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Structure of paper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981200"/>
            <a:ext cx="3886200" cy="3581400"/>
          </a:xfrm>
        </p:spPr>
        <p:txBody>
          <a:bodyPr>
            <a:noAutofit/>
          </a:bodyPr>
          <a:lstStyle/>
          <a:p>
            <a:r>
              <a:rPr lang="cy-GB" dirty="0">
                <a:latin typeface="Arial" panose="020B0604020202020204" pitchFamily="34" charset="0"/>
              </a:rPr>
              <a:t>Cyflwyniad </a:t>
            </a:r>
            <a:r>
              <a:rPr lang="cy-GB" sz="1800" dirty="0">
                <a:latin typeface="Arial" panose="020B0604020202020204" pitchFamily="34" charset="0"/>
              </a:rPr>
              <a:t>(tua 100 gair);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Buddion adrodd stori </a:t>
            </a:r>
            <a:r>
              <a:rPr lang="cy-GB" sz="1800" dirty="0">
                <a:latin typeface="Arial" panose="020B0604020202020204" pitchFamily="34" charset="0"/>
              </a:rPr>
              <a:t>(cyn geni i 7 oed);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Cysylltwch adrodd stori gyda llythrennedd plant;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Datblygiad llythrennedd digidol.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981200"/>
            <a:ext cx="4210050" cy="37338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Introduction </a:t>
            </a:r>
            <a:r>
              <a:rPr lang="en-GB" sz="1800" dirty="0">
                <a:solidFill>
                  <a:srgbClr val="0070C0"/>
                </a:solidFill>
                <a:latin typeface="Arial" panose="020B0604020202020204" pitchFamily="34" charset="0"/>
              </a:rPr>
              <a:t>(100 words approx.);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Benefits of storytelling </a:t>
            </a:r>
            <a:r>
              <a:rPr lang="en-GB" sz="1800" dirty="0">
                <a:solidFill>
                  <a:srgbClr val="0070C0"/>
                </a:solidFill>
                <a:latin typeface="Arial" panose="020B0604020202020204" pitchFamily="34" charset="0"/>
              </a:rPr>
              <a:t>(pre-birth to 7 years);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Relate storytelling with children’s literacy;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Development of digital literacy.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2463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6B0A11C4-A02F-3F79-F114-596D93CDEC40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B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78274"/>
            <a:ext cx="7886700" cy="396873"/>
          </a:xfrm>
        </p:spPr>
        <p:txBody>
          <a:bodyPr>
            <a:no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Strwythur</a:t>
            </a:r>
            <a:br>
              <a:rPr lang="en-GB" dirty="0">
                <a:latin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400" y="1524000"/>
            <a:ext cx="4476750" cy="4038600"/>
          </a:xfrm>
        </p:spPr>
        <p:txBody>
          <a:bodyPr>
            <a:noAutofit/>
          </a:bodyPr>
          <a:lstStyle/>
          <a:p>
            <a:r>
              <a:rPr lang="cy-GB" dirty="0">
                <a:latin typeface="Arial" panose="020B0604020202020204" pitchFamily="34" charset="0"/>
              </a:rPr>
              <a:t>Prif gorff </a:t>
            </a:r>
            <a:r>
              <a:rPr lang="cy-GB" sz="1800" dirty="0">
                <a:latin typeface="Arial" panose="020B0604020202020204" pitchFamily="34" charset="0"/>
              </a:rPr>
              <a:t>(tua 1800 gair)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Dadansoddwch yr arfer arsylwyd yn ystod y gweithgaredd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Oes unrhyw wahaniaethau yn yr arddulliau o adrodd stori? Unrhyw rheswm am hyn?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524000"/>
            <a:ext cx="4286250" cy="4038600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Main body </a:t>
            </a:r>
            <a:r>
              <a:rPr lang="en-GB" sz="1800" dirty="0">
                <a:solidFill>
                  <a:srgbClr val="0070C0"/>
                </a:solidFill>
                <a:latin typeface="Arial" panose="020B0604020202020204" pitchFamily="34" charset="0"/>
              </a:rPr>
              <a:t>(1800 words approx.)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Analyse the practice observed during the activity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Are there any differences in the approaches to storytelling? Why could this be?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07219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A25DEA3-B272-6852-3B6C-A4B1F5C66D63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B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85800"/>
            <a:ext cx="8058150" cy="76200"/>
          </a:xfrm>
        </p:spPr>
        <p:txBody>
          <a:bodyPr>
            <a:no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Strwythur</a:t>
            </a:r>
            <a:b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400" y="1905000"/>
            <a:ext cx="4476750" cy="3657600"/>
          </a:xfrm>
        </p:spPr>
        <p:txBody>
          <a:bodyPr>
            <a:noAutofit/>
          </a:bodyPr>
          <a:lstStyle/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Sut allai’r gweithgaredd hyrwyddo llefaredd, darllen neu ysgrifennu plant?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Sut allai’r gweithgaredd hyrwyddo sgiliau llythrennedd digidol plant?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905000"/>
            <a:ext cx="4286250" cy="3657600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How could the activity promote children’s oracy, reading or writing?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How could the activity promote children’s digital literacy skills?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55006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895A6291-B3C0-ED1E-904C-BA2F5760BD77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B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365127"/>
            <a:ext cx="7981950" cy="396873"/>
          </a:xfrm>
        </p:spPr>
        <p:txBody>
          <a:bodyPr>
            <a:noAutofit/>
          </a:bodyPr>
          <a:lstStyle/>
          <a:p>
            <a:br>
              <a:rPr lang="en-GB" dirty="0">
                <a:latin typeface="Arial" panose="020B0604020202020204" pitchFamily="34" charset="0"/>
              </a:rPr>
            </a:br>
            <a:r>
              <a:rPr lang="en-GB" dirty="0" err="1">
                <a:latin typeface="Arial" panose="020B0604020202020204" pitchFamily="34" charset="0"/>
              </a:rPr>
              <a:t>Strwythur</a:t>
            </a:r>
            <a:br>
              <a:rPr lang="en-GB" dirty="0">
                <a:latin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400" y="1676400"/>
            <a:ext cx="4476750" cy="3886200"/>
          </a:xfrm>
        </p:spPr>
        <p:txBody>
          <a:bodyPr>
            <a:noAutofit/>
          </a:bodyPr>
          <a:lstStyle/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Cefnogwch gydag ymchwil a damcaniaeth;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Cymharwch a chyferbynnwch;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Cefnogwch gyda chyfeiriadau.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76400"/>
            <a:ext cx="4286250" cy="3886200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Support with research and theory;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Compare and contrast;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Support with references.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43751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74F09C4-E939-E808-2D6D-D3A45D10AC0A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B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Strwythur</a:t>
            </a:r>
            <a:br>
              <a:rPr lang="en-GB" dirty="0">
                <a:latin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690689"/>
            <a:ext cx="3886200" cy="3871911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</a:rPr>
              <a:t>Clo </a:t>
            </a:r>
            <a:r>
              <a:rPr lang="cy-GB" sz="1800" dirty="0">
                <a:latin typeface="Arial" panose="020B0604020202020204" pitchFamily="34" charset="0"/>
              </a:rPr>
              <a:t>(tua 100 gair);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Crynodeb o’r prif bwyntiau;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Awgrymiadau ar gyfer arfer y dyfodol;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Dim damcaniaeth/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</a:rPr>
              <a:t>ymchwil newydd.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90689"/>
            <a:ext cx="3886200" cy="402431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Conclusion </a:t>
            </a:r>
            <a:r>
              <a:rPr lang="en-GB" sz="1800" dirty="0">
                <a:solidFill>
                  <a:srgbClr val="0070C0"/>
                </a:solidFill>
                <a:latin typeface="Arial" panose="020B0604020202020204" pitchFamily="34" charset="0"/>
              </a:rPr>
              <a:t>(100 words approx.);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Summary of main points;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Suggestions for future practice;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No new theory/research.</a:t>
            </a:r>
          </a:p>
        </p:txBody>
      </p:sp>
    </p:spTree>
    <p:extLst>
      <p:ext uri="{BB962C8B-B14F-4D97-AF65-F5344CB8AC3E}">
        <p14:creationId xmlns:p14="http://schemas.microsoft.com/office/powerpoint/2010/main" val="346352015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B4E6C87-CAB7-7220-9A63-D4C5DFA0A669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B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25474"/>
          </a:xfrm>
        </p:spPr>
        <p:txBody>
          <a:bodyPr>
            <a:noAutofit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 recordiad/</a:t>
            </a:r>
            <a:r>
              <a:rPr lang="cy-GB" alt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au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The recording/s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76200" y="1600201"/>
            <a:ext cx="4419600" cy="4114800"/>
          </a:xfrm>
        </p:spPr>
        <p:txBody>
          <a:bodyPr>
            <a:normAutofit fontScale="77500" lnSpcReduction="20000"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Ydy’r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recordiadau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yn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chwarae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?</a:t>
            </a:r>
            <a:endParaRPr lang="cy-GB" alt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pitchFamily="34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Yn glir?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Oes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modd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gweld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chi, y 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lleoliad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a’r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llyfr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/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cyfarpar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TGCh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/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propiau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ayyb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?</a:t>
            </a:r>
            <a:endParaRPr lang="cy-GB" alt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pitchFamily="34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Addas?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600" b="1" kern="0" dirty="0">
                <a:solidFill>
                  <a:srgbClr val="FF0000"/>
                </a:solidFill>
                <a:latin typeface="Arial" panose="020B0604020202020204" pitchFamily="34" charset="0"/>
                <a:ea typeface="ＭＳ Ｐゴシック" pitchFamily="34" charset="-128"/>
              </a:rPr>
              <a:t>Dim recordio gyda phlant (hyd yn oed tu ôl y camera)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535113"/>
            <a:ext cx="4572000" cy="4054475"/>
          </a:xfrm>
        </p:spPr>
        <p:txBody>
          <a:bodyPr>
            <a:normAutofit fontScale="77500" lnSpcReduction="20000"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Do the recordings play?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Are they clear?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Can you see yourself, the location and the book/IT equipment/props </a:t>
            </a:r>
            <a:r>
              <a:rPr lang="en-GB" altLang="cy-GB" sz="3600" kern="0" dirty="0" err="1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etc</a:t>
            </a: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Appropriate?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b="1" kern="0" dirty="0">
                <a:solidFill>
                  <a:srgbClr val="FF0000"/>
                </a:solidFill>
                <a:latin typeface="Arial" panose="020B0604020202020204" pitchFamily="34" charset="0"/>
                <a:ea typeface="ＭＳ Ｐゴシック" pitchFamily="34" charset="-128"/>
              </a:rPr>
              <a:t>No recording with children (even behind the camera)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580944"/>
      </p:ext>
    </p:extLst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FC39DBD-7488-63EF-AAC3-1ECF667D37FD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B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 daflen asesu 1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The assessment sheet 1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76200" y="1371600"/>
            <a:ext cx="4419600" cy="4114801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10 marc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b="1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Sgiliau Ymgysylltu â Llenyddiaeth</a:t>
            </a:r>
          </a:p>
          <a:p>
            <a:pPr lvl="0"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Cyfeirnodi; </a:t>
            </a:r>
          </a:p>
          <a:p>
            <a:pPr lvl="0"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Rhestr o gyfeiriadau;</a:t>
            </a:r>
          </a:p>
          <a:p>
            <a:pPr lvl="0"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Tystiolaeth o ymchwil eang.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371601"/>
            <a:ext cx="4572000" cy="4217988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sz="2800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10 marks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US" sz="2800" b="1" kern="0" dirty="0">
              <a:solidFill>
                <a:srgbClr val="0070C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</a:pP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</a:rPr>
              <a:t>Engagement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</a:rPr>
              <a:t>with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</a:rPr>
              <a:t>Literature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</a:rPr>
              <a:t>Skills</a:t>
            </a:r>
            <a:endParaRPr lang="en-GB" dirty="0">
              <a:solidFill>
                <a:srgbClr val="0070C0"/>
              </a:solidFill>
            </a:endParaRPr>
          </a:p>
          <a:p>
            <a:pPr>
              <a:buFontTx/>
              <a:buChar char="-"/>
            </a:pPr>
            <a:r>
              <a:rPr lang="en-GB" sz="2800" dirty="0">
                <a:solidFill>
                  <a:srgbClr val="0070C0"/>
                </a:solidFill>
                <a:latin typeface="Arial" panose="020B0604020202020204" pitchFamily="34" charset="0"/>
              </a:rPr>
              <a:t>Referencing;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R</a:t>
            </a:r>
            <a:r>
              <a:rPr lang="en-GB" sz="2800" dirty="0">
                <a:solidFill>
                  <a:srgbClr val="0070C0"/>
                </a:solidFill>
                <a:latin typeface="Arial" panose="020B0604020202020204" pitchFamily="34" charset="0"/>
              </a:rPr>
              <a:t>eference list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;</a:t>
            </a:r>
          </a:p>
          <a:p>
            <a:pPr>
              <a:buFontTx/>
              <a:buChar char="-"/>
            </a:pPr>
            <a:r>
              <a:rPr lang="en-GB" sz="2800" dirty="0">
                <a:solidFill>
                  <a:srgbClr val="0070C0"/>
                </a:solidFill>
                <a:latin typeface="Arial" panose="020B0604020202020204" pitchFamily="34" charset="0"/>
              </a:rPr>
              <a:t>Evidence of wider reading.</a:t>
            </a:r>
            <a:endParaRPr lang="cy-GB" sz="28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9683466"/>
      </p:ext>
    </p:extLst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C84F7B7-C323-5B96-CC70-C5146140794E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B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930274"/>
          </a:xfrm>
        </p:spPr>
        <p:txBody>
          <a:bodyPr>
            <a:noAutofit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 daflen asesu 2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The assessment sheet 2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371600"/>
            <a:ext cx="4343401" cy="4191001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6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30 marc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2600" b="1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6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Sgiliau Gwybodaeth a Dealltwriaeth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Dangos dealltwriaeth o ddatblygiad iaith a llythrennedd, gan gynnwys llythrennedd digidol;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Dangos dealltwriaeth o bwysigrwydd adrodd stori.</a:t>
            </a: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371601"/>
            <a:ext cx="4572000" cy="4217988"/>
          </a:xfrm>
        </p:spPr>
        <p:txBody>
          <a:bodyPr>
            <a:normAutofit lnSpcReduction="1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sz="2600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30 marks</a:t>
            </a:r>
          </a:p>
          <a:p>
            <a:pPr marL="0" indent="0">
              <a:buNone/>
            </a:pPr>
            <a:endParaRPr lang="en-GB" sz="26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rgbClr val="0070C0"/>
                </a:solidFill>
                <a:latin typeface="Arial" panose="020B0604020202020204" pitchFamily="34" charset="0"/>
              </a:rPr>
              <a:t>Knowledge and Understanding Skills</a:t>
            </a:r>
          </a:p>
          <a:p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</a:rPr>
              <a:t>Demonstrates understanding of language and literacy, including digital literacy;</a:t>
            </a:r>
          </a:p>
          <a:p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</a:rPr>
              <a:t>Demonstrates understanding of the benefits of storytelling.</a:t>
            </a:r>
          </a:p>
          <a:p>
            <a:pPr marL="0" indent="0">
              <a:buNone/>
            </a:pPr>
            <a:endParaRPr lang="en-GB" sz="2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0048809"/>
      </p:ext>
    </p:extLst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230840D0-569A-B3D0-81B8-2696D758584F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B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89971"/>
            <a:ext cx="7886700" cy="930274"/>
          </a:xfrm>
        </p:spPr>
        <p:txBody>
          <a:bodyPr>
            <a:noAutofit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Gwybodaeth a Dealltwriaeth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Knowledge and Understanding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600201"/>
            <a:ext cx="4343401" cy="3962400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Dewis addas o stori/iau;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Lleoliad/</a:t>
            </a:r>
            <a:r>
              <a:rPr 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au</a:t>
            </a: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addas;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Buddion adrodd stori;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Cysylltiadau gyda llafaredd, darllen ac ysgrifennu a llythrennedd digidol.</a:t>
            </a: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495800" y="1535113"/>
            <a:ext cx="4648201" cy="4054475"/>
          </a:xfrm>
        </p:spPr>
        <p:txBody>
          <a:bodyPr>
            <a:no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Appropriate choice of story/</a:t>
            </a:r>
            <a:r>
              <a:rPr lang="en-GB" dirty="0" err="1">
                <a:solidFill>
                  <a:srgbClr val="0070C0"/>
                </a:solidFill>
                <a:latin typeface="Arial" panose="020B0604020202020204" pitchFamily="34" charset="0"/>
              </a:rPr>
              <a:t>ies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Appropriate location/s;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Benefits of storytelling;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Links to oracy, reading and writing and digital literacy.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8286671"/>
      </p:ext>
    </p:extLst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43776EF7-79C8-4DCF-D93F-049F96B20096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B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 daflen asesu 3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The assessment sheet 3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371600"/>
            <a:ext cx="4343401" cy="41910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30 marc</a:t>
            </a:r>
          </a:p>
          <a:p>
            <a:pPr marL="0" indent="0">
              <a:buNone/>
            </a:pPr>
            <a:endParaRPr lang="cy-GB" b="1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</a:rPr>
              <a:t>Sgiliau Gwybyddol a Deallusol</a:t>
            </a:r>
          </a:p>
          <a:p>
            <a:pPr marL="0" indent="0">
              <a:buNone/>
            </a:pPr>
            <a:endParaRPr lang="cy-GB" dirty="0">
              <a:latin typeface="Arial" panose="020B0604020202020204" pitchFamily="34" charset="0"/>
            </a:endParaRPr>
          </a:p>
          <a:p>
            <a:r>
              <a:rPr lang="cy-GB" dirty="0">
                <a:latin typeface="Arial" panose="020B0604020202020204" pitchFamily="34" charset="0"/>
              </a:rPr>
              <a:t>Sgiliau dadansoddi, dealltwriaeth glir o gysylltu damcaniaeth gydag arfer.</a:t>
            </a: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295400"/>
            <a:ext cx="4572000" cy="4294189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3</a:t>
            </a:r>
            <a:r>
              <a:rPr lang="en-US" sz="2800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0 marks</a:t>
            </a:r>
          </a:p>
          <a:p>
            <a:pPr marL="0" indent="0">
              <a:buNone/>
            </a:pPr>
            <a:endParaRPr lang="en-GB" sz="28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</a:rPr>
              <a:t>Cognitive and Intellectual Skills</a:t>
            </a:r>
          </a:p>
          <a:p>
            <a:pPr marL="0" indent="0">
              <a:buNone/>
            </a:pPr>
            <a:endParaRPr lang="en-GB" b="1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Analytic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skills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,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clear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understanding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 of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linking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theory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 and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practice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.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55009"/>
      </p:ext>
    </p:extLst>
  </p:cSld>
  <p:clrMapOvr>
    <a:masterClrMapping/>
  </p:clrMapOvr>
  <p:transition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229557E-A1E9-CB4B-5A9D-389533AFCF3E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B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777874"/>
          </a:xfrm>
        </p:spPr>
        <p:txBody>
          <a:bodyPr>
            <a:noAutofit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Dadansoddiad</a:t>
            </a:r>
            <a:b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Analysis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600201"/>
            <a:ext cx="4343401" cy="3962400"/>
          </a:xfrm>
        </p:spPr>
        <p:txBody>
          <a:bodyPr>
            <a:normAutofit fontScale="92500" lnSpcReduction="10000"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cy-GB" sz="3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Cysylltwch theori ag arfer;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3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Cyfeiriwch at arfer a welwyd yn y recordiadau;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3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Cefnogwch gyda damcaniaethau perthnasol (cadwch at y lleiaf posib);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endParaRPr lang="cy-GB" sz="40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1999" y="1535114"/>
            <a:ext cx="4343401" cy="4054128"/>
          </a:xfrm>
        </p:spPr>
        <p:txBody>
          <a:bodyPr>
            <a:normAutofit/>
          </a:bodyPr>
          <a:lstStyle/>
          <a:p>
            <a:r>
              <a:rPr lang="en-GB" sz="3000" dirty="0">
                <a:solidFill>
                  <a:srgbClr val="0070C0"/>
                </a:solidFill>
                <a:latin typeface="Arial" panose="020B0604020202020204" pitchFamily="34" charset="0"/>
              </a:rPr>
              <a:t>Linking theory to practice;</a:t>
            </a:r>
          </a:p>
          <a:p>
            <a:r>
              <a:rPr lang="en-GB" sz="3000" dirty="0">
                <a:solidFill>
                  <a:srgbClr val="0070C0"/>
                </a:solidFill>
                <a:latin typeface="Arial" panose="020B0604020202020204" pitchFamily="34" charset="0"/>
              </a:rPr>
              <a:t>Refer to practice observed in recordings;</a:t>
            </a:r>
          </a:p>
          <a:p>
            <a:r>
              <a:rPr lang="en-GB" sz="3000" dirty="0">
                <a:solidFill>
                  <a:srgbClr val="0070C0"/>
                </a:solidFill>
                <a:latin typeface="Arial" panose="020B0604020202020204" pitchFamily="34" charset="0"/>
              </a:rPr>
              <a:t>Supported with relevant theorists (keep to minimum);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8224862"/>
      </p:ext>
    </p:extLst>
  </p:cSld>
  <p:clrMapOvr>
    <a:masterClrMapping/>
  </p:clrMapOvr>
  <p:transition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0E17305-06D1-8BE1-2992-5156FE388A86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B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777874"/>
          </a:xfrm>
        </p:spPr>
        <p:txBody>
          <a:bodyPr>
            <a:noAutofit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Dadansoddiad</a:t>
            </a:r>
            <a:b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Analysis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600201"/>
            <a:ext cx="4343401" cy="3962400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Cysylltiadau perthnasol gydag ymchwil diweddar/dogfennaeth (e.e. Fframwaith Cymhwysedd Digidol).</a:t>
            </a: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1999" y="1535114"/>
            <a:ext cx="4343401" cy="405412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Relevant links to recent research/documentation (e.g. Digital Competence Framework).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0702810"/>
      </p:ext>
    </p:extLst>
  </p:cSld>
  <p:clrMapOvr>
    <a:masterClrMapping/>
  </p:clrMapOvr>
  <p:transition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2F7C66B-D5F1-A9B8-5A96-B6C28C7DCA49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B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854074"/>
          </a:xfrm>
        </p:spPr>
        <p:txBody>
          <a:bodyPr>
            <a:noAutofit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 daflen asesu 4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The assessment sheet 4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600201"/>
            <a:ext cx="4343401" cy="3962400"/>
          </a:xfrm>
        </p:spPr>
        <p:txBody>
          <a:bodyPr>
            <a:normAutofit fontScale="92500" lnSpcReduction="2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3000" b="1" kern="0" dirty="0">
                <a:solidFill>
                  <a:srgbClr val="000000"/>
                </a:solidFill>
                <a:latin typeface="Arial" panose="020B0604020202020204" pitchFamily="34" charset="0"/>
                <a:ea typeface="Times New Roman"/>
              </a:rPr>
              <a:t>10 marc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000" b="1" kern="0" dirty="0">
              <a:solidFill>
                <a:srgbClr val="000000"/>
              </a:solidFill>
              <a:latin typeface="Arial" panose="020B0604020202020204" pitchFamily="34" charset="0"/>
              <a:ea typeface="Times New Roman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3000" b="1" kern="0" dirty="0">
                <a:solidFill>
                  <a:srgbClr val="000000"/>
                </a:solidFill>
                <a:latin typeface="Arial" panose="020B0604020202020204" pitchFamily="34" charset="0"/>
                <a:ea typeface="Times New Roman"/>
              </a:rPr>
              <a:t>Sgiliau Cymhwyso Ymarferol </a:t>
            </a:r>
          </a:p>
          <a:p>
            <a:pPr lvl="0"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Times New Roman"/>
              </a:rPr>
              <a:t>Sgiliau TGCh;</a:t>
            </a:r>
          </a:p>
          <a:p>
            <a:pPr lvl="0"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Times New Roman"/>
              </a:rPr>
              <a:t>Recordio’r gweithgaredd adrodd stori yn llwyddiannus;</a:t>
            </a:r>
          </a:p>
          <a:p>
            <a:pPr lvl="0"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Times New Roman"/>
              </a:rPr>
              <a:t>Lanlwytho</a:t>
            </a:r>
            <a:r>
              <a:rPr 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Times New Roman"/>
              </a:rPr>
              <a:t> recordiad/</a:t>
            </a:r>
            <a:r>
              <a:rPr 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Times New Roman"/>
              </a:rPr>
              <a:t>au</a:t>
            </a:r>
            <a:r>
              <a:rPr 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Times New Roman"/>
              </a:rPr>
              <a:t> yn llwyddiannus.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535113"/>
            <a:ext cx="4572000" cy="4054475"/>
          </a:xfrm>
        </p:spPr>
        <p:txBody>
          <a:bodyPr>
            <a:normAutofit lnSpcReduction="1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sz="2800" b="1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10 marks</a:t>
            </a:r>
          </a:p>
          <a:p>
            <a:pPr marL="0" indent="0">
              <a:buNone/>
            </a:pPr>
            <a:endParaRPr lang="en-GB" sz="28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Practical Application Skills</a:t>
            </a:r>
          </a:p>
          <a:p>
            <a:pPr>
              <a:buFontTx/>
              <a:buChar char="-"/>
            </a:pPr>
            <a:r>
              <a:rPr lang="en-GB" sz="2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ICT Skills;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Successful recording of storytelling activity;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Successful uploading of recording/s.</a:t>
            </a:r>
            <a:endParaRPr lang="en-GB" sz="28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4896171"/>
      </p:ext>
    </p:extLst>
  </p:cSld>
  <p:clrMapOvr>
    <a:masterClrMapping/>
  </p:clrMapOvr>
  <p:transition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B1D11468-E8BF-CA9C-5C8F-5B8AA92C0FB8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B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 daflen asesu 5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The assessment sheet 5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600201"/>
            <a:ext cx="4343401" cy="3962400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20 marc</a:t>
            </a:r>
          </a:p>
          <a:p>
            <a:pPr marL="0" indent="0">
              <a:buNone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Sgiliau Allweddol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Sgiliau cyflwyno 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(10 marc);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Sgiliau ysgrifennu 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(10 marc).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535113"/>
            <a:ext cx="4343399" cy="4054475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b="1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2</a:t>
            </a:r>
            <a:r>
              <a:rPr lang="en-US" sz="2800" b="1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0 marks</a:t>
            </a:r>
          </a:p>
          <a:p>
            <a:pPr marL="0" indent="0">
              <a:buNone/>
            </a:pPr>
            <a:endParaRPr lang="en-GB" sz="28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Skills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Presenting skills 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(10 marks);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Writing skills 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(10 marks).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9286263"/>
      </p:ext>
    </p:extLst>
  </p:cSld>
  <p:clrMapOvr>
    <a:masterClrMapping/>
  </p:clrMapOvr>
  <p:transition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2528242A-9EB7-F966-2336-4EC7A8E2FD06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B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Sgiliau cyflwyno</a:t>
            </a:r>
            <a:b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Presenting skills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825625"/>
            <a:ext cx="4343401" cy="3736976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Sain;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Traw;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Goslef;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Cymeriadu;</a:t>
            </a: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14851" y="1831888"/>
            <a:ext cx="4343399" cy="4217988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Volume;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sz="2800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Pitch;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Intonation;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Characterization;</a:t>
            </a:r>
          </a:p>
          <a:p>
            <a:pPr marL="0" indent="0">
              <a:buNone/>
            </a:pPr>
            <a:endParaRPr lang="en-GB" sz="2800" b="1" dirty="0"/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1947632"/>
      </p:ext>
    </p:extLst>
  </p:cSld>
  <p:clrMapOvr>
    <a:masterClrMapping/>
  </p:clrMapOvr>
  <p:transition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1621720-B805-B99E-BA87-A9C29A2B0EE2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B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r>
              <a:rPr lang="cy-GB" altLang="cy-GB" kern="0" dirty="0">
                <a:latin typeface="Arial" panose="020B0604020202020204" pitchFamily="34" charset="0"/>
                <a:ea typeface="ＭＳ Ｐゴシック" pitchFamily="34" charset="-128"/>
              </a:rPr>
              <a:t>Sgiliau cyflwyno</a:t>
            </a:r>
            <a:br>
              <a:rPr lang="cy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Presenting skills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825625"/>
            <a:ext cx="4343401" cy="3736976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Pwyntio;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Cwestiynu;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Oedi;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Mynegiant;</a:t>
            </a: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825625"/>
            <a:ext cx="4343399" cy="3763964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Pointing;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Questioning;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Pausing;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Expression;</a:t>
            </a:r>
          </a:p>
          <a:p>
            <a:pPr marL="0" indent="0">
              <a:buNone/>
            </a:pPr>
            <a:endParaRPr lang="en-GB" sz="2800" b="1" dirty="0"/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2149288"/>
      </p:ext>
    </p:extLst>
  </p:cSld>
  <p:clrMapOvr>
    <a:masterClrMapping/>
  </p:clrMapOvr>
  <p:transition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522823B-467D-28F8-0CD6-7D20774A8F0A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B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Sgiliau cyflwyno</a:t>
            </a:r>
            <a:b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Presenting skills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825625"/>
            <a:ext cx="4343401" cy="3736976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Brwdfrydedd!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26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Ystyriwch eich cynulleidfa</a:t>
            </a: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Enthusiasm!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sz="2800" b="1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Consider your audience</a:t>
            </a: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825625"/>
            <a:ext cx="4343399" cy="376396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800" b="1" dirty="0"/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E778830-257B-6152-F273-A8EB94B8FA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3800" y="1600200"/>
            <a:ext cx="4938010" cy="33051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8F9B599-1627-473D-AC9A-35D08085C48A}"/>
              </a:ext>
            </a:extLst>
          </p:cNvPr>
          <p:cNvSpPr txBox="1"/>
          <p:nvPr/>
        </p:nvSpPr>
        <p:spPr>
          <a:xfrm>
            <a:off x="4038600" y="4905376"/>
            <a:ext cx="46332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Kevin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Graal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Adroddwr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Stori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Storyteller</a:t>
            </a:r>
          </a:p>
        </p:txBody>
      </p:sp>
    </p:spTree>
    <p:extLst>
      <p:ext uri="{BB962C8B-B14F-4D97-AF65-F5344CB8AC3E}">
        <p14:creationId xmlns:p14="http://schemas.microsoft.com/office/powerpoint/2010/main" val="3305223972"/>
      </p:ext>
    </p:extLst>
  </p:cSld>
  <p:clrMapOvr>
    <a:masterClrMapping/>
  </p:clrMapOvr>
  <p:transition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82F18FD-A58F-4D07-7901-699FF3D2F398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B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65127"/>
            <a:ext cx="7905750" cy="473073"/>
          </a:xfrm>
        </p:spPr>
        <p:txBody>
          <a:bodyPr>
            <a:noAutofit/>
          </a:bodyPr>
          <a:lstStyle/>
          <a:p>
            <a:b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Sgiliau ysgrifennu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Writing skills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2057399"/>
            <a:ext cx="4343401" cy="3505201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cy-GB" b="1" kern="0" dirty="0">
                <a:latin typeface="Arial" panose="020B0604020202020204" pitchFamily="34" charset="0"/>
                <a:ea typeface="Times New Roman"/>
              </a:rPr>
              <a:t>Pennyn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kern="0" dirty="0">
                <a:latin typeface="Arial" panose="020B0604020202020204" pitchFamily="34" charset="0"/>
                <a:ea typeface="Times New Roman"/>
              </a:rPr>
              <a:t>Cod modwl cywir ECEY5004C;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kern="0" dirty="0">
                <a:latin typeface="Arial" panose="020B0604020202020204" pitchFamily="34" charset="0"/>
                <a:ea typeface="Times New Roman"/>
              </a:rPr>
              <a:t>Rhif myfyriwr;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kern="0" dirty="0">
                <a:latin typeface="Arial" panose="020B0604020202020204" pitchFamily="34" charset="0"/>
                <a:ea typeface="Times New Roman"/>
              </a:rPr>
              <a:t>Nifer o eiriau.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400550" y="2057399"/>
            <a:ext cx="4343399" cy="4370388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en-US" b="1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Header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Correct module code ECEY5004;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Student number;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Word count.</a:t>
            </a:r>
          </a:p>
          <a:p>
            <a:pPr eaLnBrk="0" fontAlgn="base" hangingPunct="0">
              <a:spcAft>
                <a:spcPct val="0"/>
              </a:spcAft>
              <a:defRPr/>
            </a:pPr>
            <a:endParaRPr lang="en-US" b="1" kern="0" dirty="0">
              <a:solidFill>
                <a:srgbClr val="0000FF"/>
              </a:solidFill>
              <a:latin typeface="Arial" panose="020B0604020202020204" pitchFamily="34" charset="0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211764203"/>
      </p:ext>
    </p:extLst>
  </p:cSld>
  <p:clrMapOvr>
    <a:masterClrMapping/>
  </p:clrMapOvr>
  <p:transition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904B0C30-8D30-B136-9E5D-B52346C062A0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B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473073"/>
          </a:xfrm>
        </p:spPr>
        <p:txBody>
          <a:bodyPr>
            <a:noAutofit/>
          </a:bodyPr>
          <a:lstStyle/>
          <a:p>
            <a:b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Sgiliau ysgrifennu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Writing skills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825625"/>
            <a:ext cx="4343401" cy="3736976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cy-GB" b="1" kern="0" dirty="0">
                <a:latin typeface="Arial" panose="020B0604020202020204" pitchFamily="34" charset="0"/>
                <a:ea typeface="Times New Roman"/>
              </a:rPr>
              <a:t>Troedyn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kern="0" dirty="0">
                <a:latin typeface="Arial" panose="020B0604020202020204" pitchFamily="34" charset="0"/>
                <a:ea typeface="Times New Roman"/>
              </a:rPr>
              <a:t>Rhifau tudalen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endParaRPr lang="cy-GB" kern="0" dirty="0">
              <a:latin typeface="Arial" panose="020B0604020202020204" pitchFamily="34" charset="0"/>
              <a:ea typeface="Times New Roman"/>
            </a:endParaRP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latin typeface="Arial" panose="020B0604020202020204" pitchFamily="34" charset="0"/>
                <a:ea typeface="Times New Roman"/>
              </a:rPr>
              <a:t>Strwythur paragraffau a brawddegau;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latin typeface="Arial" panose="020B0604020202020204" pitchFamily="34" charset="0"/>
                <a:ea typeface="Times New Roman"/>
              </a:rPr>
              <a:t>Eglurder;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latin typeface="Arial" panose="020B0604020202020204" pitchFamily="34" charset="0"/>
                <a:ea typeface="Times New Roman"/>
              </a:rPr>
              <a:t>3ydd person.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825625"/>
            <a:ext cx="4343399" cy="3763964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en-US" b="1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Footer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Page numbers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endParaRPr lang="en-US" kern="0" dirty="0">
              <a:solidFill>
                <a:srgbClr val="0070C0"/>
              </a:solidFill>
              <a:latin typeface="Arial" panose="020B0604020202020204" pitchFamily="34" charset="0"/>
              <a:ea typeface="Times New Roman"/>
            </a:endParaRP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Sentence and paragraph structure;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Clarity;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3rd person.</a:t>
            </a:r>
          </a:p>
          <a:p>
            <a:pPr eaLnBrk="0" fontAlgn="base" hangingPunct="0">
              <a:spcAft>
                <a:spcPct val="0"/>
              </a:spcAft>
              <a:defRPr/>
            </a:pPr>
            <a:endParaRPr lang="en-US" b="1" kern="0" dirty="0">
              <a:solidFill>
                <a:srgbClr val="0000FF"/>
              </a:solidFill>
              <a:latin typeface="Arial" panose="020B0604020202020204" pitchFamily="34" charset="0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029106907"/>
      </p:ext>
    </p:extLst>
  </p:cSld>
  <p:clrMapOvr>
    <a:masterClrMapping/>
  </p:clrMapOvr>
  <p:transition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5BE6EF9-3A85-5771-0304-8D50C5B581F7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B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473073"/>
          </a:xfrm>
        </p:spPr>
        <p:txBody>
          <a:bodyPr>
            <a:noAutofit/>
          </a:bodyPr>
          <a:lstStyle/>
          <a:p>
            <a:b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Sgiliau ysgrifennu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Writing skills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2057399"/>
            <a:ext cx="2743201" cy="3505201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latin typeface="Arial" panose="020B0604020202020204" pitchFamily="34" charset="0"/>
                <a:ea typeface="Times New Roman"/>
              </a:rPr>
              <a:t>Cywirdeb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latin typeface="Arial" panose="020B0604020202020204" pitchFamily="34" charset="0"/>
                <a:ea typeface="Times New Roman"/>
              </a:rPr>
              <a:t>GWIRIWCH...GWIRIWCH...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cy-GB" kern="0" dirty="0">
                <a:latin typeface="Arial" panose="020B0604020202020204" pitchFamily="34" charset="0"/>
                <a:ea typeface="Times New Roman"/>
              </a:rPr>
              <a:t>  GWIRIWCH!</a:t>
            </a:r>
            <a:endParaRPr lang="cy-GB" dirty="0">
              <a:latin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0" y="2057398"/>
            <a:ext cx="4343399" cy="3760789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Correctness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PROOFREAD…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  PROOFREAD…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  PROOFREAD!</a:t>
            </a:r>
          </a:p>
          <a:p>
            <a:pPr eaLnBrk="0" fontAlgn="base" hangingPunct="0">
              <a:spcAft>
                <a:spcPct val="0"/>
              </a:spcAft>
              <a:defRPr/>
            </a:pPr>
            <a:endParaRPr lang="en-US" b="1" kern="0" dirty="0">
              <a:solidFill>
                <a:srgbClr val="0000FF"/>
              </a:solidFill>
              <a:latin typeface="Arial" panose="020B0604020202020204" pitchFamily="34" charset="0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316458764"/>
      </p:ext>
    </p:extLst>
  </p:cSld>
  <p:clrMapOvr>
    <a:masterClrMapping/>
  </p:clrMapOvr>
  <p:transition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4645B4B5-DC98-1B04-71CA-16224651F172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B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831626"/>
          </a:xfrm>
        </p:spPr>
        <p:txBody>
          <a:bodyPr>
            <a:noAutofit/>
          </a:bodyPr>
          <a:lstStyle/>
          <a:p>
            <a:pPr algn="ctr"/>
            <a:b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Amgylchiadau Esgusodol (EC)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Extenuating Circumstances (EC)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9512" y="2514600"/>
            <a:ext cx="4536504" cy="3662364"/>
          </a:xfrm>
        </p:spPr>
        <p:txBody>
          <a:bodyPr>
            <a:normAutofit/>
          </a:bodyPr>
          <a:lstStyle/>
          <a:p>
            <a:r>
              <a:rPr lang="en-US" dirty="0" err="1">
                <a:latin typeface="Arial" panose="020B0604020202020204" pitchFamily="34" charset="0"/>
              </a:rPr>
              <a:t>Digwyddiadau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tu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allan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o’ch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rheolaeth</a:t>
            </a:r>
            <a:r>
              <a:rPr lang="en-US" dirty="0">
                <a:latin typeface="Arial" panose="020B0604020202020204" pitchFamily="34" charset="0"/>
              </a:rPr>
              <a:t>;</a:t>
            </a:r>
          </a:p>
          <a:p>
            <a:r>
              <a:rPr lang="en-US" dirty="0" err="1">
                <a:latin typeface="Arial" panose="020B0604020202020204" pitchFamily="34" charset="0"/>
              </a:rPr>
              <a:t>Gweithred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swyddogol</a:t>
            </a:r>
            <a:r>
              <a:rPr lang="en-US" dirty="0">
                <a:latin typeface="Arial" panose="020B0604020202020204" pitchFamily="34" charset="0"/>
              </a:rPr>
              <a:t>;</a:t>
            </a:r>
          </a:p>
          <a:p>
            <a:r>
              <a:rPr lang="en-US" dirty="0" err="1">
                <a:latin typeface="Arial" panose="020B0604020202020204" pitchFamily="34" charset="0"/>
              </a:rPr>
              <a:t>Tystiolaeth</a:t>
            </a:r>
            <a:r>
              <a:rPr lang="en-US" dirty="0">
                <a:latin typeface="Arial" panose="020B0604020202020204" pitchFamily="34" charset="0"/>
              </a:rPr>
              <a:t>;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2514599"/>
            <a:ext cx="4407346" cy="366236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Events out of your control;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Official procedure;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Evidence;</a:t>
            </a:r>
          </a:p>
        </p:txBody>
      </p:sp>
    </p:spTree>
    <p:extLst>
      <p:ext uri="{BB962C8B-B14F-4D97-AF65-F5344CB8AC3E}">
        <p14:creationId xmlns:p14="http://schemas.microsoft.com/office/powerpoint/2010/main" val="60408950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79C4F97-B1A9-FE10-664F-A51DBE37315B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B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831626"/>
          </a:xfrm>
        </p:spPr>
        <p:txBody>
          <a:bodyPr>
            <a:noAutofit/>
          </a:bodyPr>
          <a:lstStyle/>
          <a:p>
            <a:pPr algn="ctr"/>
            <a:b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Amgylchiadau Esgusodol (EC)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Extenuating Circumstances (EC)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9512" y="2514600"/>
            <a:ext cx="4536504" cy="3662364"/>
          </a:xfrm>
        </p:spPr>
        <p:txBody>
          <a:bodyPr>
            <a:normAutofit/>
          </a:bodyPr>
          <a:lstStyle/>
          <a:p>
            <a:r>
              <a:rPr lang="en-US" dirty="0" err="1">
                <a:latin typeface="Arial" panose="020B0604020202020204" pitchFamily="34" charset="0"/>
              </a:rPr>
              <a:t>Cwblhau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ffurflen</a:t>
            </a:r>
            <a:r>
              <a:rPr lang="en-US" dirty="0">
                <a:latin typeface="Arial" panose="020B0604020202020204" pitchFamily="34" charset="0"/>
              </a:rPr>
              <a:t> SC01;</a:t>
            </a:r>
          </a:p>
          <a:p>
            <a:r>
              <a:rPr lang="en-US" dirty="0" err="1">
                <a:latin typeface="Arial" panose="020B0604020202020204" pitchFamily="34" charset="0"/>
              </a:rPr>
              <a:t>Cysylltu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gyda’r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Swyddfa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Academaidd</a:t>
            </a:r>
            <a:r>
              <a:rPr lang="en-US" dirty="0"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591833" y="2514600"/>
            <a:ext cx="4407346" cy="396716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Complete form SC01;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Liaise with Academic Office.</a:t>
            </a:r>
          </a:p>
        </p:txBody>
      </p:sp>
    </p:spTree>
    <p:extLst>
      <p:ext uri="{BB962C8B-B14F-4D97-AF65-F5344CB8AC3E}">
        <p14:creationId xmlns:p14="http://schemas.microsoft.com/office/powerpoint/2010/main" val="217193642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8FB6C7D-AB2D-67A3-E5AC-46D82F8446E8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B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dirty="0">
                <a:latin typeface="Arial" panose="020B0604020202020204" pitchFamily="34" charset="0"/>
              </a:rPr>
              <a:t>Cyflwyniadau Hwyr</a:t>
            </a:r>
            <a:br>
              <a:rPr lang="cy-GB" dirty="0">
                <a:latin typeface="Arial" panose="020B0604020202020204" pitchFamily="34" charset="0"/>
              </a:rPr>
            </a:b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 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Late Submissions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143" y="1904999"/>
            <a:ext cx="4370708" cy="3712029"/>
          </a:xfrm>
        </p:spPr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</a:rPr>
              <a:t>fewn</a:t>
            </a:r>
            <a:r>
              <a:rPr lang="en-GB" dirty="0">
                <a:latin typeface="Arial" panose="020B0604020202020204" pitchFamily="34" charset="0"/>
              </a:rPr>
              <a:t> 7 </a:t>
            </a:r>
            <a:r>
              <a:rPr lang="en-GB" dirty="0" err="1">
                <a:latin typeface="Arial" panose="020B0604020202020204" pitchFamily="34" charset="0"/>
              </a:rPr>
              <a:t>diwrnod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</a:rPr>
              <a:t> – dim EC – </a:t>
            </a:r>
            <a:r>
              <a:rPr lang="en-GB" dirty="0" err="1">
                <a:latin typeface="Arial" panose="020B0604020202020204" pitchFamily="34" charset="0"/>
              </a:rPr>
              <a:t>wedi'i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gapio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</a:rPr>
              <a:t> 40%;</a:t>
            </a:r>
          </a:p>
          <a:p>
            <a:r>
              <a:rPr lang="en-GB" dirty="0" err="1">
                <a:latin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ôl</a:t>
            </a:r>
            <a:r>
              <a:rPr lang="en-GB" dirty="0">
                <a:latin typeface="Arial" panose="020B0604020202020204" pitchFamily="34" charset="0"/>
              </a:rPr>
              <a:t> 7 </a:t>
            </a:r>
            <a:r>
              <a:rPr lang="en-GB" dirty="0" err="1">
                <a:latin typeface="Arial" panose="020B0604020202020204" pitchFamily="34" charset="0"/>
              </a:rPr>
              <a:t>diwrnod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</a:rPr>
              <a:t> – dim EC – </a:t>
            </a:r>
            <a:r>
              <a:rPr lang="en-GB" dirty="0" err="1">
                <a:latin typeface="Arial" panose="020B0604020202020204" pitchFamily="34" charset="0"/>
              </a:rPr>
              <a:t>ni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chaniateir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</a:rPr>
              <a:t> staff </a:t>
            </a:r>
            <a:r>
              <a:rPr lang="en-GB" dirty="0" err="1">
                <a:latin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asesu</a:t>
            </a:r>
            <a:r>
              <a:rPr lang="en-GB" dirty="0"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904999"/>
            <a:ext cx="4127470" cy="351833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Present within 7 working days – no EC – capped at 40%;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Present after 7 working days – no EC – staff not permitted to assess.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665924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030B425-9E4F-1666-3551-2F3A7A55B72C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B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dirty="0">
                <a:latin typeface="Arial" panose="020B0604020202020204" pitchFamily="34" charset="0"/>
              </a:rPr>
              <a:t>Materion </a:t>
            </a:r>
            <a:r>
              <a:rPr lang="en-GB" dirty="0" err="1">
                <a:latin typeface="Arial" panose="020B0604020202020204" pitchFamily="34" charset="0"/>
              </a:rPr>
              <a:t>TGCh</a:t>
            </a:r>
            <a:r>
              <a:rPr lang="en-GB" dirty="0">
                <a:latin typeface="Arial" panose="020B0604020202020204" pitchFamily="34" charset="0"/>
              </a:rPr>
              <a:t>?</a:t>
            </a:r>
            <a:br>
              <a:rPr lang="en-GB" dirty="0">
                <a:latin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ICT issues?</a:t>
            </a: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981200"/>
            <a:ext cx="4244280" cy="4144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cy-GB" dirty="0">
                <a:latin typeface="Arial" panose="020B0604020202020204" pitchFamily="34" charset="0"/>
              </a:rPr>
              <a:t>Desg Gymorth TG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  <a:hlinkClick r:id="rId3"/>
              </a:rPr>
              <a:t>ITServiceDesk@uwtsd.ac.uk</a:t>
            </a:r>
            <a:r>
              <a:rPr lang="cy-GB" dirty="0">
                <a:latin typeface="Arial" panose="020B0604020202020204" pitchFamily="34" charset="0"/>
              </a:rPr>
              <a:t> 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0300 500 5055</a:t>
            </a:r>
          </a:p>
          <a:p>
            <a:pPr marL="0" indent="0">
              <a:buNone/>
              <a:defRPr/>
            </a:pPr>
            <a:endParaRPr lang="cy-GB" dirty="0"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dirty="0">
                <a:latin typeface="Arial" panose="020B0604020202020204" pitchFamily="34" charset="0"/>
              </a:rPr>
              <a:t>Moodle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  <a:hlinkClick r:id="rId4"/>
              </a:rPr>
              <a:t>moodle@uwtsd.ac.uk</a:t>
            </a:r>
            <a:r>
              <a:rPr lang="cy-GB" dirty="0">
                <a:latin typeface="Arial" panose="020B0604020202020204" pitchFamily="34" charset="0"/>
              </a:rPr>
              <a:t> </a:t>
            </a:r>
          </a:p>
          <a:p>
            <a:pPr marL="0" indent="0">
              <a:buNone/>
              <a:defRPr/>
            </a:pPr>
            <a:endParaRPr lang="cy-GB" sz="2400" dirty="0">
              <a:latin typeface="Arial" panose="020B0604020202020204" pitchFamily="34" charset="0"/>
            </a:endParaRP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244280" cy="4144963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Service Desk</a:t>
            </a:r>
          </a:p>
          <a:p>
            <a:pPr>
              <a:defRPr/>
            </a:pP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ITServiceDesk@uwtsd.ac.uk</a:t>
            </a:r>
            <a:endParaRPr lang="en-US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0300 500 5055</a:t>
            </a:r>
          </a:p>
          <a:p>
            <a:pPr marL="0" indent="0">
              <a:buNone/>
              <a:defRPr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Moodle</a:t>
            </a:r>
          </a:p>
          <a:p>
            <a:pPr>
              <a:defRPr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moodle@uwtsd.ac.uk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405272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63E5DFAF-3055-A8A2-046A-6CE1CB61FD4F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B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75642"/>
          </a:xfrm>
        </p:spPr>
        <p:txBody>
          <a:bodyPr>
            <a:noAutofit/>
          </a:bodyPr>
          <a:lstStyle/>
          <a:p>
            <a:pPr algn="ctr"/>
            <a:br>
              <a:rPr lang="en-GB" dirty="0">
                <a:latin typeface="Arial" panose="020B0604020202020204" pitchFamily="34" charset="0"/>
              </a:rPr>
            </a:br>
            <a:r>
              <a:rPr lang="en-GB" dirty="0" err="1">
                <a:latin typeface="Arial" panose="020B0604020202020204" pitchFamily="34" charset="0"/>
              </a:rPr>
              <a:t>Cwestiynau</a:t>
            </a:r>
            <a:r>
              <a:rPr lang="en-GB" dirty="0">
                <a:latin typeface="Arial" panose="020B0604020202020204" pitchFamily="34" charset="0"/>
              </a:rPr>
              <a:t> am yr </a:t>
            </a:r>
            <a:r>
              <a:rPr lang="en-GB" dirty="0" err="1">
                <a:latin typeface="Arial" panose="020B0604020202020204" pitchFamily="34" charset="0"/>
              </a:rPr>
              <a:t>aseiniad</a:t>
            </a:r>
            <a:r>
              <a:rPr lang="en-GB" dirty="0">
                <a:latin typeface="Arial" panose="020B0604020202020204" pitchFamily="34" charset="0"/>
              </a:rPr>
              <a:t>?</a:t>
            </a:r>
            <a:br>
              <a:rPr lang="en-GB" dirty="0">
                <a:latin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Questions about the assignment?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07504" y="2362200"/>
            <a:ext cx="4407346" cy="3814763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</a:rPr>
              <a:t>Panopto;</a:t>
            </a:r>
          </a:p>
          <a:p>
            <a:r>
              <a:rPr lang="en-GB" dirty="0" err="1">
                <a:latin typeface="Arial" panose="020B0604020202020204" pitchFamily="34" charset="0"/>
              </a:rPr>
              <a:t>Llawlyfr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modwl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Nodiadau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darlithydd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cydlynydd</a:t>
            </a:r>
            <a:r>
              <a:rPr lang="en-GB" dirty="0">
                <a:latin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</a:rPr>
              <a:t>modwl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2362200"/>
            <a:ext cx="3886200" cy="3814763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Panopto;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Module handbook;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Notes;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Your lecturer/module coordinator;</a:t>
            </a:r>
          </a:p>
        </p:txBody>
      </p:sp>
    </p:spTree>
    <p:extLst>
      <p:ext uri="{BB962C8B-B14F-4D97-AF65-F5344CB8AC3E}">
        <p14:creationId xmlns:p14="http://schemas.microsoft.com/office/powerpoint/2010/main" val="338140629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56A3DA-AFCB-9B32-24D8-3EF15648E118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B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75642"/>
          </a:xfrm>
        </p:spPr>
        <p:txBody>
          <a:bodyPr>
            <a:noAutofit/>
          </a:bodyPr>
          <a:lstStyle/>
          <a:p>
            <a:pPr algn="ctr"/>
            <a:br>
              <a:rPr lang="en-GB" dirty="0">
                <a:latin typeface="Arial" panose="020B0604020202020204" pitchFamily="34" charset="0"/>
              </a:rPr>
            </a:br>
            <a:r>
              <a:rPr lang="en-GB" dirty="0" err="1">
                <a:latin typeface="Arial" panose="020B0604020202020204" pitchFamily="34" charset="0"/>
              </a:rPr>
              <a:t>Cwestiynau</a:t>
            </a:r>
            <a:r>
              <a:rPr lang="en-GB" dirty="0">
                <a:latin typeface="Arial" panose="020B0604020202020204" pitchFamily="34" charset="0"/>
              </a:rPr>
              <a:t> am yr </a:t>
            </a:r>
            <a:r>
              <a:rPr lang="en-GB" dirty="0" err="1">
                <a:latin typeface="Arial" panose="020B0604020202020204" pitchFamily="34" charset="0"/>
              </a:rPr>
              <a:t>aseiniad</a:t>
            </a:r>
            <a:r>
              <a:rPr lang="en-GB" dirty="0">
                <a:latin typeface="Arial" panose="020B0604020202020204" pitchFamily="34" charset="0"/>
              </a:rPr>
              <a:t>?</a:t>
            </a:r>
            <a:br>
              <a:rPr lang="en-GB" dirty="0">
                <a:latin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Questions about the assignment?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07504" y="2286000"/>
            <a:ext cx="4407346" cy="3890963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</a:rPr>
              <a:t>PEIDIWCH</a:t>
            </a:r>
            <a:r>
              <a:rPr lang="en-GB" sz="2400" dirty="0">
                <a:latin typeface="Arial" panose="020B0604020202020204" pitchFamily="34" charset="0"/>
              </a:rPr>
              <a:t> Â DIBYNNU AR EICH FFRINDIAU/CYFOEDION.</a:t>
            </a:r>
          </a:p>
          <a:p>
            <a:endParaRPr lang="en-GB" sz="2400" dirty="0">
              <a:latin typeface="Arial" panose="020B060402020202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DO NOT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RELY ON FRIENDS/PEERS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</a:p>
          <a:p>
            <a:endParaRPr lang="en-GB" sz="2400" dirty="0">
              <a:latin typeface="Arial" panose="020B0604020202020204" pitchFamily="34" charset="0"/>
            </a:endParaRPr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AE74DD5A-AE9F-C32D-D29C-8A0CA91EF45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876800" y="2133600"/>
            <a:ext cx="3638550" cy="31242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CAD471D-1450-48EC-A9F1-244D3AE4DFBD}"/>
              </a:ext>
            </a:extLst>
          </p:cNvPr>
          <p:cNvSpPr txBox="1"/>
          <p:nvPr/>
        </p:nvSpPr>
        <p:spPr>
          <a:xfrm>
            <a:off x="5257800" y="5334000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Facebook</a:t>
            </a:r>
          </a:p>
        </p:txBody>
      </p:sp>
    </p:spTree>
    <p:extLst>
      <p:ext uri="{BB962C8B-B14F-4D97-AF65-F5344CB8AC3E}">
        <p14:creationId xmlns:p14="http://schemas.microsoft.com/office/powerpoint/2010/main" val="31233547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2107</Words>
  <Application>Microsoft Office PowerPoint</Application>
  <PresentationFormat>On-screen Show (4:3)</PresentationFormat>
  <Paragraphs>420</Paragraphs>
  <Slides>44</Slides>
  <Notes>43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50" baseType="lpstr">
      <vt:lpstr>Myriad Pro</vt:lpstr>
      <vt:lpstr>Arial</vt:lpstr>
      <vt:lpstr>Calibri</vt:lpstr>
      <vt:lpstr>Calibri Light</vt:lpstr>
      <vt:lpstr>Times</vt:lpstr>
      <vt:lpstr>Office Theme</vt:lpstr>
      <vt:lpstr>PowerPoint Presentation</vt:lpstr>
      <vt:lpstr>Cynnwys Contents</vt:lpstr>
      <vt:lpstr>Tîm y modwl The module team</vt:lpstr>
      <vt:lpstr>Sgiliau Cyflogadwyedd/Trosglwyddadwy Employability/Transferable Skills</vt:lpstr>
      <vt:lpstr>Amcan y modwl Aim of module</vt:lpstr>
      <vt:lpstr>Deilliannau dysgu Learning outcomes</vt:lpstr>
      <vt:lpstr>Meysydd astudiaeth Topics to be studied</vt:lpstr>
      <vt:lpstr>Meysydd astudiaeth Topics to be studied</vt:lpstr>
      <vt:lpstr>Asesiadau Assessments</vt:lpstr>
      <vt:lpstr>ECEY5004C ECEY5004</vt:lpstr>
      <vt:lpstr>Disgrifiad o’r aseiniad  Description of the assignment</vt:lpstr>
      <vt:lpstr>Bydd angen i chi:</vt:lpstr>
      <vt:lpstr>Bydd angen i chi:</vt:lpstr>
      <vt:lpstr>You will need to:</vt:lpstr>
      <vt:lpstr>You will need to:</vt:lpstr>
      <vt:lpstr>Syniadau Ideas</vt:lpstr>
      <vt:lpstr>Ystyriaethau ymarferol Practical implications</vt:lpstr>
      <vt:lpstr>Ystyriaethau ymarferol Practical implications</vt:lpstr>
      <vt:lpstr>Strwythur y papur Structure of paper</vt:lpstr>
      <vt:lpstr>Strwythur Structure</vt:lpstr>
      <vt:lpstr>Strwythur Structure</vt:lpstr>
      <vt:lpstr> Strwythur Structure</vt:lpstr>
      <vt:lpstr>Strwythur Structure</vt:lpstr>
      <vt:lpstr>Y recordiad/au The recording/s</vt:lpstr>
      <vt:lpstr>Y daflen asesu 1 The assessment sheet 1</vt:lpstr>
      <vt:lpstr>Y daflen asesu 2 The assessment sheet 2</vt:lpstr>
      <vt:lpstr>Gwybodaeth a Dealltwriaeth Knowledge and Understanding</vt:lpstr>
      <vt:lpstr>Y daflen asesu 3 The assessment sheet 3</vt:lpstr>
      <vt:lpstr>Dadansoddiad Analysis</vt:lpstr>
      <vt:lpstr>Dadansoddiad Analysis</vt:lpstr>
      <vt:lpstr>Y daflen asesu 4 The assessment sheet 4</vt:lpstr>
      <vt:lpstr>Y daflen asesu 5 The assessment sheet 5</vt:lpstr>
      <vt:lpstr>Sgiliau cyflwyno Presenting skills</vt:lpstr>
      <vt:lpstr>Sgiliau cyflwyno Presenting skills</vt:lpstr>
      <vt:lpstr>Sgiliau cyflwyno Presenting skills</vt:lpstr>
      <vt:lpstr> Sgiliau ysgrifennu Writing skills</vt:lpstr>
      <vt:lpstr> Sgiliau ysgrifennu Writing skills</vt:lpstr>
      <vt:lpstr> Sgiliau ysgrifennu Writing skills</vt:lpstr>
      <vt:lpstr> Amgylchiadau Esgusodol (EC) Extenuating Circumstances (EC)</vt:lpstr>
      <vt:lpstr> Amgylchiadau Esgusodol (EC) Extenuating Circumstances (EC)</vt:lpstr>
      <vt:lpstr>Cyflwyniadau Hwyr  Late Submissions</vt:lpstr>
      <vt:lpstr>Materion TGCh? ICT issues?</vt:lpstr>
      <vt:lpstr> Cwestiynau am yr aseiniad? Questions about the assignment?</vt:lpstr>
      <vt:lpstr> Cwestiynau am yr aseiniad? Questions about the assignment?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Alison Rees-Edwards</cp:lastModifiedBy>
  <cp:revision>42</cp:revision>
  <dcterms:created xsi:type="dcterms:W3CDTF">2015-10-03T11:53:06Z</dcterms:created>
  <dcterms:modified xsi:type="dcterms:W3CDTF">2022-09-02T11:28:48Z</dcterms:modified>
</cp:coreProperties>
</file>