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2"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711369-0AD9-4019-9C15-6FB6C59B9AC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ADBBAD5-411A-4B8C-8656-B8591F12D3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7D04071-F800-461C-BE4E-7161D19F52C0}"/>
              </a:ext>
            </a:extLst>
          </p:cNvPr>
          <p:cNvSpPr>
            <a:spLocks noGrp="1"/>
          </p:cNvSpPr>
          <p:nvPr>
            <p:ph type="dt" sz="half" idx="10"/>
          </p:nvPr>
        </p:nvSpPr>
        <p:spPr/>
        <p:txBody>
          <a:bodyPr/>
          <a:lstStyle/>
          <a:p>
            <a:fld id="{D6FC19E3-30E3-4F45-BD46-DAA84610B0A6}" type="datetimeFigureOut">
              <a:rPr lang="en-GB" smtClean="0"/>
              <a:t>12/03/2020</a:t>
            </a:fld>
            <a:endParaRPr lang="en-GB"/>
          </a:p>
        </p:txBody>
      </p:sp>
      <p:sp>
        <p:nvSpPr>
          <p:cNvPr id="5" name="Footer Placeholder 4">
            <a:extLst>
              <a:ext uri="{FF2B5EF4-FFF2-40B4-BE49-F238E27FC236}">
                <a16:creationId xmlns:a16="http://schemas.microsoft.com/office/drawing/2014/main" id="{8BADFC92-28ED-42E1-8217-8A7664C1BE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51B52D-F2FE-45E9-A3CE-EB99F2B266D2}"/>
              </a:ext>
            </a:extLst>
          </p:cNvPr>
          <p:cNvSpPr>
            <a:spLocks noGrp="1"/>
          </p:cNvSpPr>
          <p:nvPr>
            <p:ph type="sldNum" sz="quarter" idx="12"/>
          </p:nvPr>
        </p:nvSpPr>
        <p:spPr/>
        <p:txBody>
          <a:bodyPr/>
          <a:lstStyle/>
          <a:p>
            <a:fld id="{30DB4136-0A82-4CAB-96A7-88AE70EDBED0}" type="slidenum">
              <a:rPr lang="en-GB" smtClean="0"/>
              <a:t>‹#›</a:t>
            </a:fld>
            <a:endParaRPr lang="en-GB"/>
          </a:p>
        </p:txBody>
      </p:sp>
    </p:spTree>
    <p:extLst>
      <p:ext uri="{BB962C8B-B14F-4D97-AF65-F5344CB8AC3E}">
        <p14:creationId xmlns:p14="http://schemas.microsoft.com/office/powerpoint/2010/main" val="33438098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81270-D94E-48BF-8992-7CD36DCC7D2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685F02-6A92-46B4-BDE8-A63F041E2DC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CA9800-23D8-427F-BB6B-920C5945AF5C}"/>
              </a:ext>
            </a:extLst>
          </p:cNvPr>
          <p:cNvSpPr>
            <a:spLocks noGrp="1"/>
          </p:cNvSpPr>
          <p:nvPr>
            <p:ph type="dt" sz="half" idx="10"/>
          </p:nvPr>
        </p:nvSpPr>
        <p:spPr/>
        <p:txBody>
          <a:bodyPr/>
          <a:lstStyle/>
          <a:p>
            <a:fld id="{D6FC19E3-30E3-4F45-BD46-DAA84610B0A6}" type="datetimeFigureOut">
              <a:rPr lang="en-GB" smtClean="0"/>
              <a:t>12/03/2020</a:t>
            </a:fld>
            <a:endParaRPr lang="en-GB"/>
          </a:p>
        </p:txBody>
      </p:sp>
      <p:sp>
        <p:nvSpPr>
          <p:cNvPr id="5" name="Footer Placeholder 4">
            <a:extLst>
              <a:ext uri="{FF2B5EF4-FFF2-40B4-BE49-F238E27FC236}">
                <a16:creationId xmlns:a16="http://schemas.microsoft.com/office/drawing/2014/main" id="{B9698D6B-3EFE-4599-9419-F6E6E13AB3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6D3500-78D8-46B0-8454-0D82E53402D8}"/>
              </a:ext>
            </a:extLst>
          </p:cNvPr>
          <p:cNvSpPr>
            <a:spLocks noGrp="1"/>
          </p:cNvSpPr>
          <p:nvPr>
            <p:ph type="sldNum" sz="quarter" idx="12"/>
          </p:nvPr>
        </p:nvSpPr>
        <p:spPr/>
        <p:txBody>
          <a:bodyPr/>
          <a:lstStyle/>
          <a:p>
            <a:fld id="{30DB4136-0A82-4CAB-96A7-88AE70EDBED0}" type="slidenum">
              <a:rPr lang="en-GB" smtClean="0"/>
              <a:t>‹#›</a:t>
            </a:fld>
            <a:endParaRPr lang="en-GB"/>
          </a:p>
        </p:txBody>
      </p:sp>
    </p:spTree>
    <p:extLst>
      <p:ext uri="{BB962C8B-B14F-4D97-AF65-F5344CB8AC3E}">
        <p14:creationId xmlns:p14="http://schemas.microsoft.com/office/powerpoint/2010/main" val="1142405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572BA-9509-4DD0-81F4-78AB39972D9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1F8005F-A53F-4628-9FD7-CE6E8A1EC21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7E87C2-B88F-4696-9FD3-55BCCB1CFF2F}"/>
              </a:ext>
            </a:extLst>
          </p:cNvPr>
          <p:cNvSpPr>
            <a:spLocks noGrp="1"/>
          </p:cNvSpPr>
          <p:nvPr>
            <p:ph type="dt" sz="half" idx="10"/>
          </p:nvPr>
        </p:nvSpPr>
        <p:spPr/>
        <p:txBody>
          <a:bodyPr/>
          <a:lstStyle/>
          <a:p>
            <a:fld id="{D6FC19E3-30E3-4F45-BD46-DAA84610B0A6}" type="datetimeFigureOut">
              <a:rPr lang="en-GB" smtClean="0"/>
              <a:t>12/03/2020</a:t>
            </a:fld>
            <a:endParaRPr lang="en-GB"/>
          </a:p>
        </p:txBody>
      </p:sp>
      <p:sp>
        <p:nvSpPr>
          <p:cNvPr id="5" name="Footer Placeholder 4">
            <a:extLst>
              <a:ext uri="{FF2B5EF4-FFF2-40B4-BE49-F238E27FC236}">
                <a16:creationId xmlns:a16="http://schemas.microsoft.com/office/drawing/2014/main" id="{BCA8C00F-EE0A-4E80-BA9B-43178A2D54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859D91-4F52-4B01-9B6D-253FCC2315AB}"/>
              </a:ext>
            </a:extLst>
          </p:cNvPr>
          <p:cNvSpPr>
            <a:spLocks noGrp="1"/>
          </p:cNvSpPr>
          <p:nvPr>
            <p:ph type="sldNum" sz="quarter" idx="12"/>
          </p:nvPr>
        </p:nvSpPr>
        <p:spPr/>
        <p:txBody>
          <a:bodyPr/>
          <a:lstStyle/>
          <a:p>
            <a:fld id="{30DB4136-0A82-4CAB-96A7-88AE70EDBED0}" type="slidenum">
              <a:rPr lang="en-GB" smtClean="0"/>
              <a:t>‹#›</a:t>
            </a:fld>
            <a:endParaRPr lang="en-GB"/>
          </a:p>
        </p:txBody>
      </p:sp>
    </p:spTree>
    <p:extLst>
      <p:ext uri="{BB962C8B-B14F-4D97-AF65-F5344CB8AC3E}">
        <p14:creationId xmlns:p14="http://schemas.microsoft.com/office/powerpoint/2010/main" val="28932546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52C50-5BA1-4AFB-89A1-BC1C7B6C6FD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D8E1489-9EA0-453D-B662-3BA0626A2F9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F761694-CCC2-45FF-8092-E375A7E96E5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79B600F-0D69-402A-9AFA-5C1D2D54067E}"/>
              </a:ext>
            </a:extLst>
          </p:cNvPr>
          <p:cNvSpPr>
            <a:spLocks noGrp="1"/>
          </p:cNvSpPr>
          <p:nvPr>
            <p:ph type="dt" sz="half" idx="10"/>
          </p:nvPr>
        </p:nvSpPr>
        <p:spPr/>
        <p:txBody>
          <a:bodyPr/>
          <a:lstStyle/>
          <a:p>
            <a:fld id="{D6FC19E3-30E3-4F45-BD46-DAA84610B0A6}" type="datetimeFigureOut">
              <a:rPr lang="en-GB" smtClean="0"/>
              <a:t>12/03/2020</a:t>
            </a:fld>
            <a:endParaRPr lang="en-GB"/>
          </a:p>
        </p:txBody>
      </p:sp>
      <p:sp>
        <p:nvSpPr>
          <p:cNvPr id="6" name="Footer Placeholder 5">
            <a:extLst>
              <a:ext uri="{FF2B5EF4-FFF2-40B4-BE49-F238E27FC236}">
                <a16:creationId xmlns:a16="http://schemas.microsoft.com/office/drawing/2014/main" id="{345E1936-64DC-4ECA-9A4F-3B37DC5DA4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71910F-07B0-43BA-BF4D-CA9B6B9E687F}"/>
              </a:ext>
            </a:extLst>
          </p:cNvPr>
          <p:cNvSpPr>
            <a:spLocks noGrp="1"/>
          </p:cNvSpPr>
          <p:nvPr>
            <p:ph type="sldNum" sz="quarter" idx="12"/>
          </p:nvPr>
        </p:nvSpPr>
        <p:spPr/>
        <p:txBody>
          <a:bodyPr/>
          <a:lstStyle/>
          <a:p>
            <a:fld id="{30DB4136-0A82-4CAB-96A7-88AE70EDBED0}" type="slidenum">
              <a:rPr lang="en-GB" smtClean="0"/>
              <a:t>‹#›</a:t>
            </a:fld>
            <a:endParaRPr lang="en-GB"/>
          </a:p>
        </p:txBody>
      </p:sp>
    </p:spTree>
    <p:extLst>
      <p:ext uri="{BB962C8B-B14F-4D97-AF65-F5344CB8AC3E}">
        <p14:creationId xmlns:p14="http://schemas.microsoft.com/office/powerpoint/2010/main" val="39866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2D0BB-2DFE-48CD-98AF-E9CDB24415D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EF37D3-687F-4A40-AAC5-6854FECC7B1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C241F82-70D1-43EA-AC3D-CA2B16F0DC9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42EA0C5-6923-458E-B222-670380390DA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7CE8AA9-B7F8-4A57-888C-5BBE214D25C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D6FF0B9-0BBD-4721-8FAA-080458F9A7DC}"/>
              </a:ext>
            </a:extLst>
          </p:cNvPr>
          <p:cNvSpPr>
            <a:spLocks noGrp="1"/>
          </p:cNvSpPr>
          <p:nvPr>
            <p:ph type="dt" sz="half" idx="10"/>
          </p:nvPr>
        </p:nvSpPr>
        <p:spPr/>
        <p:txBody>
          <a:bodyPr/>
          <a:lstStyle/>
          <a:p>
            <a:fld id="{D6FC19E3-30E3-4F45-BD46-DAA84610B0A6}" type="datetimeFigureOut">
              <a:rPr lang="en-GB" smtClean="0"/>
              <a:t>12/03/2020</a:t>
            </a:fld>
            <a:endParaRPr lang="en-GB"/>
          </a:p>
        </p:txBody>
      </p:sp>
      <p:sp>
        <p:nvSpPr>
          <p:cNvPr id="8" name="Footer Placeholder 7">
            <a:extLst>
              <a:ext uri="{FF2B5EF4-FFF2-40B4-BE49-F238E27FC236}">
                <a16:creationId xmlns:a16="http://schemas.microsoft.com/office/drawing/2014/main" id="{B2F1E380-0565-4A99-8ECA-06105FBF611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BA35F5A-2A6D-45BC-9044-3A3AB77CECED}"/>
              </a:ext>
            </a:extLst>
          </p:cNvPr>
          <p:cNvSpPr>
            <a:spLocks noGrp="1"/>
          </p:cNvSpPr>
          <p:nvPr>
            <p:ph type="sldNum" sz="quarter" idx="12"/>
          </p:nvPr>
        </p:nvSpPr>
        <p:spPr/>
        <p:txBody>
          <a:bodyPr/>
          <a:lstStyle/>
          <a:p>
            <a:fld id="{30DB4136-0A82-4CAB-96A7-88AE70EDBED0}" type="slidenum">
              <a:rPr lang="en-GB" smtClean="0"/>
              <a:t>‹#›</a:t>
            </a:fld>
            <a:endParaRPr lang="en-GB"/>
          </a:p>
        </p:txBody>
      </p:sp>
    </p:spTree>
    <p:extLst>
      <p:ext uri="{BB962C8B-B14F-4D97-AF65-F5344CB8AC3E}">
        <p14:creationId xmlns:p14="http://schemas.microsoft.com/office/powerpoint/2010/main" val="514961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3526A-4ABB-4B7A-95E4-D292879CC8C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B72FEE8-6785-4BAC-956A-E6B2E56B038A}"/>
              </a:ext>
            </a:extLst>
          </p:cNvPr>
          <p:cNvSpPr>
            <a:spLocks noGrp="1"/>
          </p:cNvSpPr>
          <p:nvPr>
            <p:ph type="dt" sz="half" idx="10"/>
          </p:nvPr>
        </p:nvSpPr>
        <p:spPr/>
        <p:txBody>
          <a:bodyPr/>
          <a:lstStyle/>
          <a:p>
            <a:fld id="{D6FC19E3-30E3-4F45-BD46-DAA84610B0A6}" type="datetimeFigureOut">
              <a:rPr lang="en-GB" smtClean="0"/>
              <a:t>12/03/2020</a:t>
            </a:fld>
            <a:endParaRPr lang="en-GB"/>
          </a:p>
        </p:txBody>
      </p:sp>
      <p:sp>
        <p:nvSpPr>
          <p:cNvPr id="4" name="Footer Placeholder 3">
            <a:extLst>
              <a:ext uri="{FF2B5EF4-FFF2-40B4-BE49-F238E27FC236}">
                <a16:creationId xmlns:a16="http://schemas.microsoft.com/office/drawing/2014/main" id="{C400521C-F215-4A58-BFDF-94AFBD59866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C033646-778E-4048-AF08-4F08BB0C515B}"/>
              </a:ext>
            </a:extLst>
          </p:cNvPr>
          <p:cNvSpPr>
            <a:spLocks noGrp="1"/>
          </p:cNvSpPr>
          <p:nvPr>
            <p:ph type="sldNum" sz="quarter" idx="12"/>
          </p:nvPr>
        </p:nvSpPr>
        <p:spPr/>
        <p:txBody>
          <a:bodyPr/>
          <a:lstStyle/>
          <a:p>
            <a:fld id="{30DB4136-0A82-4CAB-96A7-88AE70EDBED0}" type="slidenum">
              <a:rPr lang="en-GB" smtClean="0"/>
              <a:t>‹#›</a:t>
            </a:fld>
            <a:endParaRPr lang="en-GB"/>
          </a:p>
        </p:txBody>
      </p:sp>
    </p:spTree>
    <p:extLst>
      <p:ext uri="{BB962C8B-B14F-4D97-AF65-F5344CB8AC3E}">
        <p14:creationId xmlns:p14="http://schemas.microsoft.com/office/powerpoint/2010/main" val="3067623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183A6F-2F89-4CC2-84D2-06A84E0D2867}"/>
              </a:ext>
            </a:extLst>
          </p:cNvPr>
          <p:cNvSpPr>
            <a:spLocks noGrp="1"/>
          </p:cNvSpPr>
          <p:nvPr>
            <p:ph type="dt" sz="half" idx="10"/>
          </p:nvPr>
        </p:nvSpPr>
        <p:spPr/>
        <p:txBody>
          <a:bodyPr/>
          <a:lstStyle/>
          <a:p>
            <a:fld id="{D6FC19E3-30E3-4F45-BD46-DAA84610B0A6}" type="datetimeFigureOut">
              <a:rPr lang="en-GB" smtClean="0"/>
              <a:t>12/03/2020</a:t>
            </a:fld>
            <a:endParaRPr lang="en-GB"/>
          </a:p>
        </p:txBody>
      </p:sp>
      <p:sp>
        <p:nvSpPr>
          <p:cNvPr id="3" name="Footer Placeholder 2">
            <a:extLst>
              <a:ext uri="{FF2B5EF4-FFF2-40B4-BE49-F238E27FC236}">
                <a16:creationId xmlns:a16="http://schemas.microsoft.com/office/drawing/2014/main" id="{F6337894-ADEA-4CAC-9F04-82732CB334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1AFEC79-C002-4005-BB93-10235878DECF}"/>
              </a:ext>
            </a:extLst>
          </p:cNvPr>
          <p:cNvSpPr>
            <a:spLocks noGrp="1"/>
          </p:cNvSpPr>
          <p:nvPr>
            <p:ph type="sldNum" sz="quarter" idx="12"/>
          </p:nvPr>
        </p:nvSpPr>
        <p:spPr/>
        <p:txBody>
          <a:bodyPr/>
          <a:lstStyle/>
          <a:p>
            <a:fld id="{30DB4136-0A82-4CAB-96A7-88AE70EDBED0}" type="slidenum">
              <a:rPr lang="en-GB" smtClean="0"/>
              <a:t>‹#›</a:t>
            </a:fld>
            <a:endParaRPr lang="en-GB"/>
          </a:p>
        </p:txBody>
      </p:sp>
    </p:spTree>
    <p:extLst>
      <p:ext uri="{BB962C8B-B14F-4D97-AF65-F5344CB8AC3E}">
        <p14:creationId xmlns:p14="http://schemas.microsoft.com/office/powerpoint/2010/main" val="15749157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09986-A073-48C2-B36D-F301EDF571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9E565A9-3817-46BA-8790-B8C6C34970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BFA51BC-65BC-47CE-8FE1-E4C2C2C30F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C5C4950-843F-4C57-A6F5-6419CA949718}"/>
              </a:ext>
            </a:extLst>
          </p:cNvPr>
          <p:cNvSpPr>
            <a:spLocks noGrp="1"/>
          </p:cNvSpPr>
          <p:nvPr>
            <p:ph type="dt" sz="half" idx="10"/>
          </p:nvPr>
        </p:nvSpPr>
        <p:spPr/>
        <p:txBody>
          <a:bodyPr/>
          <a:lstStyle/>
          <a:p>
            <a:fld id="{D6FC19E3-30E3-4F45-BD46-DAA84610B0A6}" type="datetimeFigureOut">
              <a:rPr lang="en-GB" smtClean="0"/>
              <a:t>12/03/2020</a:t>
            </a:fld>
            <a:endParaRPr lang="en-GB"/>
          </a:p>
        </p:txBody>
      </p:sp>
      <p:sp>
        <p:nvSpPr>
          <p:cNvPr id="6" name="Footer Placeholder 5">
            <a:extLst>
              <a:ext uri="{FF2B5EF4-FFF2-40B4-BE49-F238E27FC236}">
                <a16:creationId xmlns:a16="http://schemas.microsoft.com/office/drawing/2014/main" id="{75060102-43E8-4E68-8F22-497236B6300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D87D3D7-F6DA-4BFD-B802-021ED43AF8A3}"/>
              </a:ext>
            </a:extLst>
          </p:cNvPr>
          <p:cNvSpPr>
            <a:spLocks noGrp="1"/>
          </p:cNvSpPr>
          <p:nvPr>
            <p:ph type="sldNum" sz="quarter" idx="12"/>
          </p:nvPr>
        </p:nvSpPr>
        <p:spPr/>
        <p:txBody>
          <a:bodyPr/>
          <a:lstStyle/>
          <a:p>
            <a:fld id="{30DB4136-0A82-4CAB-96A7-88AE70EDBED0}" type="slidenum">
              <a:rPr lang="en-GB" smtClean="0"/>
              <a:t>‹#›</a:t>
            </a:fld>
            <a:endParaRPr lang="en-GB"/>
          </a:p>
        </p:txBody>
      </p:sp>
    </p:spTree>
    <p:extLst>
      <p:ext uri="{BB962C8B-B14F-4D97-AF65-F5344CB8AC3E}">
        <p14:creationId xmlns:p14="http://schemas.microsoft.com/office/powerpoint/2010/main" val="3529309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1AB2C9-DC49-470E-AB2C-5B830C52D0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2059E15-E678-43D7-B43C-524347BA57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52479A0-E4B0-471D-81B3-2F7B940AFD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D915F3-F71B-41C6-A60A-E66207F7C607}"/>
              </a:ext>
            </a:extLst>
          </p:cNvPr>
          <p:cNvSpPr>
            <a:spLocks noGrp="1"/>
          </p:cNvSpPr>
          <p:nvPr>
            <p:ph type="dt" sz="half" idx="10"/>
          </p:nvPr>
        </p:nvSpPr>
        <p:spPr/>
        <p:txBody>
          <a:bodyPr/>
          <a:lstStyle/>
          <a:p>
            <a:fld id="{D6FC19E3-30E3-4F45-BD46-DAA84610B0A6}" type="datetimeFigureOut">
              <a:rPr lang="en-GB" smtClean="0"/>
              <a:t>12/03/2020</a:t>
            </a:fld>
            <a:endParaRPr lang="en-GB"/>
          </a:p>
        </p:txBody>
      </p:sp>
      <p:sp>
        <p:nvSpPr>
          <p:cNvPr id="6" name="Footer Placeholder 5">
            <a:extLst>
              <a:ext uri="{FF2B5EF4-FFF2-40B4-BE49-F238E27FC236}">
                <a16:creationId xmlns:a16="http://schemas.microsoft.com/office/drawing/2014/main" id="{42120B74-C131-4DF4-9AA4-A665CD7262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5CE5391-C567-4609-9428-7C3773E06452}"/>
              </a:ext>
            </a:extLst>
          </p:cNvPr>
          <p:cNvSpPr>
            <a:spLocks noGrp="1"/>
          </p:cNvSpPr>
          <p:nvPr>
            <p:ph type="sldNum" sz="quarter" idx="12"/>
          </p:nvPr>
        </p:nvSpPr>
        <p:spPr/>
        <p:txBody>
          <a:bodyPr/>
          <a:lstStyle/>
          <a:p>
            <a:fld id="{30DB4136-0A82-4CAB-96A7-88AE70EDBED0}" type="slidenum">
              <a:rPr lang="en-GB" smtClean="0"/>
              <a:t>‹#›</a:t>
            </a:fld>
            <a:endParaRPr lang="en-GB"/>
          </a:p>
        </p:txBody>
      </p:sp>
    </p:spTree>
    <p:extLst>
      <p:ext uri="{BB962C8B-B14F-4D97-AF65-F5344CB8AC3E}">
        <p14:creationId xmlns:p14="http://schemas.microsoft.com/office/powerpoint/2010/main" val="42892765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3976A-193D-43D1-9360-2B671BE0CE8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5530858-D0BE-485C-92D0-F77C22E5E6D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0A2C4E-DA9F-4431-B11E-347EF94DE46C}"/>
              </a:ext>
            </a:extLst>
          </p:cNvPr>
          <p:cNvSpPr>
            <a:spLocks noGrp="1"/>
          </p:cNvSpPr>
          <p:nvPr>
            <p:ph type="dt" sz="half" idx="10"/>
          </p:nvPr>
        </p:nvSpPr>
        <p:spPr/>
        <p:txBody>
          <a:bodyPr/>
          <a:lstStyle/>
          <a:p>
            <a:fld id="{D6FC19E3-30E3-4F45-BD46-DAA84610B0A6}" type="datetimeFigureOut">
              <a:rPr lang="en-GB" smtClean="0"/>
              <a:t>12/03/2020</a:t>
            </a:fld>
            <a:endParaRPr lang="en-GB"/>
          </a:p>
        </p:txBody>
      </p:sp>
      <p:sp>
        <p:nvSpPr>
          <p:cNvPr id="5" name="Footer Placeholder 4">
            <a:extLst>
              <a:ext uri="{FF2B5EF4-FFF2-40B4-BE49-F238E27FC236}">
                <a16:creationId xmlns:a16="http://schemas.microsoft.com/office/drawing/2014/main" id="{0893D7A7-6F69-436D-87A6-47A7D35A57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0C4B3F-568F-4945-A55C-A4EB691EC16B}"/>
              </a:ext>
            </a:extLst>
          </p:cNvPr>
          <p:cNvSpPr>
            <a:spLocks noGrp="1"/>
          </p:cNvSpPr>
          <p:nvPr>
            <p:ph type="sldNum" sz="quarter" idx="12"/>
          </p:nvPr>
        </p:nvSpPr>
        <p:spPr/>
        <p:txBody>
          <a:bodyPr/>
          <a:lstStyle/>
          <a:p>
            <a:fld id="{30DB4136-0A82-4CAB-96A7-88AE70EDBED0}" type="slidenum">
              <a:rPr lang="en-GB" smtClean="0"/>
              <a:t>‹#›</a:t>
            </a:fld>
            <a:endParaRPr lang="en-GB"/>
          </a:p>
        </p:txBody>
      </p:sp>
    </p:spTree>
    <p:extLst>
      <p:ext uri="{BB962C8B-B14F-4D97-AF65-F5344CB8AC3E}">
        <p14:creationId xmlns:p14="http://schemas.microsoft.com/office/powerpoint/2010/main" val="9975015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65834F4-9D58-47BB-8E4B-874798D07DB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6A9D4D1-C4AE-4F09-B882-93F8A062D5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B51D83-2F01-41D3-BC65-16B7A81F0E59}"/>
              </a:ext>
            </a:extLst>
          </p:cNvPr>
          <p:cNvSpPr>
            <a:spLocks noGrp="1"/>
          </p:cNvSpPr>
          <p:nvPr>
            <p:ph type="dt" sz="half" idx="10"/>
          </p:nvPr>
        </p:nvSpPr>
        <p:spPr/>
        <p:txBody>
          <a:bodyPr/>
          <a:lstStyle/>
          <a:p>
            <a:fld id="{D6FC19E3-30E3-4F45-BD46-DAA84610B0A6}" type="datetimeFigureOut">
              <a:rPr lang="en-GB" smtClean="0"/>
              <a:t>12/03/2020</a:t>
            </a:fld>
            <a:endParaRPr lang="en-GB"/>
          </a:p>
        </p:txBody>
      </p:sp>
      <p:sp>
        <p:nvSpPr>
          <p:cNvPr id="5" name="Footer Placeholder 4">
            <a:extLst>
              <a:ext uri="{FF2B5EF4-FFF2-40B4-BE49-F238E27FC236}">
                <a16:creationId xmlns:a16="http://schemas.microsoft.com/office/drawing/2014/main" id="{670AD95E-ABCC-478E-B628-642B356222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A2AD0A-1426-4507-A3ED-9D88586286A3}"/>
              </a:ext>
            </a:extLst>
          </p:cNvPr>
          <p:cNvSpPr>
            <a:spLocks noGrp="1"/>
          </p:cNvSpPr>
          <p:nvPr>
            <p:ph type="sldNum" sz="quarter" idx="12"/>
          </p:nvPr>
        </p:nvSpPr>
        <p:spPr/>
        <p:txBody>
          <a:bodyPr/>
          <a:lstStyle/>
          <a:p>
            <a:fld id="{30DB4136-0A82-4CAB-96A7-88AE70EDBED0}" type="slidenum">
              <a:rPr lang="en-GB" smtClean="0"/>
              <a:t>‹#›</a:t>
            </a:fld>
            <a:endParaRPr lang="en-GB"/>
          </a:p>
        </p:txBody>
      </p:sp>
    </p:spTree>
    <p:extLst>
      <p:ext uri="{BB962C8B-B14F-4D97-AF65-F5344CB8AC3E}">
        <p14:creationId xmlns:p14="http://schemas.microsoft.com/office/powerpoint/2010/main" val="37191543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9952179-44C7-4906-99A1-50B9694A34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657ACBB-3F80-4628-B68F-232DEBCA68A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8D605E-E084-4D6E-AD44-4F670C50DE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FC19E3-30E3-4F45-BD46-DAA84610B0A6}" type="datetimeFigureOut">
              <a:rPr lang="en-GB" smtClean="0"/>
              <a:t>12/03/2020</a:t>
            </a:fld>
            <a:endParaRPr lang="en-GB"/>
          </a:p>
        </p:txBody>
      </p:sp>
      <p:sp>
        <p:nvSpPr>
          <p:cNvPr id="5" name="Footer Placeholder 4">
            <a:extLst>
              <a:ext uri="{FF2B5EF4-FFF2-40B4-BE49-F238E27FC236}">
                <a16:creationId xmlns:a16="http://schemas.microsoft.com/office/drawing/2014/main" id="{040B36F9-5FC7-40D7-9B4D-99E5BAA2511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B5D74CF-F7E4-4EC1-B3AA-6C5E642FD38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DB4136-0A82-4CAB-96A7-88AE70EDBED0}" type="slidenum">
              <a:rPr lang="en-GB" smtClean="0"/>
              <a:t>‹#›</a:t>
            </a:fld>
            <a:endParaRPr lang="en-GB"/>
          </a:p>
        </p:txBody>
      </p:sp>
    </p:spTree>
    <p:extLst>
      <p:ext uri="{BB962C8B-B14F-4D97-AF65-F5344CB8AC3E}">
        <p14:creationId xmlns:p14="http://schemas.microsoft.com/office/powerpoint/2010/main" val="30567576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7CE7E-3214-4670-BDF7-A90710DD7A38}"/>
              </a:ext>
            </a:extLst>
          </p:cNvPr>
          <p:cNvSpPr>
            <a:spLocks noGrp="1"/>
          </p:cNvSpPr>
          <p:nvPr>
            <p:ph type="ctrTitle"/>
          </p:nvPr>
        </p:nvSpPr>
        <p:spPr>
          <a:xfrm>
            <a:off x="762000" y="579120"/>
            <a:ext cx="9906000" cy="3616960"/>
          </a:xfrm>
        </p:spPr>
        <p:txBody>
          <a:bodyPr>
            <a:normAutofit/>
          </a:bodyPr>
          <a:lstStyle/>
          <a:p>
            <a:r>
              <a:rPr lang="en-GB" dirty="0"/>
              <a:t>A Presentation of Asda’s Ethics, Sustainability, CRM and Quality Policies and Operations</a:t>
            </a:r>
          </a:p>
        </p:txBody>
      </p:sp>
      <p:sp>
        <p:nvSpPr>
          <p:cNvPr id="3" name="Subtitle 2">
            <a:extLst>
              <a:ext uri="{FF2B5EF4-FFF2-40B4-BE49-F238E27FC236}">
                <a16:creationId xmlns:a16="http://schemas.microsoft.com/office/drawing/2014/main" id="{64735E56-FB0F-4A77-8B23-D03E35D29BEF}"/>
              </a:ext>
            </a:extLst>
          </p:cNvPr>
          <p:cNvSpPr>
            <a:spLocks noGrp="1"/>
          </p:cNvSpPr>
          <p:nvPr>
            <p:ph type="subTitle" idx="1"/>
          </p:nvPr>
        </p:nvSpPr>
        <p:spPr>
          <a:xfrm>
            <a:off x="1524000" y="4303078"/>
            <a:ext cx="9144000" cy="1655762"/>
          </a:xfrm>
        </p:spPr>
        <p:txBody>
          <a:bodyPr/>
          <a:lstStyle/>
          <a:p>
            <a:r>
              <a:rPr lang="en-GB" dirty="0"/>
              <a:t>Mahmud Akbar</a:t>
            </a:r>
          </a:p>
          <a:p>
            <a:endParaRPr lang="en-GB" dirty="0"/>
          </a:p>
          <a:p>
            <a:r>
              <a:rPr lang="en-GB" dirty="0"/>
              <a:t>SN- 1711691</a:t>
            </a:r>
          </a:p>
        </p:txBody>
      </p:sp>
    </p:spTree>
    <p:extLst>
      <p:ext uri="{BB962C8B-B14F-4D97-AF65-F5344CB8AC3E}">
        <p14:creationId xmlns:p14="http://schemas.microsoft.com/office/powerpoint/2010/main" val="14109115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9B3FBB-9847-49F7-A1F0-BD18C59E1E69}"/>
              </a:ext>
            </a:extLst>
          </p:cNvPr>
          <p:cNvSpPr>
            <a:spLocks noGrp="1"/>
          </p:cNvSpPr>
          <p:nvPr>
            <p:ph type="title"/>
          </p:nvPr>
        </p:nvSpPr>
        <p:spPr/>
        <p:txBody>
          <a:bodyPr/>
          <a:lstStyle/>
          <a:p>
            <a:r>
              <a:rPr lang="en-GB" dirty="0"/>
              <a:t>Ethics</a:t>
            </a:r>
          </a:p>
        </p:txBody>
      </p:sp>
      <p:sp>
        <p:nvSpPr>
          <p:cNvPr id="3" name="Content Placeholder 2">
            <a:extLst>
              <a:ext uri="{FF2B5EF4-FFF2-40B4-BE49-F238E27FC236}">
                <a16:creationId xmlns:a16="http://schemas.microsoft.com/office/drawing/2014/main" id="{4EFD4618-3C48-4EB0-B166-5B28B2D9BED3}"/>
              </a:ext>
            </a:extLst>
          </p:cNvPr>
          <p:cNvSpPr>
            <a:spLocks noGrp="1"/>
          </p:cNvSpPr>
          <p:nvPr>
            <p:ph idx="1"/>
          </p:nvPr>
        </p:nvSpPr>
        <p:spPr/>
        <p:txBody>
          <a:bodyPr/>
          <a:lstStyle/>
          <a:p>
            <a:pPr algn="just"/>
            <a:r>
              <a:rPr lang="en-GB" dirty="0"/>
              <a:t>Ethics are virtuous ideals that dictates a person’s conduct, etiquette or how they operate a venture or business (Baron, 2006).</a:t>
            </a:r>
          </a:p>
          <a:p>
            <a:pPr algn="just"/>
            <a:r>
              <a:rPr lang="en-GB" dirty="0"/>
              <a:t>Ethics is derived from the Greek word ethos, which means the characteristics determined by custom, character, temperament, habit or era. Some components that dictate ethics are philosophies, cultures and religions.</a:t>
            </a:r>
          </a:p>
        </p:txBody>
      </p:sp>
    </p:spTree>
    <p:extLst>
      <p:ext uri="{BB962C8B-B14F-4D97-AF65-F5344CB8AC3E}">
        <p14:creationId xmlns:p14="http://schemas.microsoft.com/office/powerpoint/2010/main" val="39753587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7A3C8-536D-427B-94EE-85DD40B70EA4}"/>
              </a:ext>
            </a:extLst>
          </p:cNvPr>
          <p:cNvSpPr>
            <a:spLocks noGrp="1"/>
          </p:cNvSpPr>
          <p:nvPr>
            <p:ph type="title"/>
          </p:nvPr>
        </p:nvSpPr>
        <p:spPr/>
        <p:txBody>
          <a:bodyPr/>
          <a:lstStyle/>
          <a:p>
            <a:r>
              <a:rPr lang="en-GB" dirty="0"/>
              <a:t>Sustainability</a:t>
            </a:r>
          </a:p>
        </p:txBody>
      </p:sp>
      <p:sp>
        <p:nvSpPr>
          <p:cNvPr id="3" name="Content Placeholder 2">
            <a:extLst>
              <a:ext uri="{FF2B5EF4-FFF2-40B4-BE49-F238E27FC236}">
                <a16:creationId xmlns:a16="http://schemas.microsoft.com/office/drawing/2014/main" id="{091D2FEB-E56B-4C89-9115-A094F6F7E05E}"/>
              </a:ext>
            </a:extLst>
          </p:cNvPr>
          <p:cNvSpPr>
            <a:spLocks noGrp="1"/>
          </p:cNvSpPr>
          <p:nvPr>
            <p:ph idx="1"/>
          </p:nvPr>
        </p:nvSpPr>
        <p:spPr/>
        <p:txBody>
          <a:bodyPr/>
          <a:lstStyle/>
          <a:p>
            <a:pPr algn="just"/>
            <a:r>
              <a:rPr lang="en-GB" dirty="0"/>
              <a:t>Sustainability is the action of human beings to keep the ecological system in balance.</a:t>
            </a:r>
          </a:p>
          <a:p>
            <a:pPr algn="just"/>
            <a:r>
              <a:rPr lang="en-GB" dirty="0"/>
              <a:t>In the commercial world, it is the organizations’ endeavours to protect and minimizing the damage and disruptions to nature and the environment and helping the people who dwell in the surroundings.</a:t>
            </a:r>
          </a:p>
        </p:txBody>
      </p:sp>
    </p:spTree>
    <p:extLst>
      <p:ext uri="{BB962C8B-B14F-4D97-AF65-F5344CB8AC3E}">
        <p14:creationId xmlns:p14="http://schemas.microsoft.com/office/powerpoint/2010/main" val="560294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746BB-2411-485E-8847-8F4946459FDC}"/>
              </a:ext>
            </a:extLst>
          </p:cNvPr>
          <p:cNvSpPr>
            <a:spLocks noGrp="1"/>
          </p:cNvSpPr>
          <p:nvPr>
            <p:ph type="title"/>
          </p:nvPr>
        </p:nvSpPr>
        <p:spPr/>
        <p:txBody>
          <a:bodyPr/>
          <a:lstStyle/>
          <a:p>
            <a:r>
              <a:rPr lang="en-GB" dirty="0"/>
              <a:t>Customer Relationship Management (CRM)</a:t>
            </a:r>
          </a:p>
        </p:txBody>
      </p:sp>
      <p:sp>
        <p:nvSpPr>
          <p:cNvPr id="3" name="Content Placeholder 2">
            <a:extLst>
              <a:ext uri="{FF2B5EF4-FFF2-40B4-BE49-F238E27FC236}">
                <a16:creationId xmlns:a16="http://schemas.microsoft.com/office/drawing/2014/main" id="{15B93E3E-9AAB-4F49-B9B5-A24FEE3963FA}"/>
              </a:ext>
            </a:extLst>
          </p:cNvPr>
          <p:cNvSpPr>
            <a:spLocks noGrp="1"/>
          </p:cNvSpPr>
          <p:nvPr>
            <p:ph idx="1"/>
          </p:nvPr>
        </p:nvSpPr>
        <p:spPr/>
        <p:txBody>
          <a:bodyPr/>
          <a:lstStyle/>
          <a:p>
            <a:pPr algn="just"/>
            <a:r>
              <a:rPr lang="en-GB" dirty="0"/>
              <a:t>CRM is a system of analysing data of customer engagement, by using various customer touchpoints and interactions to understand more about customers’ needs and behaviours.</a:t>
            </a:r>
          </a:p>
          <a:p>
            <a:pPr algn="just"/>
            <a:r>
              <a:rPr lang="en-GB" dirty="0"/>
              <a:t>This will enable businesses to establish a strong and long-term relationship with them. CRM, relies on information technology and utilizes software to aid organizations to have access to customers details, needs, habits and status. This information helps businesses to streamline how they operate and provide excellent services, sell more products, increase profitability and grow more customer loyalty (Johnston et al. 2013).</a:t>
            </a:r>
          </a:p>
        </p:txBody>
      </p:sp>
    </p:spTree>
    <p:extLst>
      <p:ext uri="{BB962C8B-B14F-4D97-AF65-F5344CB8AC3E}">
        <p14:creationId xmlns:p14="http://schemas.microsoft.com/office/powerpoint/2010/main" val="2964918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56071-53D4-4F32-9FC9-EFA42B5211D7}"/>
              </a:ext>
            </a:extLst>
          </p:cNvPr>
          <p:cNvSpPr>
            <a:spLocks noGrp="1"/>
          </p:cNvSpPr>
          <p:nvPr>
            <p:ph type="title"/>
          </p:nvPr>
        </p:nvSpPr>
        <p:spPr/>
        <p:txBody>
          <a:bodyPr/>
          <a:lstStyle/>
          <a:p>
            <a:r>
              <a:rPr lang="en-GB" dirty="0"/>
              <a:t>Quality</a:t>
            </a:r>
          </a:p>
        </p:txBody>
      </p:sp>
      <p:sp>
        <p:nvSpPr>
          <p:cNvPr id="3" name="Content Placeholder 2">
            <a:extLst>
              <a:ext uri="{FF2B5EF4-FFF2-40B4-BE49-F238E27FC236}">
                <a16:creationId xmlns:a16="http://schemas.microsoft.com/office/drawing/2014/main" id="{B260D89D-34AB-40DC-8614-5E7622391CE4}"/>
              </a:ext>
            </a:extLst>
          </p:cNvPr>
          <p:cNvSpPr>
            <a:spLocks noGrp="1"/>
          </p:cNvSpPr>
          <p:nvPr>
            <p:ph idx="1"/>
          </p:nvPr>
        </p:nvSpPr>
        <p:spPr>
          <a:xfrm>
            <a:off x="838200" y="1574800"/>
            <a:ext cx="10515600" cy="5283199"/>
          </a:xfrm>
        </p:spPr>
        <p:txBody>
          <a:bodyPr>
            <a:normAutofit/>
          </a:bodyPr>
          <a:lstStyle/>
          <a:p>
            <a:pPr algn="just"/>
            <a:r>
              <a:rPr lang="en-GB" dirty="0"/>
              <a:t>All customers buy goods or services expecting them to be of good quality. This means, when they purchase a product or receive a service, they expect it to be in excellent condition and of a high standard.</a:t>
            </a:r>
          </a:p>
          <a:p>
            <a:pPr algn="just"/>
            <a:r>
              <a:rPr lang="en-GB" dirty="0"/>
              <a:t>All organisations recognise quality as a vital factor in customer satisfaction. Providing high-quality products or services can give Asda a substantial market edge. In doing so, it offers the Asda organisation many benefits and rewards.</a:t>
            </a:r>
          </a:p>
          <a:p>
            <a:pPr algn="just"/>
            <a:r>
              <a:rPr lang="en-GB" dirty="0"/>
              <a:t>The supplying of good quality reduces the costs of amendments, waste, complaints, returns and refunds. By maintaining the quality standards, it creates customer satisfaction and boosts the company’s performance and profitability.</a:t>
            </a:r>
          </a:p>
        </p:txBody>
      </p:sp>
    </p:spTree>
    <p:extLst>
      <p:ext uri="{BB962C8B-B14F-4D97-AF65-F5344CB8AC3E}">
        <p14:creationId xmlns:p14="http://schemas.microsoft.com/office/powerpoint/2010/main" val="7397844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2CB62-5601-4B98-B79C-BFF4F405B8B6}"/>
              </a:ext>
            </a:extLst>
          </p:cNvPr>
          <p:cNvSpPr>
            <a:spLocks noGrp="1"/>
          </p:cNvSpPr>
          <p:nvPr>
            <p:ph type="title"/>
          </p:nvPr>
        </p:nvSpPr>
        <p:spPr/>
        <p:txBody>
          <a:bodyPr/>
          <a:lstStyle/>
          <a:p>
            <a:r>
              <a:rPr lang="en-GB" dirty="0"/>
              <a:t>Deming’s Quality Model</a:t>
            </a:r>
          </a:p>
        </p:txBody>
      </p:sp>
      <p:sp>
        <p:nvSpPr>
          <p:cNvPr id="3" name="Content Placeholder 2">
            <a:extLst>
              <a:ext uri="{FF2B5EF4-FFF2-40B4-BE49-F238E27FC236}">
                <a16:creationId xmlns:a16="http://schemas.microsoft.com/office/drawing/2014/main" id="{7F7001B9-44A1-4B6A-857C-3A1D7F2D97BD}"/>
              </a:ext>
            </a:extLst>
          </p:cNvPr>
          <p:cNvSpPr>
            <a:spLocks noGrp="1"/>
          </p:cNvSpPr>
          <p:nvPr>
            <p:ph idx="1"/>
          </p:nvPr>
        </p:nvSpPr>
        <p:spPr/>
        <p:txBody>
          <a:bodyPr/>
          <a:lstStyle/>
          <a:p>
            <a:pPr algn="just"/>
            <a:r>
              <a:rPr lang="en-GB" dirty="0"/>
              <a:t>The framework consists of four vital stages, Plan, Do, Act and Check (PDAC). </a:t>
            </a:r>
          </a:p>
          <a:p>
            <a:pPr algn="just"/>
            <a:r>
              <a:rPr lang="en-GB" dirty="0"/>
              <a:t>It should essentially have a system in place, practising continuous quality improvements, lowering or eliminating any defects in the bud and maintaining high levels of quality consistency.</a:t>
            </a:r>
          </a:p>
        </p:txBody>
      </p:sp>
      <p:pic>
        <p:nvPicPr>
          <p:cNvPr id="10" name="Picture 9">
            <a:extLst>
              <a:ext uri="{FF2B5EF4-FFF2-40B4-BE49-F238E27FC236}">
                <a16:creationId xmlns:a16="http://schemas.microsoft.com/office/drawing/2014/main" id="{41969611-B54F-41B7-B9ED-9C02E86F52D3}"/>
              </a:ext>
            </a:extLst>
          </p:cNvPr>
          <p:cNvPicPr/>
          <p:nvPr/>
        </p:nvPicPr>
        <p:blipFill>
          <a:blip r:embed="rId2"/>
          <a:stretch>
            <a:fillRect/>
          </a:stretch>
        </p:blipFill>
        <p:spPr>
          <a:xfrm>
            <a:off x="6096000" y="3952240"/>
            <a:ext cx="5334000" cy="2774315"/>
          </a:xfrm>
          <a:prstGeom prst="rect">
            <a:avLst/>
          </a:prstGeom>
        </p:spPr>
      </p:pic>
    </p:spTree>
    <p:extLst>
      <p:ext uri="{BB962C8B-B14F-4D97-AF65-F5344CB8AC3E}">
        <p14:creationId xmlns:p14="http://schemas.microsoft.com/office/powerpoint/2010/main" val="19365923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2CB62-5601-4B98-B79C-BFF4F405B8B6}"/>
              </a:ext>
            </a:extLst>
          </p:cNvPr>
          <p:cNvSpPr>
            <a:spLocks noGrp="1"/>
          </p:cNvSpPr>
          <p:nvPr>
            <p:ph type="title"/>
          </p:nvPr>
        </p:nvSpPr>
        <p:spPr/>
        <p:txBody>
          <a:bodyPr/>
          <a:lstStyle/>
          <a:p>
            <a:r>
              <a:rPr lang="en-GB" dirty="0"/>
              <a:t>SWOT Analysis of ASDA</a:t>
            </a:r>
          </a:p>
        </p:txBody>
      </p:sp>
      <p:sp>
        <p:nvSpPr>
          <p:cNvPr id="3" name="Content Placeholder 2">
            <a:extLst>
              <a:ext uri="{FF2B5EF4-FFF2-40B4-BE49-F238E27FC236}">
                <a16:creationId xmlns:a16="http://schemas.microsoft.com/office/drawing/2014/main" id="{7F7001B9-44A1-4B6A-857C-3A1D7F2D97BD}"/>
              </a:ext>
            </a:extLst>
          </p:cNvPr>
          <p:cNvSpPr>
            <a:spLocks noGrp="1"/>
          </p:cNvSpPr>
          <p:nvPr>
            <p:ph idx="1"/>
          </p:nvPr>
        </p:nvSpPr>
        <p:spPr/>
        <p:txBody>
          <a:bodyPr/>
          <a:lstStyle/>
          <a:p>
            <a:pPr algn="just"/>
            <a:r>
              <a:rPr lang="en-GB" dirty="0"/>
              <a:t>A SWOT Analysis is a method applied to evaluate the Strengths, Weaknesses, Opportunities and Threats by an organization. This strategy helps to achieve the company goals, improve performances and allows the business to function smoothly. </a:t>
            </a:r>
          </a:p>
          <a:p>
            <a:pPr algn="just"/>
            <a:r>
              <a:rPr lang="en-GB" dirty="0"/>
              <a:t>Based on the report, ASDA’S SWOT Analysis, reads like the products they offer, some of premium quality, some own brands and some cheap and inferior ones.</a:t>
            </a:r>
          </a:p>
          <a:p>
            <a:pPr algn="just"/>
            <a:endParaRPr lang="en-GB" dirty="0"/>
          </a:p>
        </p:txBody>
      </p:sp>
    </p:spTree>
    <p:extLst>
      <p:ext uri="{BB962C8B-B14F-4D97-AF65-F5344CB8AC3E}">
        <p14:creationId xmlns:p14="http://schemas.microsoft.com/office/powerpoint/2010/main" val="17872781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2CB62-5601-4B98-B79C-BFF4F405B8B6}"/>
              </a:ext>
            </a:extLst>
          </p:cNvPr>
          <p:cNvSpPr>
            <a:spLocks noGrp="1"/>
          </p:cNvSpPr>
          <p:nvPr>
            <p:ph type="title"/>
          </p:nvPr>
        </p:nvSpPr>
        <p:spPr/>
        <p:txBody>
          <a:bodyPr/>
          <a:lstStyle/>
          <a:p>
            <a:r>
              <a:rPr lang="en-GB" dirty="0"/>
              <a:t>Recommendations</a:t>
            </a:r>
          </a:p>
        </p:txBody>
      </p:sp>
      <p:sp>
        <p:nvSpPr>
          <p:cNvPr id="3" name="Content Placeholder 2">
            <a:extLst>
              <a:ext uri="{FF2B5EF4-FFF2-40B4-BE49-F238E27FC236}">
                <a16:creationId xmlns:a16="http://schemas.microsoft.com/office/drawing/2014/main" id="{7F7001B9-44A1-4B6A-857C-3A1D7F2D97BD}"/>
              </a:ext>
            </a:extLst>
          </p:cNvPr>
          <p:cNvSpPr>
            <a:spLocks noGrp="1"/>
          </p:cNvSpPr>
          <p:nvPr>
            <p:ph idx="1"/>
          </p:nvPr>
        </p:nvSpPr>
        <p:spPr/>
        <p:txBody>
          <a:bodyPr/>
          <a:lstStyle/>
          <a:p>
            <a:pPr algn="just"/>
            <a:r>
              <a:rPr lang="en-GB" dirty="0"/>
              <a:t>The Asda company has received many negative reports into their approach to human rights.</a:t>
            </a:r>
          </a:p>
          <a:p>
            <a:pPr algn="just"/>
            <a:r>
              <a:rPr lang="en-GB" dirty="0"/>
              <a:t>The organization needs to appoint wholehearted leaders and train special teams to improve this sensitive issue. The company needs to implement methods to develop and enhance the skills of the workforce.</a:t>
            </a:r>
          </a:p>
          <a:p>
            <a:pPr marL="0" indent="0">
              <a:buNone/>
            </a:pPr>
            <a:endParaRPr lang="en-GB" dirty="0"/>
          </a:p>
        </p:txBody>
      </p:sp>
    </p:spTree>
    <p:extLst>
      <p:ext uri="{BB962C8B-B14F-4D97-AF65-F5344CB8AC3E}">
        <p14:creationId xmlns:p14="http://schemas.microsoft.com/office/powerpoint/2010/main" val="23772352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2CB62-5601-4B98-B79C-BFF4F405B8B6}"/>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7F7001B9-44A1-4B6A-857C-3A1D7F2D97BD}"/>
              </a:ext>
            </a:extLst>
          </p:cNvPr>
          <p:cNvSpPr>
            <a:spLocks noGrp="1"/>
          </p:cNvSpPr>
          <p:nvPr>
            <p:ph idx="1"/>
          </p:nvPr>
        </p:nvSpPr>
        <p:spPr/>
        <p:txBody>
          <a:bodyPr/>
          <a:lstStyle/>
          <a:p>
            <a:pPr algn="just"/>
            <a:r>
              <a:rPr lang="en-GB" dirty="0"/>
              <a:t>Baron, A. and Armstrong, M. (2007) </a:t>
            </a:r>
            <a:r>
              <a:rPr lang="en-GB" i="1" dirty="0"/>
              <a:t>Human Capital Management.</a:t>
            </a:r>
            <a:r>
              <a:rPr lang="en-GB" dirty="0"/>
              <a:t> London: Kogan Page Ltd.</a:t>
            </a:r>
          </a:p>
          <a:p>
            <a:pPr algn="just"/>
            <a:r>
              <a:rPr lang="en-GB" dirty="0"/>
              <a:t>Johnston, A., Worrell, J., Di </a:t>
            </a:r>
            <a:r>
              <a:rPr lang="en-GB" dirty="0" err="1"/>
              <a:t>Gangi</a:t>
            </a:r>
            <a:r>
              <a:rPr lang="en-GB" dirty="0"/>
              <a:t>, P. and </a:t>
            </a:r>
            <a:r>
              <a:rPr lang="en-GB" dirty="0" err="1"/>
              <a:t>Wasko</a:t>
            </a:r>
            <a:r>
              <a:rPr lang="en-GB" dirty="0"/>
              <a:t>, M. (2013) "Online Health Communities". </a:t>
            </a:r>
            <a:r>
              <a:rPr lang="en-GB" i="1" dirty="0"/>
              <a:t>Information Technology &amp; People</a:t>
            </a:r>
            <a:r>
              <a:rPr lang="en-GB" dirty="0"/>
              <a:t> 26 (2), 213-235.</a:t>
            </a:r>
          </a:p>
        </p:txBody>
      </p:sp>
    </p:spTree>
    <p:extLst>
      <p:ext uri="{BB962C8B-B14F-4D97-AF65-F5344CB8AC3E}">
        <p14:creationId xmlns:p14="http://schemas.microsoft.com/office/powerpoint/2010/main" val="9757113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TotalTime>
  <Words>577</Words>
  <Application>Microsoft Office PowerPoint</Application>
  <PresentationFormat>Widescreen</PresentationFormat>
  <Paragraphs>29</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A Presentation of Asda’s Ethics, Sustainability, CRM and Quality Policies and Operations</vt:lpstr>
      <vt:lpstr>Ethics</vt:lpstr>
      <vt:lpstr>Sustainability</vt:lpstr>
      <vt:lpstr>Customer Relationship Management (CRM)</vt:lpstr>
      <vt:lpstr>Quality</vt:lpstr>
      <vt:lpstr>Deming’s Quality Model</vt:lpstr>
      <vt:lpstr>SWOT Analysis of ASDA</vt:lpstr>
      <vt:lpstr>Recommendations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Mahmud Akbar</dc:creator>
  <cp:lastModifiedBy>Mahmud Akbar</cp:lastModifiedBy>
  <cp:revision>11</cp:revision>
  <dcterms:created xsi:type="dcterms:W3CDTF">2020-03-12T22:21:44Z</dcterms:created>
  <dcterms:modified xsi:type="dcterms:W3CDTF">2020-03-12T23:45:20Z</dcterms:modified>
</cp:coreProperties>
</file>