
<file path=[Content_Types].xml><?xml version="1.0" encoding="utf-8"?>
<Types xmlns="http://schemas.openxmlformats.org/package/2006/content-types">
  <Default Extension="rels" ContentType="application/vnd.openxmlformats-package.relationships+xml"/>
  <Override PartName="/ppt/slideLayouts/slideLayout1.xml" ContentType="application/vnd.openxmlformats-officedocument.presentationml.slideLayout+xml"/>
  <Default Extension="png" ContentType="image/png"/>
  <Default Extension="jpeg" ContentType="image/jpeg"/>
  <Default Extension="xml" ContentType="application/xml"/>
  <Override PartName="/ppt/slides/slide9.xml" ContentType="application/vnd.openxmlformats-officedocument.presentationml.slide+xml"/>
  <Override PartName="/ppt/slideLayouts/slideLayout16.xml" ContentType="application/vnd.openxmlformats-officedocument.presentationml.slideLayout+xml"/>
  <Override PartName="/ppt/tableStyles.xml" ContentType="application/vnd.openxmlformats-officedocument.presentationml.tableStyles+xml"/>
  <Override PartName="/ppt/slideLayouts/slideLayout8.xml" ContentType="application/vnd.openxmlformats-officedocument.presentationml.slideLayout+xml"/>
  <Override PartName="/ppt/slides/slide7.xml" ContentType="application/vnd.openxmlformats-officedocument.presentationml.slide+xml"/>
  <Override PartName="/ppt/slideLayouts/slideLayout14.xml" ContentType="application/vnd.openxmlformats-officedocument.presentationml.slideLayout+xml"/>
  <Override PartName="/ppt/slideLayouts/slideLayout6.xml" ContentType="application/vnd.openxmlformats-officedocument.presentationml.slideLayout+xml"/>
  <Override PartName="/ppt/slides/slide5.xml" ContentType="application/vnd.openxmlformats-officedocument.presentationml.slide+xml"/>
  <Override PartName="/ppt/slideLayouts/slideLayout12.xml" ContentType="application/vnd.openxmlformats-officedocument.presentationml.slideLayout+xml"/>
  <Override PartName="/ppt/theme/theme2.xml" ContentType="application/vnd.openxmlformats-officedocument.theme+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slides/slide3.xml" ContentType="application/vnd.openxmlformats-officedocument.presentationml.slide+xml"/>
  <Override PartName="/ppt/slideLayouts/slideLayout1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slideLayouts/slideLayout2.xml" ContentType="application/vnd.openxmlformats-officedocument.presentationml.slideLayout+xml"/>
  <Override PartName="/ppt/slides/slide1.xml" ContentType="application/vnd.openxmlformats-officedocument.presentationml.slide+xml"/>
  <Default Extension="bin" ContentType="application/vnd.openxmlformats-officedocument.presentationml.printerSettings"/>
  <Override PartName="/ppt/slideLayouts/slideLayout17.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ppt/slides/slide8.xml" ContentType="application/vnd.openxmlformats-officedocument.presentationml.slide+xml"/>
  <Override PartName="/ppt/presentation.xml" ContentType="application/vnd.openxmlformats-officedocument.presentationml.presentation.main+xml"/>
  <Override PartName="/ppt/slideLayouts/slideLayout15.xml" ContentType="application/vnd.openxmlformats-officedocument.presentationml.slideLayout+xml"/>
  <Override PartName="/ppt/slideLayouts/slideLayout7.xml" ContentType="application/vnd.openxmlformats-officedocument.presentationml.slideLayout+xml"/>
  <Override PartName="/ppt/slides/slide6.xml" ContentType="application/vnd.openxmlformats-officedocument.presentationml.slide+xml"/>
  <Override PartName="/ppt/slideLayouts/slideLayout13.xml" ContentType="application/vnd.openxmlformats-officedocument.presentationml.slideLayout+xml"/>
  <Override PartName="/ppt/notesMasters/notesMaster1.xml" ContentType="application/vnd.openxmlformats-officedocument.presentationml.notesMaster+xml"/>
  <Override PartName="/ppt/slideLayouts/slideLayout5.xml" ContentType="application/vnd.openxmlformats-officedocument.presentationml.slideLayout+xml"/>
  <Override PartName="/ppt/slides/slide4.xml" ContentType="application/vnd.openxmlformats-officedocument.presentationml.slide+xml"/>
  <Override PartName="/ppt/slideLayouts/slideLayout11.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slideLayouts/slideLayout3.xml" ContentType="application/vnd.openxmlformats-officedocument.presentationml.slideLayout+xml"/>
  <Override PartName="/ppt/slides/slide2.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76" r:id="rId1"/>
  </p:sldMasterIdLst>
  <p:notesMasterIdLst>
    <p:notesMasterId r:id="rId11"/>
  </p:notesMasterIdLst>
  <p:sldIdLst>
    <p:sldId id="256" r:id="rId2"/>
    <p:sldId id="348" r:id="rId3"/>
    <p:sldId id="351" r:id="rId4"/>
    <p:sldId id="357" r:id="rId5"/>
    <p:sldId id="352" r:id="rId6"/>
    <p:sldId id="353" r:id="rId7"/>
    <p:sldId id="354" r:id="rId8"/>
    <p:sldId id="356" r:id="rId9"/>
    <p:sldId id="355" r:id="rId10"/>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407" autoAdjust="0"/>
    <p:restoredTop sz="98495" autoAdjust="0"/>
  </p:normalViewPr>
  <p:slideViewPr>
    <p:cSldViewPr snapToGrid="0" snapToObjects="1">
      <p:cViewPr>
        <p:scale>
          <a:sx n="75" d="100"/>
          <a:sy n="75" d="100"/>
        </p:scale>
        <p:origin x="-1312" y="-44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6C6915D-16A3-3843-9190-7105A244C8FD}" type="datetimeFigureOut">
              <a:rPr lang="en-GB" smtClean="0"/>
              <a:pPr/>
              <a:t>3/6/17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5EAD4DA-9C38-B04E-B000-78B385EB842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3/6/17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83221613-FC8C-C44B-BFBE-147BDD7921BC}" type="datetimeFigureOut">
              <a:rPr lang="en-GB" smtClean="0"/>
              <a:pPr/>
              <a:t>3/6/17</a:t>
            </a:fld>
            <a:endParaRPr lang="en-GB" dirty="0"/>
          </a:p>
        </p:txBody>
      </p:sp>
      <p:sp>
        <p:nvSpPr>
          <p:cNvPr id="8" name="Footer Placeholder 7"/>
          <p:cNvSpPr>
            <a:spLocks noGrp="1"/>
          </p:cNvSpPr>
          <p:nvPr>
            <p:ph type="ftr" sz="quarter" idx="11"/>
          </p:nvPr>
        </p:nvSpPr>
        <p:spPr>
          <a:xfrm>
            <a:off x="1120588" y="188259"/>
            <a:ext cx="2895600" cy="365125"/>
          </a:xfrm>
        </p:spPr>
        <p:txBody>
          <a:bodyPr/>
          <a:lstStyle/>
          <a:p>
            <a:endParaRPr lang="en-GB" dirty="0"/>
          </a:p>
        </p:txBody>
      </p:sp>
      <p:sp>
        <p:nvSpPr>
          <p:cNvPr id="9" name="Slide Number Placeholder 8"/>
          <p:cNvSpPr>
            <a:spLocks noGrp="1"/>
          </p:cNvSpPr>
          <p:nvPr>
            <p:ph type="sldNum" sz="quarter" idx="12"/>
          </p:nvPr>
        </p:nvSpPr>
        <p:spPr/>
        <p:txBody>
          <a:bodyPr/>
          <a:lstStyle/>
          <a:p>
            <a:fld id="{8E5C682B-6CCC-4744-8690-F36B0030AFD4}" type="slidenum">
              <a:rPr lang="en-GB" smtClean="0"/>
              <a:pPr/>
              <a:t>‹#›</a:t>
            </a:fld>
            <a:endParaRPr lang="en-GB" dirty="0"/>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3/6/17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3/6/17</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dirty="0"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dirty="0"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dirty="0"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3/6/17</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smtClean="0"/>
            </a:lvl1pPr>
          </a:lstStyle>
          <a:p>
            <a:fld id="{AD439F1E-FAB3-4C48-A82D-7FC4B80BECB0}" type="slidenum">
              <a:rPr lang="en-US"/>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457200" y="6245225"/>
            <a:ext cx="2133600" cy="476250"/>
          </a:xfrm>
        </p:spPr>
        <p:txBody>
          <a:bodyPr/>
          <a:lstStyle>
            <a:lvl1pPr>
              <a:defRPr/>
            </a:lvl1pPr>
          </a:lstStyle>
          <a:p>
            <a:endParaRPr 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US"/>
          </a:p>
        </p:txBody>
      </p:sp>
      <p:sp>
        <p:nvSpPr>
          <p:cNvPr id="8" name="Slide Number Placeholder 7"/>
          <p:cNvSpPr>
            <a:spLocks noGrp="1"/>
          </p:cNvSpPr>
          <p:nvPr>
            <p:ph type="sldNum" sz="quarter" idx="12"/>
          </p:nvPr>
        </p:nvSpPr>
        <p:spPr>
          <a:xfrm>
            <a:off x="6553200" y="6245225"/>
            <a:ext cx="2133600" cy="476250"/>
          </a:xfrm>
        </p:spPr>
        <p:txBody>
          <a:bodyPr/>
          <a:lstStyle>
            <a:lvl1pPr>
              <a:defRPr smtClean="0"/>
            </a:lvl1pPr>
          </a:lstStyle>
          <a:p>
            <a:fld id="{CF293202-4C99-314B-A920-7C9A8094968F}"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83221613-FC8C-C44B-BFBE-147BDD7921BC}" type="datetimeFigureOut">
              <a:rPr lang="en-GB" smtClean="0"/>
              <a:pPr/>
              <a:t>3/6/17</a:t>
            </a:fld>
            <a:endParaRPr lang="en-GB" dirty="0"/>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8E5C682B-6CCC-4744-8690-F36B0030AFD4}" type="slidenum">
              <a:rPr lang="en-GB" smtClean="0"/>
              <a:pPr/>
              <a:t>‹#›</a:t>
            </a:fld>
            <a:endParaRPr lang="en-GB" dirty="0"/>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92" r:id="rId16"/>
    <p:sldLayoutId id="2147483693" r:id="rId17"/>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718407"/>
            <a:ext cx="8915400" cy="1549726"/>
          </a:xfrm>
        </p:spPr>
        <p:txBody>
          <a:bodyPr>
            <a:normAutofit/>
          </a:bodyPr>
          <a:lstStyle/>
          <a:p>
            <a:r>
              <a:rPr lang="en-GB" dirty="0" smtClean="0"/>
              <a:t>Political Bodies:</a:t>
            </a:r>
            <a:r>
              <a:rPr lang="en-GB" dirty="0" smtClean="0"/>
              <a:t> Power, Resistance and Affect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Ong</a:t>
            </a:r>
            <a:r>
              <a:rPr lang="en-GB" smtClean="0"/>
              <a:t> (1988) </a:t>
            </a:r>
            <a:endParaRPr lang="en-GB" dirty="0"/>
          </a:p>
        </p:txBody>
      </p:sp>
      <p:sp>
        <p:nvSpPr>
          <p:cNvPr id="3" name="Content Placeholder 2"/>
          <p:cNvSpPr>
            <a:spLocks noGrp="1"/>
          </p:cNvSpPr>
          <p:nvPr>
            <p:ph idx="1"/>
          </p:nvPr>
        </p:nvSpPr>
        <p:spPr>
          <a:xfrm>
            <a:off x="1114424" y="2595563"/>
            <a:ext cx="7610476" cy="3144838"/>
          </a:xfrm>
        </p:spPr>
        <p:txBody>
          <a:bodyPr>
            <a:normAutofit/>
          </a:bodyPr>
          <a:lstStyle/>
          <a:p>
            <a:r>
              <a:rPr lang="en-GB" dirty="0" smtClean="0"/>
              <a:t>Production lines in Malaysia </a:t>
            </a:r>
          </a:p>
          <a:p>
            <a:r>
              <a:rPr lang="en-GB" dirty="0" smtClean="0"/>
              <a:t>Japanese owned</a:t>
            </a:r>
          </a:p>
          <a:p>
            <a:r>
              <a:rPr lang="en-GB" dirty="0" smtClean="0"/>
              <a:t>Rural girls working in the city </a:t>
            </a:r>
          </a:p>
          <a:p>
            <a:r>
              <a:rPr lang="en-GB" dirty="0" smtClean="0"/>
              <a:t>Males supervisors </a:t>
            </a:r>
          </a:p>
          <a:p>
            <a:r>
              <a:rPr lang="en-GB" dirty="0" smtClean="0"/>
              <a:t>Women become possessed by spirits </a:t>
            </a:r>
          </a:p>
          <a:p>
            <a:pPr lvl="1"/>
            <a:r>
              <a:rPr lang="en-GB" dirty="0" smtClean="0"/>
              <a:t>That reside (primarily) in toilets and ‘unclean’ places </a:t>
            </a:r>
          </a:p>
          <a:p>
            <a:pPr>
              <a:buNone/>
            </a:pPr>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56"/>
            <a:ext cx="8913813" cy="1471706"/>
          </a:xfrm>
        </p:spPr>
        <p:txBody>
          <a:bodyPr>
            <a:normAutofit/>
          </a:bodyPr>
          <a:lstStyle/>
          <a:p>
            <a:r>
              <a:rPr lang="en-GB" dirty="0" smtClean="0"/>
              <a:t>How could you go about interpreting this possession? </a:t>
            </a:r>
            <a:endParaRPr lang="en-GB" dirty="0"/>
          </a:p>
        </p:txBody>
      </p:sp>
      <p:sp>
        <p:nvSpPr>
          <p:cNvPr id="3" name="Content Placeholder 2"/>
          <p:cNvSpPr>
            <a:spLocks noGrp="1"/>
          </p:cNvSpPr>
          <p:nvPr>
            <p:ph idx="1"/>
          </p:nvPr>
        </p:nvSpPr>
        <p:spPr>
          <a:xfrm>
            <a:off x="1114424" y="2844800"/>
            <a:ext cx="7610476" cy="3301999"/>
          </a:xfrm>
        </p:spPr>
        <p:txBody>
          <a:bodyPr/>
          <a:lstStyle/>
          <a:p>
            <a:r>
              <a:rPr lang="en-GB" dirty="0" err="1" smtClean="0"/>
              <a:t>Biomedically</a:t>
            </a:r>
            <a:r>
              <a:rPr lang="en-GB" dirty="0" smtClean="0"/>
              <a:t>? </a:t>
            </a:r>
          </a:p>
          <a:p>
            <a:pPr lvl="1"/>
            <a:r>
              <a:rPr lang="en-GB" dirty="0" smtClean="0"/>
              <a:t>Physiological and </a:t>
            </a:r>
            <a:r>
              <a:rPr lang="en-GB" dirty="0" err="1" smtClean="0"/>
              <a:t>pyschological</a:t>
            </a:r>
            <a:r>
              <a:rPr lang="en-GB" dirty="0" smtClean="0"/>
              <a:t> explanation </a:t>
            </a:r>
          </a:p>
          <a:p>
            <a:r>
              <a:rPr lang="en-GB" dirty="0" smtClean="0"/>
              <a:t>As negotiating a new social world? </a:t>
            </a:r>
          </a:p>
          <a:p>
            <a:r>
              <a:rPr lang="en-GB" dirty="0" smtClean="0"/>
              <a:t>As a conscious disruption to  production? </a:t>
            </a:r>
          </a:p>
          <a:p>
            <a:pPr lvl="1"/>
            <a:r>
              <a:rPr lang="en-GB" dirty="0" smtClean="0"/>
              <a:t>As resistance? </a:t>
            </a:r>
          </a:p>
          <a:p>
            <a:r>
              <a:rPr lang="en-GB" dirty="0" smtClean="0"/>
              <a:t>As violations to existing moral codes? </a:t>
            </a:r>
          </a:p>
          <a:p>
            <a:pPr lvl="1"/>
            <a:r>
              <a:rPr lang="en-GB" dirty="0" smtClean="0"/>
              <a:t>Especially concerning gender roles and notions of purity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naturalisation of women’s work- bodies </a:t>
            </a:r>
            <a:endParaRPr lang="en-GB" dirty="0"/>
          </a:p>
        </p:txBody>
      </p:sp>
      <p:sp>
        <p:nvSpPr>
          <p:cNvPr id="4" name="Content Placeholder 3"/>
          <p:cNvSpPr>
            <a:spLocks noGrp="1"/>
          </p:cNvSpPr>
          <p:nvPr>
            <p:ph sz="half" idx="1"/>
          </p:nvPr>
        </p:nvSpPr>
        <p:spPr/>
        <p:txBody>
          <a:bodyPr/>
          <a:lstStyle/>
          <a:p>
            <a:r>
              <a:rPr lang="en-GB" dirty="0" smtClean="0"/>
              <a:t>Discourse of ‘nimble fingers’ </a:t>
            </a:r>
          </a:p>
          <a:p>
            <a:r>
              <a:rPr lang="en-GB" dirty="0" smtClean="0"/>
              <a:t>“the oriental girl… qualified by nature and inheritance to contribute to the efficiency of a bench assembly production line” (1988: 35) </a:t>
            </a:r>
          </a:p>
          <a:p>
            <a:r>
              <a:rPr lang="en-GB" dirty="0" smtClean="0"/>
              <a:t>Maintains women in a subordinate position </a:t>
            </a:r>
            <a:endParaRPr lang="en-GB" dirty="0"/>
          </a:p>
        </p:txBody>
      </p:sp>
      <p:sp>
        <p:nvSpPr>
          <p:cNvPr id="5" name="Content Placeholder 4"/>
          <p:cNvSpPr>
            <a:spLocks noGrp="1"/>
          </p:cNvSpPr>
          <p:nvPr>
            <p:ph sz="half" idx="2"/>
          </p:nvPr>
        </p:nvSpPr>
        <p:spPr/>
        <p:txBody>
          <a:bodyPr/>
          <a:lstStyle/>
          <a:p>
            <a:endParaRPr lang="en-GB"/>
          </a:p>
        </p:txBody>
      </p:sp>
      <p:pic>
        <p:nvPicPr>
          <p:cNvPr id="6" name="Picture 5"/>
          <p:cNvPicPr>
            <a:picLocks noChangeAspect="1"/>
          </p:cNvPicPr>
          <p:nvPr/>
        </p:nvPicPr>
        <p:blipFill>
          <a:blip r:embed="rId2"/>
          <a:stretch>
            <a:fillRect/>
          </a:stretch>
        </p:blipFill>
        <p:spPr>
          <a:xfrm>
            <a:off x="4903694" y="2368550"/>
            <a:ext cx="3810000" cy="36957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Employers</a:t>
            </a:r>
            <a:endParaRPr lang="en-GB" dirty="0"/>
          </a:p>
        </p:txBody>
      </p:sp>
      <p:sp>
        <p:nvSpPr>
          <p:cNvPr id="3" name="Content Placeholder 2"/>
          <p:cNvSpPr>
            <a:spLocks noGrp="1"/>
          </p:cNvSpPr>
          <p:nvPr>
            <p:ph idx="1"/>
          </p:nvPr>
        </p:nvSpPr>
        <p:spPr/>
        <p:txBody>
          <a:bodyPr>
            <a:normAutofit/>
          </a:bodyPr>
          <a:lstStyle/>
          <a:p>
            <a:r>
              <a:rPr lang="en-GB" sz="2400" dirty="0" smtClean="0"/>
              <a:t>‘we had our counter-measure. I think this is a method of how you give initial education to the workers, how you take care of the medical welfare of the workers. The worker who is weak, comes in without breakfast, lacking sleep, then she will see ghosts!’ (1988: 36) </a:t>
            </a: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56"/>
            <a:ext cx="8913813" cy="1212944"/>
          </a:xfrm>
        </p:spPr>
        <p:txBody>
          <a:bodyPr>
            <a:normAutofit/>
          </a:bodyPr>
          <a:lstStyle/>
          <a:p>
            <a:r>
              <a:rPr lang="en-GB" dirty="0" smtClean="0"/>
              <a:t>Spirit possession repackaged as ‘sickness’ </a:t>
            </a:r>
            <a:endParaRPr lang="en-GB" dirty="0"/>
          </a:p>
        </p:txBody>
      </p:sp>
      <p:sp>
        <p:nvSpPr>
          <p:cNvPr id="3" name="Content Placeholder 2"/>
          <p:cNvSpPr>
            <a:spLocks noGrp="1"/>
          </p:cNvSpPr>
          <p:nvPr>
            <p:ph idx="1"/>
          </p:nvPr>
        </p:nvSpPr>
        <p:spPr>
          <a:xfrm>
            <a:off x="1114424" y="2595562"/>
            <a:ext cx="7610476" cy="3551238"/>
          </a:xfrm>
        </p:spPr>
        <p:txBody>
          <a:bodyPr>
            <a:normAutofit/>
          </a:bodyPr>
          <a:lstStyle/>
          <a:p>
            <a:r>
              <a:rPr lang="en-GB" dirty="0" smtClean="0"/>
              <a:t>Biomedical explanations and solutions </a:t>
            </a:r>
          </a:p>
          <a:p>
            <a:r>
              <a:rPr lang="en-GB" dirty="0" smtClean="0"/>
              <a:t>Became a technique of manipulation</a:t>
            </a:r>
          </a:p>
          <a:p>
            <a:r>
              <a:rPr lang="en-GB" dirty="0" smtClean="0"/>
              <a:t>Pushed responsibility onto the individual – to get well – rather than the social conditions of the workplace </a:t>
            </a:r>
          </a:p>
          <a:p>
            <a:r>
              <a:rPr lang="en-GB" dirty="0" smtClean="0"/>
              <a:t>‘In corporate discourse, both the biomedical and psychological interpretations of spirit possession defined the affliction as an attribute of individuals rather than stemming from the general social condition’ (ibid: 37) </a:t>
            </a:r>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Ong’s</a:t>
            </a:r>
            <a:r>
              <a:rPr lang="en-GB" dirty="0" smtClean="0"/>
              <a:t> interpretation </a:t>
            </a:r>
            <a:endParaRPr lang="en-GB" dirty="0"/>
          </a:p>
        </p:txBody>
      </p:sp>
      <p:sp>
        <p:nvSpPr>
          <p:cNvPr id="3" name="Content Placeholder 2"/>
          <p:cNvSpPr>
            <a:spLocks noGrp="1"/>
          </p:cNvSpPr>
          <p:nvPr>
            <p:ph idx="1"/>
          </p:nvPr>
        </p:nvSpPr>
        <p:spPr>
          <a:xfrm>
            <a:off x="1114424" y="2336800"/>
            <a:ext cx="7610476" cy="3929529"/>
          </a:xfrm>
        </p:spPr>
        <p:txBody>
          <a:bodyPr>
            <a:normAutofit fontScale="92500" lnSpcReduction="10000"/>
          </a:bodyPr>
          <a:lstStyle/>
          <a:p>
            <a:r>
              <a:rPr lang="en-GB" dirty="0" smtClean="0"/>
              <a:t>Women entering ‘unclean’ realms where spirits lurk</a:t>
            </a:r>
          </a:p>
          <a:p>
            <a:pPr lvl="1"/>
            <a:r>
              <a:rPr lang="en-GB" dirty="0" smtClean="0"/>
              <a:t>While also having a moral responsibility to remain ‘pure’ </a:t>
            </a:r>
          </a:p>
          <a:p>
            <a:r>
              <a:rPr lang="en-GB" dirty="0" smtClean="0"/>
              <a:t>Subjected to constant male surveillance </a:t>
            </a:r>
          </a:p>
          <a:p>
            <a:pPr lvl="1"/>
            <a:r>
              <a:rPr lang="en-GB" dirty="0" smtClean="0"/>
              <a:t>Bodily functions </a:t>
            </a:r>
          </a:p>
          <a:p>
            <a:r>
              <a:rPr lang="en-GB" dirty="0" smtClean="0"/>
              <a:t>Disrupts production but is not limited to this</a:t>
            </a:r>
          </a:p>
          <a:p>
            <a:r>
              <a:rPr lang="en-GB" dirty="0" smtClean="0"/>
              <a:t>An expression of a violation of moral codes in a culturally recognised idiom </a:t>
            </a:r>
          </a:p>
          <a:p>
            <a:r>
              <a:rPr lang="en-GB" dirty="0" smtClean="0"/>
              <a:t>‘Takes as expressions of fear and resistance against the multiple violations of moral boundaries in the modern factory’ (ibid: 38)</a:t>
            </a:r>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this have to do with Foucault? </a:t>
            </a:r>
            <a:endParaRPr lang="en-GB" dirty="0"/>
          </a:p>
        </p:txBody>
      </p:sp>
      <p:pic>
        <p:nvPicPr>
          <p:cNvPr id="4" name="Picture 3"/>
          <p:cNvPicPr>
            <a:picLocks noChangeAspect="1"/>
          </p:cNvPicPr>
          <p:nvPr/>
        </p:nvPicPr>
        <p:blipFill>
          <a:blip r:embed="rId2"/>
          <a:stretch>
            <a:fillRect/>
          </a:stretch>
        </p:blipFill>
        <p:spPr>
          <a:xfrm>
            <a:off x="2000250" y="2319867"/>
            <a:ext cx="5448300" cy="4267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1123856"/>
            <a:ext cx="8913813" cy="1212944"/>
          </a:xfrm>
        </p:spPr>
        <p:txBody>
          <a:bodyPr>
            <a:normAutofit/>
          </a:bodyPr>
          <a:lstStyle/>
          <a:p>
            <a:r>
              <a:rPr lang="en-GB" dirty="0" smtClean="0"/>
              <a:t>What does this have to do with Foucault? </a:t>
            </a:r>
            <a:endParaRPr lang="en-GB" dirty="0"/>
          </a:p>
        </p:txBody>
      </p:sp>
      <p:sp>
        <p:nvSpPr>
          <p:cNvPr id="3" name="Content Placeholder 2"/>
          <p:cNvSpPr>
            <a:spLocks noGrp="1"/>
          </p:cNvSpPr>
          <p:nvPr>
            <p:ph idx="1"/>
          </p:nvPr>
        </p:nvSpPr>
        <p:spPr/>
        <p:txBody>
          <a:bodyPr/>
          <a:lstStyle/>
          <a:p>
            <a:r>
              <a:rPr lang="en-GB" dirty="0" smtClean="0"/>
              <a:t>The visibility of ‘deviant’ and ‘normal’ women</a:t>
            </a:r>
          </a:p>
          <a:p>
            <a:r>
              <a:rPr lang="en-GB" dirty="0" smtClean="0"/>
              <a:t>Possessed workers make themselves vulnerable to biomedical intervention</a:t>
            </a:r>
          </a:p>
          <a:p>
            <a:pPr lvl="1"/>
            <a:r>
              <a:rPr lang="en-GB" dirty="0" smtClean="0"/>
              <a:t>Instead of the social support that was sought</a:t>
            </a:r>
          </a:p>
          <a:p>
            <a:r>
              <a:rPr lang="en-GB" dirty="0" smtClean="0"/>
              <a:t>Other workers keep a vigilant watch </a:t>
            </a:r>
          </a:p>
          <a:p>
            <a:r>
              <a:rPr lang="en-GB" dirty="0" smtClean="0"/>
              <a:t>Induces self-regulation </a:t>
            </a:r>
          </a:p>
          <a:p>
            <a:pPr lvl="1"/>
            <a:r>
              <a:rPr lang="en-GB" dirty="0" smtClean="0"/>
              <a:t>Reinforced by the scientific gaze </a:t>
            </a:r>
          </a:p>
          <a:p>
            <a:pPr lvl="1"/>
            <a:endParaRPr lang="en-GB" dirty="0"/>
          </a:p>
        </p:txBody>
      </p:sp>
    </p:spTree>
  </p:cSld>
  <p:clrMapOvr>
    <a:masterClrMapping/>
  </p:clrMapOvr>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1684</TotalTime>
  <Words>404</Words>
  <Application>Microsoft Macintosh PowerPoint</Application>
  <PresentationFormat>On-screen Show (4:3)</PresentationFormat>
  <Paragraphs>43</Paragraphs>
  <Slides>9</Slides>
  <Notes>0</Notes>
  <HiddenSlides>0</HiddenSlides>
  <MMClips>0</MMClips>
  <ScaleCrop>false</ScaleCrop>
  <HeadingPairs>
    <vt:vector size="4" baseType="variant">
      <vt:variant>
        <vt:lpstr>Design Template</vt:lpstr>
      </vt:variant>
      <vt:variant>
        <vt:i4>1</vt:i4>
      </vt:variant>
      <vt:variant>
        <vt:lpstr>Slide Titles</vt:lpstr>
      </vt:variant>
      <vt:variant>
        <vt:i4>9</vt:i4>
      </vt:variant>
    </vt:vector>
  </HeadingPairs>
  <TitlesOfParts>
    <vt:vector size="10" baseType="lpstr">
      <vt:lpstr>Perspective</vt:lpstr>
      <vt:lpstr>Political Bodies: Power, Resistance and Affect</vt:lpstr>
      <vt:lpstr>Ong (1988) </vt:lpstr>
      <vt:lpstr>How could you go about interpreting this possession? </vt:lpstr>
      <vt:lpstr>The naturalisation of women’s work- bodies </vt:lpstr>
      <vt:lpstr>Employers</vt:lpstr>
      <vt:lpstr>Spirit possession repackaged as ‘sickness’ </vt:lpstr>
      <vt:lpstr>Ong’s interpretation </vt:lpstr>
      <vt:lpstr>What does this have to do with Foucault? </vt:lpstr>
      <vt:lpstr>What does this have to do with Foucault?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(Trans)Nationalism &amp; Regionalism</dc:title>
  <dc:creator>Emma-Jayne Abbots</dc:creator>
  <cp:lastModifiedBy>Emma-Jayne Abbots</cp:lastModifiedBy>
  <cp:revision>133</cp:revision>
  <dcterms:created xsi:type="dcterms:W3CDTF">2017-03-06T17:16:31Z</dcterms:created>
  <dcterms:modified xsi:type="dcterms:W3CDTF">2017-03-06T17:18:05Z</dcterms:modified>
</cp:coreProperties>
</file>