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handoutMasterIdLst>
    <p:handoutMasterId r:id="rId15"/>
  </p:handoutMasterIdLst>
  <p:sldIdLst>
    <p:sldId id="256" r:id="rId2"/>
    <p:sldId id="257" r:id="rId3"/>
    <p:sldId id="258" r:id="rId4"/>
    <p:sldId id="260" r:id="rId5"/>
    <p:sldId id="265" r:id="rId6"/>
    <p:sldId id="261" r:id="rId7"/>
    <p:sldId id="262" r:id="rId8"/>
    <p:sldId id="263" r:id="rId9"/>
    <p:sldId id="264" r:id="rId10"/>
    <p:sldId id="270" r:id="rId11"/>
    <p:sldId id="269" r:id="rId12"/>
    <p:sldId id="266" r:id="rId13"/>
  </p:sldIdLst>
  <p:sldSz cx="9144000" cy="6858000" type="screen4x3"/>
  <p:notesSz cx="6761163" cy="99425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14" tIns="45807" rIns="91614" bIns="45807" rtlCol="0"/>
          <a:lstStyle>
            <a:lvl1pPr algn="r">
              <a:defRPr sz="1200"/>
            </a:lvl1pPr>
          </a:lstStyle>
          <a:p>
            <a:fld id="{D474E930-FA43-40F6-A42A-90AAEA7220AB}" type="datetimeFigureOut">
              <a:rPr lang="en-GB" smtClean="0"/>
              <a:pPr/>
              <a:t>07/10/2020</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14" tIns="45807" rIns="91614" bIns="45807" rtlCol="0" anchor="b"/>
          <a:lstStyle>
            <a:lvl1pPr algn="r">
              <a:defRPr sz="1200"/>
            </a:lvl1pPr>
          </a:lstStyle>
          <a:p>
            <a:fld id="{1CF7AAAF-DEFB-4904-A4DB-9773F0448ADC}"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14" tIns="45807" rIns="91614" bIns="45807" rtlCol="0"/>
          <a:lstStyle>
            <a:lvl1pPr algn="r">
              <a:defRPr sz="1200"/>
            </a:lvl1pPr>
          </a:lstStyle>
          <a:p>
            <a:fld id="{616DB17A-8D88-4EBA-B0F5-50361AB2D78B}" type="datetimeFigureOut">
              <a:rPr lang="en-GB" smtClean="0"/>
              <a:pPr/>
              <a:t>07/10/2020</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14" tIns="45807" rIns="91614" bIns="45807" rtlCol="0" anchor="ctr"/>
          <a:lstStyle/>
          <a:p>
            <a:endParaRPr lang="en-GB"/>
          </a:p>
        </p:txBody>
      </p:sp>
      <p:sp>
        <p:nvSpPr>
          <p:cNvPr id="5" name="Notes Placeholder 4"/>
          <p:cNvSpPr>
            <a:spLocks noGrp="1"/>
          </p:cNvSpPr>
          <p:nvPr>
            <p:ph type="body" sz="quarter" idx="3"/>
          </p:nvPr>
        </p:nvSpPr>
        <p:spPr>
          <a:xfrm>
            <a:off x="676117" y="4722695"/>
            <a:ext cx="5408930" cy="4474131"/>
          </a:xfrm>
          <a:prstGeom prst="rect">
            <a:avLst/>
          </a:prstGeom>
        </p:spPr>
        <p:txBody>
          <a:bodyPr vert="horz" lIns="91614" tIns="45807" rIns="91614" bIns="4580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14" tIns="45807" rIns="91614" bIns="45807" rtlCol="0" anchor="b"/>
          <a:lstStyle>
            <a:lvl1pPr algn="r">
              <a:defRPr sz="1200"/>
            </a:lvl1pPr>
          </a:lstStyle>
          <a:p>
            <a:fld id="{AABE919A-1FB7-4946-A50F-589310880AA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field of management, strategic management involves the formulation and implementation of the major goals and initiatives that an organisation aims to undertake developed by the organisations senior management on behalf of the organisations owners/shareholders.</a:t>
            </a:r>
          </a:p>
          <a:p>
            <a:r>
              <a:rPr lang="en-GB" sz="1200" b="0" i="0" kern="1200" dirty="0">
                <a:solidFill>
                  <a:schemeClr val="tx1"/>
                </a:solidFill>
                <a:effectLst/>
                <a:latin typeface="+mn-lt"/>
                <a:ea typeface="+mn-ea"/>
                <a:cs typeface="+mn-cs"/>
              </a:rPr>
              <a:t>So, for </a:t>
            </a:r>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your marketing </a:t>
            </a:r>
            <a:r>
              <a:rPr lang="en-GB" sz="1200" b="1" i="0" kern="1200" dirty="0">
                <a:solidFill>
                  <a:schemeClr val="tx1"/>
                </a:solidFill>
                <a:effectLst/>
                <a:latin typeface="+mn-lt"/>
                <a:ea typeface="+mn-ea"/>
                <a:cs typeface="+mn-cs"/>
              </a:rPr>
              <a:t>strategies</a:t>
            </a:r>
            <a:r>
              <a:rPr lang="en-GB" sz="1200" b="0" i="0" kern="1200" dirty="0">
                <a:solidFill>
                  <a:schemeClr val="tx1"/>
                </a:solidFill>
                <a:effectLst/>
                <a:latin typeface="+mn-lt"/>
                <a:ea typeface="+mn-ea"/>
                <a:cs typeface="+mn-cs"/>
              </a:rPr>
              <a:t> would look at price, distribution, product, packaging, and promotion. There might be a specific </a:t>
            </a:r>
            <a:r>
              <a:rPr lang="en-GB" sz="1200" b="1" i="0" kern="1200" dirty="0">
                <a:solidFill>
                  <a:schemeClr val="tx1"/>
                </a:solidFill>
                <a:effectLst/>
                <a:latin typeface="+mn-lt"/>
                <a:ea typeface="+mn-ea"/>
                <a:cs typeface="+mn-cs"/>
              </a:rPr>
              <a:t>strategy</a:t>
            </a:r>
            <a:r>
              <a:rPr lang="en-GB" sz="1200" b="0" i="0" kern="1200" dirty="0">
                <a:solidFill>
                  <a:schemeClr val="tx1"/>
                </a:solidFill>
                <a:effectLst/>
                <a:latin typeface="+mn-lt"/>
                <a:ea typeface="+mn-ea"/>
                <a:cs typeface="+mn-cs"/>
              </a:rPr>
              <a:t> for each. HR management will have a set of </a:t>
            </a:r>
            <a:r>
              <a:rPr lang="en-GB" sz="1200" b="1" i="0" kern="1200" dirty="0">
                <a:solidFill>
                  <a:schemeClr val="tx1"/>
                </a:solidFill>
                <a:effectLst/>
                <a:latin typeface="+mn-lt"/>
                <a:ea typeface="+mn-ea"/>
                <a:cs typeface="+mn-cs"/>
              </a:rPr>
              <a:t>strategies</a:t>
            </a:r>
            <a:r>
              <a:rPr lang="en-GB" sz="1200" b="0" i="0" kern="1200" dirty="0">
                <a:solidFill>
                  <a:schemeClr val="tx1"/>
                </a:solidFill>
                <a:effectLst/>
                <a:latin typeface="+mn-lt"/>
                <a:ea typeface="+mn-ea"/>
                <a:cs typeface="+mn-cs"/>
              </a:rPr>
              <a:t> too. These could include recruitment, retrenchment, remuneration </a:t>
            </a:r>
            <a:r>
              <a:rPr lang="en-GB" sz="1200" b="1" i="0" kern="1200" dirty="0">
                <a:solidFill>
                  <a:schemeClr val="tx1"/>
                </a:solidFill>
                <a:effectLst/>
                <a:latin typeface="+mn-lt"/>
                <a:ea typeface="+mn-ea"/>
                <a:cs typeface="+mn-cs"/>
              </a:rPr>
              <a:t>strategy</a:t>
            </a:r>
            <a:r>
              <a:rPr lang="en-GB" sz="1200" b="0" i="0" kern="1200" dirty="0">
                <a:solidFill>
                  <a:schemeClr val="tx1"/>
                </a:solidFill>
                <a:effectLst/>
                <a:latin typeface="+mn-lt"/>
                <a:ea typeface="+mn-ea"/>
                <a:cs typeface="+mn-cs"/>
              </a:rPr>
              <a:t>, or training </a:t>
            </a:r>
            <a:r>
              <a:rPr lang="en-GB" sz="1200" b="1" i="0" kern="1200" dirty="0">
                <a:solidFill>
                  <a:schemeClr val="tx1"/>
                </a:solidFill>
                <a:effectLst/>
                <a:latin typeface="+mn-lt"/>
                <a:ea typeface="+mn-ea"/>
                <a:cs typeface="+mn-cs"/>
              </a:rPr>
              <a:t>strategy</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1</a:t>
            </a:fld>
            <a:endParaRPr lang="en-GB"/>
          </a:p>
        </p:txBody>
      </p:sp>
    </p:spTree>
    <p:extLst>
      <p:ext uri="{BB962C8B-B14F-4D97-AF65-F5344CB8AC3E}">
        <p14:creationId xmlns:p14="http://schemas.microsoft.com/office/powerpoint/2010/main" val="304374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 parts of a standard strategic plan include the following:</a:t>
            </a:r>
          </a:p>
          <a:p>
            <a:pPr marL="171450" indent="-171450">
              <a:buFontTx/>
              <a:buChar char="-"/>
            </a:pPr>
            <a:r>
              <a:rPr lang="en-GB" dirty="0"/>
              <a:t>Mission, vision and aspirations</a:t>
            </a:r>
          </a:p>
          <a:p>
            <a:pPr marL="171450" indent="-171450">
              <a:buFontTx/>
              <a:buChar char="-"/>
            </a:pPr>
            <a:r>
              <a:rPr lang="en-GB" dirty="0"/>
              <a:t>Core values</a:t>
            </a:r>
          </a:p>
          <a:p>
            <a:pPr marL="171450" indent="-171450">
              <a:buFontTx/>
              <a:buChar char="-"/>
            </a:pPr>
            <a:r>
              <a:rPr lang="en-GB" dirty="0"/>
              <a:t>Strengths, weaknesses, opportunities and threats</a:t>
            </a:r>
          </a:p>
          <a:p>
            <a:pPr marL="171450" indent="-171450">
              <a:buFontTx/>
              <a:buChar char="-"/>
            </a:pPr>
            <a:r>
              <a:rPr lang="en-GB" dirty="0"/>
              <a:t>Objectives, strategies, and operational tactics</a:t>
            </a:r>
          </a:p>
          <a:p>
            <a:pPr marL="171450" indent="-171450">
              <a:buFontTx/>
              <a:buChar char="-"/>
            </a:pPr>
            <a:r>
              <a:rPr lang="en-GB" dirty="0"/>
              <a:t>Measurement and funding streams</a:t>
            </a:r>
          </a:p>
        </p:txBody>
      </p:sp>
      <p:sp>
        <p:nvSpPr>
          <p:cNvPr id="4" name="Slide Number Placeholder 3"/>
          <p:cNvSpPr>
            <a:spLocks noGrp="1"/>
          </p:cNvSpPr>
          <p:nvPr>
            <p:ph type="sldNum" sz="quarter" idx="5"/>
          </p:nvPr>
        </p:nvSpPr>
        <p:spPr/>
        <p:txBody>
          <a:bodyPr/>
          <a:lstStyle/>
          <a:p>
            <a:fld id="{AABE919A-1FB7-4946-A50F-589310880AA7}" type="slidenum">
              <a:rPr lang="en-GB" smtClean="0"/>
              <a:pPr/>
              <a:t>2</a:t>
            </a:fld>
            <a:endParaRPr lang="en-GB"/>
          </a:p>
        </p:txBody>
      </p:sp>
    </p:spTree>
    <p:extLst>
      <p:ext uri="{BB962C8B-B14F-4D97-AF65-F5344CB8AC3E}">
        <p14:creationId xmlns:p14="http://schemas.microsoft.com/office/powerpoint/2010/main" val="3602885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plan of action designed to achieve a long-term or overall aim</a:t>
            </a:r>
          </a:p>
        </p:txBody>
      </p:sp>
      <p:sp>
        <p:nvSpPr>
          <p:cNvPr id="4" name="Slide Number Placeholder 3"/>
          <p:cNvSpPr>
            <a:spLocks noGrp="1"/>
          </p:cNvSpPr>
          <p:nvPr>
            <p:ph type="sldNum" sz="quarter" idx="5"/>
          </p:nvPr>
        </p:nvSpPr>
        <p:spPr/>
        <p:txBody>
          <a:bodyPr/>
          <a:lstStyle/>
          <a:p>
            <a:fld id="{AABE919A-1FB7-4946-A50F-589310880AA7}" type="slidenum">
              <a:rPr lang="en-GB" smtClean="0"/>
              <a:pPr/>
              <a:t>5</a:t>
            </a:fld>
            <a:endParaRPr lang="en-GB"/>
          </a:p>
        </p:txBody>
      </p:sp>
    </p:spTree>
    <p:extLst>
      <p:ext uri="{BB962C8B-B14F-4D97-AF65-F5344CB8AC3E}">
        <p14:creationId xmlns:p14="http://schemas.microsoft.com/office/powerpoint/2010/main" val="616347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 The strategic position is concerned with the impact on strategy of the external environment, internal resources and competences, and the expectations and influence of stakeholders. Together, a consideration of the environment, strategic capability, the expectations and the purposes within the cultural and political framework of the organisation provides a basis for understanding the strategic position of an organisation. Johnson and Scholes, 2005 It is important to take account of the future and to assess whether the current strategy is a suitable fit with the strategic position. If not, the organisation needs to determine what changes it needs to make and whether it is capable of effecting such changes. In summary, the strategic position forms an integral part of the strategic management process. It informs the strategic choices that need to be made and subsequently implemented. </a:t>
            </a:r>
          </a:p>
        </p:txBody>
      </p:sp>
      <p:sp>
        <p:nvSpPr>
          <p:cNvPr id="4" name="Slide Number Placeholder 3"/>
          <p:cNvSpPr>
            <a:spLocks noGrp="1"/>
          </p:cNvSpPr>
          <p:nvPr>
            <p:ph type="sldNum" sz="quarter" idx="5"/>
          </p:nvPr>
        </p:nvSpPr>
        <p:spPr/>
        <p:txBody>
          <a:bodyPr/>
          <a:lstStyle/>
          <a:p>
            <a:fld id="{AABE919A-1FB7-4946-A50F-589310880AA7}" type="slidenum">
              <a:rPr lang="en-GB" smtClean="0"/>
              <a:pPr/>
              <a:t>7</a:t>
            </a:fld>
            <a:endParaRPr lang="en-GB"/>
          </a:p>
        </p:txBody>
      </p:sp>
    </p:spTree>
    <p:extLst>
      <p:ext uri="{BB962C8B-B14F-4D97-AF65-F5344CB8AC3E}">
        <p14:creationId xmlns:p14="http://schemas.microsoft.com/office/powerpoint/2010/main" val="2282260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Strategic choices</a:t>
            </a:r>
            <a:r>
              <a:rPr lang="en-GB" sz="1200" b="0" i="0" kern="1200" dirty="0">
                <a:solidFill>
                  <a:schemeClr val="tx1"/>
                </a:solidFill>
                <a:effectLst/>
                <a:latin typeface="+mn-lt"/>
                <a:ea typeface="+mn-ea"/>
                <a:cs typeface="+mn-cs"/>
              </a:rPr>
              <a:t> are the specific steps a company intends to take to deploy these resources. Your </a:t>
            </a:r>
            <a:r>
              <a:rPr lang="en-GB" sz="1200" b="1" i="0" kern="1200" dirty="0">
                <a:solidFill>
                  <a:schemeClr val="tx1"/>
                </a:solidFill>
                <a:effectLst/>
                <a:latin typeface="+mn-lt"/>
                <a:ea typeface="+mn-ea"/>
                <a:cs typeface="+mn-cs"/>
              </a:rPr>
              <a:t>strategic choices</a:t>
            </a:r>
            <a:r>
              <a:rPr lang="en-GB" sz="1200" b="0" i="0" kern="1200" dirty="0">
                <a:solidFill>
                  <a:schemeClr val="tx1"/>
                </a:solidFill>
                <a:effectLst/>
                <a:latin typeface="+mn-lt"/>
                <a:ea typeface="+mn-ea"/>
                <a:cs typeface="+mn-cs"/>
              </a:rPr>
              <a:t> could include determining what products and services to sell, where to sell them, how to sell them and what target markets to sell them to.</a:t>
            </a:r>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8</a:t>
            </a:fld>
            <a:endParaRPr lang="en-GB"/>
          </a:p>
        </p:txBody>
      </p:sp>
    </p:spTree>
    <p:extLst>
      <p:ext uri="{BB962C8B-B14F-4D97-AF65-F5344CB8AC3E}">
        <p14:creationId xmlns:p14="http://schemas.microsoft.com/office/powerpoint/2010/main" val="1941250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Strategy-in-action</a:t>
            </a:r>
            <a:r>
              <a:rPr lang="en-GB" sz="1200" b="0" i="0" kern="1200" dirty="0">
                <a:solidFill>
                  <a:schemeClr val="tx1"/>
                </a:solidFill>
                <a:effectLst/>
                <a:latin typeface="+mn-lt"/>
                <a:ea typeface="+mn-ea"/>
                <a:cs typeface="+mn-cs"/>
              </a:rPr>
              <a:t> is dynamic – a continuous, evolutionary process of aligning people on a goal, getting and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results, and connecting it all back to </a:t>
            </a:r>
            <a:r>
              <a:rPr lang="en-GB" sz="1200" b="1" i="0" kern="1200" dirty="0">
                <a:solidFill>
                  <a:schemeClr val="tx1"/>
                </a:solidFill>
                <a:effectLst/>
                <a:latin typeface="+mn-lt"/>
                <a:ea typeface="+mn-ea"/>
                <a:cs typeface="+mn-cs"/>
              </a:rPr>
              <a:t>strategy</a:t>
            </a:r>
            <a:r>
              <a:rPr lang="en-GB" sz="1200" b="0" i="0" kern="1200" dirty="0">
                <a:solidFill>
                  <a:schemeClr val="tx1"/>
                </a:solidFill>
                <a:effectLst/>
                <a:latin typeface="+mn-lt"/>
                <a:ea typeface="+mn-ea"/>
                <a:cs typeface="+mn-cs"/>
              </a:rPr>
              <a:t> formulation. The outcomes of </a:t>
            </a:r>
            <a:r>
              <a:rPr lang="en-GB" sz="1200" b="1" i="0" kern="1200" dirty="0">
                <a:solidFill>
                  <a:schemeClr val="tx1"/>
                </a:solidFill>
                <a:effectLst/>
                <a:latin typeface="+mn-lt"/>
                <a:ea typeface="+mn-ea"/>
                <a:cs typeface="+mn-cs"/>
              </a:rPr>
              <a:t>strategy</a:t>
            </a:r>
            <a:r>
              <a:rPr lang="en-GB" sz="1200" b="0" i="0" kern="1200" dirty="0">
                <a:solidFill>
                  <a:schemeClr val="tx1"/>
                </a:solidFill>
                <a:effectLst/>
                <a:latin typeface="+mn-lt"/>
                <a:ea typeface="+mn-ea"/>
                <a:cs typeface="+mn-cs"/>
              </a:rPr>
              <a:t> implementation are fed back into the </a:t>
            </a:r>
            <a:r>
              <a:rPr lang="en-GB" sz="1200" b="1" i="0" kern="1200" dirty="0">
                <a:solidFill>
                  <a:schemeClr val="tx1"/>
                </a:solidFill>
                <a:effectLst/>
                <a:latin typeface="+mn-lt"/>
                <a:ea typeface="+mn-ea"/>
                <a:cs typeface="+mn-cs"/>
              </a:rPr>
              <a:t>strategy</a:t>
            </a:r>
            <a:r>
              <a:rPr lang="en-GB" sz="1200" b="0" i="0" kern="1200" dirty="0">
                <a:solidFill>
                  <a:schemeClr val="tx1"/>
                </a:solidFill>
                <a:effectLst/>
                <a:latin typeface="+mn-lt"/>
                <a:ea typeface="+mn-ea"/>
                <a:cs typeface="+mn-cs"/>
              </a:rPr>
              <a:t> to galvanize further </a:t>
            </a:r>
            <a:r>
              <a:rPr lang="en-GB" sz="1200" b="1" i="0" kern="1200" dirty="0">
                <a:solidFill>
                  <a:schemeClr val="tx1"/>
                </a:solidFill>
                <a:effectLst/>
                <a:latin typeface="+mn-lt"/>
                <a:ea typeface="+mn-ea"/>
                <a:cs typeface="+mn-cs"/>
              </a:rPr>
              <a:t>strategic action</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AABE919A-1FB7-4946-A50F-589310880AA7}" type="slidenum">
              <a:rPr lang="en-GB" smtClean="0"/>
              <a:pPr/>
              <a:t>9</a:t>
            </a:fld>
            <a:endParaRPr lang="en-GB"/>
          </a:p>
        </p:txBody>
      </p:sp>
    </p:spTree>
    <p:extLst>
      <p:ext uri="{BB962C8B-B14F-4D97-AF65-F5344CB8AC3E}">
        <p14:creationId xmlns:p14="http://schemas.microsoft.com/office/powerpoint/2010/main" val="2086968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04875" y="752475"/>
            <a:ext cx="4951413" cy="3714750"/>
          </a:xfrm>
          <a:ln cap="flat"/>
        </p:spPr>
      </p:sp>
      <p:sp>
        <p:nvSpPr>
          <p:cNvPr id="292867" name="Rectangle 3"/>
          <p:cNvSpPr>
            <a:spLocks noGrp="1" noChangeArrowheads="1"/>
          </p:cNvSpPr>
          <p:nvPr>
            <p:ph type="body" idx="1"/>
          </p:nvPr>
        </p:nvSpPr>
        <p:spPr>
          <a:ln/>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0000"/>
                    <a:lumOff val="10000"/>
                  </a:schemeClr>
                </a:solidFill>
              </a:defRPr>
            </a:lvl1pPr>
            <a:lvl2pPr marL="457189" indent="0" algn="ctr">
              <a:buNone/>
              <a:defRPr sz="1600"/>
            </a:lvl2pPr>
            <a:lvl3pPr marL="914377" indent="0" algn="ctr">
              <a:buNone/>
              <a:defRPr sz="16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F75345B-4FE0-41AA-B679-B38BE302476F}" type="datetime1">
              <a:rPr lang="en-GB" smtClean="0"/>
              <a:pPr/>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8649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9245-8671-489C-A13F-8535CE085DA6}" type="datetime1">
              <a:rPr lang="en-GB" smtClean="0"/>
              <a:pPr/>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511850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457189" indent="0">
              <a:buNone/>
              <a:defRPr sz="16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68E993-7CFF-40B7-80CA-691DFAB90352}" type="datetime1">
              <a:rPr lang="en-GB" smtClean="0"/>
              <a:pPr/>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6929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43D106-46C6-4BD1-8925-B103CD86A1A6}" type="datetime1">
              <a:rPr lang="en-GB" smtClean="0"/>
              <a:pPr/>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966723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804CB6-6550-4180-B86F-0BAB28A48B0A}" type="datetime1">
              <a:rPr lang="en-GB" smtClean="0"/>
              <a:pPr/>
              <a:t>07/10/2020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463936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779777-9CD6-46A1-85E7-EC7EF845F0E5}" type="datetime1">
              <a:rPr lang="en-GB" smtClean="0"/>
              <a:pPr/>
              <a:t>07/10/2020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741633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18679-11A5-481D-8A18-DB918657E446}" type="datetime1">
              <a:rPr lang="en-GB" smtClean="0"/>
              <a:pPr/>
              <a:t>07/10/2020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83394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2169CE-B147-455A-9854-FD8620784F2F}" type="datetime1">
              <a:rPr lang="en-GB" smtClean="0"/>
              <a:pPr/>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2481466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36FEB40-8B17-4356-911D-91B19046E75F}" type="datetime1">
              <a:rPr lang="en-GB" smtClean="0"/>
              <a:pPr/>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cxnSp>
        <p:nvCxnSpPr>
          <p:cNvPr id="9" name="Straight Connector 8"/>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123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1C85EA-23E9-456F-A78C-6EE5D6709FC7}" type="datetime1">
              <a:rPr lang="en-GB" smtClean="0"/>
              <a:pPr/>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4226428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66F7F3-1228-4002-BF04-5F7D1F54078D}" type="datetime1">
              <a:rPr lang="en-GB" smtClean="0"/>
              <a:pPr/>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089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53EC5338-D235-48C7-9456-35B73F6C0AEC}" type="datetime1">
              <a:rPr lang="en-GB" smtClean="0"/>
              <a:pPr/>
              <a:t>07/10/2020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C337B528-879C-4EFC-BF0F-F5B7B06B1367}" type="slidenum">
              <a:rPr lang="en-GB" smtClean="0"/>
              <a:pPr/>
              <a:t>‹#›</a:t>
            </a:fld>
            <a:endParaRPr lang="en-GB"/>
          </a:p>
        </p:txBody>
      </p:sp>
      <p:cxnSp>
        <p:nvCxnSpPr>
          <p:cNvPr id="7" name="Straight Connector 6"/>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20556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914377" rtl="0" eaLnBrk="1" latinLnBrk="0" hangingPunct="1">
        <a:lnSpc>
          <a:spcPct val="80000"/>
        </a:lnSpc>
        <a:spcBef>
          <a:spcPct val="0"/>
        </a:spcBef>
        <a:buNone/>
        <a:defRPr sz="4400" kern="1200" cap="all" spc="100" baseline="0">
          <a:solidFill>
            <a:schemeClr val="tx1">
              <a:lumMod val="90000"/>
              <a:lumOff val="10000"/>
            </a:schemeClr>
          </a:solidFill>
          <a:latin typeface="+mj-lt"/>
          <a:ea typeface="+mj-ea"/>
          <a:cs typeface="+mj-cs"/>
        </a:defRPr>
      </a:lvl1pPr>
    </p:titleStyle>
    <p:bodyStyle>
      <a:lvl1pPr marL="91440" indent="-91440" algn="l" defTabSz="914377"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7E47667-8CE3-466C-B745-9411E1CE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DF44D33-97EB-4277-B538-B458E3FD1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693" y="620720"/>
            <a:ext cx="5486799" cy="55931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9959" y="1105351"/>
            <a:ext cx="4815530" cy="3023981"/>
          </a:xfrm>
        </p:spPr>
        <p:txBody>
          <a:bodyPr anchor="b">
            <a:normAutofit/>
          </a:bodyPr>
          <a:lstStyle/>
          <a:p>
            <a:pPr algn="l"/>
            <a:r>
              <a:rPr lang="en-GB" sz="3900">
                <a:solidFill>
                  <a:srgbClr val="FFFFFF"/>
                </a:solidFill>
                <a:latin typeface="Comic Sans MS" pitchFamily="66" charset="0"/>
              </a:rPr>
              <a:t>Strategy - An</a:t>
            </a:r>
            <a:r>
              <a:rPr lang="en-GB" sz="3900" b="1">
                <a:solidFill>
                  <a:srgbClr val="FFFFFF"/>
                </a:solidFill>
                <a:latin typeface="Comic Sans MS" pitchFamily="66" charset="0"/>
              </a:rPr>
              <a:t> </a:t>
            </a:r>
            <a:r>
              <a:rPr lang="en-GB" sz="3900">
                <a:solidFill>
                  <a:srgbClr val="FFFFFF"/>
                </a:solidFill>
                <a:latin typeface="Comic Sans MS" pitchFamily="66" charset="0"/>
              </a:rPr>
              <a:t>Introduction</a:t>
            </a:r>
          </a:p>
        </p:txBody>
      </p:sp>
      <p:cxnSp>
        <p:nvCxnSpPr>
          <p:cNvPr id="8" name="Straight Connector 12">
            <a:extLst>
              <a:ext uri="{FF2B5EF4-FFF2-40B4-BE49-F238E27FC236}">
                <a16:creationId xmlns:a16="http://schemas.microsoft.com/office/drawing/2014/main" id="{11534F52-E710-4998-921B-6147812C18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959" y="4214336"/>
            <a:ext cx="38404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Rectangle 14">
            <a:extLst>
              <a:ext uri="{FF2B5EF4-FFF2-40B4-BE49-F238E27FC236}">
                <a16:creationId xmlns:a16="http://schemas.microsoft.com/office/drawing/2014/main" id="{19D0A23D-BBDB-4BEA-8515-A7D0DF9B3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750" y="620720"/>
            <a:ext cx="2569118" cy="559316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p:cNvSpPr>
            <a:spLocks noGrp="1"/>
          </p:cNvSpPr>
          <p:nvPr>
            <p:ph type="sldNum" sz="quarter" idx="12"/>
          </p:nvPr>
        </p:nvSpPr>
        <p:spPr>
          <a:xfrm>
            <a:off x="8128000" y="6470704"/>
            <a:ext cx="730250" cy="274320"/>
          </a:xfrm>
        </p:spPr>
        <p:txBody>
          <a:bodyPr>
            <a:normAutofit/>
          </a:bodyPr>
          <a:lstStyle/>
          <a:p>
            <a:pPr>
              <a:spcAft>
                <a:spcPts val="600"/>
              </a:spcAft>
            </a:pPr>
            <a:fld id="{C337B528-879C-4EFC-BF0F-F5B7B06B1367}" type="slidenum">
              <a:rPr lang="en-GB"/>
              <a:pPr>
                <a:spcAft>
                  <a:spcPts val="600"/>
                </a:spcAft>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5">
            <a:extLst>
              <a:ext uri="{FF2B5EF4-FFF2-40B4-BE49-F238E27FC236}">
                <a16:creationId xmlns:a16="http://schemas.microsoft.com/office/drawing/2014/main" id="{BB717F82-1948-4BF5-B31E-F8E018DE4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1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768096" y="459317"/>
            <a:ext cx="3291840" cy="1749552"/>
          </a:xfrm>
        </p:spPr>
        <p:txBody>
          <a:bodyPr>
            <a:normAutofit/>
          </a:bodyPr>
          <a:lstStyle/>
          <a:p>
            <a:r>
              <a:rPr lang="en-US" sz="3800">
                <a:latin typeface="Calibri" panose="020F0502020204030204" pitchFamily="34" charset="0"/>
                <a:cs typeface="Calibri" panose="020F0502020204030204" pitchFamily="34" charset="0"/>
              </a:rPr>
              <a:t>Vocabulary of Strategy</a:t>
            </a:r>
            <a:endParaRPr lang="en-GB" sz="3800">
              <a:latin typeface="Calibri" panose="020F0502020204030204" pitchFamily="34" charset="0"/>
              <a:cs typeface="Calibri" panose="020F0502020204030204" pitchFamily="34" charset="0"/>
            </a:endParaRPr>
          </a:p>
        </p:txBody>
      </p:sp>
      <p:cxnSp>
        <p:nvCxnSpPr>
          <p:cNvPr id="19" name="Straight Connector 17">
            <a:extLst>
              <a:ext uri="{FF2B5EF4-FFF2-40B4-BE49-F238E27FC236}">
                <a16:creationId xmlns:a16="http://schemas.microsoft.com/office/drawing/2014/main" id="{07AAE15F-6D59-4252-8427-D134C0066F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p:cNvSpPr>
            <a:spLocks noGrp="1"/>
          </p:cNvSpPr>
          <p:nvPr>
            <p:ph idx="1"/>
          </p:nvPr>
        </p:nvSpPr>
        <p:spPr>
          <a:xfrm>
            <a:off x="768096" y="2286000"/>
            <a:ext cx="3291840" cy="3931920"/>
          </a:xfrm>
        </p:spPr>
        <p:txBody>
          <a:bodyPr>
            <a:normAutofit/>
          </a:bodyPr>
          <a:lstStyle/>
          <a:p>
            <a:r>
              <a:rPr lang="en-US" sz="1600">
                <a:latin typeface="Calibri" panose="020F0502020204030204" pitchFamily="34" charset="0"/>
                <a:cs typeface="Calibri" panose="020F0502020204030204" pitchFamily="34" charset="0"/>
              </a:rPr>
              <a:t>Vision.</a:t>
            </a:r>
          </a:p>
          <a:p>
            <a:r>
              <a:rPr lang="en-US" sz="1600">
                <a:latin typeface="Calibri" panose="020F0502020204030204" pitchFamily="34" charset="0"/>
                <a:cs typeface="Calibri" panose="020F0502020204030204" pitchFamily="34" charset="0"/>
              </a:rPr>
              <a:t>Mission.</a:t>
            </a:r>
          </a:p>
          <a:p>
            <a:r>
              <a:rPr lang="en-US" sz="1600">
                <a:latin typeface="Calibri" panose="020F0502020204030204" pitchFamily="34" charset="0"/>
                <a:cs typeface="Calibri" panose="020F0502020204030204" pitchFamily="34" charset="0"/>
              </a:rPr>
              <a:t>Goal. </a:t>
            </a:r>
          </a:p>
          <a:p>
            <a:r>
              <a:rPr lang="en-US" sz="1600">
                <a:latin typeface="Calibri" panose="020F0502020204030204" pitchFamily="34" charset="0"/>
                <a:cs typeface="Calibri" panose="020F0502020204030204" pitchFamily="34" charset="0"/>
              </a:rPr>
              <a:t>Objectives.</a:t>
            </a:r>
          </a:p>
          <a:p>
            <a:r>
              <a:rPr lang="en-US" sz="1600">
                <a:latin typeface="Calibri" panose="020F0502020204030204" pitchFamily="34" charset="0"/>
                <a:cs typeface="Calibri" panose="020F0502020204030204" pitchFamily="34" charset="0"/>
              </a:rPr>
              <a:t>Strategic capability.</a:t>
            </a:r>
          </a:p>
          <a:p>
            <a:r>
              <a:rPr lang="en-US" sz="1600">
                <a:latin typeface="Calibri" panose="020F0502020204030204" pitchFamily="34" charset="0"/>
                <a:cs typeface="Calibri" panose="020F0502020204030204" pitchFamily="34" charset="0"/>
              </a:rPr>
              <a:t>Strategies.</a:t>
            </a:r>
          </a:p>
          <a:p>
            <a:r>
              <a:rPr lang="en-US" sz="1600">
                <a:latin typeface="Calibri" panose="020F0502020204030204" pitchFamily="34" charset="0"/>
                <a:cs typeface="Calibri" panose="020F0502020204030204" pitchFamily="34" charset="0"/>
              </a:rPr>
              <a:t>Business model.</a:t>
            </a:r>
          </a:p>
          <a:p>
            <a:r>
              <a:rPr lang="en-US" sz="1600">
                <a:latin typeface="Calibri" panose="020F0502020204030204" pitchFamily="34" charset="0"/>
                <a:cs typeface="Calibri" panose="020F0502020204030204" pitchFamily="34" charset="0"/>
              </a:rPr>
              <a:t>Control.</a:t>
            </a:r>
          </a:p>
          <a:p>
            <a:endParaRPr lang="en-GB" sz="1600"/>
          </a:p>
        </p:txBody>
      </p:sp>
      <p:pic>
        <p:nvPicPr>
          <p:cNvPr id="11" name="Graphic 10" descr="Playbook">
            <a:extLst>
              <a:ext uri="{FF2B5EF4-FFF2-40B4-BE49-F238E27FC236}">
                <a16:creationId xmlns:a16="http://schemas.microsoft.com/office/drawing/2014/main" id="{62733A5D-E323-4F6B-ABB8-D23F940EE8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92087" y="1864635"/>
            <a:ext cx="3131821" cy="3131821"/>
          </a:xfrm>
          <a:prstGeom prst="rect">
            <a:avLst/>
          </a:prstGeom>
        </p:spPr>
      </p:pic>
      <p:sp>
        <p:nvSpPr>
          <p:cNvPr id="5" name="Slide Number Placeholder 4"/>
          <p:cNvSpPr>
            <a:spLocks noGrp="1"/>
          </p:cNvSpPr>
          <p:nvPr>
            <p:ph type="sldNum" sz="quarter" idx="12"/>
          </p:nvPr>
        </p:nvSpPr>
        <p:spPr>
          <a:xfrm>
            <a:off x="8128000" y="6470704"/>
            <a:ext cx="730250" cy="274320"/>
          </a:xfrm>
        </p:spPr>
        <p:txBody>
          <a:bodyPr>
            <a:normAutofit/>
          </a:bodyPr>
          <a:lstStyle/>
          <a:p>
            <a:pPr>
              <a:spcAft>
                <a:spcPts val="600"/>
              </a:spcAft>
            </a:pPr>
            <a:fld id="{0EC2B28F-8E3F-46A8-B70B-3560BAE4C4CA}" type="slidenum">
              <a:rPr lang="en-GB" smtClean="0"/>
              <a:pPr>
                <a:spcAft>
                  <a:spcPts val="600"/>
                </a:spcAft>
              </a:pPr>
              <a:t>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7">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6" dur="1000" fill="hold"/>
                                        <p:tgtEl>
                                          <p:spTgt spid="7">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 calcmode="lin" valueType="num">
                                      <p:cBhvr additive="base">
                                        <p:cTn id="39"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938" y="1474970"/>
            <a:ext cx="2116475" cy="3144914"/>
          </a:xfrm>
        </p:spPr>
        <p:txBody>
          <a:bodyPr vert="horz" lIns="91440" tIns="45720" rIns="91440" bIns="45720" rtlCol="0" anchor="ctr">
            <a:normAutofit/>
          </a:bodyPr>
          <a:lstStyle/>
          <a:p>
            <a:pPr defTabSz="914400"/>
            <a:r>
              <a:rPr lang="en-US" sz="2200"/>
              <a:t>Vocabulary of Strategy</a:t>
            </a:r>
          </a:p>
        </p:txBody>
      </p:sp>
      <p:pic>
        <p:nvPicPr>
          <p:cNvPr id="5" name="Content Placeholder 4" descr="G:\Powerpoint\Pe_Uk\PE133-Johnson\Final files\Gif\ch01\C01NE002.gif"/>
          <p:cNvPicPr>
            <a:picLocks noGrp="1" noChangeAspect="1" noChangeArrowheads="1"/>
          </p:cNvPicPr>
          <p:nvPr>
            <p:ph idx="1"/>
          </p:nvPr>
        </p:nvPicPr>
        <p:blipFill>
          <a:blip r:embed="rId2"/>
          <a:stretch>
            <a:fillRect/>
          </a:stretch>
        </p:blipFill>
        <p:spPr bwMode="auto">
          <a:xfrm>
            <a:off x="2123728" y="692696"/>
            <a:ext cx="6408712" cy="5616624"/>
          </a:xfrm>
          <a:prstGeom prst="rect">
            <a:avLst/>
          </a:prstGeom>
          <a:noFill/>
        </p:spPr>
      </p:pic>
      <p:sp>
        <p:nvSpPr>
          <p:cNvPr id="4" name="Slide Number Placeholder 3"/>
          <p:cNvSpPr>
            <a:spLocks noGrp="1"/>
          </p:cNvSpPr>
          <p:nvPr>
            <p:ph type="sldNum" sz="quarter" idx="12"/>
          </p:nvPr>
        </p:nvSpPr>
        <p:spPr>
          <a:xfrm>
            <a:off x="495938" y="798973"/>
            <a:ext cx="608264" cy="503578"/>
          </a:xfrm>
        </p:spPr>
        <p:txBody>
          <a:bodyPr vert="horz" lIns="91440" tIns="45720" rIns="91440" bIns="45720" rtlCol="0" anchor="t">
            <a:normAutofit/>
          </a:bodyPr>
          <a:lstStyle/>
          <a:p>
            <a:pPr algn="l">
              <a:lnSpc>
                <a:spcPct val="90000"/>
              </a:lnSpc>
              <a:spcAft>
                <a:spcPts val="600"/>
              </a:spcAft>
            </a:pPr>
            <a:r>
              <a:rPr lang="en-US" sz="700" b="1" dirty="0"/>
              <a:t>Adapted from Johnson </a:t>
            </a:r>
            <a:r>
              <a:rPr lang="en-US" sz="700" b="1" i="1" dirty="0"/>
              <a:t>et al (</a:t>
            </a:r>
            <a:r>
              <a:rPr lang="en-US" sz="700" b="1" dirty="0"/>
              <a:t>2011)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1000" fill="hold"/>
                                        <p:tgtEl>
                                          <p:spTgt spid="4"/>
                                        </p:tgtEl>
                                        <p:attrNameLst>
                                          <p:attrName>ppt_x</p:attrName>
                                        </p:attrNameLst>
                                      </p:cBhvr>
                                      <p:tavLst>
                                        <p:tav tm="0">
                                          <p:val>
                                            <p:strVal val="0-#ppt_w/2"/>
                                          </p:val>
                                        </p:tav>
                                        <p:tav tm="100000">
                                          <p:val>
                                            <p:strVal val="#ppt_x"/>
                                          </p:val>
                                        </p:tav>
                                      </p:tavLst>
                                    </p:anim>
                                    <p:anim calcmode="lin" valueType="num">
                                      <p:cBhvr additive="base">
                                        <p:cTn id="20"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321731"/>
            <a:ext cx="4266015"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748" y="965200"/>
            <a:ext cx="3517454" cy="4815596"/>
          </a:xfrm>
        </p:spPr>
        <p:txBody>
          <a:bodyPr>
            <a:normAutofit/>
          </a:bodyPr>
          <a:lstStyle/>
          <a:p>
            <a:pPr algn="r"/>
            <a:r>
              <a:rPr lang="en-US">
                <a:solidFill>
                  <a:srgbClr val="FFFFFF"/>
                </a:solidFill>
                <a:latin typeface="Calibri" panose="020F0502020204030204" pitchFamily="34" charset="0"/>
                <a:cs typeface="Calibri" panose="020F0502020204030204" pitchFamily="34" charset="0"/>
              </a:rPr>
              <a:t>Vocabulary of Strategy: </a:t>
            </a:r>
            <a:br>
              <a:rPr lang="en-US">
                <a:solidFill>
                  <a:srgbClr val="FFFFFF"/>
                </a:solidFill>
                <a:latin typeface="Calibri" panose="020F0502020204030204" pitchFamily="34" charset="0"/>
                <a:cs typeface="Calibri" panose="020F0502020204030204" pitchFamily="34" charset="0"/>
              </a:rPr>
            </a:br>
            <a:r>
              <a:rPr lang="en-US">
                <a:solidFill>
                  <a:srgbClr val="FFFFFF"/>
                </a:solidFill>
                <a:latin typeface="Calibri" panose="020F0502020204030204" pitchFamily="34" charset="0"/>
                <a:cs typeface="Calibri" panose="020F0502020204030204" pitchFamily="34" charset="0"/>
              </a:rPr>
              <a:t>Kingston University</a:t>
            </a:r>
            <a:endParaRPr lang="en-GB">
              <a:solidFill>
                <a:srgbClr val="FFFFFF"/>
              </a:solidFill>
              <a:latin typeface="Calibri" panose="020F0502020204030204" pitchFamily="34" charset="0"/>
              <a:cs typeface="Calibri" panose="020F0502020204030204" pitchFamily="34" charset="0"/>
            </a:endParaRPr>
          </a:p>
        </p:txBody>
      </p:sp>
      <p:sp>
        <p:nvSpPr>
          <p:cNvPr id="14" name="Rectangle 10">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95798" y="974875"/>
            <a:ext cx="3543430" cy="4852362"/>
          </a:xfrm>
        </p:spPr>
        <p:txBody>
          <a:bodyPr anchor="ctr">
            <a:normAutofit/>
          </a:bodyPr>
          <a:lstStyle/>
          <a:p>
            <a:r>
              <a:rPr lang="en-US">
                <a:solidFill>
                  <a:srgbClr val="FFFFFF"/>
                </a:solidFill>
                <a:latin typeface="Calibri" panose="020F0502020204030204" pitchFamily="34" charset="0"/>
                <a:cs typeface="Calibri" panose="020F0502020204030204" pitchFamily="34" charset="0"/>
              </a:rPr>
              <a:t>Mission</a:t>
            </a:r>
          </a:p>
          <a:p>
            <a:pPr lvl="1"/>
            <a:r>
              <a:rPr lang="en-US">
                <a:solidFill>
                  <a:srgbClr val="FFFFFF"/>
                </a:solidFill>
                <a:latin typeface="Calibri" panose="020F0502020204030204" pitchFamily="34" charset="0"/>
                <a:cs typeface="Calibri" panose="020F0502020204030204" pitchFamily="34" charset="0"/>
              </a:rPr>
              <a:t>To promote participation in higher education, which it regards as a democratic entitlement; to strive for excellence in learning, teaching, and research; to realise the creative potential and fire the imagination of all its members; and to equip its students to make effective contributions to society and the economy.</a:t>
            </a:r>
          </a:p>
          <a:p>
            <a:endParaRPr lang="en-GB">
              <a:solidFill>
                <a:srgbClr val="FFFFFF"/>
              </a:solidFill>
            </a:endParaRP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0EC2B28F-8E3F-46A8-B70B-3560BAE4C4CA}" type="slidenum">
              <a:rPr lang="en-GB" smtClean="0"/>
              <a:pPr>
                <a:spcAft>
                  <a:spcPts val="600"/>
                </a:spcAft>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476809" cy="5249334"/>
          </a:xfrm>
        </p:spPr>
        <p:txBody>
          <a:bodyPr>
            <a:normAutofit/>
          </a:bodyPr>
          <a:lstStyle/>
          <a:p>
            <a:pPr algn="r"/>
            <a:r>
              <a:rPr lang="en-GB" sz="3700">
                <a:solidFill>
                  <a:srgbClr val="FFFFFF"/>
                </a:solidFill>
                <a:latin typeface="Calibri" panose="020F0502020204030204" pitchFamily="34" charset="0"/>
                <a:cs typeface="Calibri" panose="020F0502020204030204" pitchFamily="34" charset="0"/>
              </a:rPr>
              <a:t>What is Strategy?</a:t>
            </a:r>
          </a:p>
        </p:txBody>
      </p:sp>
      <p:sp>
        <p:nvSpPr>
          <p:cNvPr id="3" name="Content Placeholder 2"/>
          <p:cNvSpPr>
            <a:spLocks noGrp="1"/>
          </p:cNvSpPr>
          <p:nvPr>
            <p:ph idx="1"/>
          </p:nvPr>
        </p:nvSpPr>
        <p:spPr>
          <a:xfrm>
            <a:off x="3832411" y="804333"/>
            <a:ext cx="4610377" cy="5249334"/>
          </a:xfrm>
        </p:spPr>
        <p:txBody>
          <a:bodyPr anchor="ctr">
            <a:normAutofit/>
          </a:bodyPr>
          <a:lstStyle/>
          <a:p>
            <a:r>
              <a:rPr lang="en-GB" b="1">
                <a:latin typeface="Calibri" panose="020F0502020204030204" pitchFamily="34" charset="0"/>
                <a:cs typeface="Calibri" panose="020F0502020204030204" pitchFamily="34" charset="0"/>
              </a:rPr>
              <a:t>Strategy</a:t>
            </a:r>
            <a:r>
              <a:rPr lang="en-GB">
                <a:latin typeface="Calibri" panose="020F0502020204030204" pitchFamily="34" charset="0"/>
                <a:cs typeface="Calibri" panose="020F0502020204030204" pitchFamily="34" charset="0"/>
              </a:rPr>
              <a:t> is the direction and scope of an organisation over the long term, which achieves advantage in a changing environment through its configuration of resources and competences with the aim of fulfilling stakeholder expectations (Johnson </a:t>
            </a:r>
            <a:r>
              <a:rPr lang="en-GB" i="1">
                <a:latin typeface="Calibri" panose="020F0502020204030204" pitchFamily="34" charset="0"/>
                <a:cs typeface="Calibri" panose="020F0502020204030204" pitchFamily="34" charset="0"/>
              </a:rPr>
              <a:t>et al </a:t>
            </a:r>
            <a:r>
              <a:rPr lang="en-GB">
                <a:latin typeface="Calibri" panose="020F0502020204030204" pitchFamily="34" charset="0"/>
                <a:cs typeface="Calibri" panose="020F0502020204030204" pitchFamily="34" charset="0"/>
              </a:rPr>
              <a:t>2018).</a:t>
            </a:r>
          </a:p>
        </p:txBody>
      </p:sp>
      <p:sp>
        <p:nvSpPr>
          <p:cNvPr id="4" name="Slide Number Placeholder 3"/>
          <p:cNvSpPr>
            <a:spLocks noGrp="1"/>
          </p:cNvSpPr>
          <p:nvPr>
            <p:ph type="sldNum" sz="quarter" idx="12"/>
          </p:nvPr>
        </p:nvSpPr>
        <p:spPr>
          <a:xfrm>
            <a:off x="8128000" y="6470704"/>
            <a:ext cx="730250" cy="274320"/>
          </a:xfrm>
        </p:spPr>
        <p:txBody>
          <a:bodyPr>
            <a:normAutofit/>
          </a:bodyPr>
          <a:lstStyle/>
          <a:p>
            <a:pPr>
              <a:spcAft>
                <a:spcPts val="600"/>
              </a:spcAft>
            </a:pPr>
            <a:fld id="{0EC2B28F-8E3F-46A8-B70B-3560BAE4C4CA}" type="slidenum">
              <a:rPr lang="en-GB" smtClean="0"/>
              <a:pPr>
                <a:spcAft>
                  <a:spcPts val="600"/>
                </a:spcAft>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a:latin typeface="Calibri" panose="020F0502020204030204" pitchFamily="34" charset="0"/>
                <a:cs typeface="Calibri" panose="020F0502020204030204" pitchFamily="34" charset="0"/>
              </a:rPr>
              <a:t>What is Strategic Management?</a:t>
            </a:r>
          </a:p>
        </p:txBody>
      </p:sp>
      <p:sp>
        <p:nvSpPr>
          <p:cNvPr id="3" name="Content Placeholder 2"/>
          <p:cNvSpPr>
            <a:spLocks noGrp="1"/>
          </p:cNvSpPr>
          <p:nvPr>
            <p:ph idx="1"/>
          </p:nvPr>
        </p:nvSpPr>
        <p:spPr>
          <a:xfrm>
            <a:off x="768096" y="2286000"/>
            <a:ext cx="6013703" cy="4023360"/>
          </a:xfrm>
        </p:spPr>
        <p:txBody>
          <a:bodyPr>
            <a:normAutofit/>
          </a:bodyPr>
          <a:lstStyle/>
          <a:p>
            <a:r>
              <a:rPr lang="en-US" b="1">
                <a:latin typeface="Calibri" panose="020F0502020204030204" pitchFamily="34" charset="0"/>
                <a:cs typeface="Calibri" panose="020F0502020204030204" pitchFamily="34" charset="0"/>
              </a:rPr>
              <a:t>Strategic management</a:t>
            </a:r>
            <a:r>
              <a:rPr lang="en-US">
                <a:latin typeface="Calibri" panose="020F0502020204030204" pitchFamily="34" charset="0"/>
                <a:cs typeface="Calibri" panose="020F0502020204030204" pitchFamily="34" charset="0"/>
              </a:rPr>
              <a:t> includes understanding the strategic position of an </a:t>
            </a:r>
            <a:r>
              <a:rPr lang="en-US" err="1">
                <a:latin typeface="Calibri" panose="020F0502020204030204" pitchFamily="34" charset="0"/>
                <a:cs typeface="Calibri" panose="020F0502020204030204" pitchFamily="34" charset="0"/>
              </a:rPr>
              <a:t>organisation</a:t>
            </a:r>
            <a:r>
              <a:rPr lang="en-US">
                <a:latin typeface="Calibri" panose="020F0502020204030204" pitchFamily="34" charset="0"/>
                <a:cs typeface="Calibri" panose="020F0502020204030204" pitchFamily="34" charset="0"/>
              </a:rPr>
              <a:t>, making strategic choices for the future, and managing strategy in action </a:t>
            </a:r>
            <a:r>
              <a:rPr lang="en-GB">
                <a:latin typeface="Calibri" panose="020F0502020204030204" pitchFamily="34" charset="0"/>
                <a:cs typeface="Calibri" panose="020F0502020204030204" pitchFamily="34" charset="0"/>
              </a:rPr>
              <a:t>(Johnson </a:t>
            </a:r>
            <a:r>
              <a:rPr lang="en-GB" i="1">
                <a:latin typeface="Calibri" panose="020F0502020204030204" pitchFamily="34" charset="0"/>
                <a:cs typeface="Calibri" panose="020F0502020204030204" pitchFamily="34" charset="0"/>
              </a:rPr>
              <a:t>et al </a:t>
            </a:r>
            <a:r>
              <a:rPr lang="en-GB">
                <a:latin typeface="Calibri" panose="020F0502020204030204" pitchFamily="34" charset="0"/>
                <a:cs typeface="Calibri" panose="020F0502020204030204" pitchFamily="34" charset="0"/>
              </a:rPr>
              <a:t>2018)</a:t>
            </a:r>
            <a:r>
              <a:rPr lang="en-US">
                <a:latin typeface="Calibri" panose="020F0502020204030204" pitchFamily="34" charset="0"/>
                <a:cs typeface="Calibri" panose="020F0502020204030204" pitchFamily="34" charset="0"/>
              </a:rPr>
              <a:t>.</a:t>
            </a:r>
          </a:p>
          <a:p>
            <a:pPr>
              <a:buNone/>
            </a:pPr>
            <a:endParaRPr lang="en-GB" dirty="0"/>
          </a:p>
        </p:txBody>
      </p:sp>
      <p:sp>
        <p:nvSpPr>
          <p:cNvPr id="9" name="Rectangle 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8128000" y="6470704"/>
            <a:ext cx="730250" cy="274320"/>
          </a:xfrm>
        </p:spPr>
        <p:txBody>
          <a:bodyPr>
            <a:normAutofit/>
          </a:bodyPr>
          <a:lstStyle/>
          <a:p>
            <a:pPr>
              <a:spcAft>
                <a:spcPts val="600"/>
              </a:spcAft>
            </a:pPr>
            <a:fld id="{0EC2B28F-8E3F-46A8-B70B-3560BAE4C4CA}" type="slidenum">
              <a:rPr lang="en-GB" smtClean="0"/>
              <a:pPr>
                <a:spcAft>
                  <a:spcPts val="600"/>
                </a:spcAft>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476809" cy="5249334"/>
          </a:xfrm>
        </p:spPr>
        <p:txBody>
          <a:bodyPr>
            <a:normAutofit/>
          </a:bodyPr>
          <a:lstStyle/>
          <a:p>
            <a:pPr algn="r"/>
            <a:r>
              <a:rPr lang="en-GB" sz="3700">
                <a:solidFill>
                  <a:srgbClr val="FFFFFF"/>
                </a:solidFill>
                <a:latin typeface="Calibri" panose="020F0502020204030204" pitchFamily="34" charset="0"/>
                <a:cs typeface="Calibri" panose="020F0502020204030204" pitchFamily="34" charset="0"/>
              </a:rPr>
              <a:t>What is Strategic Position?</a:t>
            </a:r>
          </a:p>
        </p:txBody>
      </p:sp>
      <p:sp>
        <p:nvSpPr>
          <p:cNvPr id="3" name="Content Placeholder 2"/>
          <p:cNvSpPr>
            <a:spLocks noGrp="1"/>
          </p:cNvSpPr>
          <p:nvPr>
            <p:ph idx="1"/>
          </p:nvPr>
        </p:nvSpPr>
        <p:spPr>
          <a:xfrm>
            <a:off x="3832411" y="804333"/>
            <a:ext cx="4610377" cy="5249334"/>
          </a:xfrm>
        </p:spPr>
        <p:txBody>
          <a:bodyPr anchor="ctr">
            <a:normAutofit/>
          </a:bodyPr>
          <a:lstStyle/>
          <a:p>
            <a:r>
              <a:rPr lang="en-GB" b="1">
                <a:latin typeface="Calibri" panose="020F0502020204030204" pitchFamily="34" charset="0"/>
                <a:cs typeface="Calibri" panose="020F0502020204030204" pitchFamily="34" charset="0"/>
              </a:rPr>
              <a:t>Strategic position</a:t>
            </a:r>
            <a:r>
              <a:rPr lang="en-GB">
                <a:latin typeface="Calibri" panose="020F0502020204030204" pitchFamily="34" charset="0"/>
                <a:cs typeface="Calibri" panose="020F0502020204030204" pitchFamily="34" charset="0"/>
              </a:rPr>
              <a:t> is concerned with the impact on strategy of the external environment, an organisation’s strategic capability and the expectations and influence of stakeholders (Johnson </a:t>
            </a:r>
            <a:r>
              <a:rPr lang="en-GB" i="1">
                <a:latin typeface="Calibri" panose="020F0502020204030204" pitchFamily="34" charset="0"/>
                <a:cs typeface="Calibri" panose="020F0502020204030204" pitchFamily="34" charset="0"/>
              </a:rPr>
              <a:t>et al </a:t>
            </a:r>
            <a:r>
              <a:rPr lang="en-GB">
                <a:latin typeface="Calibri" panose="020F0502020204030204" pitchFamily="34" charset="0"/>
                <a:cs typeface="Calibri" panose="020F0502020204030204" pitchFamily="34" charset="0"/>
              </a:rPr>
              <a:t>2018).</a:t>
            </a:r>
            <a:endParaRPr lang="en-US">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12"/>
          </p:nvPr>
        </p:nvSpPr>
        <p:spPr>
          <a:xfrm>
            <a:off x="8128000" y="6470704"/>
            <a:ext cx="730250" cy="274320"/>
          </a:xfrm>
        </p:spPr>
        <p:txBody>
          <a:bodyPr>
            <a:normAutofit/>
          </a:bodyPr>
          <a:lstStyle/>
          <a:p>
            <a:pPr>
              <a:spcAft>
                <a:spcPts val="600"/>
              </a:spcAft>
            </a:pPr>
            <a:fld id="{0EC2B28F-8E3F-46A8-B70B-3560BAE4C4CA}" type="slidenum">
              <a:rPr lang="en-GB" smtClean="0"/>
              <a:pPr>
                <a:spcAft>
                  <a:spcPts val="600"/>
                </a:spcAft>
              </a:pPr>
              <a:t>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804333"/>
            <a:ext cx="3718717" cy="5249334"/>
          </a:xfrm>
        </p:spPr>
        <p:txBody>
          <a:bodyPr>
            <a:normAutofit/>
          </a:bodyPr>
          <a:lstStyle/>
          <a:p>
            <a:pPr algn="r"/>
            <a:r>
              <a:rPr lang="en-GB">
                <a:solidFill>
                  <a:srgbClr val="404040"/>
                </a:solidFill>
                <a:latin typeface="Calibri" panose="020F0502020204030204" pitchFamily="34" charset="0"/>
                <a:cs typeface="Calibri" panose="020F0502020204030204" pitchFamily="34" charset="0"/>
              </a:rPr>
              <a:t>What are Strategic Choices?</a:t>
            </a:r>
          </a:p>
        </p:txBody>
      </p:sp>
      <p:sp>
        <p:nvSpPr>
          <p:cNvPr id="11" name="Rectangle 1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33950" y="804333"/>
            <a:ext cx="3848100" cy="5249334"/>
          </a:xfrm>
        </p:spPr>
        <p:txBody>
          <a:bodyPr anchor="ctr">
            <a:normAutofit/>
          </a:bodyPr>
          <a:lstStyle/>
          <a:p>
            <a:r>
              <a:rPr lang="en-GB" b="1">
                <a:solidFill>
                  <a:srgbClr val="FFFFFF"/>
                </a:solidFill>
                <a:latin typeface="Calibri" panose="020F0502020204030204" pitchFamily="34" charset="0"/>
                <a:cs typeface="Calibri" panose="020F0502020204030204" pitchFamily="34" charset="0"/>
              </a:rPr>
              <a:t>Strategic choices</a:t>
            </a:r>
            <a:r>
              <a:rPr lang="en-GB">
                <a:solidFill>
                  <a:srgbClr val="FFFFFF"/>
                </a:solidFill>
                <a:latin typeface="Calibri" panose="020F0502020204030204" pitchFamily="34" charset="0"/>
                <a:cs typeface="Calibri" panose="020F0502020204030204" pitchFamily="34" charset="0"/>
              </a:rPr>
              <a:t> involve understanding the underlying bases for future strategy at both the business unit and corporate levels and the options for developing strategy in terms of both the directions and methods of development (Johnson </a:t>
            </a:r>
            <a:r>
              <a:rPr lang="en-GB" i="1">
                <a:solidFill>
                  <a:srgbClr val="FFFFFF"/>
                </a:solidFill>
                <a:latin typeface="Calibri" panose="020F0502020204030204" pitchFamily="34" charset="0"/>
                <a:cs typeface="Calibri" panose="020F0502020204030204" pitchFamily="34" charset="0"/>
              </a:rPr>
              <a:t>et al </a:t>
            </a:r>
            <a:r>
              <a:rPr lang="en-GB">
                <a:solidFill>
                  <a:srgbClr val="FFFFFF"/>
                </a:solidFill>
                <a:latin typeface="Calibri" panose="020F0502020204030204" pitchFamily="34" charset="0"/>
                <a:cs typeface="Calibri" panose="020F0502020204030204" pitchFamily="34" charset="0"/>
              </a:rPr>
              <a:t>2018).</a:t>
            </a:r>
            <a:endParaRPr lang="en-US">
              <a:solidFill>
                <a:srgbClr val="FFFFFF"/>
              </a:solidFill>
              <a:latin typeface="Calibri" panose="020F0502020204030204" pitchFamily="34" charset="0"/>
              <a:cs typeface="Calibri" panose="020F0502020204030204" pitchFamily="34" charset="0"/>
            </a:endParaRPr>
          </a:p>
          <a:p>
            <a:endParaRPr lang="en-GB">
              <a:solidFill>
                <a:srgbClr val="FFFFFF"/>
              </a:solidFill>
            </a:endParaRPr>
          </a:p>
        </p:txBody>
      </p:sp>
      <p:sp>
        <p:nvSpPr>
          <p:cNvPr id="4" name="Slide Number Placeholder 3"/>
          <p:cNvSpPr>
            <a:spLocks noGrp="1"/>
          </p:cNvSpPr>
          <p:nvPr>
            <p:ph type="sldNum" sz="quarter" idx="12"/>
          </p:nvPr>
        </p:nvSpPr>
        <p:spPr>
          <a:xfrm>
            <a:off x="8128000" y="6470704"/>
            <a:ext cx="730250" cy="274320"/>
          </a:xfrm>
        </p:spPr>
        <p:txBody>
          <a:bodyPr>
            <a:normAutofit/>
          </a:bodyPr>
          <a:lstStyle/>
          <a:p>
            <a:pPr>
              <a:spcAft>
                <a:spcPts val="600"/>
              </a:spcAft>
            </a:pPr>
            <a:fld id="{0EC2B28F-8E3F-46A8-B70B-3560BAE4C4CA}" type="slidenum">
              <a:rPr lang="en-GB">
                <a:solidFill>
                  <a:srgbClr val="FFFFFF"/>
                </a:solidFill>
              </a:rPr>
              <a:pPr>
                <a:spcAft>
                  <a:spcPts val="600"/>
                </a:spcAft>
              </a:pPr>
              <a:t>8</a:t>
            </a:fld>
            <a:endParaRPr lang="en-GB">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476809" cy="5249334"/>
          </a:xfrm>
        </p:spPr>
        <p:txBody>
          <a:bodyPr>
            <a:normAutofit/>
          </a:bodyPr>
          <a:lstStyle/>
          <a:p>
            <a:pPr algn="r"/>
            <a:r>
              <a:rPr lang="en-GB" sz="4100">
                <a:solidFill>
                  <a:srgbClr val="FFFFFF"/>
                </a:solidFill>
                <a:latin typeface="Calibri" panose="020F0502020204030204" pitchFamily="34" charset="0"/>
                <a:cs typeface="Calibri" panose="020F0502020204030204" pitchFamily="34" charset="0"/>
              </a:rPr>
              <a:t>What is Strategy in Action?</a:t>
            </a:r>
          </a:p>
        </p:txBody>
      </p:sp>
      <p:sp>
        <p:nvSpPr>
          <p:cNvPr id="3" name="Content Placeholder 2"/>
          <p:cNvSpPr>
            <a:spLocks noGrp="1"/>
          </p:cNvSpPr>
          <p:nvPr>
            <p:ph idx="1"/>
          </p:nvPr>
        </p:nvSpPr>
        <p:spPr>
          <a:xfrm>
            <a:off x="3832411" y="804333"/>
            <a:ext cx="4610377" cy="5249334"/>
          </a:xfrm>
        </p:spPr>
        <p:txBody>
          <a:bodyPr anchor="ctr">
            <a:normAutofit/>
          </a:bodyPr>
          <a:lstStyle/>
          <a:p>
            <a:r>
              <a:rPr lang="en-GB" b="1">
                <a:latin typeface="Calibri" panose="020F0502020204030204" pitchFamily="34" charset="0"/>
                <a:cs typeface="Calibri" panose="020F0502020204030204" pitchFamily="34" charset="0"/>
              </a:rPr>
              <a:t>Strategy in action</a:t>
            </a:r>
            <a:r>
              <a:rPr lang="en-GB">
                <a:latin typeface="Calibri" panose="020F0502020204030204" pitchFamily="34" charset="0"/>
                <a:cs typeface="Calibri" panose="020F0502020204030204" pitchFamily="34" charset="0"/>
              </a:rPr>
              <a:t> is concerned with ensuring that strategies are working in practice (Johnson </a:t>
            </a:r>
            <a:r>
              <a:rPr lang="en-GB" i="1">
                <a:latin typeface="Calibri" panose="020F0502020204030204" pitchFamily="34" charset="0"/>
                <a:cs typeface="Calibri" panose="020F0502020204030204" pitchFamily="34" charset="0"/>
              </a:rPr>
              <a:t>et al </a:t>
            </a:r>
            <a:r>
              <a:rPr lang="en-GB">
                <a:latin typeface="Calibri" panose="020F0502020204030204" pitchFamily="34" charset="0"/>
                <a:cs typeface="Calibri" panose="020F0502020204030204" pitchFamily="34" charset="0"/>
              </a:rPr>
              <a:t>2018).</a:t>
            </a:r>
            <a:endParaRPr lang="en-US">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12"/>
          </p:nvPr>
        </p:nvSpPr>
        <p:spPr>
          <a:xfrm>
            <a:off x="8128000" y="6470704"/>
            <a:ext cx="730250" cy="274320"/>
          </a:xfrm>
        </p:spPr>
        <p:txBody>
          <a:bodyPr>
            <a:normAutofit/>
          </a:bodyPr>
          <a:lstStyle/>
          <a:p>
            <a:pPr>
              <a:spcAft>
                <a:spcPts val="600"/>
              </a:spcAft>
            </a:pPr>
            <a:fld id="{0EC2B28F-8E3F-46A8-B70B-3560BAE4C4CA}" type="slidenum">
              <a:rPr lang="en-GB" smtClean="0"/>
              <a:pPr>
                <a:spcAft>
                  <a:spcPts val="600"/>
                </a:spcAft>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842" name="Rectangle 2"/>
          <p:cNvSpPr>
            <a:spLocks noGrp="1" noChangeArrowheads="1"/>
          </p:cNvSpPr>
          <p:nvPr>
            <p:ph type="title"/>
          </p:nvPr>
        </p:nvSpPr>
        <p:spPr>
          <a:xfrm>
            <a:off x="768096" y="585216"/>
            <a:ext cx="6051821" cy="1499616"/>
          </a:xfrm>
        </p:spPr>
        <p:txBody>
          <a:bodyPr>
            <a:normAutofit/>
          </a:bodyPr>
          <a:lstStyle/>
          <a:p>
            <a:r>
              <a:rPr lang="en-GB">
                <a:solidFill>
                  <a:srgbClr val="FFFFFF"/>
                </a:solidFill>
                <a:latin typeface="Calibri" panose="020F0502020204030204" pitchFamily="34" charset="0"/>
                <a:cs typeface="Calibri" panose="020F0502020204030204" pitchFamily="34" charset="0"/>
              </a:rPr>
              <a:t>Three Core Areas of Strategy</a:t>
            </a:r>
          </a:p>
        </p:txBody>
      </p:sp>
      <p:cxnSp>
        <p:nvCxnSpPr>
          <p:cNvPr id="74" name="Straight Connector 73">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91843" name="Rectangle 3"/>
          <p:cNvSpPr>
            <a:spLocks noGrp="1" noChangeArrowheads="1"/>
          </p:cNvSpPr>
          <p:nvPr>
            <p:ph idx="1"/>
          </p:nvPr>
        </p:nvSpPr>
        <p:spPr>
          <a:xfrm>
            <a:off x="768096" y="2286000"/>
            <a:ext cx="6055614" cy="3862971"/>
          </a:xfrm>
        </p:spPr>
        <p:txBody>
          <a:bodyPr>
            <a:normAutofit/>
          </a:bodyPr>
          <a:lstStyle/>
          <a:p>
            <a:pPr>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Strategic analysis</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Environment</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Resources</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Vision, mission and objectives</a:t>
            </a:r>
          </a:p>
          <a:p>
            <a:pPr>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Strategic development</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Options</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Rational selection between options</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Finding the strategic route forward</a:t>
            </a:r>
          </a:p>
          <a:p>
            <a:pPr>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Strategy implementation</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Resource allocation</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Strategic planning and control</a:t>
            </a:r>
          </a:p>
          <a:p>
            <a:pPr lvl="1">
              <a:spcBef>
                <a:spcPct val="15000"/>
              </a:spcBef>
              <a:buClr>
                <a:schemeClr val="tx2"/>
              </a:buClr>
              <a:buSzTx/>
            </a:pPr>
            <a:r>
              <a:rPr lang="en-GB">
                <a:solidFill>
                  <a:srgbClr val="FFFFFF"/>
                </a:solidFill>
                <a:latin typeface="Calibri" panose="020F0502020204030204" pitchFamily="34" charset="0"/>
                <a:cs typeface="Calibri" panose="020F0502020204030204" pitchFamily="34" charset="0"/>
              </a:rPr>
              <a:t>People issues and strategic change</a:t>
            </a:r>
          </a:p>
        </p:txBody>
      </p:sp>
      <p:sp>
        <p:nvSpPr>
          <p:cNvPr id="76" name="Rectangle 75">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1" end="1"/>
                                            </p:txEl>
                                          </p:spTgt>
                                        </p:tgtEl>
                                        <p:attrNameLst>
                                          <p:attrName>style.visibility</p:attrName>
                                        </p:attrNameLst>
                                      </p:cBhvr>
                                      <p:to>
                                        <p:strVal val="visible"/>
                                      </p:to>
                                    </p:set>
                                    <p:anim calcmode="lin" valueType="num">
                                      <p:cBhvr additive="base">
                                        <p:cTn id="23" dur="1000" fill="hold"/>
                                        <p:tgtEl>
                                          <p:spTgt spid="291843">
                                            <p:txEl>
                                              <p:pRg st="1" end="1"/>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2" end="2"/>
                                            </p:txEl>
                                          </p:spTgt>
                                        </p:tgtEl>
                                        <p:attrNameLst>
                                          <p:attrName>style.visibility</p:attrName>
                                        </p:attrNameLst>
                                      </p:cBhvr>
                                      <p:to>
                                        <p:strVal val="visible"/>
                                      </p:to>
                                    </p:set>
                                    <p:anim calcmode="lin" valueType="num">
                                      <p:cBhvr additive="base">
                                        <p:cTn id="2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3" end="3"/>
                                            </p:txEl>
                                          </p:spTgt>
                                        </p:tgtEl>
                                        <p:attrNameLst>
                                          <p:attrName>style.visibility</p:attrName>
                                        </p:attrNameLst>
                                      </p:cBhvr>
                                      <p:to>
                                        <p:strVal val="visible"/>
                                      </p:to>
                                    </p:set>
                                    <p:anim calcmode="lin" valueType="num">
                                      <p:cBhvr additive="base">
                                        <p:cTn id="3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1843">
                                            <p:txEl>
                                              <p:pRg st="4" end="4"/>
                                            </p:txEl>
                                          </p:spTgt>
                                        </p:tgtEl>
                                        <p:attrNameLst>
                                          <p:attrName>style.visibility</p:attrName>
                                        </p:attrNameLst>
                                      </p:cBhvr>
                                      <p:to>
                                        <p:strVal val="visible"/>
                                      </p:to>
                                    </p:set>
                                    <p:anim calcmode="lin" valueType="num">
                                      <p:cBhvr additive="base">
                                        <p:cTn id="37"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184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291843">
                                            <p:txEl>
                                              <p:pRg st="5" end="5"/>
                                            </p:txEl>
                                          </p:spTgt>
                                        </p:tgtEl>
                                        <p:attrNameLst>
                                          <p:attrName>style.visibility</p:attrName>
                                        </p:attrNameLst>
                                      </p:cBhvr>
                                      <p:to>
                                        <p:strVal val="visible"/>
                                      </p:to>
                                    </p:set>
                                    <p:anim calcmode="lin" valueType="num">
                                      <p:cBhvr additive="base">
                                        <p:cTn id="41" dur="1000" fill="hold"/>
                                        <p:tgtEl>
                                          <p:spTgt spid="291843">
                                            <p:txEl>
                                              <p:pRg st="5" end="5"/>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184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91843">
                                            <p:txEl>
                                              <p:pRg st="6" end="6"/>
                                            </p:txEl>
                                          </p:spTgt>
                                        </p:tgtEl>
                                        <p:attrNameLst>
                                          <p:attrName>style.visibility</p:attrName>
                                        </p:attrNameLst>
                                      </p:cBhvr>
                                      <p:to>
                                        <p:strVal val="visible"/>
                                      </p:to>
                                    </p:set>
                                    <p:anim calcmode="lin" valueType="num">
                                      <p:cBhvr additive="base">
                                        <p:cTn id="45" dur="1000" fill="hold"/>
                                        <p:tgtEl>
                                          <p:spTgt spid="291843">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184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291843">
                                            <p:txEl>
                                              <p:pRg st="7" end="7"/>
                                            </p:txEl>
                                          </p:spTgt>
                                        </p:tgtEl>
                                        <p:attrNameLst>
                                          <p:attrName>style.visibility</p:attrName>
                                        </p:attrNameLst>
                                      </p:cBhvr>
                                      <p:to>
                                        <p:strVal val="visible"/>
                                      </p:to>
                                    </p:set>
                                    <p:anim calcmode="lin" valueType="num">
                                      <p:cBhvr additive="base">
                                        <p:cTn id="49" dur="1000" fill="hold"/>
                                        <p:tgtEl>
                                          <p:spTgt spid="291843">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9184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91843">
                                            <p:txEl>
                                              <p:pRg st="8" end="8"/>
                                            </p:txEl>
                                          </p:spTgt>
                                        </p:tgtEl>
                                        <p:attrNameLst>
                                          <p:attrName>style.visibility</p:attrName>
                                        </p:attrNameLst>
                                      </p:cBhvr>
                                      <p:to>
                                        <p:strVal val="visible"/>
                                      </p:to>
                                    </p:set>
                                    <p:anim calcmode="lin" valueType="num">
                                      <p:cBhvr additive="base">
                                        <p:cTn id="55" dur="1000" fill="hold"/>
                                        <p:tgtEl>
                                          <p:spTgt spid="291843">
                                            <p:txEl>
                                              <p:pRg st="8" end="8"/>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291843">
                                            <p:txEl>
                                              <p:pRg st="8" end="8"/>
                                            </p:tx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291843">
                                            <p:txEl>
                                              <p:pRg st="9" end="9"/>
                                            </p:txEl>
                                          </p:spTgt>
                                        </p:tgtEl>
                                        <p:attrNameLst>
                                          <p:attrName>style.visibility</p:attrName>
                                        </p:attrNameLst>
                                      </p:cBhvr>
                                      <p:to>
                                        <p:strVal val="visible"/>
                                      </p:to>
                                    </p:set>
                                    <p:anim calcmode="lin" valueType="num">
                                      <p:cBhvr additive="base">
                                        <p:cTn id="59" dur="1000" fill="hold"/>
                                        <p:tgtEl>
                                          <p:spTgt spid="291843">
                                            <p:txEl>
                                              <p:pRg st="9" end="9"/>
                                            </p:txEl>
                                          </p:spTgt>
                                        </p:tgtEl>
                                        <p:attrNameLst>
                                          <p:attrName>ppt_x</p:attrName>
                                        </p:attrNameLst>
                                      </p:cBhvr>
                                      <p:tavLst>
                                        <p:tav tm="0">
                                          <p:val>
                                            <p:strVal val="0-#ppt_w/2"/>
                                          </p:val>
                                        </p:tav>
                                        <p:tav tm="100000">
                                          <p:val>
                                            <p:strVal val="#ppt_x"/>
                                          </p:val>
                                        </p:tav>
                                      </p:tavLst>
                                    </p:anim>
                                    <p:anim calcmode="lin" valueType="num">
                                      <p:cBhvr additive="base">
                                        <p:cTn id="60" dur="1000" fill="hold"/>
                                        <p:tgtEl>
                                          <p:spTgt spid="291843">
                                            <p:txEl>
                                              <p:pRg st="9" end="9"/>
                                            </p:tx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291843">
                                            <p:txEl>
                                              <p:pRg st="10" end="10"/>
                                            </p:txEl>
                                          </p:spTgt>
                                        </p:tgtEl>
                                        <p:attrNameLst>
                                          <p:attrName>style.visibility</p:attrName>
                                        </p:attrNameLst>
                                      </p:cBhvr>
                                      <p:to>
                                        <p:strVal val="visible"/>
                                      </p:to>
                                    </p:set>
                                    <p:anim calcmode="lin" valueType="num">
                                      <p:cBhvr additive="base">
                                        <p:cTn id="63" dur="1000" fill="hold"/>
                                        <p:tgtEl>
                                          <p:spTgt spid="291843">
                                            <p:txEl>
                                              <p:pRg st="10" end="10"/>
                                            </p:txEl>
                                          </p:spTgt>
                                        </p:tgtEl>
                                        <p:attrNameLst>
                                          <p:attrName>ppt_x</p:attrName>
                                        </p:attrNameLst>
                                      </p:cBhvr>
                                      <p:tavLst>
                                        <p:tav tm="0">
                                          <p:val>
                                            <p:strVal val="0-#ppt_w/2"/>
                                          </p:val>
                                        </p:tav>
                                        <p:tav tm="100000">
                                          <p:val>
                                            <p:strVal val="#ppt_x"/>
                                          </p:val>
                                        </p:tav>
                                      </p:tavLst>
                                    </p:anim>
                                    <p:anim calcmode="lin" valueType="num">
                                      <p:cBhvr additive="base">
                                        <p:cTn id="64" dur="1000" fill="hold"/>
                                        <p:tgtEl>
                                          <p:spTgt spid="291843">
                                            <p:txEl>
                                              <p:pRg st="10" end="10"/>
                                            </p:txEl>
                                          </p:spTgt>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291843">
                                            <p:txEl>
                                              <p:pRg st="11" end="11"/>
                                            </p:txEl>
                                          </p:spTgt>
                                        </p:tgtEl>
                                        <p:attrNameLst>
                                          <p:attrName>style.visibility</p:attrName>
                                        </p:attrNameLst>
                                      </p:cBhvr>
                                      <p:to>
                                        <p:strVal val="visible"/>
                                      </p:to>
                                    </p:set>
                                    <p:anim calcmode="lin" valueType="num">
                                      <p:cBhvr additive="base">
                                        <p:cTn id="67" dur="1000" fill="hold"/>
                                        <p:tgtEl>
                                          <p:spTgt spid="291843">
                                            <p:txEl>
                                              <p:pRg st="11" end="11"/>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29184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9"/>
            <a:ext cx="7772400" cy="1470025"/>
          </a:xfrm>
        </p:spPr>
        <p:txBody>
          <a:bodyPr>
            <a:normAutofit/>
          </a:bodyPr>
          <a:lstStyle/>
          <a:p>
            <a:r>
              <a:rPr lang="en-GB" sz="3600" dirty="0">
                <a:latin typeface="Calibri" panose="020F0502020204030204" pitchFamily="34" charset="0"/>
                <a:cs typeface="Calibri" panose="020F0502020204030204" pitchFamily="34" charset="0"/>
              </a:rPr>
              <a:t>Influences on</a:t>
            </a:r>
            <a:br>
              <a:rPr lang="en-GB" sz="3600"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Strategy Making &amp; Planning</a:t>
            </a:r>
          </a:p>
        </p:txBody>
      </p:sp>
      <p:grpSp>
        <p:nvGrpSpPr>
          <p:cNvPr id="3" name="Group 7"/>
          <p:cNvGrpSpPr/>
          <p:nvPr/>
        </p:nvGrpSpPr>
        <p:grpSpPr>
          <a:xfrm>
            <a:off x="1571604" y="1805183"/>
            <a:ext cx="6091900" cy="1431161"/>
            <a:chOff x="1142976" y="2643182"/>
            <a:chExt cx="6091900" cy="1431161"/>
          </a:xfrm>
        </p:grpSpPr>
        <p:sp>
          <p:nvSpPr>
            <p:cNvPr id="4" name="TextBox 3"/>
            <p:cNvSpPr txBox="1"/>
            <p:nvPr/>
          </p:nvSpPr>
          <p:spPr>
            <a:xfrm>
              <a:off x="11429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EXTERNAL</a:t>
              </a:r>
            </a:p>
            <a:p>
              <a:pPr algn="ctr"/>
              <a:r>
                <a:rPr lang="en-GB" sz="1400" dirty="0">
                  <a:latin typeface="Comic Sans MS" pitchFamily="66" charset="0"/>
                </a:rPr>
                <a:t>INFLUENCES</a:t>
              </a:r>
            </a:p>
            <a:p>
              <a:r>
                <a:rPr lang="en-GB" sz="1400" dirty="0">
                  <a:latin typeface="Comic Sans MS" pitchFamily="66" charset="0"/>
                </a:rPr>
                <a:t>Societal values</a:t>
              </a:r>
            </a:p>
            <a:p>
              <a:r>
                <a:rPr lang="en-GB" sz="1400" dirty="0">
                  <a:latin typeface="Comic Sans MS" pitchFamily="66" charset="0"/>
                </a:rPr>
                <a:t>Demographics</a:t>
              </a:r>
            </a:p>
            <a:p>
              <a:r>
                <a:rPr lang="en-GB" sz="1400" dirty="0">
                  <a:latin typeface="Comic Sans MS" pitchFamily="66" charset="0"/>
                </a:rPr>
                <a:t>Pressure groups</a:t>
              </a:r>
            </a:p>
            <a:p>
              <a:r>
                <a:rPr lang="en-GB" sz="1400" dirty="0">
                  <a:latin typeface="Comic Sans MS" pitchFamily="66" charset="0"/>
                </a:rPr>
                <a:t>Government/legislation</a:t>
              </a:r>
            </a:p>
          </p:txBody>
        </p:sp>
        <p:sp>
          <p:nvSpPr>
            <p:cNvPr id="5" name="TextBox 4"/>
            <p:cNvSpPr txBox="1"/>
            <p:nvPr/>
          </p:nvSpPr>
          <p:spPr>
            <a:xfrm>
              <a:off x="47148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NATURE OF</a:t>
              </a:r>
            </a:p>
            <a:p>
              <a:pPr algn="ctr"/>
              <a:r>
                <a:rPr lang="en-GB" sz="1400" dirty="0">
                  <a:latin typeface="Comic Sans MS" pitchFamily="66" charset="0"/>
                </a:rPr>
                <a:t>THE BUSINESS</a:t>
              </a:r>
            </a:p>
            <a:p>
              <a:r>
                <a:rPr lang="en-GB" sz="1400" dirty="0">
                  <a:latin typeface="Comic Sans MS" pitchFamily="66" charset="0"/>
                </a:rPr>
                <a:t>Markets &amp; competition</a:t>
              </a:r>
            </a:p>
            <a:p>
              <a:r>
                <a:rPr lang="en-GB" sz="1400" dirty="0">
                  <a:latin typeface="Comic Sans MS" pitchFamily="66" charset="0"/>
                </a:rPr>
                <a:t>Products/services</a:t>
              </a:r>
            </a:p>
            <a:p>
              <a:r>
                <a:rPr lang="en-GB" sz="1400" dirty="0">
                  <a:latin typeface="Comic Sans MS" pitchFamily="66" charset="0"/>
                </a:rPr>
                <a:t>Technology</a:t>
              </a:r>
            </a:p>
            <a:p>
              <a:r>
                <a:rPr lang="en-GB" sz="1400" dirty="0">
                  <a:latin typeface="Comic Sans MS" pitchFamily="66" charset="0"/>
                </a:rPr>
                <a:t>Capital investment</a:t>
              </a:r>
            </a:p>
          </p:txBody>
        </p:sp>
      </p:grpSp>
      <p:sp>
        <p:nvSpPr>
          <p:cNvPr id="6" name="TextBox 5"/>
          <p:cNvSpPr txBox="1"/>
          <p:nvPr/>
        </p:nvSpPr>
        <p:spPr>
          <a:xfrm>
            <a:off x="1571604" y="4236929"/>
            <a:ext cx="2520000" cy="1431149"/>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ORGANISATIONAL</a:t>
            </a:r>
          </a:p>
          <a:p>
            <a:pPr algn="ctr"/>
            <a:r>
              <a:rPr lang="en-GB" sz="1400" dirty="0">
                <a:latin typeface="Comic Sans MS" pitchFamily="66" charset="0"/>
              </a:rPr>
              <a:t>CULTURE</a:t>
            </a:r>
          </a:p>
          <a:p>
            <a:r>
              <a:rPr lang="en-GB" sz="1400" dirty="0">
                <a:latin typeface="Comic Sans MS" pitchFamily="66" charset="0"/>
              </a:rPr>
              <a:t>History and age</a:t>
            </a:r>
          </a:p>
          <a:p>
            <a:r>
              <a:rPr lang="en-GB" sz="1400" dirty="0">
                <a:latin typeface="Comic Sans MS" pitchFamily="66" charset="0"/>
              </a:rPr>
              <a:t>Leadership and</a:t>
            </a:r>
          </a:p>
          <a:p>
            <a:r>
              <a:rPr lang="en-GB" sz="1400" dirty="0">
                <a:latin typeface="Comic Sans MS" pitchFamily="66" charset="0"/>
              </a:rPr>
              <a:t>management style</a:t>
            </a:r>
          </a:p>
          <a:p>
            <a:r>
              <a:rPr lang="en-GB" sz="1400" dirty="0">
                <a:latin typeface="Comic Sans MS" pitchFamily="66" charset="0"/>
              </a:rPr>
              <a:t>Structure and systems</a:t>
            </a:r>
          </a:p>
        </p:txBody>
      </p:sp>
      <p:sp>
        <p:nvSpPr>
          <p:cNvPr id="7" name="TextBox 6"/>
          <p:cNvSpPr txBox="1"/>
          <p:nvPr/>
        </p:nvSpPr>
        <p:spPr>
          <a:xfrm>
            <a:off x="5055060" y="4236925"/>
            <a:ext cx="2520000" cy="1215705"/>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INDIVIDUALS</a:t>
            </a:r>
          </a:p>
          <a:p>
            <a:pPr algn="ctr"/>
            <a:r>
              <a:rPr lang="en-GB" sz="1400" dirty="0">
                <a:latin typeface="Comic Sans MS" pitchFamily="66" charset="0"/>
              </a:rPr>
              <a:t>AND GROUPS</a:t>
            </a:r>
          </a:p>
          <a:p>
            <a:r>
              <a:rPr lang="en-GB" sz="1400" dirty="0">
                <a:latin typeface="Comic Sans MS" pitchFamily="66" charset="0"/>
              </a:rPr>
              <a:t>Expectations of stakeholders and</a:t>
            </a:r>
          </a:p>
          <a:p>
            <a:r>
              <a:rPr lang="en-GB" sz="1400" dirty="0">
                <a:latin typeface="Comic Sans MS" pitchFamily="66" charset="0"/>
              </a:rPr>
              <a:t>coalitions</a:t>
            </a:r>
          </a:p>
        </p:txBody>
      </p:sp>
      <p:sp>
        <p:nvSpPr>
          <p:cNvPr id="11" name="TextBox 10"/>
          <p:cNvSpPr txBox="1"/>
          <p:nvPr/>
        </p:nvSpPr>
        <p:spPr>
          <a:xfrm>
            <a:off x="3500430" y="5929330"/>
            <a:ext cx="5286412" cy="369332"/>
          </a:xfrm>
          <a:prstGeom prst="rect">
            <a:avLst/>
          </a:prstGeom>
          <a:noFill/>
        </p:spPr>
        <p:txBody>
          <a:bodyPr wrap="square" lIns="91430" tIns="45714" rIns="91430" bIns="45714" rtlCol="0">
            <a:spAutoFit/>
          </a:bodyPr>
          <a:lstStyle/>
          <a:p>
            <a:r>
              <a:rPr lang="en-GB" dirty="0">
                <a:latin typeface="Comic Sans MS" pitchFamily="66" charset="0"/>
              </a:rPr>
              <a:t>Adapted from Johnson and Scholes 2018</a:t>
            </a:r>
          </a:p>
        </p:txBody>
      </p:sp>
      <p:sp>
        <p:nvSpPr>
          <p:cNvPr id="12" name="TextBox 11"/>
          <p:cNvSpPr txBox="1"/>
          <p:nvPr/>
        </p:nvSpPr>
        <p:spPr>
          <a:xfrm>
            <a:off x="3786182" y="3429000"/>
            <a:ext cx="1691489" cy="646331"/>
          </a:xfrm>
          <a:prstGeom prst="rect">
            <a:avLst/>
          </a:prstGeom>
          <a:noFill/>
        </p:spPr>
        <p:txBody>
          <a:bodyPr wrap="none" lIns="91430" tIns="45714" rIns="91430" bIns="45714" rtlCol="0">
            <a:spAutoFit/>
          </a:bodyPr>
          <a:lstStyle/>
          <a:p>
            <a:pPr algn="ctr"/>
            <a:r>
              <a:rPr lang="en-GB" dirty="0">
                <a:latin typeface="Comic Sans MS" pitchFamily="66" charset="0"/>
              </a:rPr>
              <a:t>PROCESS &amp;</a:t>
            </a:r>
          </a:p>
          <a:p>
            <a:pPr algn="ctr"/>
            <a:r>
              <a:rPr lang="en-GB" dirty="0">
                <a:latin typeface="Comic Sans MS" pitchFamily="66" charset="0"/>
              </a:rPr>
              <a:t>OBJECTIVES</a:t>
            </a:r>
          </a:p>
        </p:txBody>
      </p:sp>
      <p:cxnSp>
        <p:nvCxnSpPr>
          <p:cNvPr id="14" name="Straight Arrow Connector 13"/>
          <p:cNvCxnSpPr>
            <a:stCxn id="5" idx="2"/>
          </p:cNvCxnSpPr>
          <p:nvPr/>
        </p:nvCxnSpPr>
        <p:spPr>
          <a:xfrm rot="5400000">
            <a:off x="5738992" y="2926618"/>
            <a:ext cx="354787" cy="9742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16200000" flipV="1">
            <a:off x="5715902" y="3499543"/>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6200000" flipH="1">
            <a:off x="3072697" y="2999478"/>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flipH="1" flipV="1">
            <a:off x="3072697" y="3543309"/>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0-#ppt_w/2"/>
                                          </p:val>
                                        </p:tav>
                                        <p:tav tm="100000">
                                          <p:val>
                                            <p:strVal val="#ppt_x"/>
                                          </p:val>
                                        </p:tav>
                                      </p:tavLst>
                                    </p:anim>
                                    <p:anim calcmode="lin" valueType="num">
                                      <p:cBhvr additive="base">
                                        <p:cTn id="14"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0-#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0-#ppt_w/2"/>
                                          </p:val>
                                        </p:tav>
                                        <p:tav tm="100000">
                                          <p:val>
                                            <p:strVal val="#ppt_x"/>
                                          </p:val>
                                        </p:tav>
                                      </p:tavLst>
                                    </p:anim>
                                    <p:anim calcmode="lin" valueType="num">
                                      <p:cBhvr additive="base">
                                        <p:cTn id="32"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0-#ppt_w/2"/>
                                          </p:val>
                                        </p:tav>
                                        <p:tav tm="100000">
                                          <p:val>
                                            <p:strVal val="#ppt_x"/>
                                          </p:val>
                                        </p:tav>
                                      </p:tavLst>
                                    </p:anim>
                                    <p:anim calcmode="lin" valueType="num">
                                      <p:cBhvr additive="base">
                                        <p:cTn id="38"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4475" y="1474969"/>
            <a:ext cx="2117940" cy="1868760"/>
          </a:xfrm>
        </p:spPr>
        <p:txBody>
          <a:bodyPr vert="horz" lIns="91440" tIns="45720" rIns="91440" bIns="0" rtlCol="0" anchor="b">
            <a:normAutofit/>
          </a:bodyPr>
          <a:lstStyle/>
          <a:p>
            <a:pPr defTabSz="914400"/>
            <a:r>
              <a:rPr lang="en-US" sz="1900"/>
              <a:t>Stakeholders of Large Organisations</a:t>
            </a:r>
          </a:p>
        </p:txBody>
      </p:sp>
      <p:pic>
        <p:nvPicPr>
          <p:cNvPr id="5" name="Picture 5"/>
          <p:cNvPicPr>
            <a:picLocks noGrp="1" noChangeAspect="1" noChangeArrowheads="1"/>
          </p:cNvPicPr>
          <p:nvPr>
            <p:ph idx="1"/>
          </p:nvPr>
        </p:nvPicPr>
        <p:blipFill rotWithShape="1">
          <a:blip r:embed="rId2"/>
          <a:srcRect l="4047" r="4843" b="-3"/>
          <a:stretch/>
        </p:blipFill>
        <p:spPr>
          <a:xfrm>
            <a:off x="2915816" y="1116344"/>
            <a:ext cx="5260153" cy="4688919"/>
          </a:xfrm>
          <a:prstGeom prst="rect">
            <a:avLst/>
          </a:prstGeom>
          <a:noFill/>
        </p:spPr>
      </p:pic>
      <p:sp>
        <p:nvSpPr>
          <p:cNvPr id="4" name="Slide Number Placeholder 3"/>
          <p:cNvSpPr>
            <a:spLocks noGrp="1"/>
          </p:cNvSpPr>
          <p:nvPr>
            <p:ph type="sldNum" sz="quarter" idx="12"/>
          </p:nvPr>
        </p:nvSpPr>
        <p:spPr>
          <a:xfrm>
            <a:off x="491413" y="798973"/>
            <a:ext cx="608264" cy="503579"/>
          </a:xfrm>
        </p:spPr>
        <p:txBody>
          <a:bodyPr vert="horz" lIns="91440" tIns="45720" rIns="91440" bIns="45720" rtlCol="0" anchor="t">
            <a:normAutofit/>
          </a:bodyPr>
          <a:lstStyle/>
          <a:p>
            <a:pPr algn="l">
              <a:lnSpc>
                <a:spcPct val="90000"/>
              </a:lnSpc>
              <a:spcAft>
                <a:spcPts val="600"/>
              </a:spcAft>
            </a:pPr>
            <a:fld id="{0EC2B28F-8E3F-46A8-B70B-3560BAE4C4CA}" type="slidenum">
              <a:rPr lang="en-US" smtClean="0"/>
              <a:pPr algn="l">
                <a:lnSpc>
                  <a:spcPct val="90000"/>
                </a:lnSpc>
                <a:spcAft>
                  <a:spcPts val="600"/>
                </a:spcAft>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640</Words>
  <Application>Microsoft Office PowerPoint</Application>
  <PresentationFormat>On-screen Show (4:3)</PresentationFormat>
  <Paragraphs>92</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Comic Sans MS</vt:lpstr>
      <vt:lpstr>Tw Cen MT</vt:lpstr>
      <vt:lpstr>Tw Cen MT Condensed</vt:lpstr>
      <vt:lpstr>Wingdings 3</vt:lpstr>
      <vt:lpstr>Integral</vt:lpstr>
      <vt:lpstr>Strategy - An Introduction</vt:lpstr>
      <vt:lpstr>Vocabulary of Strategy</vt:lpstr>
      <vt:lpstr>Vocabulary of Strategy</vt:lpstr>
      <vt:lpstr>Vocabulary of Strategy:  Kingston University</vt:lpstr>
      <vt:lpstr>What is Strategy?</vt:lpstr>
      <vt:lpstr>What is Strategic Management?</vt:lpstr>
      <vt:lpstr>What is Strategic Position?</vt:lpstr>
      <vt:lpstr>What are Strategic Choices?</vt:lpstr>
      <vt:lpstr>What is Strategy in Action?</vt:lpstr>
      <vt:lpstr>Three Core Areas of Strategy</vt:lpstr>
      <vt:lpstr>Influences on Strategy Making &amp; Planning</vt:lpstr>
      <vt:lpstr>Stakeholders of Large Organisations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 An Introduction</dc:title>
  <dc:creator>Marie Pitson</dc:creator>
  <cp:lastModifiedBy>Marie Pitson</cp:lastModifiedBy>
  <cp:revision>2</cp:revision>
  <dcterms:created xsi:type="dcterms:W3CDTF">2020-10-07T06:36:20Z</dcterms:created>
  <dcterms:modified xsi:type="dcterms:W3CDTF">2020-10-07T06:50:21Z</dcterms:modified>
</cp:coreProperties>
</file>