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64" r:id="rId8"/>
    <p:sldId id="265" r:id="rId9"/>
    <p:sldId id="263" r:id="rId10"/>
    <p:sldId id="257" r:id="rId11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632FC-D547-422A-A48E-EB7CF8B68A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A3AF03-69D6-46F4-9715-583A6A97DD9B}" type="pres">
      <dgm:prSet presAssocID="{F3C632FC-D547-422A-A48E-EB7CF8B68AC0}" presName="diagram" presStyleCnt="0">
        <dgm:presLayoutVars>
          <dgm:dir/>
          <dgm:resizeHandles val="exact"/>
        </dgm:presLayoutVars>
      </dgm:prSet>
      <dgm:spPr/>
    </dgm:pt>
  </dgm:ptLst>
  <dgm:cxnLst>
    <dgm:cxn modelId="{CB6AB2F0-D92A-4513-8311-5B673C84D01D}" type="presOf" srcId="{F3C632FC-D547-422A-A48E-EB7CF8B68AC0}" destId="{53A3AF03-69D6-46F4-9715-583A6A97DD9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50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788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53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413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073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33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12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82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53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609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5075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354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2021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24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860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813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BA855-D8E7-4411-A583-69A713742E6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611D27-2298-4886-8DC6-E2537AD8E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7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flickr.com/photos/13832715@N05/5556595121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quote.org/wiki/Daffodils" TargetMode="Externa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s://en.wikiquote.org/wiki/Daffodils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3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20.png"/><Relationship Id="rId4" Type="http://schemas.openxmlformats.org/officeDocument/2006/relationships/diagramData" Target="../diagrams/data1.xml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quote.org/wiki/Daffodi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6444E8B0-37BC-4AA5-929F-6E7B9DF8A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225" y="4333461"/>
            <a:ext cx="2458279" cy="23115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26E728A-461C-4A61-9D54-B26B5A8EE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375" y="262181"/>
            <a:ext cx="8693426" cy="40333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96342D-E46F-4671-8DB5-5AD91AE55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7322" y="1330739"/>
            <a:ext cx="9117495" cy="2387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latin typeface="Comic Sans MS" panose="030F0702030302020204" pitchFamily="66" charset="0"/>
              </a:rPr>
              <a:t>Celebrating Language and 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Culture-belonging</a:t>
            </a:r>
            <a:r>
              <a:rPr lang="en-GB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to</a:t>
            </a:r>
            <a:r>
              <a:rPr lang="en-GB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653395-8D5F-4C71-99C7-F542F3729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2800" y="4757626"/>
            <a:ext cx="5017599" cy="94757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SJIE5004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Vanessa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Comic Sans MS" panose="030F0702030302020204" pitchFamily="66" charset="0"/>
              </a:rPr>
              <a:t>Busson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A5FE52-F6FF-4969-9118-5DFE1D6D38F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079" b="6232"/>
          <a:stretch/>
        </p:blipFill>
        <p:spPr>
          <a:xfrm>
            <a:off x="8370399" y="4418641"/>
            <a:ext cx="3588892" cy="2516318"/>
          </a:xfrm>
          <a:prstGeom prst="rect">
            <a:avLst/>
          </a:prstGeom>
          <a:effectLst>
            <a:softEdge rad="2794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413F7-B1E6-4F8F-B005-A7B2DE70C6FF}"/>
              </a:ext>
            </a:extLst>
          </p:cNvPr>
          <p:cNvSpPr txBox="1"/>
          <p:nvPr/>
        </p:nvSpPr>
        <p:spPr>
          <a:xfrm>
            <a:off x="9939130" y="4511406"/>
            <a:ext cx="185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7DD62-CE09-4B21-85F7-727E0B670867}"/>
              </a:ext>
            </a:extLst>
          </p:cNvPr>
          <p:cNvSpPr txBox="1"/>
          <p:nvPr/>
        </p:nvSpPr>
        <p:spPr>
          <a:xfrm>
            <a:off x="7818782" y="224249"/>
            <a:ext cx="2915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Flags of the world, 2020)</a:t>
            </a:r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84C32A-DEA1-43A6-8409-B5FD1D383211}"/>
              </a:ext>
            </a:extLst>
          </p:cNvPr>
          <p:cNvSpPr txBox="1"/>
          <p:nvPr/>
        </p:nvSpPr>
        <p:spPr>
          <a:xfrm>
            <a:off x="3074504" y="6405939"/>
            <a:ext cx="2769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(Cardiff castle,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2150C1-4783-4B90-BA3F-BE1C1E632273}"/>
              </a:ext>
            </a:extLst>
          </p:cNvPr>
          <p:cNvSpPr txBox="1"/>
          <p:nvPr/>
        </p:nvSpPr>
        <p:spPr>
          <a:xfrm>
            <a:off x="10583940" y="4418641"/>
            <a:ext cx="1794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(google, 2020)</a:t>
            </a:r>
          </a:p>
        </p:txBody>
      </p:sp>
    </p:spTree>
    <p:extLst>
      <p:ext uri="{BB962C8B-B14F-4D97-AF65-F5344CB8AC3E}">
        <p14:creationId xmlns:p14="http://schemas.microsoft.com/office/powerpoint/2010/main" val="992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E03F5A1-C5FA-4BFC-8188-A830256C1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345" y="3400920"/>
            <a:ext cx="6096000" cy="3135086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8CB1195-00DF-4175-BB7A-B437C329B0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39618" y="131270"/>
            <a:ext cx="5178345" cy="3107007"/>
          </a:xfrm>
          <a:prstGeom prst="rect">
            <a:avLst/>
          </a:prstGeom>
          <a:effectLst>
            <a:glow>
              <a:schemeClr val="accent1">
                <a:alpha val="65000"/>
              </a:schemeClr>
            </a:glow>
            <a:softEdge rad="165100"/>
          </a:effectLst>
        </p:spPr>
      </p:pic>
      <p:pic>
        <p:nvPicPr>
          <p:cNvPr id="1026" name="Picture 2" descr="Daffodil (Cornish) Bulbs - Trelawney Gold">
            <a:extLst>
              <a:ext uri="{FF2B5EF4-FFF2-40B4-BE49-F238E27FC236}">
                <a16:creationId xmlns:a16="http://schemas.microsoft.com/office/drawing/2014/main" id="{9CBBB00C-2EF1-4B56-85D9-57F10EE344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68" y="2080378"/>
            <a:ext cx="4318000" cy="4318000"/>
          </a:xfrm>
          <a:prstGeom prst="rect">
            <a:avLst/>
          </a:prstGeom>
          <a:noFill/>
          <a:effectLst>
            <a:glow rad="127000">
              <a:schemeClr val="accent1">
                <a:alpha val="16000"/>
              </a:schemeClr>
            </a:glow>
            <a:reflection blurRad="12700" endPos="2000" dist="50800" dir="5400000" sy="-100000" algn="bl" rotWithShape="0"/>
            <a:softEdge rad="647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CB8466-DBF6-4FD5-9B89-4EE86E2C4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>
                <a:solidFill>
                  <a:schemeClr val="tx1"/>
                </a:solidFill>
                <a:latin typeface="Comic Sans MS" panose="030F0702030302020204" pitchFamily="66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544F49-DEC2-4904-B709-795239C6EAE0}"/>
              </a:ext>
            </a:extLst>
          </p:cNvPr>
          <p:cNvSpPr txBox="1"/>
          <p:nvPr/>
        </p:nvSpPr>
        <p:spPr>
          <a:xfrm>
            <a:off x="677334" y="2040835"/>
            <a:ext cx="57499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For this power point I will be looking at and discussing  the National Eisteddfod which changed the Welsh language and is still going strong today</a:t>
            </a:r>
            <a:r>
              <a:rPr lang="en-GB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5E3366-89A0-4D41-A736-AFA16DCDE618}"/>
              </a:ext>
            </a:extLst>
          </p:cNvPr>
          <p:cNvSpPr txBox="1"/>
          <p:nvPr/>
        </p:nvSpPr>
        <p:spPr>
          <a:xfrm>
            <a:off x="9525975" y="6435713"/>
            <a:ext cx="266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Comic Sans MS" panose="030F0702030302020204" pitchFamily="66" charset="0"/>
              </a:rPr>
              <a:t>Historic </a:t>
            </a:r>
            <a:r>
              <a:rPr lang="en-GB" sz="1400" dirty="0" err="1">
                <a:latin typeface="Comic Sans MS" panose="030F0702030302020204" pitchFamily="66" charset="0"/>
              </a:rPr>
              <a:t>uk</a:t>
            </a:r>
            <a:r>
              <a:rPr lang="en-GB" sz="1400" dirty="0">
                <a:latin typeface="Comic Sans MS" panose="030F0702030302020204" pitchFamily="66" charset="0"/>
              </a:rPr>
              <a:t>, 2020)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128830-EC2A-473D-A160-1FB69D86C941}"/>
              </a:ext>
            </a:extLst>
          </p:cNvPr>
          <p:cNvSpPr txBox="1"/>
          <p:nvPr/>
        </p:nvSpPr>
        <p:spPr>
          <a:xfrm>
            <a:off x="9738655" y="2640999"/>
            <a:ext cx="2240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/>
              <a:t>Flags of the world, 2020</a:t>
            </a:r>
            <a:r>
              <a:rPr lang="en-GB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034B6C-7BF8-4831-9B25-A7C4BE28DA97}"/>
              </a:ext>
            </a:extLst>
          </p:cNvPr>
          <p:cNvSpPr txBox="1"/>
          <p:nvPr/>
        </p:nvSpPr>
        <p:spPr>
          <a:xfrm>
            <a:off x="454991" y="6342682"/>
            <a:ext cx="2743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Open Sans"/>
              </a:rPr>
              <a:t>(google, 2020)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191504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4024DC-9C7E-4F52-BE07-3C7881AB9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207" y="2331045"/>
            <a:ext cx="6596285" cy="43372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2B693B-FEB3-4B37-8D48-9A7CA3731C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7967" y="194364"/>
            <a:ext cx="5414068" cy="244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146772-ED53-4BAB-8D71-8CA091396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An historical event that changed the Welsh language.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B65B00-DE96-45FF-9BB9-1D4EBBC8C8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34988" y="3943311"/>
            <a:ext cx="3555062" cy="2666296"/>
          </a:xfrm>
          <a:effectLst>
            <a:glow rad="127000">
              <a:schemeClr val="accent1">
                <a:alpha val="98000"/>
              </a:schemeClr>
            </a:glow>
            <a:reflection blurRad="25400" endPos="0" dist="50800" dir="5400000" sy="-100000" algn="bl" rotWithShape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202F72-30F3-459E-9C32-0FB8A0DACA88}"/>
              </a:ext>
            </a:extLst>
          </p:cNvPr>
          <p:cNvSpPr txBox="1"/>
          <p:nvPr/>
        </p:nvSpPr>
        <p:spPr>
          <a:xfrm>
            <a:off x="604456" y="3317407"/>
            <a:ext cx="6544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CF480-CEC2-426B-B93A-81CFC72F59E8}"/>
              </a:ext>
            </a:extLst>
          </p:cNvPr>
          <p:cNvSpPr/>
          <p:nvPr/>
        </p:nvSpPr>
        <p:spPr>
          <a:xfrm>
            <a:off x="547549" y="2959529"/>
            <a:ext cx="902843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This picture shows the Eisteddfod at Caernarvon Castle in 1862.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451FF8-8CAF-4C86-B192-765E9DE00872}"/>
              </a:ext>
            </a:extLst>
          </p:cNvPr>
          <p:cNvSpPr txBox="1"/>
          <p:nvPr/>
        </p:nvSpPr>
        <p:spPr>
          <a:xfrm>
            <a:off x="942062" y="2356143"/>
            <a:ext cx="32732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www.historic-uk.com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BF705-4EC4-488F-B606-34B9AA0131EC}"/>
              </a:ext>
            </a:extLst>
          </p:cNvPr>
          <p:cNvSpPr txBox="1"/>
          <p:nvPr/>
        </p:nvSpPr>
        <p:spPr>
          <a:xfrm>
            <a:off x="9973548" y="2637183"/>
            <a:ext cx="22184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7084D4-D26D-480D-A533-D4F22C49CFFE}"/>
              </a:ext>
            </a:extLst>
          </p:cNvPr>
          <p:cNvSpPr txBox="1"/>
          <p:nvPr/>
        </p:nvSpPr>
        <p:spPr>
          <a:xfrm>
            <a:off x="10583017" y="3983201"/>
            <a:ext cx="24560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(google, 2020)</a:t>
            </a:r>
          </a:p>
        </p:txBody>
      </p:sp>
    </p:spTree>
    <p:extLst>
      <p:ext uri="{BB962C8B-B14F-4D97-AF65-F5344CB8AC3E}">
        <p14:creationId xmlns:p14="http://schemas.microsoft.com/office/powerpoint/2010/main" val="2937930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9DA72D-D0E3-4751-8B41-59BC9A2A2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2796209"/>
            <a:ext cx="3224315" cy="38554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61464A-8BB3-4430-9ED8-AD42E27DE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230" y="203432"/>
            <a:ext cx="3429000" cy="2057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9F52D3-469F-4EC6-A94C-ECF16A92D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34" y="609599"/>
            <a:ext cx="8454888" cy="294198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The Welsh language has a complicated and difficult past. Today, though, the language is being re-born and efforts are being ramped up to encourage Wales' citizens to learn Britain's oldest language. Central to this is the National Eisteddfod and its influence on </a:t>
            </a:r>
            <a:r>
              <a:rPr lang="en-GB" sz="2400" dirty="0">
                <a:solidFill>
                  <a:schemeClr val="tx1"/>
                </a:solidFill>
              </a:rPr>
              <a:t>Welsh culture (Geraint,2018).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C43A0D-0A4D-4FF4-9BEE-4974A90639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50470" y="3937059"/>
            <a:ext cx="3542748" cy="2657061"/>
          </a:xfrm>
          <a:prstGeom prst="rect">
            <a:avLst/>
          </a:prstGeom>
        </p:spPr>
      </p:pic>
      <p:pic>
        <p:nvPicPr>
          <p:cNvPr id="1026" name="Picture 2" descr="National Eisteddfod of Wales, Ystradgynlais 1954">
            <a:extLst>
              <a:ext uri="{FF2B5EF4-FFF2-40B4-BE49-F238E27FC236}">
                <a16:creationId xmlns:a16="http://schemas.microsoft.com/office/drawing/2014/main" id="{2CD835A4-F966-4A7A-9967-93472968AF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904" y="2711944"/>
            <a:ext cx="4255071" cy="310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C445E3-0AA5-4B6D-A95B-8132FF614A31}"/>
              </a:ext>
            </a:extLst>
          </p:cNvPr>
          <p:cNvSpPr txBox="1"/>
          <p:nvPr/>
        </p:nvSpPr>
        <p:spPr>
          <a:xfrm>
            <a:off x="4108174" y="5728373"/>
            <a:ext cx="4273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the crown from the National Eisteddfod held in 1954 at </a:t>
            </a:r>
            <a:r>
              <a:rPr lang="en-GB" dirty="0" err="1"/>
              <a:t>Ystradgynlais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A8059B-5C9A-4629-A1C2-F1C992FABC59}"/>
              </a:ext>
            </a:extLst>
          </p:cNvPr>
          <p:cNvSpPr txBox="1"/>
          <p:nvPr/>
        </p:nvSpPr>
        <p:spPr>
          <a:xfrm>
            <a:off x="9999496" y="2307241"/>
            <a:ext cx="21925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BAEED4-4B1F-4F7C-9382-6C871CFC20D4}"/>
              </a:ext>
            </a:extLst>
          </p:cNvPr>
          <p:cNvSpPr txBox="1"/>
          <p:nvPr/>
        </p:nvSpPr>
        <p:spPr>
          <a:xfrm>
            <a:off x="10813369" y="3937059"/>
            <a:ext cx="19937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(google, 2020)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16F7E4-C2B6-49F5-98A6-A2164690D159}"/>
              </a:ext>
            </a:extLst>
          </p:cNvPr>
          <p:cNvSpPr txBox="1"/>
          <p:nvPr/>
        </p:nvSpPr>
        <p:spPr>
          <a:xfrm>
            <a:off x="470809" y="6544760"/>
            <a:ext cx="23806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</a:t>
            </a:r>
            <a:r>
              <a:rPr lang="en-GB" sz="1400" dirty="0" err="1">
                <a:latin typeface="Comic Sans MS" panose="030F0702030302020204" pitchFamily="66" charset="0"/>
              </a:rPr>
              <a:t>pinterest</a:t>
            </a:r>
            <a:r>
              <a:rPr lang="en-GB" sz="1400" dirty="0">
                <a:latin typeface="Comic Sans MS" panose="030F0702030302020204" pitchFamily="66" charset="0"/>
              </a:rPr>
              <a:t>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8CAD97-E961-4712-9627-39B9D6F17FF4}"/>
              </a:ext>
            </a:extLst>
          </p:cNvPr>
          <p:cNvSpPr txBox="1"/>
          <p:nvPr/>
        </p:nvSpPr>
        <p:spPr>
          <a:xfrm>
            <a:off x="3970889" y="5378221"/>
            <a:ext cx="30877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</a:t>
            </a:r>
            <a:r>
              <a:rPr lang="en-GB" sz="1400" dirty="0" err="1">
                <a:latin typeface="Comic Sans MS" panose="030F0702030302020204" pitchFamily="66" charset="0"/>
              </a:rPr>
              <a:t>Ystradgynlais</a:t>
            </a:r>
            <a:r>
              <a:rPr lang="en-GB" sz="1400" dirty="0">
                <a:latin typeface="Comic Sans MS" panose="030F0702030302020204" pitchFamily="66" charset="0"/>
              </a:rPr>
              <a:t> history, 2020)</a:t>
            </a:r>
          </a:p>
        </p:txBody>
      </p:sp>
    </p:spTree>
    <p:extLst>
      <p:ext uri="{BB962C8B-B14F-4D97-AF65-F5344CB8AC3E}">
        <p14:creationId xmlns:p14="http://schemas.microsoft.com/office/powerpoint/2010/main" val="804926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BC9420F-0E7D-4553-8F75-0A0FB18E8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191" y="370509"/>
            <a:ext cx="3426249" cy="20545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033EC22-9504-4DE1-AAA9-B3315C424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738" y="228938"/>
            <a:ext cx="5251174" cy="34307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614623-F308-4E7D-A04C-288A86E6B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Some of the competitions in the Eisteddfod: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34F4A8-130F-4719-8353-8A9D4EF46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2027583"/>
            <a:ext cx="8717411" cy="438646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learners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Ladies Choir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Male choir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Various musical instruments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Solo singing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Folk dancing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Disco dancing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Drama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Recitation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omic Sans MS" panose="030F0702030302020204" pitchFamily="66" charset="0"/>
              </a:rPr>
              <a:t>Cerdd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dant</a:t>
            </a:r>
            <a:endParaRPr lang="en-GB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Brass Bands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CDD681-887C-420B-8916-DBED68376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4095" y="3773667"/>
            <a:ext cx="3573029" cy="28248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D99C4DC-0BED-4A97-9CE7-93ABA4C43F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370" y="4058469"/>
            <a:ext cx="3615241" cy="25400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402372-6ECA-4A3A-9338-FD12F97EDE68}"/>
              </a:ext>
            </a:extLst>
          </p:cNvPr>
          <p:cNvSpPr txBox="1"/>
          <p:nvPr/>
        </p:nvSpPr>
        <p:spPr>
          <a:xfrm>
            <a:off x="4908631" y="6275552"/>
            <a:ext cx="2291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omic Sans MS" panose="030F0702030302020204" pitchFamily="66" charset="0"/>
              </a:rPr>
              <a:t>(Daily post, 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5CB0D1-EAED-41FF-B478-004CF042138D}"/>
              </a:ext>
            </a:extLst>
          </p:cNvPr>
          <p:cNvSpPr txBox="1"/>
          <p:nvPr/>
        </p:nvSpPr>
        <p:spPr>
          <a:xfrm>
            <a:off x="10156489" y="6321285"/>
            <a:ext cx="17132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(google, 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84AD70-F1CA-45BC-B9B9-5729241B553C}"/>
              </a:ext>
            </a:extLst>
          </p:cNvPr>
          <p:cNvSpPr txBox="1"/>
          <p:nvPr/>
        </p:nvSpPr>
        <p:spPr>
          <a:xfrm>
            <a:off x="8751120" y="3637341"/>
            <a:ext cx="39226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(National museum of Wales, 2020)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9A840C-1A3E-4B70-B872-0D41AAF43616}"/>
              </a:ext>
            </a:extLst>
          </p:cNvPr>
          <p:cNvSpPr txBox="1"/>
          <p:nvPr/>
        </p:nvSpPr>
        <p:spPr>
          <a:xfrm>
            <a:off x="348057" y="117396"/>
            <a:ext cx="29287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(Flags of the world, 2020)</a:t>
            </a:r>
          </a:p>
        </p:txBody>
      </p:sp>
    </p:spTree>
    <p:extLst>
      <p:ext uri="{BB962C8B-B14F-4D97-AF65-F5344CB8AC3E}">
        <p14:creationId xmlns:p14="http://schemas.microsoft.com/office/powerpoint/2010/main" val="734018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8C411C2-3FF7-4302-A4D0-C01566CE6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2248" y="516836"/>
            <a:ext cx="8024306" cy="57315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D705B1-80F9-4AD5-A043-B30C0D84C6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3912" y="242735"/>
            <a:ext cx="3205841" cy="20384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E5FF4E-9A40-4218-8A62-E984C0021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Modern day Eisteddfod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99DCF6-5832-4AFD-9A7F-A24A4C6543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4511" y="3783986"/>
            <a:ext cx="3615241" cy="26397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1C554B-8A1B-4A82-A4AB-474B574310AE}"/>
              </a:ext>
            </a:extLst>
          </p:cNvPr>
          <p:cNvSpPr txBox="1"/>
          <p:nvPr/>
        </p:nvSpPr>
        <p:spPr>
          <a:xfrm>
            <a:off x="9636185" y="2281166"/>
            <a:ext cx="29275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690147-6542-4907-A962-BE4FD8BC6E36}"/>
              </a:ext>
            </a:extLst>
          </p:cNvPr>
          <p:cNvSpPr txBox="1"/>
          <p:nvPr/>
        </p:nvSpPr>
        <p:spPr>
          <a:xfrm>
            <a:off x="10546877" y="3826975"/>
            <a:ext cx="19770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(google,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4C0D66-103C-45FB-B581-92E5A33FA1C6}"/>
              </a:ext>
            </a:extLst>
          </p:cNvPr>
          <p:cNvSpPr txBox="1"/>
          <p:nvPr/>
        </p:nvSpPr>
        <p:spPr>
          <a:xfrm>
            <a:off x="372248" y="6339435"/>
            <a:ext cx="3524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(Urdd </a:t>
            </a:r>
            <a:r>
              <a:rPr lang="en-GB" sz="1400" dirty="0" err="1">
                <a:latin typeface="Comic Sans MS" panose="030F0702030302020204" pitchFamily="66" charset="0"/>
              </a:rPr>
              <a:t>cymru</a:t>
            </a:r>
            <a:r>
              <a:rPr lang="en-GB" sz="1400" dirty="0">
                <a:latin typeface="Comic Sans MS" panose="030F0702030302020204" pitchFamily="66" charset="0"/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2888616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460C17-19C9-42E7-98DE-C0C101B727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8556" y="4728817"/>
            <a:ext cx="3377417" cy="18985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A8031EC-73D6-43BF-9C0C-2E443D61F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71" y="1468784"/>
            <a:ext cx="4611307" cy="33991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D7FCE4-4A16-4000-9AF3-7512F0F93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1" y="149824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famous pink tent know as the </a:t>
            </a:r>
            <a:r>
              <a:rPr lang="en-GB" dirty="0" err="1">
                <a:solidFill>
                  <a:schemeClr val="tx1"/>
                </a:solidFill>
              </a:rPr>
              <a:t>Pavillion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Pafiliwn</a:t>
            </a:r>
            <a:r>
              <a:rPr lang="en-GB" dirty="0">
                <a:solidFill>
                  <a:schemeClr val="tx1"/>
                </a:solidFill>
              </a:rPr>
              <a:t>).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1DAC94FF-C6C9-4C7B-8CB0-3CA8AB93DB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690231"/>
              </p:ext>
            </p:extLst>
          </p:nvPr>
        </p:nvGraphicFramePr>
        <p:xfrm>
          <a:off x="4437395" y="808384"/>
          <a:ext cx="3907768" cy="1320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28E5D88-7116-44ED-A9FE-4824B6F9FA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94769" y="251880"/>
            <a:ext cx="3206774" cy="2036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D799F3-FC05-444D-8F1C-2B4FF2FCFCC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51844" y="2288120"/>
            <a:ext cx="2944623" cy="3840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46DF0E-986F-4630-AAE7-5B05DC2BF39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94769" y="3681450"/>
            <a:ext cx="3615241" cy="26397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259F16-84D9-4BC1-A70C-6B952FBD3BC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824155" y="3722990"/>
            <a:ext cx="1993565" cy="3779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C0D17E-084F-4581-AB53-ACE76F8394B0}"/>
              </a:ext>
            </a:extLst>
          </p:cNvPr>
          <p:cNvSpPr txBox="1"/>
          <p:nvPr/>
        </p:nvSpPr>
        <p:spPr>
          <a:xfrm>
            <a:off x="5307973" y="905565"/>
            <a:ext cx="3048000" cy="728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9B4378-0A3F-4172-BE97-EF3858BE3FE7}"/>
              </a:ext>
            </a:extLst>
          </p:cNvPr>
          <p:cNvSpPr txBox="1"/>
          <p:nvPr/>
        </p:nvSpPr>
        <p:spPr>
          <a:xfrm>
            <a:off x="459071" y="1543154"/>
            <a:ext cx="28077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(The university of Wales, 2020)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970D122-E0A2-45BE-83A7-EC6B355B6599}"/>
              </a:ext>
            </a:extLst>
          </p:cNvPr>
          <p:cNvSpPr/>
          <p:nvPr/>
        </p:nvSpPr>
        <p:spPr>
          <a:xfrm>
            <a:off x="5937863" y="4451818"/>
            <a:ext cx="253306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(The National Eisteddfod, 2020)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31192B-48AB-46C0-8743-B1558A670911}"/>
              </a:ext>
            </a:extLst>
          </p:cNvPr>
          <p:cNvSpPr txBox="1"/>
          <p:nvPr/>
        </p:nvSpPr>
        <p:spPr>
          <a:xfrm>
            <a:off x="649644" y="5389216"/>
            <a:ext cx="423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omic Sans MS" panose="030F0702030302020204" pitchFamily="66" charset="0"/>
              </a:rPr>
              <a:t>The famous crowning of the Bard.</a:t>
            </a:r>
          </a:p>
        </p:txBody>
      </p:sp>
    </p:spTree>
    <p:extLst>
      <p:ext uri="{BB962C8B-B14F-4D97-AF65-F5344CB8AC3E}">
        <p14:creationId xmlns:p14="http://schemas.microsoft.com/office/powerpoint/2010/main" val="2531895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26042C-CFCB-4440-AA7E-F285997AD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804" y="3843563"/>
            <a:ext cx="5213422" cy="26397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65B338-63F9-4DF3-8B2E-6099CF2017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07" y="182703"/>
            <a:ext cx="7081979" cy="362943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46E9B-D68A-47F9-A1A8-BB932F71D4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096594" y="296726"/>
            <a:ext cx="3206774" cy="20362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C0BBF-76BB-4D0C-966F-7A187E798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3" y="363538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  </a:t>
            </a:r>
            <a:r>
              <a:rPr lang="en-GB" sz="2700" dirty="0">
                <a:solidFill>
                  <a:schemeClr val="tx1"/>
                </a:solidFill>
                <a:latin typeface="Comic Sans MS" panose="030F0702030302020204" pitchFamily="66" charset="0"/>
              </a:rPr>
              <a:t>The National Eisteddfod is a must-visit treasure we need to cherish (Mc Allister, L 2018).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3105F4-8668-4EF9-94E2-C6F032DD6E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1947" y="3843563"/>
            <a:ext cx="3621338" cy="263979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91D6A92-81DD-4C5E-9AF7-2DAAD7E5868A}"/>
              </a:ext>
            </a:extLst>
          </p:cNvPr>
          <p:cNvSpPr/>
          <p:nvPr/>
        </p:nvSpPr>
        <p:spPr>
          <a:xfrm>
            <a:off x="9699981" y="2425316"/>
            <a:ext cx="23615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1E75F37-ABB1-432D-A52C-AE54182FA500}"/>
              </a:ext>
            </a:extLst>
          </p:cNvPr>
          <p:cNvSpPr/>
          <p:nvPr/>
        </p:nvSpPr>
        <p:spPr>
          <a:xfrm>
            <a:off x="10694474" y="3843563"/>
            <a:ext cx="13372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(google,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B695E4-A86F-4A06-8060-577833897517}"/>
              </a:ext>
            </a:extLst>
          </p:cNvPr>
          <p:cNvSpPr txBox="1"/>
          <p:nvPr/>
        </p:nvSpPr>
        <p:spPr>
          <a:xfrm>
            <a:off x="5950403" y="563553"/>
            <a:ext cx="236154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omic Sans MS" panose="030F0702030302020204" pitchFamily="66" charset="0"/>
              </a:rPr>
              <a:t>(Wales on line, 2020)</a:t>
            </a:r>
          </a:p>
        </p:txBody>
      </p:sp>
    </p:spTree>
    <p:extLst>
      <p:ext uri="{BB962C8B-B14F-4D97-AF65-F5344CB8AC3E}">
        <p14:creationId xmlns:p14="http://schemas.microsoft.com/office/powerpoint/2010/main" val="2077075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D9683E-59D1-477C-94C8-442A0E6E8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324" y="242735"/>
            <a:ext cx="3231160" cy="20545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1C53F3-F0EB-46D9-8E5F-EAE1BD765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Comic Sans MS" panose="030F0702030302020204" pitchFamily="66" charset="0"/>
              </a:rPr>
              <a:t>References: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C2DD73-FC03-4109-A367-96252EF875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1504" y="3975468"/>
            <a:ext cx="3615241" cy="26397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FFACEB-8BED-4A87-B465-3C7F6502BF09}"/>
              </a:ext>
            </a:extLst>
          </p:cNvPr>
          <p:cNvSpPr txBox="1"/>
          <p:nvPr/>
        </p:nvSpPr>
        <p:spPr>
          <a:xfrm>
            <a:off x="9794542" y="2297265"/>
            <a:ext cx="3231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9A74A0-DEF7-4346-89B2-B9ADCCEE85CE}"/>
              </a:ext>
            </a:extLst>
          </p:cNvPr>
          <p:cNvSpPr txBox="1"/>
          <p:nvPr/>
        </p:nvSpPr>
        <p:spPr>
          <a:xfrm>
            <a:off x="10495721" y="3990325"/>
            <a:ext cx="36152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(google, 2020)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D3211-6F0F-4A63-8EA6-E4E71E1411B8}"/>
              </a:ext>
            </a:extLst>
          </p:cNvPr>
          <p:cNvSpPr/>
          <p:nvPr/>
        </p:nvSpPr>
        <p:spPr>
          <a:xfrm>
            <a:off x="662665" y="5879068"/>
            <a:ext cx="60960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McAllister, 2020. Available at: https:/cardifflocalguide.co.uk/the-national-eisteddfod-is-a-must-visit-treasure-we-need-to-cherish-laura-mcallister/[Accessed 14 October 2020].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2AB71B-EC1D-4FF2-AE3C-8D3611C63074}"/>
              </a:ext>
            </a:extLst>
          </p:cNvPr>
          <p:cNvSpPr/>
          <p:nvPr/>
        </p:nvSpPr>
        <p:spPr>
          <a:xfrm>
            <a:off x="689848" y="125823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Cardiff castle, 2020. Cardiff Castle. [image] Available at: &lt;http://www.castlesfortsbattles.co.uk/south_wales/cardiff_castle.html&gt; [Accessed 9 October 2020].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94CE62-576F-4C8C-BC8D-76ABFF02A8F5}"/>
              </a:ext>
            </a:extLst>
          </p:cNvPr>
          <p:cNvSpPr/>
          <p:nvPr/>
        </p:nvSpPr>
        <p:spPr>
          <a:xfrm>
            <a:off x="677334" y="271360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Edwards, S., 2020. Urdd </a:t>
            </a:r>
            <a:r>
              <a:rPr lang="en-GB" sz="1200" dirty="0" err="1">
                <a:latin typeface="Comic Sans MS" panose="030F0702030302020204" pitchFamily="66" charset="0"/>
              </a:rPr>
              <a:t>Gobaith</a:t>
            </a:r>
            <a:r>
              <a:rPr lang="en-GB" sz="1200" dirty="0">
                <a:latin typeface="Comic Sans MS" panose="030F0702030302020204" pitchFamily="66" charset="0"/>
              </a:rPr>
              <a:t> Cymru / Our History. [online] </a:t>
            </a:r>
            <a:r>
              <a:rPr lang="en-GB" sz="1200" dirty="0" err="1">
                <a:latin typeface="Comic Sans MS" panose="030F0702030302020204" pitchFamily="66" charset="0"/>
              </a:rPr>
              <a:t>Urdd.cymru</a:t>
            </a:r>
            <a:r>
              <a:rPr lang="en-GB" sz="1200" dirty="0">
                <a:latin typeface="Comic Sans MS" panose="030F0702030302020204" pitchFamily="66" charset="0"/>
              </a:rPr>
              <a:t>. Available at: &lt;https://www.urdd.cymru/en/about-us/what-urdd/our-history/&gt; [Accessed 9 October 2020].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4A78272-8A09-4D8C-801C-DF61FE2D4B24}"/>
              </a:ext>
            </a:extLst>
          </p:cNvPr>
          <p:cNvSpPr/>
          <p:nvPr/>
        </p:nvSpPr>
        <p:spPr>
          <a:xfrm>
            <a:off x="689848" y="3443069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Flags of the world, 2020. Welsh Dragon. [image] Available at: &lt;https://fotw.info/flags/gb-w_dra.html&gt; [Accessed 9 October 2020].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D71683-0F49-410B-91B9-8CF784A22A3A}"/>
              </a:ext>
            </a:extLst>
          </p:cNvPr>
          <p:cNvSpPr/>
          <p:nvPr/>
        </p:nvSpPr>
        <p:spPr>
          <a:xfrm>
            <a:off x="689848" y="197409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Daily post, 2020. Nostalgic Photograph. [image] Available at: &lt;https://www.dailypost.co.uk/news/nostalgia/gallery/look-nostalgic-look-urdd-national-9156527&gt; [Accessed 9 October 2020].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744934D-1768-4D08-B2C1-19D2C5E18C67}"/>
              </a:ext>
            </a:extLst>
          </p:cNvPr>
          <p:cNvSpPr/>
          <p:nvPr/>
        </p:nvSpPr>
        <p:spPr>
          <a:xfrm>
            <a:off x="689848" y="3987867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google, 2020. Daffodil. [image] Available at: &lt;https://www.google.co.uk/search?q=daffodils&amp;safe=strict&amp;source=lnms&amp;tbm=isch&amp;sa=X&amp;ved=2ahUKEwioyLCpyafsAhVKasAKHSMhCcMQ_AUoAXoECA4QAw&amp;biw=1360&amp;bih=625#im&gt; [Accessed 9 October 2020].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DAA517-A9E6-4761-BA92-512251F82CD7}"/>
              </a:ext>
            </a:extLst>
          </p:cNvPr>
          <p:cNvSpPr/>
          <p:nvPr/>
        </p:nvSpPr>
        <p:spPr>
          <a:xfrm>
            <a:off x="689848" y="494911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Historic </a:t>
            </a:r>
            <a:r>
              <a:rPr lang="en-GB" sz="1200" dirty="0" err="1"/>
              <a:t>uk</a:t>
            </a:r>
            <a:r>
              <a:rPr lang="en-GB" sz="1200" dirty="0"/>
              <a:t>, 2020. The National Eisteddfod. [image] Available at: &lt;https://www.historic-uk.com/HistoryUK/HistoryofWales/The-National-Eisteddfod-of-Wales/&gt; [Accessed 9 October 2020].</a:t>
            </a:r>
          </a:p>
        </p:txBody>
      </p:sp>
    </p:spTree>
    <p:extLst>
      <p:ext uri="{BB962C8B-B14F-4D97-AF65-F5344CB8AC3E}">
        <p14:creationId xmlns:p14="http://schemas.microsoft.com/office/powerpoint/2010/main" val="2700017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E364E4C-5626-48C7-AED5-81CABCDD0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0660" y="237504"/>
            <a:ext cx="3234633" cy="2057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B717AE-34D1-4B0C-8CC9-1FE2734008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06294" y="3842497"/>
            <a:ext cx="3613427" cy="26384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743678-66E8-42F6-A778-DB3F0C56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2622457" cy="5698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References: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70CEBF-3D06-4D66-A011-543C2A98F0B0}"/>
              </a:ext>
            </a:extLst>
          </p:cNvPr>
          <p:cNvSpPr/>
          <p:nvPr/>
        </p:nvSpPr>
        <p:spPr>
          <a:xfrm>
            <a:off x="457320" y="2230413"/>
            <a:ext cx="618202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/>
              <a:t>pinterest</a:t>
            </a:r>
            <a:r>
              <a:rPr lang="en-GB" sz="1200" dirty="0"/>
              <a:t>, 2020. Poster Of National Eisteddfod. [image] Available at: &lt;https://gr.pinterest.com/pin/754845587517835520/&gt; [Accessed 9 October 2020].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351362E-FE22-4015-AE62-9D7C4975F95C}"/>
              </a:ext>
            </a:extLst>
          </p:cNvPr>
          <p:cNvSpPr/>
          <p:nvPr/>
        </p:nvSpPr>
        <p:spPr>
          <a:xfrm>
            <a:off x="457320" y="574227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err="1">
                <a:latin typeface="Comic Sans MS" panose="030F0702030302020204" pitchFamily="66" charset="0"/>
              </a:rPr>
              <a:t>Ystradgynlais</a:t>
            </a:r>
            <a:r>
              <a:rPr lang="en-GB" sz="1200" dirty="0">
                <a:latin typeface="Comic Sans MS" panose="030F0702030302020204" pitchFamily="66" charset="0"/>
              </a:rPr>
              <a:t> history, 2020. Historic Crown. [image] Available at: &lt;http://www.ystradgynlais-history.co.uk/ystradgynlais-national-eisteddfod.html&gt; [Accessed 9 October 2020].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AD0187-4077-4CBD-95CB-A917393352D0}"/>
              </a:ext>
            </a:extLst>
          </p:cNvPr>
          <p:cNvSpPr txBox="1"/>
          <p:nvPr/>
        </p:nvSpPr>
        <p:spPr>
          <a:xfrm>
            <a:off x="9614307" y="2307358"/>
            <a:ext cx="31407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(Flags of the world, 2020)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79A663-8BE1-4602-8EED-2C2210C171CD}"/>
              </a:ext>
            </a:extLst>
          </p:cNvPr>
          <p:cNvSpPr txBox="1"/>
          <p:nvPr/>
        </p:nvSpPr>
        <p:spPr>
          <a:xfrm>
            <a:off x="10748615" y="3915211"/>
            <a:ext cx="21733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(google, 2020)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EF9EC2-E449-44D8-B3A5-89D94EBF1824}"/>
              </a:ext>
            </a:extLst>
          </p:cNvPr>
          <p:cNvSpPr/>
          <p:nvPr/>
        </p:nvSpPr>
        <p:spPr>
          <a:xfrm>
            <a:off x="457320" y="497282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Wales on line, 2020. Five Best Things About The National Eisteddfod. [image] Available at: &lt;https://www.walesonline.co.uk/news/news-opinion/five-best-things-national-eisteddfod-15020561&gt; [Accessed 16 October 2020].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46C3D8-E091-4C51-8B5E-6C74C0F5E456}"/>
              </a:ext>
            </a:extLst>
          </p:cNvPr>
          <p:cNvSpPr/>
          <p:nvPr/>
        </p:nvSpPr>
        <p:spPr>
          <a:xfrm>
            <a:off x="457320" y="285934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The National Eisteddfod, 2020. Crowning The Bard. [image] Available at: &lt;https://-independence/&gt; [Accessed 14 October 2020]. www.walesartsreview.org/the-eisteddfod-hope-and-welsh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E15BF9-2F7A-47DC-B7F3-9AF0CA8909D7}"/>
              </a:ext>
            </a:extLst>
          </p:cNvPr>
          <p:cNvSpPr/>
          <p:nvPr/>
        </p:nvSpPr>
        <p:spPr>
          <a:xfrm>
            <a:off x="433455" y="3672947"/>
            <a:ext cx="6096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The university of Wales, 2020. Big Pink Tent. [image] Available at: &lt;https://www.wales.ac.uk/en/NewsandEvents/News/General/2013-National-Eisteddfod.aspx&gt; [Accessed 13 October 2020].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900EFD7-28FC-43C9-885D-3A14211F576D}"/>
              </a:ext>
            </a:extLst>
          </p:cNvPr>
          <p:cNvSpPr/>
          <p:nvPr/>
        </p:nvSpPr>
        <p:spPr>
          <a:xfrm>
            <a:off x="543341" y="147955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National museum of Wales, 2020. Welsh Folk Dancing. [image] Available at: &lt;https://museum.wales/articles/2007-04-10/Welsh-Folk-Dancing---Almost-lost-without-trace/&gt; [Accessed 9 October 2020].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993A05-9337-4BDC-AA1B-095F606DD53C}"/>
              </a:ext>
            </a:extLst>
          </p:cNvPr>
          <p:cNvSpPr/>
          <p:nvPr/>
        </p:nvSpPr>
        <p:spPr>
          <a:xfrm>
            <a:off x="457320" y="4388035"/>
            <a:ext cx="66295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Comic Sans MS" panose="030F0702030302020204" pitchFamily="66" charset="0"/>
              </a:rPr>
              <a:t>Urdd </a:t>
            </a:r>
            <a:r>
              <a:rPr lang="en-GB" sz="1200" dirty="0" err="1">
                <a:latin typeface="Comic Sans MS" panose="030F0702030302020204" pitchFamily="66" charset="0"/>
              </a:rPr>
              <a:t>cymru</a:t>
            </a:r>
            <a:r>
              <a:rPr lang="en-GB" sz="1200" dirty="0">
                <a:latin typeface="Comic Sans MS" panose="030F0702030302020204" pitchFamily="66" charset="0"/>
              </a:rPr>
              <a:t>, 2020. National Eisteddfod. [image] Available at: &lt;https://www.urdd.cymru/en/eisteddfod/&gt; [Accessed 9 October 2020].</a:t>
            </a:r>
          </a:p>
        </p:txBody>
      </p:sp>
    </p:spTree>
    <p:extLst>
      <p:ext uri="{BB962C8B-B14F-4D97-AF65-F5344CB8AC3E}">
        <p14:creationId xmlns:p14="http://schemas.microsoft.com/office/powerpoint/2010/main" val="392386708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565</TotalTime>
  <Words>936</Words>
  <Application>Microsoft Office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Comic Sans MS</vt:lpstr>
      <vt:lpstr>Open Sans</vt:lpstr>
      <vt:lpstr>Trebuchet MS</vt:lpstr>
      <vt:lpstr>Wingdings 3</vt:lpstr>
      <vt:lpstr>Facet</vt:lpstr>
      <vt:lpstr>Celebrating Language and Culture-belonging to Wales</vt:lpstr>
      <vt:lpstr>Introduction</vt:lpstr>
      <vt:lpstr>An historical event that changed the Welsh language.</vt:lpstr>
      <vt:lpstr>The Welsh language has a complicated and difficult past. Today, though, the language is being re-born and efforts are being ramped up to encourage Wales' citizens to learn Britain's oldest language. Central to this is the National Eisteddfod and its influence on Welsh culture (Geraint,2018).</vt:lpstr>
      <vt:lpstr>Some of the competitions in the Eisteddfod:</vt:lpstr>
      <vt:lpstr>Modern day Eisteddfod</vt:lpstr>
      <vt:lpstr>The famous pink tent know as the Pavillion(Pafiliwn).</vt:lpstr>
      <vt:lpstr>  The National Eisteddfod is a must-visit treasure we need to cherish (Mc Allister, L 2018).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Celebrating Language and Culture-belonging to Wales</dc:title>
  <dc:creator>Vanessa Busson</dc:creator>
  <cp:lastModifiedBy>Vanessa Busson</cp:lastModifiedBy>
  <cp:revision>58</cp:revision>
  <cp:lastPrinted>2020-10-23T08:35:09Z</cp:lastPrinted>
  <dcterms:created xsi:type="dcterms:W3CDTF">2020-09-25T09:22:37Z</dcterms:created>
  <dcterms:modified xsi:type="dcterms:W3CDTF">2020-10-23T08:35:10Z</dcterms:modified>
</cp:coreProperties>
</file>