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60"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90A2CA-F511-1412-D237-ACAF4651C890}" v="2" dt="2021-10-07T19:58:04.922"/>
    <p1510:client id="{75AC0046-4629-FDC6-7BC8-8059B1D86211}" v="357" dt="2021-10-07T15:16:36.514"/>
    <p1510:client id="{A1BA6D65-4F20-42ED-890D-D09BC49D8437}" v="111" dt="2021-10-07T14:30:52.157"/>
    <p1510:client id="{ACA5FDFF-2F84-CF4D-05EF-D3150847A14D}" v="996" dt="2021-10-07T17:23:52.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October 7,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68524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October 7,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82746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October 7,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33311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October 7,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8747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October 7,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27290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October 7,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9605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October 7,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53788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October 7,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5823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October 7,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6024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October 7,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42422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October 7,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93033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Thursday, October 7,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6878492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askinglot.com/what-does-the-rosetta/stone-represent" TargetMode="External"/><Relationship Id="rId7" Type="http://schemas.openxmlformats.org/officeDocument/2006/relationships/hyperlink" Target="http://www.smarthistory.org/materials" TargetMode="External"/><Relationship Id="rId2" Type="http://schemas.openxmlformats.org/officeDocument/2006/relationships/hyperlink" Target="http://www.history.com/news/what" TargetMode="External"/><Relationship Id="rId1" Type="http://schemas.openxmlformats.org/officeDocument/2006/relationships/slideLayout" Target="../slideLayouts/slideLayout2.xml"/><Relationship Id="rId6" Type="http://schemas.openxmlformats.org/officeDocument/2006/relationships/hyperlink" Target="http://Www.nationalgeographic.org/encyclopedia/artifacts" TargetMode="External"/><Relationship Id="rId5" Type="http://schemas.openxmlformats.org/officeDocument/2006/relationships/hyperlink" Target="http://www.icollector.com" TargetMode="External"/><Relationship Id="rId4" Type="http://schemas.openxmlformats.org/officeDocument/2006/relationships/hyperlink" Target="http://www.dictionaruy.com/browse/rosettast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8ABF1-2D7A-4C8C-A41A-095741274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5E160AE-3C66-4235-84C0-BD472DE6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7416"/>
            <a:ext cx="12192002" cy="6892832"/>
          </a:xfrm>
          <a:prstGeom prst="rect">
            <a:avLst/>
          </a:prstGeom>
          <a:gradFill>
            <a:gsLst>
              <a:gs pos="0">
                <a:schemeClr val="accent6"/>
              </a:gs>
              <a:gs pos="95000">
                <a:schemeClr val="accent5">
                  <a:alpha val="81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39CC7EE-929B-4FA6-BA5A-86D02B792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 y="4369578"/>
            <a:ext cx="12192004" cy="2505838"/>
          </a:xfrm>
          <a:prstGeom prst="rect">
            <a:avLst/>
          </a:prstGeom>
          <a:gradFill>
            <a:gsLst>
              <a:gs pos="0">
                <a:schemeClr val="accent5">
                  <a:alpha val="0"/>
                </a:schemeClr>
              </a:gs>
              <a:gs pos="95000">
                <a:schemeClr val="accent2">
                  <a:alpha val="63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BB87F2-3BE0-433A-AD90-24CE82FBF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7191" y="-17416"/>
            <a:ext cx="11734809" cy="6892831"/>
          </a:xfrm>
          <a:prstGeom prst="rect">
            <a:avLst/>
          </a:prstGeom>
          <a:gradFill>
            <a:gsLst>
              <a:gs pos="22000">
                <a:schemeClr val="accent2">
                  <a:alpha val="43000"/>
                </a:schemeClr>
              </a:gs>
              <a:gs pos="99000">
                <a:schemeClr val="accent5">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66B6A15-54B2-4DFA-B2EF-ED937D8CC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417086">
            <a:off x="5496703" y="1105097"/>
            <a:ext cx="5005754" cy="5005754"/>
          </a:xfrm>
          <a:prstGeom prst="ellipse">
            <a:avLst/>
          </a:prstGeom>
          <a:gradFill>
            <a:gsLst>
              <a:gs pos="31000">
                <a:schemeClr val="accent6">
                  <a:lumMod val="75000"/>
                  <a:alpha val="0"/>
                </a:schemeClr>
              </a:gs>
              <a:gs pos="85000">
                <a:schemeClr val="accent6">
                  <a:alpha val="37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498035" y="4811497"/>
            <a:ext cx="5314122" cy="1243923"/>
          </a:xfrm>
        </p:spPr>
        <p:txBody>
          <a:bodyPr vert="horz" lIns="0" tIns="0" rIns="0" bIns="0" rtlCol="0" anchor="t">
            <a:normAutofit fontScale="92500" lnSpcReduction="10000"/>
          </a:bodyPr>
          <a:lstStyle/>
          <a:p>
            <a:pPr algn="r"/>
            <a:r>
              <a:rPr lang="en-GB" dirty="0">
                <a:solidFill>
                  <a:schemeClr val="bg1"/>
                </a:solidFill>
              </a:rPr>
              <a:t>What is material culture ?</a:t>
            </a:r>
            <a:endParaRPr lang="en-US" dirty="0">
              <a:solidFill>
                <a:schemeClr val="bg1"/>
              </a:solidFill>
            </a:endParaRPr>
          </a:p>
          <a:p>
            <a:pPr algn="r"/>
            <a:endParaRPr lang="en-GB" dirty="0">
              <a:solidFill>
                <a:schemeClr val="bg1"/>
              </a:solidFill>
            </a:endParaRPr>
          </a:p>
          <a:p>
            <a:pPr algn="r"/>
            <a:r>
              <a:rPr lang="en-GB" dirty="0">
                <a:solidFill>
                  <a:schemeClr val="bg1"/>
                </a:solidFill>
              </a:rPr>
              <a:t>How can it be used ?</a:t>
            </a:r>
          </a:p>
        </p:txBody>
      </p:sp>
      <p:sp>
        <p:nvSpPr>
          <p:cNvPr id="18" name="Rectangle 17">
            <a:extLst>
              <a:ext uri="{FF2B5EF4-FFF2-40B4-BE49-F238E27FC236}">
                <a16:creationId xmlns:a16="http://schemas.microsoft.com/office/drawing/2014/main" id="{A60DA6D8-1AE1-42F8-808F-E247404A4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935529" y="-1495746"/>
            <a:ext cx="4739543" cy="7696200"/>
          </a:xfrm>
          <a:prstGeom prst="rect">
            <a:avLst/>
          </a:prstGeom>
          <a:gradFill>
            <a:gsLst>
              <a:gs pos="52000">
                <a:schemeClr val="accent5">
                  <a:lumMod val="60000"/>
                  <a:lumOff val="40000"/>
                  <a:alpha val="0"/>
                </a:schemeClr>
              </a:gs>
              <a:gs pos="99000">
                <a:schemeClr val="accent6">
                  <a:alpha val="25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19276" y="661358"/>
            <a:ext cx="6692881" cy="3347559"/>
          </a:xfrm>
        </p:spPr>
        <p:txBody>
          <a:bodyPr anchor="b">
            <a:normAutofit/>
          </a:bodyPr>
          <a:lstStyle/>
          <a:p>
            <a:pPr algn="r">
              <a:lnSpc>
                <a:spcPct val="90000"/>
              </a:lnSpc>
            </a:pPr>
            <a:r>
              <a:rPr lang="en-US" sz="3700" dirty="0">
                <a:solidFill>
                  <a:schemeClr val="bg1"/>
                </a:solidFill>
                <a:latin typeface="Arial"/>
                <a:cs typeface="Arial"/>
              </a:rPr>
              <a:t>What can Egyptian material culture tell us about Ancient Egyptian civilization?</a:t>
            </a:r>
            <a:endParaRPr lang="en-US" sz="3700" dirty="0">
              <a:solidFill>
                <a:schemeClr val="bg1"/>
              </a:solidFill>
            </a:endParaRPr>
          </a:p>
          <a:p>
            <a:pPr algn="r">
              <a:lnSpc>
                <a:spcPct val="90000"/>
              </a:lnSpc>
            </a:pPr>
            <a:endParaRPr lang="en-GB" sz="3700">
              <a:solidFill>
                <a:schemeClr val="bg1"/>
              </a:solidFill>
              <a:cs typeface="Calibri Ligh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6EDD3D6F-E778-4ED9-8102-7B8FDF632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
            <a:ext cx="6096002" cy="6858000"/>
          </a:xfrm>
          <a:prstGeom prst="rect">
            <a:avLst/>
          </a:prstGeom>
          <a:gradFill>
            <a:gsLst>
              <a:gs pos="8000">
                <a:schemeClr val="accent6"/>
              </a:gs>
              <a:gs pos="100000">
                <a:schemeClr val="accent5">
                  <a:alpha val="90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6">
            <a:extLst>
              <a:ext uri="{FF2B5EF4-FFF2-40B4-BE49-F238E27FC236}">
                <a16:creationId xmlns:a16="http://schemas.microsoft.com/office/drawing/2014/main" id="{2E98B597-0F5F-4D04-B4A1-6DD8720CB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
            <a:ext cx="6096000" cy="6858002"/>
          </a:xfrm>
          <a:prstGeom prst="rect">
            <a:avLst/>
          </a:prstGeom>
          <a:gradFill>
            <a:gsLst>
              <a:gs pos="31000">
                <a:schemeClr val="accent5">
                  <a:lumMod val="60000"/>
                  <a:lumOff val="40000"/>
                  <a:alpha val="0"/>
                </a:schemeClr>
              </a:gs>
              <a:gs pos="99000">
                <a:schemeClr val="accent2">
                  <a:lumMod val="75000"/>
                  <a:alpha val="75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8">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401" y="609599"/>
            <a:ext cx="6858003" cy="5638801"/>
          </a:xfrm>
          <a:prstGeom prst="rect">
            <a:avLst/>
          </a:prstGeom>
          <a:gradFill>
            <a:gsLst>
              <a:gs pos="0">
                <a:schemeClr val="accent6">
                  <a:alpha val="0"/>
                </a:schemeClr>
              </a:gs>
              <a:gs pos="72000">
                <a:schemeClr val="accent2">
                  <a:alpha val="46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20">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 y="2490715"/>
            <a:ext cx="6096003" cy="4367283"/>
          </a:xfrm>
          <a:prstGeom prst="rect">
            <a:avLst/>
          </a:prstGeom>
          <a:gradFill>
            <a:gsLst>
              <a:gs pos="0">
                <a:schemeClr val="accent6">
                  <a:alpha val="0"/>
                </a:schemeClr>
              </a:gs>
              <a:gs pos="72000">
                <a:schemeClr val="accent5">
                  <a:alpha val="1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6">
                  <a:alpha val="3000"/>
                </a:schemeClr>
              </a:gs>
              <a:gs pos="100000">
                <a:schemeClr val="accent6">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40E363-C82C-42B3-9FAC-CADF7A72A41E}"/>
              </a:ext>
            </a:extLst>
          </p:cNvPr>
          <p:cNvSpPr>
            <a:spLocks noGrp="1"/>
          </p:cNvSpPr>
          <p:nvPr>
            <p:ph type="title"/>
          </p:nvPr>
        </p:nvSpPr>
        <p:spPr>
          <a:xfrm>
            <a:off x="583719" y="1513510"/>
            <a:ext cx="4739343" cy="3254790"/>
          </a:xfrm>
        </p:spPr>
        <p:txBody>
          <a:bodyPr vert="horz" lIns="0" tIns="0" rIns="0" bIns="0" rtlCol="0" anchor="t">
            <a:normAutofit fontScale="90000"/>
          </a:bodyPr>
          <a:lstStyle/>
          <a:p>
            <a:pPr algn="r">
              <a:lnSpc>
                <a:spcPct val="90000"/>
              </a:lnSpc>
            </a:pPr>
            <a:r>
              <a:rPr lang="en-US" sz="2500" spc="750" dirty="0">
                <a:solidFill>
                  <a:schemeClr val="bg1"/>
                </a:solidFill>
              </a:rPr>
              <a:t>CAN ANYONE TELL ME THE NAME OF THIS </a:t>
            </a:r>
            <a:r>
              <a:rPr lang="en-US" sz="2500" spc="750">
                <a:solidFill>
                  <a:schemeClr val="bg1"/>
                </a:solidFill>
              </a:rPr>
              <a:t>ARTIFACT?</a:t>
            </a:r>
            <a:br>
              <a:rPr lang="en-US" sz="2500" spc="750" dirty="0">
                <a:solidFill>
                  <a:schemeClr val="bg1"/>
                </a:solidFill>
              </a:rPr>
            </a:br>
            <a:r>
              <a:rPr lang="en-US" sz="2500" spc="750" dirty="0">
                <a:solidFill>
                  <a:schemeClr val="bg1"/>
                </a:solidFill>
              </a:rPr>
              <a:t> </a:t>
            </a:r>
            <a:br>
              <a:rPr lang="en-US" sz="2500" spc="750" dirty="0">
                <a:solidFill>
                  <a:schemeClr val="bg1"/>
                </a:solidFill>
              </a:rPr>
            </a:br>
            <a:r>
              <a:rPr lang="en-US" sz="2500" spc="750">
                <a:solidFill>
                  <a:schemeClr val="bg1"/>
                </a:solidFill>
              </a:rPr>
              <a:t> HOW IT IS </a:t>
            </a:r>
            <a:r>
              <a:rPr lang="en-US" sz="2500" spc="750" dirty="0">
                <a:solidFill>
                  <a:schemeClr val="bg1"/>
                </a:solidFill>
              </a:rPr>
              <a:t>RELEVANT TO ANCIENT EGYPTIAN MATERIAL CULTURE?</a:t>
            </a:r>
            <a:br>
              <a:rPr lang="en-US" sz="2500" spc="750" dirty="0">
                <a:solidFill>
                  <a:schemeClr val="bg1"/>
                </a:solidFill>
              </a:rPr>
            </a:br>
            <a:br>
              <a:rPr lang="en-US" sz="2500" spc="750" dirty="0"/>
            </a:br>
            <a:br>
              <a:rPr lang="en-US" sz="2500" spc="750" dirty="0"/>
            </a:br>
            <a:r>
              <a:rPr lang="en-US" sz="2500" spc="750" dirty="0">
                <a:solidFill>
                  <a:schemeClr val="bg1"/>
                </a:solidFill>
              </a:rPr>
              <a:t>what does it represent?</a:t>
            </a:r>
          </a:p>
        </p:txBody>
      </p:sp>
      <p:pic>
        <p:nvPicPr>
          <p:cNvPr id="4" name="Picture 4">
            <a:extLst>
              <a:ext uri="{FF2B5EF4-FFF2-40B4-BE49-F238E27FC236}">
                <a16:creationId xmlns:a16="http://schemas.microsoft.com/office/drawing/2014/main" id="{298573B8-C6DE-4B3B-89F7-3CD4A155A18F}"/>
              </a:ext>
            </a:extLst>
          </p:cNvPr>
          <p:cNvPicPr>
            <a:picLocks noGrp="1" noChangeAspect="1"/>
          </p:cNvPicPr>
          <p:nvPr>
            <p:ph idx="1"/>
          </p:nvPr>
        </p:nvPicPr>
        <p:blipFill rotWithShape="1">
          <a:blip r:embed="rId2"/>
          <a:srcRect t="4430" r="2" b="6102"/>
          <a:stretch/>
        </p:blipFill>
        <p:spPr>
          <a:xfrm>
            <a:off x="6553199" y="457200"/>
            <a:ext cx="5181602" cy="5943600"/>
          </a:xfrm>
          <a:prstGeom prst="rect">
            <a:avLst/>
          </a:prstGeom>
        </p:spPr>
      </p:pic>
    </p:spTree>
    <p:extLst>
      <p:ext uri="{BB962C8B-B14F-4D97-AF65-F5344CB8AC3E}">
        <p14:creationId xmlns:p14="http://schemas.microsoft.com/office/powerpoint/2010/main" val="131719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41B0-4150-4DAC-8DBB-A515874B3ED6}"/>
              </a:ext>
            </a:extLst>
          </p:cNvPr>
          <p:cNvSpPr>
            <a:spLocks noGrp="1"/>
          </p:cNvSpPr>
          <p:nvPr>
            <p:ph type="title"/>
          </p:nvPr>
        </p:nvSpPr>
        <p:spPr>
          <a:xfrm>
            <a:off x="149525" y="191679"/>
            <a:ext cx="10241280" cy="1234440"/>
          </a:xfrm>
        </p:spPr>
        <p:txBody>
          <a:bodyPr>
            <a:normAutofit fontScale="90000"/>
          </a:bodyPr>
          <a:lstStyle/>
          <a:p>
            <a:r>
              <a:rPr lang="en-GB" dirty="0"/>
              <a:t>Some examples of ancient Egyptian artifacts include...</a:t>
            </a:r>
          </a:p>
        </p:txBody>
      </p:sp>
      <p:pic>
        <p:nvPicPr>
          <p:cNvPr id="4" name="Picture 4" descr="A picture containing indoor, several, arranged&#10;&#10;Description automatically generated">
            <a:extLst>
              <a:ext uri="{FF2B5EF4-FFF2-40B4-BE49-F238E27FC236}">
                <a16:creationId xmlns:a16="http://schemas.microsoft.com/office/drawing/2014/main" id="{769862D4-0FC6-491B-AC28-7D8FD33C76AE}"/>
              </a:ext>
            </a:extLst>
          </p:cNvPr>
          <p:cNvPicPr>
            <a:picLocks noGrp="1" noChangeAspect="1"/>
          </p:cNvPicPr>
          <p:nvPr>
            <p:ph idx="1"/>
          </p:nvPr>
        </p:nvPicPr>
        <p:blipFill>
          <a:blip r:embed="rId2"/>
          <a:stretch>
            <a:fillRect/>
          </a:stretch>
        </p:blipFill>
        <p:spPr>
          <a:xfrm>
            <a:off x="14295" y="2169773"/>
            <a:ext cx="6083511" cy="3959352"/>
          </a:xfrm>
        </p:spPr>
      </p:pic>
      <p:pic>
        <p:nvPicPr>
          <p:cNvPr id="3" name="Picture 4" descr="A picture containing coin, indoor&#10;&#10;Description automatically generated">
            <a:extLst>
              <a:ext uri="{FF2B5EF4-FFF2-40B4-BE49-F238E27FC236}">
                <a16:creationId xmlns:a16="http://schemas.microsoft.com/office/drawing/2014/main" id="{563646B5-90D6-421F-AA91-231AB7663E57}"/>
              </a:ext>
            </a:extLst>
          </p:cNvPr>
          <p:cNvPicPr>
            <a:picLocks noChangeAspect="1"/>
          </p:cNvPicPr>
          <p:nvPr/>
        </p:nvPicPr>
        <p:blipFill>
          <a:blip r:embed="rId3"/>
          <a:stretch>
            <a:fillRect/>
          </a:stretch>
        </p:blipFill>
        <p:spPr>
          <a:xfrm>
            <a:off x="9210136" y="1767696"/>
            <a:ext cx="2743200" cy="2057400"/>
          </a:xfrm>
          <a:prstGeom prst="rect">
            <a:avLst/>
          </a:prstGeom>
        </p:spPr>
      </p:pic>
      <p:sp>
        <p:nvSpPr>
          <p:cNvPr id="5" name="TextBox 4">
            <a:extLst>
              <a:ext uri="{FF2B5EF4-FFF2-40B4-BE49-F238E27FC236}">
                <a16:creationId xmlns:a16="http://schemas.microsoft.com/office/drawing/2014/main" id="{4258D859-1D45-4F2E-9378-2A31557CA5A2}"/>
              </a:ext>
            </a:extLst>
          </p:cNvPr>
          <p:cNvSpPr txBox="1"/>
          <p:nvPr/>
        </p:nvSpPr>
        <p:spPr>
          <a:xfrm>
            <a:off x="8627" y="1590135"/>
            <a:ext cx="4756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Pottery and ceramics </a:t>
            </a:r>
          </a:p>
        </p:txBody>
      </p:sp>
      <p:sp>
        <p:nvSpPr>
          <p:cNvPr id="6" name="TextBox 5">
            <a:extLst>
              <a:ext uri="{FF2B5EF4-FFF2-40B4-BE49-F238E27FC236}">
                <a16:creationId xmlns:a16="http://schemas.microsoft.com/office/drawing/2014/main" id="{B137E1DE-6106-4E8F-894F-C2CBECC9ECF8}"/>
              </a:ext>
            </a:extLst>
          </p:cNvPr>
          <p:cNvSpPr txBox="1"/>
          <p:nvPr/>
        </p:nvSpPr>
        <p:spPr>
          <a:xfrm>
            <a:off x="6420030" y="1963048"/>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Money</a:t>
            </a:r>
          </a:p>
          <a:p>
            <a:r>
              <a:rPr lang="en-GB" dirty="0"/>
              <a:t>Coin from Ptolemy IV Philopater</a:t>
            </a:r>
          </a:p>
          <a:p>
            <a:r>
              <a:rPr lang="en-GB" dirty="0"/>
              <a:t>However, Egyptians did not use coinage until the Late period!</a:t>
            </a:r>
          </a:p>
        </p:txBody>
      </p:sp>
      <p:sp>
        <p:nvSpPr>
          <p:cNvPr id="8" name="TextBox 7">
            <a:extLst>
              <a:ext uri="{FF2B5EF4-FFF2-40B4-BE49-F238E27FC236}">
                <a16:creationId xmlns:a16="http://schemas.microsoft.com/office/drawing/2014/main" id="{A30E3BE0-2670-4C2C-8862-C433DA607B28}"/>
              </a:ext>
            </a:extLst>
          </p:cNvPr>
          <p:cNvSpPr txBox="1"/>
          <p:nvPr/>
        </p:nvSpPr>
        <p:spPr>
          <a:xfrm>
            <a:off x="9438377" y="444943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tomb of Tutankhamun</a:t>
            </a:r>
          </a:p>
          <a:p>
            <a:r>
              <a:rPr lang="en-GB" dirty="0"/>
              <a:t>Located in The Valley of Kings , near Thebes Egypt.</a:t>
            </a:r>
          </a:p>
        </p:txBody>
      </p:sp>
      <p:pic>
        <p:nvPicPr>
          <p:cNvPr id="9" name="Picture 9" descr="A picture containing indoor&#10;&#10;Description automatically generated">
            <a:extLst>
              <a:ext uri="{FF2B5EF4-FFF2-40B4-BE49-F238E27FC236}">
                <a16:creationId xmlns:a16="http://schemas.microsoft.com/office/drawing/2014/main" id="{5F6AB323-945B-42A0-A8E2-A2823C962D65}"/>
              </a:ext>
            </a:extLst>
          </p:cNvPr>
          <p:cNvPicPr>
            <a:picLocks noChangeAspect="1"/>
          </p:cNvPicPr>
          <p:nvPr/>
        </p:nvPicPr>
        <p:blipFill>
          <a:blip r:embed="rId4"/>
          <a:stretch>
            <a:fillRect/>
          </a:stretch>
        </p:blipFill>
        <p:spPr>
          <a:xfrm>
            <a:off x="6564702" y="3985801"/>
            <a:ext cx="2743200" cy="1848133"/>
          </a:xfrm>
          <a:prstGeom prst="rect">
            <a:avLst/>
          </a:prstGeom>
        </p:spPr>
      </p:pic>
    </p:spTree>
    <p:extLst>
      <p:ext uri="{BB962C8B-B14F-4D97-AF65-F5344CB8AC3E}">
        <p14:creationId xmlns:p14="http://schemas.microsoft.com/office/powerpoint/2010/main" val="94006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B75D-FD90-4FD8-B91F-FAB4D575BFC5}"/>
              </a:ext>
            </a:extLst>
          </p:cNvPr>
          <p:cNvSpPr>
            <a:spLocks noGrp="1"/>
          </p:cNvSpPr>
          <p:nvPr>
            <p:ph type="title"/>
          </p:nvPr>
        </p:nvSpPr>
        <p:spPr>
          <a:xfrm>
            <a:off x="221411" y="306698"/>
            <a:ext cx="10241280" cy="1234440"/>
          </a:xfrm>
        </p:spPr>
        <p:txBody>
          <a:bodyPr/>
          <a:lstStyle/>
          <a:p>
            <a:r>
              <a:rPr lang="en-GB" dirty="0"/>
              <a:t>Egyptian art in material culture </a:t>
            </a:r>
          </a:p>
        </p:txBody>
      </p:sp>
      <p:sp>
        <p:nvSpPr>
          <p:cNvPr id="3" name="Content Placeholder 2">
            <a:extLst>
              <a:ext uri="{FF2B5EF4-FFF2-40B4-BE49-F238E27FC236}">
                <a16:creationId xmlns:a16="http://schemas.microsoft.com/office/drawing/2014/main" id="{7811AD05-79E1-4E75-ACEB-0451906036F8}"/>
              </a:ext>
            </a:extLst>
          </p:cNvPr>
          <p:cNvSpPr>
            <a:spLocks noGrp="1"/>
          </p:cNvSpPr>
          <p:nvPr>
            <p:ph idx="1"/>
          </p:nvPr>
        </p:nvSpPr>
        <p:spPr>
          <a:xfrm>
            <a:off x="149525" y="1637811"/>
            <a:ext cx="10241280" cy="3959352"/>
          </a:xfrm>
        </p:spPr>
        <p:txBody>
          <a:bodyPr vert="horz" lIns="0" tIns="0" rIns="0" bIns="0" rtlCol="0" anchor="t">
            <a:normAutofit/>
          </a:bodyPr>
          <a:lstStyle/>
          <a:p>
            <a:r>
              <a:rPr lang="en-GB" dirty="0">
                <a:ea typeface="+mn-lt"/>
                <a:cs typeface="+mn-lt"/>
              </a:rPr>
              <a:t>Egyptian artists used a wide variety of imported and local materials expeditiously in their history. For example, there are figurines found carved from Lapis Lazuli, a radiant blue stone that originates in what we now know as Afghanistan. These figurines are dated before 3000 </a:t>
            </a:r>
            <a:r>
              <a:rPr lang="en-GB" dirty="0" err="1">
                <a:ea typeface="+mn-lt"/>
                <a:cs typeface="+mn-lt"/>
              </a:rPr>
              <a:t>bc</a:t>
            </a:r>
            <a:r>
              <a:rPr lang="en-GB" dirty="0">
                <a:ea typeface="+mn-lt"/>
                <a:cs typeface="+mn-lt"/>
              </a:rPr>
              <a:t> or otherwise known as the pre-dynastic period. The use of this material indicates the presence of trade routes within Ancient Egypt.</a:t>
            </a:r>
          </a:p>
          <a:p>
            <a:endParaRPr lang="en-GB" dirty="0"/>
          </a:p>
        </p:txBody>
      </p:sp>
      <p:pic>
        <p:nvPicPr>
          <p:cNvPr id="4" name="Picture 4" descr="A picture containing wall, indoor, purple, blue&#10;&#10;Description automatically generated">
            <a:extLst>
              <a:ext uri="{FF2B5EF4-FFF2-40B4-BE49-F238E27FC236}">
                <a16:creationId xmlns:a16="http://schemas.microsoft.com/office/drawing/2014/main" id="{A15726D9-5635-4B39-B063-8A997AA9F19F}"/>
              </a:ext>
            </a:extLst>
          </p:cNvPr>
          <p:cNvPicPr>
            <a:picLocks noChangeAspect="1"/>
          </p:cNvPicPr>
          <p:nvPr/>
        </p:nvPicPr>
        <p:blipFill>
          <a:blip r:embed="rId2"/>
          <a:stretch>
            <a:fillRect/>
          </a:stretch>
        </p:blipFill>
        <p:spPr>
          <a:xfrm>
            <a:off x="152400" y="3706411"/>
            <a:ext cx="2743200" cy="2263140"/>
          </a:xfrm>
          <a:prstGeom prst="rect">
            <a:avLst/>
          </a:prstGeom>
        </p:spPr>
      </p:pic>
      <p:pic>
        <p:nvPicPr>
          <p:cNvPr id="5" name="Picture 5" descr="A picture containing text, fabric&#10;&#10;Description automatically generated">
            <a:extLst>
              <a:ext uri="{FF2B5EF4-FFF2-40B4-BE49-F238E27FC236}">
                <a16:creationId xmlns:a16="http://schemas.microsoft.com/office/drawing/2014/main" id="{AC6BF099-50E7-49D3-A65C-D940C97C1F6E}"/>
              </a:ext>
            </a:extLst>
          </p:cNvPr>
          <p:cNvPicPr>
            <a:picLocks noChangeAspect="1"/>
          </p:cNvPicPr>
          <p:nvPr/>
        </p:nvPicPr>
        <p:blipFill>
          <a:blip r:embed="rId3"/>
          <a:stretch>
            <a:fillRect/>
          </a:stretch>
        </p:blipFill>
        <p:spPr>
          <a:xfrm>
            <a:off x="6650967" y="3513127"/>
            <a:ext cx="4612255" cy="2793482"/>
          </a:xfrm>
          <a:prstGeom prst="rect">
            <a:avLst/>
          </a:prstGeom>
        </p:spPr>
      </p:pic>
      <p:sp>
        <p:nvSpPr>
          <p:cNvPr id="6" name="TextBox 5">
            <a:extLst>
              <a:ext uri="{FF2B5EF4-FFF2-40B4-BE49-F238E27FC236}">
                <a16:creationId xmlns:a16="http://schemas.microsoft.com/office/drawing/2014/main" id="{B4BE5B63-DD64-4463-91C6-B60951EA485E}"/>
              </a:ext>
            </a:extLst>
          </p:cNvPr>
          <p:cNvSpPr txBox="1"/>
          <p:nvPr/>
        </p:nvSpPr>
        <p:spPr>
          <a:xfrm>
            <a:off x="3761116" y="3703607"/>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Papyrus Art was also very popular in Ancient Egypt ( paper made from the pith of the papyrus plant also known as Cyperus Papyrus.</a:t>
            </a:r>
          </a:p>
        </p:txBody>
      </p:sp>
      <p:sp>
        <p:nvSpPr>
          <p:cNvPr id="7" name="TextBox 6">
            <a:extLst>
              <a:ext uri="{FF2B5EF4-FFF2-40B4-BE49-F238E27FC236}">
                <a16:creationId xmlns:a16="http://schemas.microsoft.com/office/drawing/2014/main" id="{00DC5CB1-54B8-404A-88B1-D82F9FC49EBB}"/>
              </a:ext>
            </a:extLst>
          </p:cNvPr>
          <p:cNvSpPr txBox="1"/>
          <p:nvPr/>
        </p:nvSpPr>
        <p:spPr>
          <a:xfrm>
            <a:off x="223388" y="59599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Lapiz Lazuli</a:t>
            </a:r>
          </a:p>
        </p:txBody>
      </p:sp>
    </p:spTree>
    <p:extLst>
      <p:ext uri="{BB962C8B-B14F-4D97-AF65-F5344CB8AC3E}">
        <p14:creationId xmlns:p14="http://schemas.microsoft.com/office/powerpoint/2010/main" val="1803286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92F1C-AC03-4BD1-BC75-0CCE02E7E1B4}"/>
              </a:ext>
            </a:extLst>
          </p:cNvPr>
          <p:cNvSpPr>
            <a:spLocks noGrp="1"/>
          </p:cNvSpPr>
          <p:nvPr>
            <p:ph type="title"/>
          </p:nvPr>
        </p:nvSpPr>
        <p:spPr>
          <a:xfrm>
            <a:off x="1380236" y="286601"/>
            <a:ext cx="5929422" cy="1852976"/>
          </a:xfrm>
        </p:spPr>
        <p:txBody>
          <a:bodyPr>
            <a:normAutofit/>
          </a:bodyPr>
          <a:lstStyle/>
          <a:p>
            <a:pPr>
              <a:lnSpc>
                <a:spcPct val="90000"/>
              </a:lnSpc>
            </a:pPr>
            <a:r>
              <a:rPr lang="en-GB" sz="2200"/>
              <a:t>Why are artifacts important to understand the history of ancient Egyptian civilisation?</a:t>
            </a:r>
          </a:p>
        </p:txBody>
      </p:sp>
      <p:sp>
        <p:nvSpPr>
          <p:cNvPr id="3" name="Content Placeholder 2">
            <a:extLst>
              <a:ext uri="{FF2B5EF4-FFF2-40B4-BE49-F238E27FC236}">
                <a16:creationId xmlns:a16="http://schemas.microsoft.com/office/drawing/2014/main" id="{EB29777D-A27B-4EEE-A98F-87E7111B0E19}"/>
              </a:ext>
            </a:extLst>
          </p:cNvPr>
          <p:cNvSpPr>
            <a:spLocks noGrp="1"/>
          </p:cNvSpPr>
          <p:nvPr>
            <p:ph idx="1"/>
          </p:nvPr>
        </p:nvSpPr>
        <p:spPr>
          <a:xfrm>
            <a:off x="1380237" y="2621381"/>
            <a:ext cx="5929422" cy="3322219"/>
          </a:xfrm>
        </p:spPr>
        <p:txBody>
          <a:bodyPr vert="horz" lIns="0" tIns="0" rIns="0" bIns="0" rtlCol="0">
            <a:normAutofit/>
          </a:bodyPr>
          <a:lstStyle/>
          <a:p>
            <a:pPr>
              <a:lnSpc>
                <a:spcPct val="110000"/>
              </a:lnSpc>
            </a:pPr>
            <a:r>
              <a:rPr lang="en-GB" sz="1500"/>
              <a:t>Artifacts continually help historians better understand life throughout Ancient Egypt. They </a:t>
            </a:r>
            <a:r>
              <a:rPr lang="en-GB" sz="1500">
                <a:ea typeface="+mn-lt"/>
                <a:cs typeface="+mn-lt"/>
              </a:rPr>
              <a:t>provide extremely important clues about life and the lifestyle of Ancient Egyptians. In Ancient Egypt there was a strong belief in the afterlife, so they buried the dead with things they believed that they would need in order to live on in the afterlife. As a result of this tradition, the tombs of ancient Egypt provide a rich variety of artifacts that give insight into the culture.</a:t>
            </a:r>
          </a:p>
          <a:p>
            <a:pPr>
              <a:lnSpc>
                <a:spcPct val="110000"/>
              </a:lnSpc>
            </a:pPr>
            <a:r>
              <a:rPr lang="en-GB" sz="1500">
                <a:ea typeface="+mn-lt"/>
                <a:cs typeface="+mn-lt"/>
              </a:rPr>
              <a:t>One of the most minute and rarest artifacts of Ancient Egypt, is the 7.5cm (3 inches) ivory statue of King Khufu (Cheops)and  is the only known portrait discovered of him. King Khufu is the founder of the Great Pyramid of Giza, It was discovered in the ancient necropolis of Abydos in the southern corner of the temple Osiris, it is now in the Cairo museum.</a:t>
            </a:r>
            <a:endParaRPr lang="en-GB" sz="15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DFF70CC-D8E4-4CA4-8D40-88DB9FCB0208}"/>
              </a:ext>
            </a:extLst>
          </p:cNvPr>
          <p:cNvPicPr>
            <a:picLocks noChangeAspect="1"/>
          </p:cNvPicPr>
          <p:nvPr/>
        </p:nvPicPr>
        <p:blipFill rotWithShape="1">
          <a:blip r:embed="rId2"/>
          <a:srcRect l="20836" r="15650" b="-1"/>
          <a:stretch/>
        </p:blipFill>
        <p:spPr>
          <a:xfrm>
            <a:off x="8115300" y="1862"/>
            <a:ext cx="4076700" cy="5009651"/>
          </a:xfrm>
          <a:prstGeom prst="rect">
            <a:avLst/>
          </a:prstGeom>
        </p:spPr>
      </p:pic>
      <p:sp>
        <p:nvSpPr>
          <p:cNvPr id="5" name="TextBox 4">
            <a:extLst>
              <a:ext uri="{FF2B5EF4-FFF2-40B4-BE49-F238E27FC236}">
                <a16:creationId xmlns:a16="http://schemas.microsoft.com/office/drawing/2014/main" id="{104BBE48-D968-463C-823A-D1381AAA79D7}"/>
              </a:ext>
            </a:extLst>
          </p:cNvPr>
          <p:cNvSpPr txBox="1"/>
          <p:nvPr/>
        </p:nvSpPr>
        <p:spPr>
          <a:xfrm>
            <a:off x="8117456" y="5443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King Khufu </a:t>
            </a:r>
          </a:p>
        </p:txBody>
      </p:sp>
    </p:spTree>
    <p:extLst>
      <p:ext uri="{BB962C8B-B14F-4D97-AF65-F5344CB8AC3E}">
        <p14:creationId xmlns:p14="http://schemas.microsoft.com/office/powerpoint/2010/main" val="1336638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2B46F6D-A946-445C-B41F-EC2A70E6F180}"/>
              </a:ext>
            </a:extLst>
          </p:cNvPr>
          <p:cNvSpPr>
            <a:spLocks noGrp="1"/>
          </p:cNvSpPr>
          <p:nvPr>
            <p:ph type="title"/>
          </p:nvPr>
        </p:nvSpPr>
        <p:spPr>
          <a:xfrm>
            <a:off x="387927" y="1028701"/>
            <a:ext cx="3248863" cy="3020785"/>
          </a:xfrm>
        </p:spPr>
        <p:txBody>
          <a:bodyPr>
            <a:normAutofit/>
          </a:bodyPr>
          <a:lstStyle/>
          <a:p>
            <a:pPr algn="r"/>
            <a:r>
              <a:rPr lang="en-GB" sz="2000">
                <a:solidFill>
                  <a:schemeClr val="bg1"/>
                </a:solidFill>
              </a:rPr>
              <a:t>Bibliography</a:t>
            </a:r>
            <a:br>
              <a:rPr lang="en-GB" sz="2000">
                <a:solidFill>
                  <a:schemeClr val="bg1"/>
                </a:solidFill>
              </a:rPr>
            </a:br>
            <a:endParaRPr lang="en-GB" sz="2000">
              <a:solidFill>
                <a:schemeClr val="bg1"/>
              </a:solidFill>
            </a:endParaRPr>
          </a:p>
        </p:txBody>
      </p:sp>
      <p:sp>
        <p:nvSpPr>
          <p:cNvPr id="3" name="Content Placeholder 2">
            <a:extLst>
              <a:ext uri="{FF2B5EF4-FFF2-40B4-BE49-F238E27FC236}">
                <a16:creationId xmlns:a16="http://schemas.microsoft.com/office/drawing/2014/main" id="{C1CA4CA9-D2E7-4CC0-B973-FC22476B48D5}"/>
              </a:ext>
            </a:extLst>
          </p:cNvPr>
          <p:cNvSpPr>
            <a:spLocks noGrp="1"/>
          </p:cNvSpPr>
          <p:nvPr>
            <p:ph idx="1"/>
          </p:nvPr>
        </p:nvSpPr>
        <p:spPr>
          <a:xfrm>
            <a:off x="4777409" y="1028702"/>
            <a:ext cx="6273972" cy="4843462"/>
          </a:xfrm>
        </p:spPr>
        <p:txBody>
          <a:bodyPr vert="horz" lIns="0" tIns="0" rIns="0" bIns="0" rtlCol="0" anchor="t">
            <a:normAutofit/>
          </a:bodyPr>
          <a:lstStyle/>
          <a:p>
            <a:r>
              <a:rPr lang="en-GB" sz="1800" dirty="0">
                <a:hlinkClick r:id="rId2"/>
              </a:rPr>
              <a:t>www.history.com/news/whatistherosettastone?</a:t>
            </a:r>
          </a:p>
          <a:p>
            <a:r>
              <a:rPr lang="en-GB" sz="1800" dirty="0">
                <a:hlinkClick r:id="rId3"/>
              </a:rPr>
              <a:t>www.askinglot.com/what-does-the-rosetta/stone-represent</a:t>
            </a:r>
          </a:p>
          <a:p>
            <a:r>
              <a:rPr lang="en-GB" sz="1800" dirty="0">
                <a:hlinkClick r:id="rId4"/>
              </a:rPr>
              <a:t>www.dictionaruy.com/browse/rosettastone</a:t>
            </a:r>
            <a:endParaRPr lang="en-GB" sz="1800" dirty="0"/>
          </a:p>
          <a:p>
            <a:r>
              <a:rPr lang="en-GB" sz="1800" dirty="0">
                <a:hlinkClick r:id="rId5"/>
              </a:rPr>
              <a:t>www.icollector.com</a:t>
            </a:r>
            <a:endParaRPr lang="en-GB" sz="1800" dirty="0"/>
          </a:p>
          <a:p>
            <a:r>
              <a:rPr lang="en-GB" sz="1800" dirty="0">
                <a:hlinkClick r:id="rId6"/>
              </a:rPr>
              <a:t>www.nationalgeographic.org/encyclopedia/artifacts</a:t>
            </a:r>
            <a:endParaRPr lang="en-GB" sz="1800" dirty="0"/>
          </a:p>
          <a:p>
            <a:r>
              <a:rPr lang="en-GB" sz="1800" dirty="0">
                <a:hlinkClick r:id="rId7"/>
              </a:rPr>
              <a:t>www.smarthistory.org/materialsandtechniques</a:t>
            </a:r>
          </a:p>
          <a:p>
            <a:endParaRPr lang="en-GB" sz="1800" dirty="0"/>
          </a:p>
          <a:p>
            <a:endParaRPr lang="en-GB" sz="1800" dirty="0"/>
          </a:p>
        </p:txBody>
      </p:sp>
    </p:spTree>
    <p:extLst>
      <p:ext uri="{BB962C8B-B14F-4D97-AF65-F5344CB8AC3E}">
        <p14:creationId xmlns:p14="http://schemas.microsoft.com/office/powerpoint/2010/main" val="1554242076"/>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GradientRiseVTI</vt:lpstr>
      <vt:lpstr>What can Egyptian material culture tell us about Ancient Egyptian civilization? </vt:lpstr>
      <vt:lpstr>CAN ANYONE TELL ME THE NAME OF THIS ARTIFACT?    HOW IT IS RELEVANT TO ANCIENT EGYPTIAN MATERIAL CULTURE?   what does it represent?</vt:lpstr>
      <vt:lpstr>Some examples of ancient Egyptian artifacts include...</vt:lpstr>
      <vt:lpstr>Egyptian art in material culture </vt:lpstr>
      <vt:lpstr>Why are artifacts important to understand the history of ancient Egyptian civilisation?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317</cp:revision>
  <dcterms:created xsi:type="dcterms:W3CDTF">2021-10-07T00:13:26Z</dcterms:created>
  <dcterms:modified xsi:type="dcterms:W3CDTF">2021-10-07T20:01:33Z</dcterms:modified>
</cp:coreProperties>
</file>