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8"/>
  </p:notesMasterIdLst>
  <p:sldIdLst>
    <p:sldId id="257" r:id="rId5"/>
    <p:sldId id="276" r:id="rId6"/>
    <p:sldId id="258" r:id="rId7"/>
    <p:sldId id="315" r:id="rId8"/>
    <p:sldId id="312" r:id="rId9"/>
    <p:sldId id="316" r:id="rId10"/>
    <p:sldId id="317" r:id="rId11"/>
    <p:sldId id="329" r:id="rId12"/>
    <p:sldId id="330" r:id="rId13"/>
    <p:sldId id="331" r:id="rId14"/>
    <p:sldId id="332" r:id="rId15"/>
    <p:sldId id="309" r:id="rId16"/>
    <p:sldId id="318" r:id="rId17"/>
    <p:sldId id="320" r:id="rId18"/>
    <p:sldId id="310" r:id="rId19"/>
    <p:sldId id="322" r:id="rId20"/>
    <p:sldId id="319" r:id="rId21"/>
    <p:sldId id="313" r:id="rId22"/>
    <p:sldId id="311" r:id="rId23"/>
    <p:sldId id="314" r:id="rId24"/>
    <p:sldId id="271" r:id="rId25"/>
    <p:sldId id="273" r:id="rId26"/>
    <p:sldId id="27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72" autoAdjust="0"/>
    <p:restoredTop sz="61376" autoAdjust="0"/>
  </p:normalViewPr>
  <p:slideViewPr>
    <p:cSldViewPr snapToGrid="0">
      <p:cViewPr varScale="1">
        <p:scale>
          <a:sx n="68" d="100"/>
          <a:sy n="68" d="100"/>
        </p:scale>
        <p:origin x="19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46cd07fb-211c-451a-a5f1-3b85afd872da" providerId="ADAL" clId="{0DB94C80-62BB-4175-8E20-D9C82208B0C9}"/>
    <pc:docChg chg="modSld">
      <pc:chgData name="Caroline Walsh" userId="46cd07fb-211c-451a-a5f1-3b85afd872da" providerId="ADAL" clId="{0DB94C80-62BB-4175-8E20-D9C82208B0C9}" dt="2026-02-02T12:32:53.901" v="1" actId="20577"/>
      <pc:docMkLst>
        <pc:docMk/>
      </pc:docMkLst>
      <pc:sldChg chg="modSp mod">
        <pc:chgData name="Caroline Walsh" userId="46cd07fb-211c-451a-a5f1-3b85afd872da" providerId="ADAL" clId="{0DB94C80-62BB-4175-8E20-D9C82208B0C9}" dt="2026-02-02T12:32:42.461" v="0" actId="20577"/>
        <pc:sldMkLst>
          <pc:docMk/>
          <pc:sldMk cId="1726203256" sldId="275"/>
        </pc:sldMkLst>
        <pc:graphicFrameChg chg="modGraphic">
          <ac:chgData name="Caroline Walsh" userId="46cd07fb-211c-451a-a5f1-3b85afd872da" providerId="ADAL" clId="{0DB94C80-62BB-4175-8E20-D9C82208B0C9}" dt="2026-02-02T12:32:42.461" v="0" actId="20577"/>
          <ac:graphicFrameMkLst>
            <pc:docMk/>
            <pc:sldMk cId="1726203256" sldId="275"/>
            <ac:graphicFrameMk id="4" creationId="{5A3F3739-0D27-C258-A509-CF134FDB600A}"/>
          </ac:graphicFrameMkLst>
        </pc:graphicFrameChg>
      </pc:sldChg>
      <pc:sldChg chg="modSp mod">
        <pc:chgData name="Caroline Walsh" userId="46cd07fb-211c-451a-a5f1-3b85afd872da" providerId="ADAL" clId="{0DB94C80-62BB-4175-8E20-D9C82208B0C9}" dt="2026-02-02T12:32:53.901" v="1" actId="20577"/>
        <pc:sldMkLst>
          <pc:docMk/>
          <pc:sldMk cId="2271825075" sldId="276"/>
        </pc:sldMkLst>
        <pc:graphicFrameChg chg="modGraphic">
          <ac:chgData name="Caroline Walsh" userId="46cd07fb-211c-451a-a5f1-3b85afd872da" providerId="ADAL" clId="{0DB94C80-62BB-4175-8E20-D9C82208B0C9}" dt="2026-02-02T12:32:53.901" v="1" actId="20577"/>
          <ac:graphicFrameMkLst>
            <pc:docMk/>
            <pc:sldMk cId="2271825075" sldId="276"/>
            <ac:graphicFrameMk id="4" creationId="{9BC8CB8C-DADC-FF9A-F977-4BC604416B1A}"/>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F0E65-5AF2-49ED-A814-108E6A0168C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28DBF23-DDF2-4354-BB96-EB3EBE0011D4}">
      <dgm:prSet phldrT="[Text]"/>
      <dgm:spPr>
        <a:solidFill>
          <a:schemeClr val="accent2">
            <a:lumMod val="20000"/>
            <a:lumOff val="80000"/>
            <a:alpha val="40000"/>
          </a:schemeClr>
        </a:solidFill>
      </dgm:spPr>
      <dgm:t>
        <a:bodyPr/>
        <a:lstStyle/>
        <a:p>
          <a:r>
            <a:rPr lang="en-GB" dirty="0"/>
            <a:t>.</a:t>
          </a:r>
        </a:p>
      </dgm:t>
    </dgm:pt>
    <dgm:pt modelId="{E52F117F-B61D-4BC2-B056-43C97C5D9DD7}" type="parTrans" cxnId="{E8E60F6E-3DDC-4B27-B03B-1DEDF50C3B0F}">
      <dgm:prSet/>
      <dgm:spPr/>
      <dgm:t>
        <a:bodyPr/>
        <a:lstStyle/>
        <a:p>
          <a:endParaRPr lang="en-GB"/>
        </a:p>
      </dgm:t>
    </dgm:pt>
    <dgm:pt modelId="{4EDD78EC-C1F2-40EA-8830-F43008AAF820}" type="sibTrans" cxnId="{E8E60F6E-3DDC-4B27-B03B-1DEDF50C3B0F}">
      <dgm:prSet/>
      <dgm:spPr/>
      <dgm:t>
        <a:bodyPr/>
        <a:lstStyle/>
        <a:p>
          <a:endParaRPr lang="en-GB"/>
        </a:p>
      </dgm:t>
    </dgm:pt>
    <dgm:pt modelId="{6251C3BB-D524-4A55-BB34-FB65C7BA8A8C}">
      <dgm:prSet phldrT="[Text]"/>
      <dgm:spPr>
        <a:solidFill>
          <a:schemeClr val="accent2">
            <a:lumMod val="20000"/>
            <a:lumOff val="80000"/>
            <a:alpha val="40000"/>
          </a:schemeClr>
        </a:solidFill>
      </dgm:spPr>
      <dgm:t>
        <a:bodyPr/>
        <a:lstStyle/>
        <a:p>
          <a:r>
            <a:rPr lang="en-GB" dirty="0"/>
            <a:t>Domain names </a:t>
          </a:r>
        </a:p>
      </dgm:t>
    </dgm:pt>
    <dgm:pt modelId="{9D05968D-9479-419E-BF1C-0089656665DE}" type="parTrans" cxnId="{BA49297E-9BC1-4C2D-A6B5-FCD5EEA2CFAC}">
      <dgm:prSet/>
      <dgm:spPr/>
      <dgm:t>
        <a:bodyPr/>
        <a:lstStyle/>
        <a:p>
          <a:endParaRPr lang="en-GB"/>
        </a:p>
      </dgm:t>
    </dgm:pt>
    <dgm:pt modelId="{1FD29E54-D6D9-4A19-99DA-D60C013757FC}" type="sibTrans" cxnId="{BA49297E-9BC1-4C2D-A6B5-FCD5EEA2CFAC}">
      <dgm:prSet/>
      <dgm:spPr/>
      <dgm:t>
        <a:bodyPr/>
        <a:lstStyle/>
        <a:p>
          <a:endParaRPr lang="en-GB"/>
        </a:p>
      </dgm:t>
    </dgm:pt>
    <dgm:pt modelId="{90704360-54DD-412E-A65A-59F988D7446D}">
      <dgm:prSet phldrT="[Text]"/>
      <dgm:spPr>
        <a:solidFill>
          <a:schemeClr val="accent2">
            <a:lumMod val="20000"/>
            <a:lumOff val="80000"/>
          </a:schemeClr>
        </a:solidFill>
      </dgm:spPr>
      <dgm:t>
        <a:bodyPr/>
        <a:lstStyle/>
        <a:p>
          <a:r>
            <a:rPr lang="en-GB" dirty="0"/>
            <a:t>.</a:t>
          </a:r>
        </a:p>
      </dgm:t>
    </dgm:pt>
    <dgm:pt modelId="{BA0D0AC8-B490-4940-874C-A266B9032EA3}" type="parTrans" cxnId="{EC1DFDC3-1D97-4E02-84BA-3AB591AAE101}">
      <dgm:prSet/>
      <dgm:spPr/>
      <dgm:t>
        <a:bodyPr/>
        <a:lstStyle/>
        <a:p>
          <a:endParaRPr lang="en-GB"/>
        </a:p>
      </dgm:t>
    </dgm:pt>
    <dgm:pt modelId="{5FCADE38-115D-4180-B941-4490E28E9628}" type="sibTrans" cxnId="{EC1DFDC3-1D97-4E02-84BA-3AB591AAE101}">
      <dgm:prSet/>
      <dgm:spPr/>
      <dgm:t>
        <a:bodyPr/>
        <a:lstStyle/>
        <a:p>
          <a:endParaRPr lang="en-GB"/>
        </a:p>
      </dgm:t>
    </dgm:pt>
    <dgm:pt modelId="{B5349B78-403C-4333-90A1-E6ED9BB29F09}">
      <dgm:prSet phldrT="[Text]"/>
      <dgm:spPr>
        <a:solidFill>
          <a:schemeClr val="accent2">
            <a:lumMod val="20000"/>
            <a:lumOff val="80000"/>
          </a:schemeClr>
        </a:solidFill>
      </dgm:spPr>
      <dgm:t>
        <a:bodyPr/>
        <a:lstStyle/>
        <a:p>
          <a:r>
            <a:rPr lang="en-GB" dirty="0"/>
            <a:t>Checking websites</a:t>
          </a:r>
        </a:p>
      </dgm:t>
    </dgm:pt>
    <dgm:pt modelId="{654CF0DF-269A-48F6-BD8E-E3051040BBE2}" type="parTrans" cxnId="{11D69ED2-EB11-4290-ABDF-DFC812D4D5AE}">
      <dgm:prSet/>
      <dgm:spPr/>
      <dgm:t>
        <a:bodyPr/>
        <a:lstStyle/>
        <a:p>
          <a:endParaRPr lang="en-GB"/>
        </a:p>
      </dgm:t>
    </dgm:pt>
    <dgm:pt modelId="{93072E25-A0E3-48F9-BD76-37EF311C41B7}" type="sibTrans" cxnId="{11D69ED2-EB11-4290-ABDF-DFC812D4D5AE}">
      <dgm:prSet/>
      <dgm:spPr/>
      <dgm:t>
        <a:bodyPr/>
        <a:lstStyle/>
        <a:p>
          <a:endParaRPr lang="en-GB"/>
        </a:p>
      </dgm:t>
    </dgm:pt>
    <dgm:pt modelId="{564F9AB0-2768-4621-83EA-9FB309A4AE89}">
      <dgm:prSet phldrT="[Text]"/>
      <dgm:spPr>
        <a:solidFill>
          <a:schemeClr val="accent2">
            <a:lumMod val="20000"/>
            <a:lumOff val="80000"/>
            <a:alpha val="40000"/>
          </a:schemeClr>
        </a:solidFill>
      </dgm:spPr>
      <dgm:t>
        <a:bodyPr/>
        <a:lstStyle/>
        <a:p>
          <a:r>
            <a:rPr lang="en-GB" dirty="0"/>
            <a:t>.</a:t>
          </a:r>
        </a:p>
      </dgm:t>
    </dgm:pt>
    <dgm:pt modelId="{48B73EBD-42D3-4C02-9A52-DC6E2B76FAD8}" type="parTrans" cxnId="{C07DCB4F-1DE6-4102-A607-CC068B8C3E5E}">
      <dgm:prSet/>
      <dgm:spPr/>
      <dgm:t>
        <a:bodyPr/>
        <a:lstStyle/>
        <a:p>
          <a:endParaRPr lang="en-GB"/>
        </a:p>
      </dgm:t>
    </dgm:pt>
    <dgm:pt modelId="{7E5E9A7C-6795-4D7C-8A6E-71DAA9844E04}" type="sibTrans" cxnId="{C07DCB4F-1DE6-4102-A607-CC068B8C3E5E}">
      <dgm:prSet/>
      <dgm:spPr/>
      <dgm:t>
        <a:bodyPr/>
        <a:lstStyle/>
        <a:p>
          <a:endParaRPr lang="en-GB"/>
        </a:p>
      </dgm:t>
    </dgm:pt>
    <dgm:pt modelId="{AA529468-11D9-4DDE-8039-1B11B6E455D7}">
      <dgm:prSet phldrT="[Text]"/>
      <dgm:spPr>
        <a:solidFill>
          <a:schemeClr val="accent2">
            <a:lumMod val="20000"/>
            <a:lumOff val="80000"/>
            <a:alpha val="40000"/>
          </a:schemeClr>
        </a:solidFill>
      </dgm:spPr>
      <dgm:t>
        <a:bodyPr/>
        <a:lstStyle/>
        <a:p>
          <a:r>
            <a:rPr lang="en-GB" dirty="0"/>
            <a:t>Spot misinformation</a:t>
          </a:r>
        </a:p>
      </dgm:t>
    </dgm:pt>
    <dgm:pt modelId="{4D9AEDD4-5905-4967-B838-1D49BBA77AE7}" type="parTrans" cxnId="{8427D517-F461-4A36-9EF7-54C37E1FA67A}">
      <dgm:prSet/>
      <dgm:spPr/>
      <dgm:t>
        <a:bodyPr/>
        <a:lstStyle/>
        <a:p>
          <a:endParaRPr lang="en-GB"/>
        </a:p>
      </dgm:t>
    </dgm:pt>
    <dgm:pt modelId="{ED1C7084-BECC-49CF-820F-91BFE2A42E6D}" type="sibTrans" cxnId="{8427D517-F461-4A36-9EF7-54C37E1FA67A}">
      <dgm:prSet/>
      <dgm:spPr/>
      <dgm:t>
        <a:bodyPr/>
        <a:lstStyle/>
        <a:p>
          <a:endParaRPr lang="en-GB"/>
        </a:p>
      </dgm:t>
    </dgm:pt>
    <dgm:pt modelId="{056FDD78-333A-4144-92F2-1324433C4BE7}" type="pres">
      <dgm:prSet presAssocID="{5AEF0E65-5AF2-49ED-A814-108E6A0168CC}" presName="Name0" presStyleCnt="0">
        <dgm:presLayoutVars>
          <dgm:dir/>
          <dgm:resizeHandles val="exact"/>
        </dgm:presLayoutVars>
      </dgm:prSet>
      <dgm:spPr/>
    </dgm:pt>
    <dgm:pt modelId="{9ED82C35-2333-4353-89B3-ADB853B17ADC}" type="pres">
      <dgm:prSet presAssocID="{928DBF23-DDF2-4354-BB96-EB3EBE0011D4}" presName="composite" presStyleCnt="0"/>
      <dgm:spPr/>
    </dgm:pt>
    <dgm:pt modelId="{8BAB243E-6EE6-4448-AC91-6FFAA4CFC50E}" type="pres">
      <dgm:prSet presAssocID="{928DBF23-DDF2-4354-BB96-EB3EBE0011D4}" presName="rect1" presStyleLbl="trAlignAcc1" presStyleIdx="0" presStyleCnt="3">
        <dgm:presLayoutVars>
          <dgm:bulletEnabled val="1"/>
        </dgm:presLayoutVars>
      </dgm:prSet>
      <dgm:spPr/>
    </dgm:pt>
    <dgm:pt modelId="{2A880839-2BFC-4DF9-9C4B-BC185666A6A9}" type="pres">
      <dgm:prSet presAssocID="{928DBF23-DDF2-4354-BB96-EB3EBE0011D4}" presName="rect2"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Internet with solid fill"/>
        </a:ext>
      </dgm:extLst>
    </dgm:pt>
    <dgm:pt modelId="{D9624620-4E19-4B1C-B49C-212194901FDC}" type="pres">
      <dgm:prSet presAssocID="{4EDD78EC-C1F2-40EA-8830-F43008AAF820}" presName="sibTrans" presStyleCnt="0"/>
      <dgm:spPr/>
    </dgm:pt>
    <dgm:pt modelId="{D08A613F-5BA2-4A10-A228-5326A79D734E}" type="pres">
      <dgm:prSet presAssocID="{90704360-54DD-412E-A65A-59F988D7446D}" presName="composite" presStyleCnt="0"/>
      <dgm:spPr/>
    </dgm:pt>
    <dgm:pt modelId="{463D8898-A6FE-4D40-BFF1-F9DBF77E6639}" type="pres">
      <dgm:prSet presAssocID="{90704360-54DD-412E-A65A-59F988D7446D}" presName="rect1" presStyleLbl="trAlignAcc1" presStyleIdx="1" presStyleCnt="3">
        <dgm:presLayoutVars>
          <dgm:bulletEnabled val="1"/>
        </dgm:presLayoutVars>
      </dgm:prSet>
      <dgm:spPr/>
    </dgm:pt>
    <dgm:pt modelId="{885388FB-0A6B-4982-9EB0-EB8E4B5CADB2}" type="pres">
      <dgm:prSet presAssocID="{90704360-54DD-412E-A65A-59F988D7446D}" presName="rect2"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Checkbox Checked outline"/>
        </a:ext>
      </dgm:extLst>
    </dgm:pt>
    <dgm:pt modelId="{253614A9-B185-4F35-A9C0-485C1009544E}" type="pres">
      <dgm:prSet presAssocID="{5FCADE38-115D-4180-B941-4490E28E9628}" presName="sibTrans" presStyleCnt="0"/>
      <dgm:spPr/>
    </dgm:pt>
    <dgm:pt modelId="{61C8E2CB-B8F4-4B6A-8556-D078830634E3}" type="pres">
      <dgm:prSet presAssocID="{564F9AB0-2768-4621-83EA-9FB309A4AE89}" presName="composite" presStyleCnt="0"/>
      <dgm:spPr/>
    </dgm:pt>
    <dgm:pt modelId="{29B0578C-5451-4E4E-A7C3-0943006B2997}" type="pres">
      <dgm:prSet presAssocID="{564F9AB0-2768-4621-83EA-9FB309A4AE89}" presName="rect1" presStyleLbl="trAlignAcc1" presStyleIdx="2" presStyleCnt="3">
        <dgm:presLayoutVars>
          <dgm:bulletEnabled val="1"/>
        </dgm:presLayoutVars>
      </dgm:prSet>
      <dgm:spPr/>
    </dgm:pt>
    <dgm:pt modelId="{40AADB0B-2A81-4E5D-8356-E8BEDCF60534}" type="pres">
      <dgm:prSet presAssocID="{564F9AB0-2768-4621-83EA-9FB309A4AE89}" presName="rect2"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Close with solid fill"/>
        </a:ext>
      </dgm:extLst>
    </dgm:pt>
  </dgm:ptLst>
  <dgm:cxnLst>
    <dgm:cxn modelId="{390D8712-EDFE-4303-A5C3-47EE35BED0E3}" type="presOf" srcId="{B5349B78-403C-4333-90A1-E6ED9BB29F09}" destId="{463D8898-A6FE-4D40-BFF1-F9DBF77E6639}" srcOrd="0" destOrd="1" presId="urn:microsoft.com/office/officeart/2008/layout/PictureStrips"/>
    <dgm:cxn modelId="{8427D517-F461-4A36-9EF7-54C37E1FA67A}" srcId="{564F9AB0-2768-4621-83EA-9FB309A4AE89}" destId="{AA529468-11D9-4DDE-8039-1B11B6E455D7}" srcOrd="0" destOrd="0" parTransId="{4D9AEDD4-5905-4967-B838-1D49BBA77AE7}" sibTransId="{ED1C7084-BECC-49CF-820F-91BFE2A42E6D}"/>
    <dgm:cxn modelId="{0332AA42-1040-454C-A45B-3BC4B149EA89}" type="presOf" srcId="{90704360-54DD-412E-A65A-59F988D7446D}" destId="{463D8898-A6FE-4D40-BFF1-F9DBF77E6639}" srcOrd="0" destOrd="0" presId="urn:microsoft.com/office/officeart/2008/layout/PictureStrips"/>
    <dgm:cxn modelId="{E8E60F6E-3DDC-4B27-B03B-1DEDF50C3B0F}" srcId="{5AEF0E65-5AF2-49ED-A814-108E6A0168CC}" destId="{928DBF23-DDF2-4354-BB96-EB3EBE0011D4}" srcOrd="0" destOrd="0" parTransId="{E52F117F-B61D-4BC2-B056-43C97C5D9DD7}" sibTransId="{4EDD78EC-C1F2-40EA-8830-F43008AAF820}"/>
    <dgm:cxn modelId="{C07DCB4F-1DE6-4102-A607-CC068B8C3E5E}" srcId="{5AEF0E65-5AF2-49ED-A814-108E6A0168CC}" destId="{564F9AB0-2768-4621-83EA-9FB309A4AE89}" srcOrd="2" destOrd="0" parTransId="{48B73EBD-42D3-4C02-9A52-DC6E2B76FAD8}" sibTransId="{7E5E9A7C-6795-4D7C-8A6E-71DAA9844E04}"/>
    <dgm:cxn modelId="{37DC2974-983E-444F-8EAF-A0E49D9920EC}" type="presOf" srcId="{6251C3BB-D524-4A55-BB34-FB65C7BA8A8C}" destId="{8BAB243E-6EE6-4448-AC91-6FFAA4CFC50E}" srcOrd="0" destOrd="1" presId="urn:microsoft.com/office/officeart/2008/layout/PictureStrips"/>
    <dgm:cxn modelId="{BA49297E-9BC1-4C2D-A6B5-FCD5EEA2CFAC}" srcId="{928DBF23-DDF2-4354-BB96-EB3EBE0011D4}" destId="{6251C3BB-D524-4A55-BB34-FB65C7BA8A8C}" srcOrd="0" destOrd="0" parTransId="{9D05968D-9479-419E-BF1C-0089656665DE}" sibTransId="{1FD29E54-D6D9-4A19-99DA-D60C013757FC}"/>
    <dgm:cxn modelId="{E5DDBD8B-6200-46D8-B5E1-172FC4A4E6B1}" type="presOf" srcId="{928DBF23-DDF2-4354-BB96-EB3EBE0011D4}" destId="{8BAB243E-6EE6-4448-AC91-6FFAA4CFC50E}" srcOrd="0" destOrd="0" presId="urn:microsoft.com/office/officeart/2008/layout/PictureStrips"/>
    <dgm:cxn modelId="{1095F2AD-14F7-47FE-B99F-330AB5A19FE6}" type="presOf" srcId="{AA529468-11D9-4DDE-8039-1B11B6E455D7}" destId="{29B0578C-5451-4E4E-A7C3-0943006B2997}" srcOrd="0" destOrd="1" presId="urn:microsoft.com/office/officeart/2008/layout/PictureStrips"/>
    <dgm:cxn modelId="{8262DDBA-1025-459C-935F-E4CC4376B34F}" type="presOf" srcId="{564F9AB0-2768-4621-83EA-9FB309A4AE89}" destId="{29B0578C-5451-4E4E-A7C3-0943006B2997}" srcOrd="0" destOrd="0" presId="urn:microsoft.com/office/officeart/2008/layout/PictureStrips"/>
    <dgm:cxn modelId="{EC1DFDC3-1D97-4E02-84BA-3AB591AAE101}" srcId="{5AEF0E65-5AF2-49ED-A814-108E6A0168CC}" destId="{90704360-54DD-412E-A65A-59F988D7446D}" srcOrd="1" destOrd="0" parTransId="{BA0D0AC8-B490-4940-874C-A266B9032EA3}" sibTransId="{5FCADE38-115D-4180-B941-4490E28E9628}"/>
    <dgm:cxn modelId="{11D69ED2-EB11-4290-ABDF-DFC812D4D5AE}" srcId="{90704360-54DD-412E-A65A-59F988D7446D}" destId="{B5349B78-403C-4333-90A1-E6ED9BB29F09}" srcOrd="0" destOrd="0" parTransId="{654CF0DF-269A-48F6-BD8E-E3051040BBE2}" sibTransId="{93072E25-A0E3-48F9-BD76-37EF311C41B7}"/>
    <dgm:cxn modelId="{136058EF-36AE-467E-BDBF-E026783EB514}" type="presOf" srcId="{5AEF0E65-5AF2-49ED-A814-108E6A0168CC}" destId="{056FDD78-333A-4144-92F2-1324433C4BE7}" srcOrd="0" destOrd="0" presId="urn:microsoft.com/office/officeart/2008/layout/PictureStrips"/>
    <dgm:cxn modelId="{C266ABE1-B1B6-41B8-B036-CE14D9685CF2}" type="presParOf" srcId="{056FDD78-333A-4144-92F2-1324433C4BE7}" destId="{9ED82C35-2333-4353-89B3-ADB853B17ADC}" srcOrd="0" destOrd="0" presId="urn:microsoft.com/office/officeart/2008/layout/PictureStrips"/>
    <dgm:cxn modelId="{1161035E-31CB-463D-A008-466891E45482}" type="presParOf" srcId="{9ED82C35-2333-4353-89B3-ADB853B17ADC}" destId="{8BAB243E-6EE6-4448-AC91-6FFAA4CFC50E}" srcOrd="0" destOrd="0" presId="urn:microsoft.com/office/officeart/2008/layout/PictureStrips"/>
    <dgm:cxn modelId="{8A6600E4-7751-4849-86E5-011C0F12A776}" type="presParOf" srcId="{9ED82C35-2333-4353-89B3-ADB853B17ADC}" destId="{2A880839-2BFC-4DF9-9C4B-BC185666A6A9}" srcOrd="1" destOrd="0" presId="urn:microsoft.com/office/officeart/2008/layout/PictureStrips"/>
    <dgm:cxn modelId="{764DDABF-3AB5-4D08-8880-C59970CD8221}" type="presParOf" srcId="{056FDD78-333A-4144-92F2-1324433C4BE7}" destId="{D9624620-4E19-4B1C-B49C-212194901FDC}" srcOrd="1" destOrd="0" presId="urn:microsoft.com/office/officeart/2008/layout/PictureStrips"/>
    <dgm:cxn modelId="{819FE478-AB34-48F8-87FC-92F9D0D6D1FB}" type="presParOf" srcId="{056FDD78-333A-4144-92F2-1324433C4BE7}" destId="{D08A613F-5BA2-4A10-A228-5326A79D734E}" srcOrd="2" destOrd="0" presId="urn:microsoft.com/office/officeart/2008/layout/PictureStrips"/>
    <dgm:cxn modelId="{550A6204-5A32-4D4B-A191-CC6E4FEA7A04}" type="presParOf" srcId="{D08A613F-5BA2-4A10-A228-5326A79D734E}" destId="{463D8898-A6FE-4D40-BFF1-F9DBF77E6639}" srcOrd="0" destOrd="0" presId="urn:microsoft.com/office/officeart/2008/layout/PictureStrips"/>
    <dgm:cxn modelId="{3CC4C6F2-B742-4021-8EEE-1938B42D91E3}" type="presParOf" srcId="{D08A613F-5BA2-4A10-A228-5326A79D734E}" destId="{885388FB-0A6B-4982-9EB0-EB8E4B5CADB2}" srcOrd="1" destOrd="0" presId="urn:microsoft.com/office/officeart/2008/layout/PictureStrips"/>
    <dgm:cxn modelId="{1386595F-CD60-436B-965E-156153E61CB6}" type="presParOf" srcId="{056FDD78-333A-4144-92F2-1324433C4BE7}" destId="{253614A9-B185-4F35-A9C0-485C1009544E}" srcOrd="3" destOrd="0" presId="urn:microsoft.com/office/officeart/2008/layout/PictureStrips"/>
    <dgm:cxn modelId="{45C93241-1013-4BD5-8B1A-DE1D984237DA}" type="presParOf" srcId="{056FDD78-333A-4144-92F2-1324433C4BE7}" destId="{61C8E2CB-B8F4-4B6A-8556-D078830634E3}" srcOrd="4" destOrd="0" presId="urn:microsoft.com/office/officeart/2008/layout/PictureStrips"/>
    <dgm:cxn modelId="{490C6ACC-FBAA-4B1F-9E49-14D48E38C1C1}" type="presParOf" srcId="{61C8E2CB-B8F4-4B6A-8556-D078830634E3}" destId="{29B0578C-5451-4E4E-A7C3-0943006B2997}" srcOrd="0" destOrd="0" presId="urn:microsoft.com/office/officeart/2008/layout/PictureStrips"/>
    <dgm:cxn modelId="{0483C494-5D22-46AF-9454-180C8A33052D}" type="presParOf" srcId="{61C8E2CB-B8F4-4B6A-8556-D078830634E3}" destId="{40AADB0B-2A81-4E5D-8356-E8BEDCF6053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243E-6EE6-4448-AC91-6FFAA4CFC50E}">
      <dsp:nvSpPr>
        <dsp:cNvPr id="0" name=""/>
        <dsp:cNvSpPr/>
      </dsp:nvSpPr>
      <dsp:spPr>
        <a:xfrm>
          <a:off x="192912" y="408041"/>
          <a:ext cx="4606532" cy="1439541"/>
        </a:xfrm>
        <a:prstGeom prst="rect">
          <a:avLst/>
        </a:prstGeom>
        <a:solidFill>
          <a:schemeClr val="accent2">
            <a:lumMod val="20000"/>
            <a:lumOff val="80000"/>
            <a:alpha val="4000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75049"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
          </a:r>
        </a:p>
        <a:p>
          <a:pPr marL="285750" lvl="1" indent="-285750" algn="l" defTabSz="1377950">
            <a:lnSpc>
              <a:spcPct val="90000"/>
            </a:lnSpc>
            <a:spcBef>
              <a:spcPct val="0"/>
            </a:spcBef>
            <a:spcAft>
              <a:spcPct val="15000"/>
            </a:spcAft>
            <a:buChar char="•"/>
          </a:pPr>
          <a:r>
            <a:rPr lang="en-GB" sz="3100" kern="1200" dirty="0"/>
            <a:t>Domain names </a:t>
          </a:r>
        </a:p>
      </dsp:txBody>
      <dsp:txXfrm>
        <a:off x="192912" y="408041"/>
        <a:ext cx="4606532" cy="1439541"/>
      </dsp:txXfrm>
    </dsp:sp>
    <dsp:sp modelId="{2A880839-2BFC-4DF9-9C4B-BC185666A6A9}">
      <dsp:nvSpPr>
        <dsp:cNvPr id="0" name=""/>
        <dsp:cNvSpPr/>
      </dsp:nvSpPr>
      <dsp:spPr>
        <a:xfrm>
          <a:off x="973" y="200107"/>
          <a:ext cx="1007678" cy="1511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8898-A6FE-4D40-BFF1-F9DBF77E6639}">
      <dsp:nvSpPr>
        <dsp:cNvPr id="0" name=""/>
        <dsp:cNvSpPr/>
      </dsp:nvSpPr>
      <dsp:spPr>
        <a:xfrm>
          <a:off x="5180609" y="408041"/>
          <a:ext cx="4606532" cy="1439541"/>
        </a:xfrm>
        <a:prstGeom prst="rect">
          <a:avLst/>
        </a:prstGeom>
        <a:solidFill>
          <a:schemeClr val="accent2">
            <a:lumMod val="20000"/>
            <a:lumOff val="8000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75049"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
          </a:r>
        </a:p>
        <a:p>
          <a:pPr marL="285750" lvl="1" indent="-285750" algn="l" defTabSz="1377950">
            <a:lnSpc>
              <a:spcPct val="90000"/>
            </a:lnSpc>
            <a:spcBef>
              <a:spcPct val="0"/>
            </a:spcBef>
            <a:spcAft>
              <a:spcPct val="15000"/>
            </a:spcAft>
            <a:buChar char="•"/>
          </a:pPr>
          <a:r>
            <a:rPr lang="en-GB" sz="3100" kern="1200" dirty="0"/>
            <a:t>Checking websites</a:t>
          </a:r>
        </a:p>
      </dsp:txBody>
      <dsp:txXfrm>
        <a:off x="5180609" y="408041"/>
        <a:ext cx="4606532" cy="1439541"/>
      </dsp:txXfrm>
    </dsp:sp>
    <dsp:sp modelId="{885388FB-0A6B-4982-9EB0-EB8E4B5CADB2}">
      <dsp:nvSpPr>
        <dsp:cNvPr id="0" name=""/>
        <dsp:cNvSpPr/>
      </dsp:nvSpPr>
      <dsp:spPr>
        <a:xfrm>
          <a:off x="4988671" y="200107"/>
          <a:ext cx="1007678" cy="1511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0578C-5451-4E4E-A7C3-0943006B2997}">
      <dsp:nvSpPr>
        <dsp:cNvPr id="0" name=""/>
        <dsp:cNvSpPr/>
      </dsp:nvSpPr>
      <dsp:spPr>
        <a:xfrm>
          <a:off x="2686761" y="2220263"/>
          <a:ext cx="4606532" cy="1439541"/>
        </a:xfrm>
        <a:prstGeom prst="rect">
          <a:avLst/>
        </a:prstGeom>
        <a:solidFill>
          <a:schemeClr val="accent2">
            <a:lumMod val="20000"/>
            <a:lumOff val="80000"/>
            <a:alpha val="4000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75049"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
          </a:r>
        </a:p>
        <a:p>
          <a:pPr marL="285750" lvl="1" indent="-285750" algn="l" defTabSz="1377950">
            <a:lnSpc>
              <a:spcPct val="90000"/>
            </a:lnSpc>
            <a:spcBef>
              <a:spcPct val="0"/>
            </a:spcBef>
            <a:spcAft>
              <a:spcPct val="15000"/>
            </a:spcAft>
            <a:buChar char="•"/>
          </a:pPr>
          <a:r>
            <a:rPr lang="en-GB" sz="3100" kern="1200" dirty="0"/>
            <a:t>Spot misinformation</a:t>
          </a:r>
        </a:p>
      </dsp:txBody>
      <dsp:txXfrm>
        <a:off x="2686761" y="2220263"/>
        <a:ext cx="4606532" cy="1439541"/>
      </dsp:txXfrm>
    </dsp:sp>
    <dsp:sp modelId="{40AADB0B-2A81-4E5D-8356-E8BEDCF60534}">
      <dsp:nvSpPr>
        <dsp:cNvPr id="0" name=""/>
        <dsp:cNvSpPr/>
      </dsp:nvSpPr>
      <dsp:spPr>
        <a:xfrm>
          <a:off x="2494822" y="2012330"/>
          <a:ext cx="1007678" cy="1511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5.576"/>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6.462"/>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7.163"/>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7.94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8.24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39.213"/>
    </inkml:context>
    <inkml:brush xml:id="br0">
      <inkml:brushProperty name="width" value="0.035" units="cm"/>
      <inkml:brushProperty name="height" value="0.035" units="cm"/>
      <inkml:brushProperty name="color" value="#E71224"/>
    </inkml:brush>
  </inkml:definitions>
  <inkml:trace contextRef="#ctx0" brushRef="#br0">1 0 24575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41.877"/>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58.54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2:59.045"/>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05.348"/>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06.111"/>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11.430"/>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01T20:53:12.380"/>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CC3A72-F4DE-4191-BFFE-C67786DEB627}"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67E901-B6D5-4CFA-9E41-93BABA613933}" type="slidenum">
              <a:rPr lang="en-GB" smtClean="0"/>
              <a:t>‹#›</a:t>
            </a:fld>
            <a:endParaRPr lang="en-GB"/>
          </a:p>
        </p:txBody>
      </p:sp>
    </p:spTree>
    <p:extLst>
      <p:ext uri="{BB962C8B-B14F-4D97-AF65-F5344CB8AC3E}">
        <p14:creationId xmlns:p14="http://schemas.microsoft.com/office/powerpoint/2010/main" val="1350642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tatista.com/statistics/272014/global-social-networks-ranked-by-number-of-user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35DF1-759E-E72F-431D-9F3E21835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2BBE5-D64E-F127-6BDA-41CA2A5AB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F2162-23B8-F6C8-BB7D-D36570920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A8D74F-0759-CE26-4A66-BF4E4A6E42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79626-DD9D-41A0-956E-521A6669CC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40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3</a:t>
            </a:fld>
            <a:endParaRPr lang="en-GB"/>
          </a:p>
        </p:txBody>
      </p:sp>
    </p:spTree>
    <p:extLst>
      <p:ext uri="{BB962C8B-B14F-4D97-AF65-F5344CB8AC3E}">
        <p14:creationId xmlns:p14="http://schemas.microsoft.com/office/powerpoint/2010/main" val="4286100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Biggest social media platforms by users 2025| Statista</a:t>
            </a:r>
            <a:r>
              <a:rPr lang="en-GB" dirty="0"/>
              <a:t>  Access the site and show the class how busy different platforms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may wish to share their own experience of being hacked or cloned.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4</a:t>
            </a:fld>
            <a:endParaRPr lang="en-GB"/>
          </a:p>
        </p:txBody>
      </p:sp>
    </p:spTree>
    <p:extLst>
      <p:ext uri="{BB962C8B-B14F-4D97-AF65-F5344CB8AC3E}">
        <p14:creationId xmlns:p14="http://schemas.microsoft.com/office/powerpoint/2010/main" val="510247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https://www.internetlivestats.com/ </a:t>
            </a:r>
          </a:p>
        </p:txBody>
      </p:sp>
      <p:sp>
        <p:nvSpPr>
          <p:cNvPr id="4" name="Slide Number Placeholder 3"/>
          <p:cNvSpPr>
            <a:spLocks noGrp="1"/>
          </p:cNvSpPr>
          <p:nvPr>
            <p:ph type="sldNum" sz="quarter" idx="5"/>
          </p:nvPr>
        </p:nvSpPr>
        <p:spPr/>
        <p:txBody>
          <a:bodyPr/>
          <a:lstStyle/>
          <a:p>
            <a:fld id="{7167E901-B6D5-4CFA-9E41-93BABA613933}" type="slidenum">
              <a:rPr lang="en-GB" smtClean="0"/>
              <a:t>5</a:t>
            </a:fld>
            <a:endParaRPr lang="en-GB"/>
          </a:p>
        </p:txBody>
      </p:sp>
    </p:spTree>
    <p:extLst>
      <p:ext uri="{BB962C8B-B14F-4D97-AF65-F5344CB8AC3E}">
        <p14:creationId xmlns:p14="http://schemas.microsoft.com/office/powerpoint/2010/main" val="3303238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Viruses and malware</a:t>
            </a:r>
          </a:p>
          <a:p>
            <a:r>
              <a:rPr lang="en-GB" dirty="0"/>
              <a:t>Malicious software created to intentionally invade or compromise your device, your apps, files or personal data. </a:t>
            </a:r>
          </a:p>
          <a:p>
            <a:endParaRPr lang="en-GB" dirty="0"/>
          </a:p>
          <a:p>
            <a:r>
              <a:rPr lang="en-GB" b="1" dirty="0"/>
              <a:t>Online scams</a:t>
            </a:r>
          </a:p>
          <a:p>
            <a:r>
              <a:rPr lang="en-GB" b="0" dirty="0"/>
              <a:t>These can occur via email, social media or via websites whereby a link may be send that looks reputable but leads to the user downloading a virus or malware without being aware. </a:t>
            </a:r>
          </a:p>
          <a:p>
            <a:endParaRPr lang="en-GB" b="0" dirty="0"/>
          </a:p>
          <a:p>
            <a:r>
              <a:rPr lang="en-GB" b="1" dirty="0"/>
              <a:t>Hackers</a:t>
            </a:r>
          </a:p>
          <a:p>
            <a:r>
              <a:rPr lang="en-GB" b="0" dirty="0"/>
              <a:t>Individuals or bots that observe your online activity and obtain access to your accounts either by guessing or recording password key strokes, or via personal information that allows the hacker to imitate the genuine user in order to gain bypass security measures (such as mother’s maiden name, date of birth or first pets name). </a:t>
            </a:r>
          </a:p>
        </p:txBody>
      </p:sp>
      <p:sp>
        <p:nvSpPr>
          <p:cNvPr id="4" name="Slide Number Placeholder 3"/>
          <p:cNvSpPr>
            <a:spLocks noGrp="1"/>
          </p:cNvSpPr>
          <p:nvPr>
            <p:ph type="sldNum" sz="quarter" idx="5"/>
          </p:nvPr>
        </p:nvSpPr>
        <p:spPr/>
        <p:txBody>
          <a:bodyPr/>
          <a:lstStyle/>
          <a:p>
            <a:fld id="{7167E901-B6D5-4CFA-9E41-93BABA613933}" type="slidenum">
              <a:rPr lang="en-GB" smtClean="0"/>
              <a:t>6</a:t>
            </a:fld>
            <a:endParaRPr lang="en-GB"/>
          </a:p>
        </p:txBody>
      </p:sp>
    </p:spTree>
    <p:extLst>
      <p:ext uri="{BB962C8B-B14F-4D97-AF65-F5344CB8AC3E}">
        <p14:creationId xmlns:p14="http://schemas.microsoft.com/office/powerpoint/2010/main" val="2652607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surprised by the points raised in the video? </a:t>
            </a:r>
          </a:p>
          <a:p>
            <a:endParaRPr lang="en-GB" dirty="0"/>
          </a:p>
          <a:p>
            <a:endParaRPr lang="en-GB" dirty="0"/>
          </a:p>
          <a:p>
            <a:endParaRPr lang="en-GB" dirty="0"/>
          </a:p>
          <a:p>
            <a:r>
              <a:rPr lang="en-GB" dirty="0"/>
              <a:t>We will expand on personal information further later.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7</a:t>
            </a:fld>
            <a:endParaRPr lang="en-GB"/>
          </a:p>
        </p:txBody>
      </p:sp>
    </p:spTree>
    <p:extLst>
      <p:ext uri="{BB962C8B-B14F-4D97-AF65-F5344CB8AC3E}">
        <p14:creationId xmlns:p14="http://schemas.microsoft.com/office/powerpoint/2010/main" val="448380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8</a:t>
            </a:fld>
            <a:endParaRPr lang="en-GB"/>
          </a:p>
        </p:txBody>
      </p:sp>
    </p:spTree>
    <p:extLst>
      <p:ext uri="{BB962C8B-B14F-4D97-AF65-F5344CB8AC3E}">
        <p14:creationId xmlns:p14="http://schemas.microsoft.com/office/powerpoint/2010/main" val="893144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10</a:t>
            </a:fld>
            <a:endParaRPr lang="en-GB"/>
          </a:p>
        </p:txBody>
      </p:sp>
    </p:spTree>
    <p:extLst>
      <p:ext uri="{BB962C8B-B14F-4D97-AF65-F5344CB8AC3E}">
        <p14:creationId xmlns:p14="http://schemas.microsoft.com/office/powerpoint/2010/main" val="595971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Virus protection on personal data is each student’s personal responsibility. The university has expansive virus protection when using onsite UWTSD computer usage which will prevent students from downloading apps or programmes.  </a:t>
            </a:r>
          </a:p>
        </p:txBody>
      </p:sp>
      <p:sp>
        <p:nvSpPr>
          <p:cNvPr id="4" name="Slide Number Placeholder 3"/>
          <p:cNvSpPr>
            <a:spLocks noGrp="1"/>
          </p:cNvSpPr>
          <p:nvPr>
            <p:ph type="sldNum" sz="quarter" idx="5"/>
          </p:nvPr>
        </p:nvSpPr>
        <p:spPr/>
        <p:txBody>
          <a:bodyPr/>
          <a:lstStyle/>
          <a:p>
            <a:fld id="{7167E901-B6D5-4CFA-9E41-93BABA613933}" type="slidenum">
              <a:rPr lang="en-GB" smtClean="0"/>
              <a:t>12</a:t>
            </a:fld>
            <a:endParaRPr lang="en-GB"/>
          </a:p>
        </p:txBody>
      </p:sp>
    </p:spTree>
    <p:extLst>
      <p:ext uri="{BB962C8B-B14F-4D97-AF65-F5344CB8AC3E}">
        <p14:creationId xmlns:p14="http://schemas.microsoft.com/office/powerpoint/2010/main" val="2849897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https://www.youtube.com/watch?v=w2tW50CD6Aw </a:t>
            </a:r>
          </a:p>
          <a:p>
            <a:endParaRPr lang="en-GB" dirty="0"/>
          </a:p>
          <a:p>
            <a:r>
              <a:rPr lang="en-GB" dirty="0"/>
              <a:t>This short online video demonstrates how innocently people can be sharing information.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13</a:t>
            </a:fld>
            <a:endParaRPr lang="en-GB"/>
          </a:p>
        </p:txBody>
      </p:sp>
    </p:spTree>
    <p:extLst>
      <p:ext uri="{BB962C8B-B14F-4D97-AF65-F5344CB8AC3E}">
        <p14:creationId xmlns:p14="http://schemas.microsoft.com/office/powerpoint/2010/main" val="1972828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together - https://www.youtube.com/watch?v=yrjT8m0hcKU </a:t>
            </a:r>
          </a:p>
          <a:p>
            <a:endParaRPr lang="en-GB" dirty="0"/>
          </a:p>
          <a:p>
            <a:r>
              <a:rPr lang="en-GB" dirty="0"/>
              <a:t>Share the identify fraud website - https://www.cifas.org.uk/services/identity-protection </a:t>
            </a:r>
          </a:p>
        </p:txBody>
      </p:sp>
      <p:sp>
        <p:nvSpPr>
          <p:cNvPr id="4" name="Slide Number Placeholder 3"/>
          <p:cNvSpPr>
            <a:spLocks noGrp="1"/>
          </p:cNvSpPr>
          <p:nvPr>
            <p:ph type="sldNum" sz="quarter" idx="5"/>
          </p:nvPr>
        </p:nvSpPr>
        <p:spPr/>
        <p:txBody>
          <a:bodyPr/>
          <a:lstStyle/>
          <a:p>
            <a:fld id="{7167E901-B6D5-4CFA-9E41-93BABA613933}" type="slidenum">
              <a:rPr lang="en-GB" smtClean="0"/>
              <a:t>14</a:t>
            </a:fld>
            <a:endParaRPr lang="en-GB"/>
          </a:p>
        </p:txBody>
      </p:sp>
    </p:spTree>
    <p:extLst>
      <p:ext uri="{BB962C8B-B14F-4D97-AF65-F5344CB8AC3E}">
        <p14:creationId xmlns:p14="http://schemas.microsoft.com/office/powerpoint/2010/main" val="2094024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how passwords can be obtained fraudulently. </a:t>
            </a:r>
          </a:p>
          <a:p>
            <a:endParaRPr lang="en-GB" dirty="0"/>
          </a:p>
          <a:p>
            <a:r>
              <a:rPr lang="en-GB" dirty="0"/>
              <a:t>How else might you accidently reveal your password? Consider: </a:t>
            </a:r>
          </a:p>
          <a:p>
            <a:r>
              <a:rPr lang="en-GB" dirty="0"/>
              <a:t>-the use of family birthdays as passwords, </a:t>
            </a:r>
          </a:p>
          <a:p>
            <a:r>
              <a:rPr lang="en-GB" dirty="0"/>
              <a:t>-having the same passwords for all accounts, - </a:t>
            </a:r>
          </a:p>
          <a:p>
            <a:r>
              <a:rPr lang="en-GB" dirty="0"/>
              <a:t>using devices in public spaces such as cafes or on trains (people can look over your shoulder), have you password written down. </a:t>
            </a:r>
          </a:p>
        </p:txBody>
      </p:sp>
      <p:sp>
        <p:nvSpPr>
          <p:cNvPr id="4" name="Slide Number Placeholder 3"/>
          <p:cNvSpPr>
            <a:spLocks noGrp="1"/>
          </p:cNvSpPr>
          <p:nvPr>
            <p:ph type="sldNum" sz="quarter" idx="5"/>
          </p:nvPr>
        </p:nvSpPr>
        <p:spPr/>
        <p:txBody>
          <a:bodyPr/>
          <a:lstStyle/>
          <a:p>
            <a:fld id="{7167E901-B6D5-4CFA-9E41-93BABA613933}" type="slidenum">
              <a:rPr lang="en-GB" smtClean="0"/>
              <a:t>15</a:t>
            </a:fld>
            <a:endParaRPr lang="en-GB"/>
          </a:p>
        </p:txBody>
      </p:sp>
    </p:spTree>
    <p:extLst>
      <p:ext uri="{BB962C8B-B14F-4D97-AF65-F5344CB8AC3E}">
        <p14:creationId xmlns:p14="http://schemas.microsoft.com/office/powerpoint/2010/main" val="1715739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each in t. urn</a:t>
            </a:r>
          </a:p>
        </p:txBody>
      </p:sp>
      <p:sp>
        <p:nvSpPr>
          <p:cNvPr id="4" name="Slide Number Placeholder 3"/>
          <p:cNvSpPr>
            <a:spLocks noGrp="1"/>
          </p:cNvSpPr>
          <p:nvPr>
            <p:ph type="sldNum" sz="quarter" idx="5"/>
          </p:nvPr>
        </p:nvSpPr>
        <p:spPr/>
        <p:txBody>
          <a:bodyPr/>
          <a:lstStyle/>
          <a:p>
            <a:fld id="{7167E901-B6D5-4CFA-9E41-93BABA613933}" type="slidenum">
              <a:rPr lang="en-GB" smtClean="0"/>
              <a:t>16</a:t>
            </a:fld>
            <a:endParaRPr lang="en-GB"/>
          </a:p>
        </p:txBody>
      </p:sp>
    </p:spTree>
    <p:extLst>
      <p:ext uri="{BB962C8B-B14F-4D97-AF65-F5344CB8AC3E}">
        <p14:creationId xmlns:p14="http://schemas.microsoft.com/office/powerpoint/2010/main" val="603345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to students what a ‘domain name’ is, how they would spot it in the URL address for a website and which ones from the list would be most reliable? </a:t>
            </a:r>
          </a:p>
          <a:p>
            <a:endParaRPr lang="en-GB" dirty="0"/>
          </a:p>
          <a:p>
            <a:r>
              <a:rPr lang="en-GB" dirty="0"/>
              <a:t>Highlight the additional importance of – https – to indicate a secure site.  </a:t>
            </a:r>
          </a:p>
        </p:txBody>
      </p:sp>
      <p:sp>
        <p:nvSpPr>
          <p:cNvPr id="4" name="Slide Number Placeholder 3"/>
          <p:cNvSpPr>
            <a:spLocks noGrp="1"/>
          </p:cNvSpPr>
          <p:nvPr>
            <p:ph type="sldNum" sz="quarter" idx="5"/>
          </p:nvPr>
        </p:nvSpPr>
        <p:spPr/>
        <p:txBody>
          <a:bodyPr/>
          <a:lstStyle/>
          <a:p>
            <a:fld id="{7167E901-B6D5-4CFA-9E41-93BABA613933}" type="slidenum">
              <a:rPr lang="en-GB" smtClean="0"/>
              <a:t>17</a:t>
            </a:fld>
            <a:endParaRPr lang="en-GB"/>
          </a:p>
        </p:txBody>
      </p:sp>
    </p:spTree>
    <p:extLst>
      <p:ext uri="{BB962C8B-B14F-4D97-AF65-F5344CB8AC3E}">
        <p14:creationId xmlns:p14="http://schemas.microsoft.com/office/powerpoint/2010/main" val="3007361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https://check.getsafeonline.org/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18</a:t>
            </a:fld>
            <a:endParaRPr lang="en-GB"/>
          </a:p>
        </p:txBody>
      </p:sp>
    </p:spTree>
    <p:extLst>
      <p:ext uri="{BB962C8B-B14F-4D97-AF65-F5344CB8AC3E}">
        <p14:creationId xmlns:p14="http://schemas.microsoft.com/office/powerpoint/2010/main" val="35420220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Ted video on misinformation - https://www.youtube.com/watch?v=cSKGa_7XJkg </a:t>
            </a:r>
          </a:p>
          <a:p>
            <a:endParaRPr lang="en-GB" dirty="0"/>
          </a:p>
          <a:p>
            <a:r>
              <a:rPr lang="en-GB" dirty="0"/>
              <a:t>Longer Ted talk on Misinformation - https://www.youtube.com/watch?v=-7ORAKULel4 </a:t>
            </a:r>
          </a:p>
        </p:txBody>
      </p:sp>
      <p:sp>
        <p:nvSpPr>
          <p:cNvPr id="4" name="Slide Number Placeholder 3"/>
          <p:cNvSpPr>
            <a:spLocks noGrp="1"/>
          </p:cNvSpPr>
          <p:nvPr>
            <p:ph type="sldNum" sz="quarter" idx="5"/>
          </p:nvPr>
        </p:nvSpPr>
        <p:spPr/>
        <p:txBody>
          <a:bodyPr/>
          <a:lstStyle/>
          <a:p>
            <a:fld id="{7167E901-B6D5-4CFA-9E41-93BABA613933}" type="slidenum">
              <a:rPr lang="en-GB" smtClean="0"/>
              <a:t>19</a:t>
            </a:fld>
            <a:endParaRPr lang="en-GB"/>
          </a:p>
        </p:txBody>
      </p:sp>
    </p:spTree>
    <p:extLst>
      <p:ext uri="{BB962C8B-B14F-4D97-AF65-F5344CB8AC3E}">
        <p14:creationId xmlns:p14="http://schemas.microsoft.com/office/powerpoint/2010/main" val="29207006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will take between 30mins to 60 mins depending on ability of group and time available. </a:t>
            </a:r>
          </a:p>
          <a:p>
            <a:endParaRPr lang="en-GB" dirty="0"/>
          </a:p>
          <a:p>
            <a:r>
              <a:rPr lang="en-GB" dirty="0"/>
              <a:t>Use the activity to identify issues with knowledge and technical skill. </a:t>
            </a:r>
          </a:p>
        </p:txBody>
      </p:sp>
      <p:sp>
        <p:nvSpPr>
          <p:cNvPr id="4" name="Slide Number Placeholder 3"/>
          <p:cNvSpPr>
            <a:spLocks noGrp="1"/>
          </p:cNvSpPr>
          <p:nvPr>
            <p:ph type="sldNum" sz="quarter" idx="5"/>
          </p:nvPr>
        </p:nvSpPr>
        <p:spPr/>
        <p:txBody>
          <a:bodyPr/>
          <a:lstStyle/>
          <a:p>
            <a:fld id="{7167E901-B6D5-4CFA-9E41-93BABA613933}" type="slidenum">
              <a:rPr lang="en-GB" smtClean="0"/>
              <a:t>20</a:t>
            </a:fld>
            <a:endParaRPr lang="en-GB"/>
          </a:p>
        </p:txBody>
      </p:sp>
    </p:spTree>
    <p:extLst>
      <p:ext uri="{BB962C8B-B14F-4D97-AF65-F5344CB8AC3E}">
        <p14:creationId xmlns:p14="http://schemas.microsoft.com/office/powerpoint/2010/main" val="41335868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23</a:t>
            </a:fld>
            <a:endParaRPr lang="en-GB"/>
          </a:p>
        </p:txBody>
      </p:sp>
    </p:spTree>
    <p:extLst>
      <p:ext uri="{BB962C8B-B14F-4D97-AF65-F5344CB8AC3E}">
        <p14:creationId xmlns:p14="http://schemas.microsoft.com/office/powerpoint/2010/main" val="397096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06945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24036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2/2/2026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customXml" Target="../ink/ink4.xml"/><Relationship Id="rId18" Type="http://schemas.openxmlformats.org/officeDocument/2006/relationships/customXml" Target="../ink/ink9.xml"/><Relationship Id="rId3" Type="http://schemas.openxmlformats.org/officeDocument/2006/relationships/image" Target="../media/image4.png"/><Relationship Id="rId21" Type="http://schemas.openxmlformats.org/officeDocument/2006/relationships/customXml" Target="../ink/ink12.xml"/><Relationship Id="rId7" Type="http://schemas.openxmlformats.org/officeDocument/2006/relationships/image" Target="../media/image8.png"/><Relationship Id="rId12" Type="http://schemas.openxmlformats.org/officeDocument/2006/relationships/customXml" Target="../ink/ink3.xml"/><Relationship Id="rId17" Type="http://schemas.openxmlformats.org/officeDocument/2006/relationships/customXml" Target="../ink/ink8.xml"/><Relationship Id="rId2" Type="http://schemas.openxmlformats.org/officeDocument/2006/relationships/notesSlide" Target="../notesSlides/notesSlide3.xml"/><Relationship Id="rId16" Type="http://schemas.openxmlformats.org/officeDocument/2006/relationships/customXml" Target="../ink/ink7.xml"/><Relationship Id="rId20" Type="http://schemas.openxmlformats.org/officeDocument/2006/relationships/customXml" Target="../ink/ink11.xml"/><Relationship Id="rId1" Type="http://schemas.openxmlformats.org/officeDocument/2006/relationships/slideLayout" Target="../slideLayouts/slideLayout11.xml"/><Relationship Id="rId6" Type="http://schemas.openxmlformats.org/officeDocument/2006/relationships/image" Target="../media/image7.svg"/><Relationship Id="rId11" Type="http://schemas.openxmlformats.org/officeDocument/2006/relationships/customXml" Target="../ink/ink2.xml"/><Relationship Id="rId5" Type="http://schemas.openxmlformats.org/officeDocument/2006/relationships/image" Target="../media/image6.png"/><Relationship Id="rId15" Type="http://schemas.openxmlformats.org/officeDocument/2006/relationships/customXml" Target="../ink/ink6.xml"/><Relationship Id="rId10" Type="http://schemas.openxmlformats.org/officeDocument/2006/relationships/image" Target="../media/image9.png"/><Relationship Id="rId19" Type="http://schemas.openxmlformats.org/officeDocument/2006/relationships/customXml" Target="../ink/ink10.xml"/><Relationship Id="rId4" Type="http://schemas.openxmlformats.org/officeDocument/2006/relationships/image" Target="../media/image5.svg"/><Relationship Id="rId9" Type="http://schemas.openxmlformats.org/officeDocument/2006/relationships/customXml" Target="../ink/ink1.xml"/><Relationship Id="rId14" Type="http://schemas.openxmlformats.org/officeDocument/2006/relationships/customXml" Target="../ink/ink5.xml"/><Relationship Id="rId22" Type="http://schemas.openxmlformats.org/officeDocument/2006/relationships/customXml" Target="../ink/ink13.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statista.com/statistics/272014/global-social-networks-ranked-by-number-of-user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hyperlink" Target="https://theconversation.com/mands-cyberattack-how-can-retailers-regain-customers-trust-after-a-hack-a-marketing-expert-explains-257142"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informationisbeautiful.net/visualizations/worlds-biggest-data-breaches-hacks/"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hyperlink" Target="https://informationisbeautiful.net/visualizations/worlds-biggest-data-breaches-hacks/" TargetMode="Externa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w2tW50CD6Aw?feature=oembed" TargetMode="Externa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yrjT8m0hcKU?feature=oembed" TargetMode="External"/><Relationship Id="rId5" Type="http://schemas.openxmlformats.org/officeDocument/2006/relationships/hyperlink" Target="https://www.cifas.org.uk/services/identity-protection" TargetMode="Externa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vPJ6irUDmHI?feature=oembed" TargetMode="Externa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heck.getsafeonline.org/"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cSKGa_7XJkg?feature=oembed" TargetMode="Externa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hyperlink" Target="https://www.statista.com/statistics/272014/global-social-networks-ranked-by-number-of-users/" TargetMode="Externa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2">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DIGITAL SAFETY </a:t>
            </a:r>
          </a:p>
          <a:p>
            <a:pPr algn="ctr"/>
            <a:r>
              <a:rPr lang="en-GB" sz="2800" b="1" dirty="0">
                <a:latin typeface="Arial" panose="020B0604020202020204" pitchFamily="34" charset="0"/>
                <a:cs typeface="Arial" panose="020B0604020202020204" pitchFamily="34" charset="0"/>
              </a:rPr>
              <a:t>WEEK 5</a:t>
            </a:r>
          </a:p>
          <a:p>
            <a:pPr algn="ctr"/>
            <a:r>
              <a:rPr lang="en-GB" sz="2800" b="1" dirty="0">
                <a:latin typeface="Arial" panose="020B0604020202020204" pitchFamily="34" charset="0"/>
                <a:cs typeface="Arial" panose="020B0604020202020204" pitchFamily="34" charset="0"/>
              </a:rPr>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C9B2B-0DD2-D5A4-A91E-2B7DDAC23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EC071-0ACE-F79F-2CC8-BAEC8D182524}"/>
              </a:ext>
            </a:extLst>
          </p:cNvPr>
          <p:cNvSpPr>
            <a:spLocks noGrp="1"/>
          </p:cNvSpPr>
          <p:nvPr>
            <p:ph type="title"/>
          </p:nvPr>
        </p:nvSpPr>
        <p:spPr>
          <a:xfrm>
            <a:off x="358219" y="365125"/>
            <a:ext cx="11481847" cy="413351"/>
          </a:xfrm>
        </p:spPr>
        <p:txBody>
          <a:bodyPr>
            <a:normAutofit fontScale="90000"/>
          </a:bodyPr>
          <a:lstStyle/>
          <a:p>
            <a:endParaRPr lang="en-GB" dirty="0"/>
          </a:p>
        </p:txBody>
      </p:sp>
      <mc:AlternateContent xmlns:mc="http://schemas.openxmlformats.org/markup-compatibility/2006">
        <mc:Choice xmlns:a14="http://schemas.microsoft.com/office/drawing/2010/main" Requires="a14">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777214170"/>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a:t>
                          </a:r>
                        </a:p>
                      </a:txBody>
                      <a:tcPr/>
                    </a:tc>
                    <a:extLst>
                      <a:ext uri="{0D108BD9-81ED-4DB2-BD59-A6C34878D82A}">
                        <a16:rowId xmlns:a16="http://schemas.microsoft.com/office/drawing/2014/main" val="957201797"/>
                      </a:ext>
                    </a:extLst>
                  </a:tr>
                  <a:tr h="45123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a:t>
                          </a:r>
                          <a:r>
                            <a:rPr lang="en-GB" b="1">
                              <a:highlight>
                                <a:srgbClr val="FFFF00"/>
                              </a:highlight>
                              <a:latin typeface="Arial" panose="020B0604020202020204" pitchFamily="34" charset="0"/>
                              <a:cs typeface="Arial" panose="020B0604020202020204" pitchFamily="34" charset="0"/>
                            </a:rPr>
                            <a:t>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2276">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mc:Choice>
        <mc:Fallback>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777214170"/>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endParaRPr lang="en-US"/>
                        </a:p>
                      </a:txBody>
                      <a:tcPr>
                        <a:blipFill>
                          <a:blip r:embed="rId3"/>
                          <a:stretch>
                            <a:fillRect l="-20169" t="-350667" r="-282" b="-972000"/>
                          </a:stretch>
                        </a:blipFill>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endParaRPr lang="en-US"/>
                        </a:p>
                      </a:txBody>
                      <a:tcPr>
                        <a:blipFill>
                          <a:blip r:embed="rId3"/>
                          <a:stretch>
                            <a:fillRect l="-20169" t="-456757" r="-282" b="-885135"/>
                          </a:stretch>
                        </a:blipFill>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a:t>
                          </a:r>
                        </a:p>
                      </a:txBody>
                      <a:tcPr/>
                    </a:tc>
                    <a:extLst>
                      <a:ext uri="{0D108BD9-81ED-4DB2-BD59-A6C34878D82A}">
                        <a16:rowId xmlns:a16="http://schemas.microsoft.com/office/drawing/2014/main" val="957201797"/>
                      </a:ext>
                    </a:extLst>
                  </a:tr>
                  <a:tr h="640080">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a:t>
                          </a:r>
                          <a:r>
                            <a:rPr lang="en-GB" b="1">
                              <a:highlight>
                                <a:srgbClr val="FFFF00"/>
                              </a:highlight>
                              <a:latin typeface="Arial" panose="020B0604020202020204" pitchFamily="34" charset="0"/>
                              <a:cs typeface="Arial" panose="020B0604020202020204" pitchFamily="34" charset="0"/>
                            </a:rPr>
                            <a:t>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4400">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mc:Fallback>
      </mc:AlternateContent>
    </p:spTree>
    <p:extLst>
      <p:ext uri="{BB962C8B-B14F-4D97-AF65-F5344CB8AC3E}">
        <p14:creationId xmlns:p14="http://schemas.microsoft.com/office/powerpoint/2010/main" val="227182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p:txBody>
          <a:bodyPr/>
          <a:lstStyle/>
          <a:p>
            <a:pPr algn="ctr"/>
            <a:r>
              <a:rPr lang="en-US" dirty="0"/>
              <a:t>During this session…</a:t>
            </a:r>
            <a:endParaRPr lang="en-GB" dirty="0"/>
          </a:p>
        </p:txBody>
      </p:sp>
      <p:sp>
        <p:nvSpPr>
          <p:cNvPr id="3" name="Content Placeholder 2">
            <a:extLst>
              <a:ext uri="{FF2B5EF4-FFF2-40B4-BE49-F238E27FC236}">
                <a16:creationId xmlns:a16="http://schemas.microsoft.com/office/drawing/2014/main" id="{EC907181-4DBD-5139-FD32-E43BB914F4C0}"/>
              </a:ext>
            </a:extLst>
          </p:cNvPr>
          <p:cNvSpPr>
            <a:spLocks noGrp="1"/>
          </p:cNvSpPr>
          <p:nvPr>
            <p:ph idx="1"/>
          </p:nvPr>
        </p:nvSpPr>
        <p:spPr/>
        <p:txBody>
          <a:bodyPr/>
          <a:lstStyle/>
          <a:p>
            <a:pPr marL="0" indent="0" algn="r">
              <a:buNone/>
            </a:pPr>
            <a:endParaRPr lang="en-GB" dirty="0"/>
          </a:p>
        </p:txBody>
      </p:sp>
      <p:grpSp>
        <p:nvGrpSpPr>
          <p:cNvPr id="16" name="Group 15">
            <a:extLst>
              <a:ext uri="{FF2B5EF4-FFF2-40B4-BE49-F238E27FC236}">
                <a16:creationId xmlns:a16="http://schemas.microsoft.com/office/drawing/2014/main" id="{D9D78185-187C-5263-7F1A-FD7E1B485E91}"/>
              </a:ext>
            </a:extLst>
          </p:cNvPr>
          <p:cNvGrpSpPr/>
          <p:nvPr/>
        </p:nvGrpSpPr>
        <p:grpSpPr>
          <a:xfrm>
            <a:off x="871036" y="2183047"/>
            <a:ext cx="2981250" cy="3105001"/>
            <a:chOff x="1132569" y="2439054"/>
            <a:chExt cx="2981250" cy="3105001"/>
          </a:xfrm>
        </p:grpSpPr>
        <p:sp>
          <p:nvSpPr>
            <p:cNvPr id="17" name="Oval 16">
              <a:extLst>
                <a:ext uri="{FF2B5EF4-FFF2-40B4-BE49-F238E27FC236}">
                  <a16:creationId xmlns:a16="http://schemas.microsoft.com/office/drawing/2014/main" id="{624AB737-2E64-60AE-90BD-BD61F1FB8A61}"/>
                </a:ext>
              </a:extLst>
            </p:cNvPr>
            <p:cNvSpPr/>
            <p:nvPr/>
          </p:nvSpPr>
          <p:spPr>
            <a:xfrm>
              <a:off x="1713912" y="2439054"/>
              <a:ext cx="1818562" cy="1818562"/>
            </a:xfrm>
            <a:prstGeom prst="ellipse">
              <a:avLst/>
            </a:prstGeom>
            <a:solidFill>
              <a:srgbClr val="FF0000"/>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18" name="Rectangle 17" descr="Internet outline">
              <a:extLst>
                <a:ext uri="{FF2B5EF4-FFF2-40B4-BE49-F238E27FC236}">
                  <a16:creationId xmlns:a16="http://schemas.microsoft.com/office/drawing/2014/main" id="{8B969FEA-7A62-814B-49D1-90BD67264140}"/>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7E5465E6-3FB3-0EFD-A2E3-D76FB5053D99}"/>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Become</a:t>
              </a:r>
              <a:r>
                <a:rPr lang="en-US" sz="1600" kern="1200" baseline="0" dirty="0"/>
                <a:t> more developed as a safe digital learner</a:t>
              </a:r>
              <a:endParaRPr lang="en-US" sz="1600" kern="1200" dirty="0"/>
            </a:p>
          </p:txBody>
        </p:sp>
      </p:grpSp>
      <p:grpSp>
        <p:nvGrpSpPr>
          <p:cNvPr id="20" name="Group 19">
            <a:extLst>
              <a:ext uri="{FF2B5EF4-FFF2-40B4-BE49-F238E27FC236}">
                <a16:creationId xmlns:a16="http://schemas.microsoft.com/office/drawing/2014/main" id="{14DFE407-6F59-2FE3-35BA-7E603E7DB230}"/>
              </a:ext>
            </a:extLst>
          </p:cNvPr>
          <p:cNvGrpSpPr/>
          <p:nvPr/>
        </p:nvGrpSpPr>
        <p:grpSpPr>
          <a:xfrm>
            <a:off x="4583924" y="2129259"/>
            <a:ext cx="2981250" cy="3105001"/>
            <a:chOff x="4635537" y="2439054"/>
            <a:chExt cx="2981250" cy="3105001"/>
          </a:xfrm>
        </p:grpSpPr>
        <p:sp>
          <p:nvSpPr>
            <p:cNvPr id="21" name="Oval 20">
              <a:extLst>
                <a:ext uri="{FF2B5EF4-FFF2-40B4-BE49-F238E27FC236}">
                  <a16:creationId xmlns:a16="http://schemas.microsoft.com/office/drawing/2014/main" id="{4A52CC9A-492E-6F75-4B73-349CB6764101}"/>
                </a:ext>
              </a:extLst>
            </p:cNvPr>
            <p:cNvSpPr/>
            <p:nvPr/>
          </p:nvSpPr>
          <p:spPr>
            <a:xfrm>
              <a:off x="5216881" y="2439054"/>
              <a:ext cx="1818562" cy="1818562"/>
            </a:xfrm>
            <a:prstGeom prst="ellipse">
              <a:avLst/>
            </a:prstGeom>
            <a:solidFill>
              <a:srgbClr val="00B050"/>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22" name="Rectangle 21" descr="Shield Tick with solid fill">
              <a:extLst>
                <a:ext uri="{FF2B5EF4-FFF2-40B4-BE49-F238E27FC236}">
                  <a16:creationId xmlns:a16="http://schemas.microsoft.com/office/drawing/2014/main" id="{4F584367-7B4D-93E8-BFDC-86C8DB010109}"/>
                </a:ext>
              </a:extLst>
            </p:cNvPr>
            <p:cNvSpPr/>
            <p:nvPr/>
          </p:nvSpPr>
          <p:spPr>
            <a:xfrm>
              <a:off x="5604444" y="2826617"/>
              <a:ext cx="1043437" cy="1043437"/>
            </a:xfrm>
            <a:prstGeom prst="rect">
              <a:avLst/>
            </a:prstGeom>
            <a:blipFill>
              <a:blip r:embed="rId5">
                <a:extLs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FAEC0A05-E03E-FD66-C9A7-EA0BE1673750}"/>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Understand how to protect your devices and your information online</a:t>
              </a:r>
            </a:p>
          </p:txBody>
        </p:sp>
      </p:grpSp>
      <p:grpSp>
        <p:nvGrpSpPr>
          <p:cNvPr id="24" name="Group 23">
            <a:extLst>
              <a:ext uri="{FF2B5EF4-FFF2-40B4-BE49-F238E27FC236}">
                <a16:creationId xmlns:a16="http://schemas.microsoft.com/office/drawing/2014/main" id="{8D2BFEF3-89E9-3DE8-8C52-E85600841C14}"/>
              </a:ext>
            </a:extLst>
          </p:cNvPr>
          <p:cNvGrpSpPr/>
          <p:nvPr/>
        </p:nvGrpSpPr>
        <p:grpSpPr>
          <a:xfrm>
            <a:off x="8211995" y="2183047"/>
            <a:ext cx="2981250" cy="3105001"/>
            <a:chOff x="8138506" y="2439054"/>
            <a:chExt cx="2981250" cy="3105001"/>
          </a:xfrm>
        </p:grpSpPr>
        <p:sp>
          <p:nvSpPr>
            <p:cNvPr id="25" name="Oval 24">
              <a:extLst>
                <a:ext uri="{FF2B5EF4-FFF2-40B4-BE49-F238E27FC236}">
                  <a16:creationId xmlns:a16="http://schemas.microsoft.com/office/drawing/2014/main" id="{94A88E09-9ED2-4D88-B7A8-3B3C50AFBC96}"/>
                </a:ext>
              </a:extLst>
            </p:cNvPr>
            <p:cNvSpPr/>
            <p:nvPr/>
          </p:nvSpPr>
          <p:spPr>
            <a:xfrm>
              <a:off x="8719850" y="2439054"/>
              <a:ext cx="1818562" cy="1818562"/>
            </a:xfrm>
            <a:prstGeom prst="ellipse">
              <a:avLst/>
            </a:prstGeom>
            <a:solidFill>
              <a:srgbClr val="00B0F0"/>
            </a:solid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26" name="Rectangle 25" descr="Newspaper with solid fill">
              <a:extLst>
                <a:ext uri="{FF2B5EF4-FFF2-40B4-BE49-F238E27FC236}">
                  <a16:creationId xmlns:a16="http://schemas.microsoft.com/office/drawing/2014/main" id="{F0F9E227-E8C2-C974-FF70-3EF95D338027}"/>
                </a:ext>
              </a:extLst>
            </p:cNvPr>
            <p:cNvSpPr/>
            <p:nvPr/>
          </p:nvSpPr>
          <p:spPr>
            <a:xfrm>
              <a:off x="9107413" y="2826617"/>
              <a:ext cx="1043437" cy="1043437"/>
            </a:xfrm>
            <a:prstGeom prst="rect">
              <a:avLst/>
            </a:prstGeom>
            <a:blipFill>
              <a:blip r:embed="rId7">
                <a:extLs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3D40292E-F59E-E094-D5E2-8A0C8ACB37E9}"/>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Develop a basic understanding of disinformation</a:t>
              </a:r>
            </a:p>
          </p:txBody>
        </p:sp>
      </p:grpSp>
      <mc:AlternateContent xmlns:mc="http://schemas.openxmlformats.org/markup-compatibility/2006" xmlns:p14="http://schemas.microsoft.com/office/powerpoint/2010/main">
        <mc:Choice Requires="p14">
          <p:contentPart p14:bwMode="auto" r:id="rId9">
            <p14:nvContentPartPr>
              <p14:cNvPr id="28" name="Ink 27">
                <a:extLst>
                  <a:ext uri="{FF2B5EF4-FFF2-40B4-BE49-F238E27FC236}">
                    <a16:creationId xmlns:a16="http://schemas.microsoft.com/office/drawing/2014/main" id="{223E228F-A363-A310-E269-7F63CD4DE289}"/>
                  </a:ext>
                </a:extLst>
              </p14:cNvPr>
              <p14:cNvContentPartPr/>
              <p14:nvPr/>
            </p14:nvContentPartPr>
            <p14:xfrm>
              <a:off x="1709155" y="2610386"/>
              <a:ext cx="360" cy="360"/>
            </p14:xfrm>
          </p:contentPart>
        </mc:Choice>
        <mc:Fallback xmlns="">
          <p:pic>
            <p:nvPicPr>
              <p:cNvPr id="28" name="Ink 27">
                <a:extLst>
                  <a:ext uri="{FF2B5EF4-FFF2-40B4-BE49-F238E27FC236}">
                    <a16:creationId xmlns:a16="http://schemas.microsoft.com/office/drawing/2014/main" id="{223E228F-A363-A310-E269-7F63CD4DE289}"/>
                  </a:ext>
                </a:extLst>
              </p:cNvPr>
              <p:cNvPicPr/>
              <p:nvPr/>
            </p:nvPicPr>
            <p:blipFill>
              <a:blip r:embed="rId10"/>
              <a:stretch>
                <a:fillRect/>
              </a:stretch>
            </p:blipFill>
            <p:spPr>
              <a:xfrm>
                <a:off x="1703035" y="260426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9" name="Ink 28">
                <a:extLst>
                  <a:ext uri="{FF2B5EF4-FFF2-40B4-BE49-F238E27FC236}">
                    <a16:creationId xmlns:a16="http://schemas.microsoft.com/office/drawing/2014/main" id="{17FCE8F3-9E89-EEA8-1D5C-02CAF7C8D8BB}"/>
                  </a:ext>
                </a:extLst>
              </p14:cNvPr>
              <p14:cNvContentPartPr/>
              <p14:nvPr/>
            </p14:nvContentPartPr>
            <p14:xfrm>
              <a:off x="2543995" y="2769146"/>
              <a:ext cx="360" cy="360"/>
            </p14:xfrm>
          </p:contentPart>
        </mc:Choice>
        <mc:Fallback xmlns="">
          <p:pic>
            <p:nvPicPr>
              <p:cNvPr id="29" name="Ink 28">
                <a:extLst>
                  <a:ext uri="{FF2B5EF4-FFF2-40B4-BE49-F238E27FC236}">
                    <a16:creationId xmlns:a16="http://schemas.microsoft.com/office/drawing/2014/main" id="{17FCE8F3-9E89-EEA8-1D5C-02CAF7C8D8BB}"/>
                  </a:ext>
                </a:extLst>
              </p:cNvPr>
              <p:cNvPicPr/>
              <p:nvPr/>
            </p:nvPicPr>
            <p:blipFill>
              <a:blip r:embed="rId10"/>
              <a:stretch>
                <a:fillRect/>
              </a:stretch>
            </p:blipFill>
            <p:spPr>
              <a:xfrm>
                <a:off x="2537875" y="276302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0" name="Ink 29">
                <a:extLst>
                  <a:ext uri="{FF2B5EF4-FFF2-40B4-BE49-F238E27FC236}">
                    <a16:creationId xmlns:a16="http://schemas.microsoft.com/office/drawing/2014/main" id="{98406C58-DBD8-96D0-D080-79E18D49FD3D}"/>
                  </a:ext>
                </a:extLst>
              </p14:cNvPr>
              <p14:cNvContentPartPr/>
              <p14:nvPr/>
            </p14:nvContentPartPr>
            <p14:xfrm>
              <a:off x="2517355" y="3140306"/>
              <a:ext cx="360" cy="360"/>
            </p14:xfrm>
          </p:contentPart>
        </mc:Choice>
        <mc:Fallback xmlns="">
          <p:pic>
            <p:nvPicPr>
              <p:cNvPr id="30" name="Ink 29">
                <a:extLst>
                  <a:ext uri="{FF2B5EF4-FFF2-40B4-BE49-F238E27FC236}">
                    <a16:creationId xmlns:a16="http://schemas.microsoft.com/office/drawing/2014/main" id="{98406C58-DBD8-96D0-D080-79E18D49FD3D}"/>
                  </a:ext>
                </a:extLst>
              </p:cNvPr>
              <p:cNvPicPr/>
              <p:nvPr/>
            </p:nvPicPr>
            <p:blipFill>
              <a:blip r:embed="rId10"/>
              <a:stretch>
                <a:fillRect/>
              </a:stretch>
            </p:blipFill>
            <p:spPr>
              <a:xfrm>
                <a:off x="2511235" y="3134186"/>
                <a:ext cx="12600" cy="12600"/>
              </a:xfrm>
              <a:prstGeom prst="rect">
                <a:avLst/>
              </a:prstGeom>
            </p:spPr>
          </p:pic>
        </mc:Fallback>
      </mc:AlternateContent>
      <p:grpSp>
        <p:nvGrpSpPr>
          <p:cNvPr id="34" name="Group 33">
            <a:extLst>
              <a:ext uri="{FF2B5EF4-FFF2-40B4-BE49-F238E27FC236}">
                <a16:creationId xmlns:a16="http://schemas.microsoft.com/office/drawing/2014/main" id="{4AC051C7-6CF3-8D9E-C42F-8891259EBF60}"/>
              </a:ext>
            </a:extLst>
          </p:cNvPr>
          <p:cNvGrpSpPr/>
          <p:nvPr/>
        </p:nvGrpSpPr>
        <p:grpSpPr>
          <a:xfrm>
            <a:off x="2609875" y="3564746"/>
            <a:ext cx="360" cy="360"/>
            <a:chOff x="2609875" y="3564746"/>
            <a:chExt cx="360" cy="360"/>
          </a:xfrm>
        </p:grpSpPr>
        <mc:AlternateContent xmlns:mc="http://schemas.openxmlformats.org/markup-compatibility/2006" xmlns:p14="http://schemas.microsoft.com/office/powerpoint/2010/main">
          <mc:Choice Requires="p14">
            <p:contentPart p14:bwMode="auto" r:id="rId13">
              <p14:nvContentPartPr>
                <p14:cNvPr id="31" name="Ink 30">
                  <a:extLst>
                    <a:ext uri="{FF2B5EF4-FFF2-40B4-BE49-F238E27FC236}">
                      <a16:creationId xmlns:a16="http://schemas.microsoft.com/office/drawing/2014/main" id="{CE3D66D1-399B-A7CC-46EA-DCD5E9F5BAC8}"/>
                    </a:ext>
                  </a:extLst>
                </p14:cNvPr>
                <p14:cNvContentPartPr/>
                <p14:nvPr/>
              </p14:nvContentPartPr>
              <p14:xfrm>
                <a:off x="2609875" y="3564746"/>
                <a:ext cx="360" cy="360"/>
              </p14:xfrm>
            </p:contentPart>
          </mc:Choice>
          <mc:Fallback xmlns="">
            <p:pic>
              <p:nvPicPr>
                <p:cNvPr id="31" name="Ink 30">
                  <a:extLst>
                    <a:ext uri="{FF2B5EF4-FFF2-40B4-BE49-F238E27FC236}">
                      <a16:creationId xmlns:a16="http://schemas.microsoft.com/office/drawing/2014/main" id="{CE3D66D1-399B-A7CC-46EA-DCD5E9F5BAC8}"/>
                    </a:ext>
                  </a:extLst>
                </p:cNvPr>
                <p:cNvPicPr/>
                <p:nvPr/>
              </p:nvPicPr>
              <p:blipFill>
                <a:blip r:embed="rId10"/>
                <a:stretch>
                  <a:fillRect/>
                </a:stretch>
              </p:blipFill>
              <p:spPr>
                <a:xfrm>
                  <a:off x="2603755" y="355862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2" name="Ink 31">
                  <a:extLst>
                    <a:ext uri="{FF2B5EF4-FFF2-40B4-BE49-F238E27FC236}">
                      <a16:creationId xmlns:a16="http://schemas.microsoft.com/office/drawing/2014/main" id="{8E81FB26-4338-BF30-DB1E-8B0D5DE4CE0F}"/>
                    </a:ext>
                  </a:extLst>
                </p14:cNvPr>
                <p14:cNvContentPartPr/>
                <p14:nvPr/>
              </p14:nvContentPartPr>
              <p14:xfrm>
                <a:off x="2609875" y="3564746"/>
                <a:ext cx="360" cy="360"/>
              </p14:xfrm>
            </p:contentPart>
          </mc:Choice>
          <mc:Fallback xmlns="">
            <p:pic>
              <p:nvPicPr>
                <p:cNvPr id="32" name="Ink 31">
                  <a:extLst>
                    <a:ext uri="{FF2B5EF4-FFF2-40B4-BE49-F238E27FC236}">
                      <a16:creationId xmlns:a16="http://schemas.microsoft.com/office/drawing/2014/main" id="{8E81FB26-4338-BF30-DB1E-8B0D5DE4CE0F}"/>
                    </a:ext>
                  </a:extLst>
                </p:cNvPr>
                <p:cNvPicPr/>
                <p:nvPr/>
              </p:nvPicPr>
              <p:blipFill>
                <a:blip r:embed="rId10"/>
                <a:stretch>
                  <a:fillRect/>
                </a:stretch>
              </p:blipFill>
              <p:spPr>
                <a:xfrm>
                  <a:off x="2603755" y="3558626"/>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
            <p14:nvContentPartPr>
              <p14:cNvPr id="33" name="Ink 32">
                <a:extLst>
                  <a:ext uri="{FF2B5EF4-FFF2-40B4-BE49-F238E27FC236}">
                    <a16:creationId xmlns:a16="http://schemas.microsoft.com/office/drawing/2014/main" id="{CBD35B4B-A79D-FF88-F422-EF2F89CEA677}"/>
                  </a:ext>
                </a:extLst>
              </p14:cNvPr>
              <p14:cNvContentPartPr/>
              <p14:nvPr/>
            </p14:nvContentPartPr>
            <p14:xfrm>
              <a:off x="6386995" y="3193586"/>
              <a:ext cx="360" cy="360"/>
            </p14:xfrm>
          </p:contentPart>
        </mc:Choice>
        <mc:Fallback xmlns="">
          <p:pic>
            <p:nvPicPr>
              <p:cNvPr id="33" name="Ink 32">
                <a:extLst>
                  <a:ext uri="{FF2B5EF4-FFF2-40B4-BE49-F238E27FC236}">
                    <a16:creationId xmlns:a16="http://schemas.microsoft.com/office/drawing/2014/main" id="{CBD35B4B-A79D-FF88-F422-EF2F89CEA677}"/>
                  </a:ext>
                </a:extLst>
              </p:cNvPr>
              <p:cNvPicPr/>
              <p:nvPr/>
            </p:nvPicPr>
            <p:blipFill>
              <a:blip r:embed="rId10"/>
              <a:stretch>
                <a:fillRect/>
              </a:stretch>
            </p:blipFill>
            <p:spPr>
              <a:xfrm>
                <a:off x="6380875" y="318746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5" name="Ink 34">
                <a:extLst>
                  <a:ext uri="{FF2B5EF4-FFF2-40B4-BE49-F238E27FC236}">
                    <a16:creationId xmlns:a16="http://schemas.microsoft.com/office/drawing/2014/main" id="{DCC5F6B9-0B61-8803-004D-AE4D01AA9500}"/>
                  </a:ext>
                </a:extLst>
              </p14:cNvPr>
              <p14:cNvContentPartPr/>
              <p14:nvPr/>
            </p14:nvContentPartPr>
            <p14:xfrm>
              <a:off x="2106595" y="2888666"/>
              <a:ext cx="360" cy="360"/>
            </p14:xfrm>
          </p:contentPart>
        </mc:Choice>
        <mc:Fallback xmlns="">
          <p:pic>
            <p:nvPicPr>
              <p:cNvPr id="35" name="Ink 34">
                <a:extLst>
                  <a:ext uri="{FF2B5EF4-FFF2-40B4-BE49-F238E27FC236}">
                    <a16:creationId xmlns:a16="http://schemas.microsoft.com/office/drawing/2014/main" id="{DCC5F6B9-0B61-8803-004D-AE4D01AA9500}"/>
                  </a:ext>
                </a:extLst>
              </p:cNvPr>
              <p:cNvPicPr/>
              <p:nvPr/>
            </p:nvPicPr>
            <p:blipFill>
              <a:blip r:embed="rId10"/>
              <a:stretch>
                <a:fillRect/>
              </a:stretch>
            </p:blipFill>
            <p:spPr>
              <a:xfrm>
                <a:off x="2100475" y="2882546"/>
                <a:ext cx="12600" cy="12600"/>
              </a:xfrm>
              <a:prstGeom prst="rect">
                <a:avLst/>
              </a:prstGeom>
            </p:spPr>
          </p:pic>
        </mc:Fallback>
      </mc:AlternateContent>
      <p:grpSp>
        <p:nvGrpSpPr>
          <p:cNvPr id="38" name="Group 37">
            <a:extLst>
              <a:ext uri="{FF2B5EF4-FFF2-40B4-BE49-F238E27FC236}">
                <a16:creationId xmlns:a16="http://schemas.microsoft.com/office/drawing/2014/main" id="{64043D08-33F8-CA8E-58BD-69387EBEA8F4}"/>
              </a:ext>
            </a:extLst>
          </p:cNvPr>
          <p:cNvGrpSpPr/>
          <p:nvPr/>
        </p:nvGrpSpPr>
        <p:grpSpPr>
          <a:xfrm>
            <a:off x="2252395" y="2822426"/>
            <a:ext cx="360" cy="360"/>
            <a:chOff x="2252395" y="2822426"/>
            <a:chExt cx="360" cy="360"/>
          </a:xfrm>
        </p:grpSpPr>
        <mc:AlternateContent xmlns:mc="http://schemas.openxmlformats.org/markup-compatibility/2006" xmlns:p14="http://schemas.microsoft.com/office/powerpoint/2010/main">
          <mc:Choice Requires="p14">
            <p:contentPart p14:bwMode="auto" r:id="rId17">
              <p14:nvContentPartPr>
                <p14:cNvPr id="36" name="Ink 35">
                  <a:extLst>
                    <a:ext uri="{FF2B5EF4-FFF2-40B4-BE49-F238E27FC236}">
                      <a16:creationId xmlns:a16="http://schemas.microsoft.com/office/drawing/2014/main" id="{C22C326C-CA02-F65E-DE94-81B70173C2D4}"/>
                    </a:ext>
                  </a:extLst>
                </p14:cNvPr>
                <p14:cNvContentPartPr/>
                <p14:nvPr/>
              </p14:nvContentPartPr>
              <p14:xfrm>
                <a:off x="2252395" y="2822426"/>
                <a:ext cx="360" cy="360"/>
              </p14:xfrm>
            </p:contentPart>
          </mc:Choice>
          <mc:Fallback xmlns="">
            <p:pic>
              <p:nvPicPr>
                <p:cNvPr id="36" name="Ink 35">
                  <a:extLst>
                    <a:ext uri="{FF2B5EF4-FFF2-40B4-BE49-F238E27FC236}">
                      <a16:creationId xmlns:a16="http://schemas.microsoft.com/office/drawing/2014/main" id="{C22C326C-CA02-F65E-DE94-81B70173C2D4}"/>
                    </a:ext>
                  </a:extLst>
                </p:cNvPr>
                <p:cNvPicPr/>
                <p:nvPr/>
              </p:nvPicPr>
              <p:blipFill>
                <a:blip r:embed="rId10"/>
                <a:stretch>
                  <a:fillRect/>
                </a:stretch>
              </p:blipFill>
              <p:spPr>
                <a:xfrm>
                  <a:off x="2246275" y="281630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7" name="Ink 36">
                  <a:extLst>
                    <a:ext uri="{FF2B5EF4-FFF2-40B4-BE49-F238E27FC236}">
                      <a16:creationId xmlns:a16="http://schemas.microsoft.com/office/drawing/2014/main" id="{729599E1-536F-54C2-CDB6-F0A5EC1690D7}"/>
                    </a:ext>
                  </a:extLst>
                </p14:cNvPr>
                <p14:cNvContentPartPr/>
                <p14:nvPr/>
              </p14:nvContentPartPr>
              <p14:xfrm>
                <a:off x="2252395" y="2822426"/>
                <a:ext cx="360" cy="360"/>
              </p14:xfrm>
            </p:contentPart>
          </mc:Choice>
          <mc:Fallback xmlns="">
            <p:pic>
              <p:nvPicPr>
                <p:cNvPr id="37" name="Ink 36">
                  <a:extLst>
                    <a:ext uri="{FF2B5EF4-FFF2-40B4-BE49-F238E27FC236}">
                      <a16:creationId xmlns:a16="http://schemas.microsoft.com/office/drawing/2014/main" id="{729599E1-536F-54C2-CDB6-F0A5EC1690D7}"/>
                    </a:ext>
                  </a:extLst>
                </p:cNvPr>
                <p:cNvPicPr/>
                <p:nvPr/>
              </p:nvPicPr>
              <p:blipFill>
                <a:blip r:embed="rId10"/>
                <a:stretch>
                  <a:fillRect/>
                </a:stretch>
              </p:blipFill>
              <p:spPr>
                <a:xfrm>
                  <a:off x="2246275" y="2816306"/>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39" name="Ink 38">
                <a:extLst>
                  <a:ext uri="{FF2B5EF4-FFF2-40B4-BE49-F238E27FC236}">
                    <a16:creationId xmlns:a16="http://schemas.microsoft.com/office/drawing/2014/main" id="{9D32E58D-BE2B-6CF7-271D-0052E13E1920}"/>
                  </a:ext>
                </a:extLst>
              </p14:cNvPr>
              <p14:cNvContentPartPr/>
              <p14:nvPr/>
            </p14:nvContentPartPr>
            <p14:xfrm>
              <a:off x="9223075" y="2676626"/>
              <a:ext cx="360" cy="360"/>
            </p14:xfrm>
          </p:contentPart>
        </mc:Choice>
        <mc:Fallback xmlns="">
          <p:pic>
            <p:nvPicPr>
              <p:cNvPr id="39" name="Ink 38">
                <a:extLst>
                  <a:ext uri="{FF2B5EF4-FFF2-40B4-BE49-F238E27FC236}">
                    <a16:creationId xmlns:a16="http://schemas.microsoft.com/office/drawing/2014/main" id="{9D32E58D-BE2B-6CF7-271D-0052E13E1920}"/>
                  </a:ext>
                </a:extLst>
              </p:cNvPr>
              <p:cNvPicPr/>
              <p:nvPr/>
            </p:nvPicPr>
            <p:blipFill>
              <a:blip r:embed="rId10"/>
              <a:stretch>
                <a:fillRect/>
              </a:stretch>
            </p:blipFill>
            <p:spPr>
              <a:xfrm>
                <a:off x="9216955" y="267050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40" name="Ink 39">
                <a:extLst>
                  <a:ext uri="{FF2B5EF4-FFF2-40B4-BE49-F238E27FC236}">
                    <a16:creationId xmlns:a16="http://schemas.microsoft.com/office/drawing/2014/main" id="{BC66F8B5-5ACC-7EB9-D70C-03E8CE0C59CB}"/>
                  </a:ext>
                </a:extLst>
              </p14:cNvPr>
              <p14:cNvContentPartPr/>
              <p14:nvPr/>
            </p14:nvContentPartPr>
            <p14:xfrm>
              <a:off x="9792955" y="3007826"/>
              <a:ext cx="360" cy="360"/>
            </p14:xfrm>
          </p:contentPart>
        </mc:Choice>
        <mc:Fallback xmlns="">
          <p:pic>
            <p:nvPicPr>
              <p:cNvPr id="40" name="Ink 39">
                <a:extLst>
                  <a:ext uri="{FF2B5EF4-FFF2-40B4-BE49-F238E27FC236}">
                    <a16:creationId xmlns:a16="http://schemas.microsoft.com/office/drawing/2014/main" id="{BC66F8B5-5ACC-7EB9-D70C-03E8CE0C59CB}"/>
                  </a:ext>
                </a:extLst>
              </p:cNvPr>
              <p:cNvPicPr/>
              <p:nvPr/>
            </p:nvPicPr>
            <p:blipFill>
              <a:blip r:embed="rId10"/>
              <a:stretch>
                <a:fillRect/>
              </a:stretch>
            </p:blipFill>
            <p:spPr>
              <a:xfrm>
                <a:off x="9786835" y="300170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2" name="Ink 41">
                <a:extLst>
                  <a:ext uri="{FF2B5EF4-FFF2-40B4-BE49-F238E27FC236}">
                    <a16:creationId xmlns:a16="http://schemas.microsoft.com/office/drawing/2014/main" id="{2F17BA89-150E-D9A9-BCB2-2E8169760F3C}"/>
                  </a:ext>
                </a:extLst>
              </p14:cNvPr>
              <p14:cNvContentPartPr/>
              <p14:nvPr/>
            </p14:nvContentPartPr>
            <p14:xfrm>
              <a:off x="1735899" y="2914946"/>
              <a:ext cx="360" cy="360"/>
            </p14:xfrm>
          </p:contentPart>
        </mc:Choice>
        <mc:Fallback xmlns="">
          <p:pic>
            <p:nvPicPr>
              <p:cNvPr id="42" name="Ink 41">
                <a:extLst>
                  <a:ext uri="{FF2B5EF4-FFF2-40B4-BE49-F238E27FC236}">
                    <a16:creationId xmlns:a16="http://schemas.microsoft.com/office/drawing/2014/main" id="{2F17BA89-150E-D9A9-BCB2-2E8169760F3C}"/>
                  </a:ext>
                </a:extLst>
              </p:cNvPr>
              <p:cNvPicPr/>
              <p:nvPr/>
            </p:nvPicPr>
            <p:blipFill>
              <a:blip r:embed="rId10"/>
              <a:stretch>
                <a:fillRect/>
              </a:stretch>
            </p:blipFill>
            <p:spPr>
              <a:xfrm>
                <a:off x="1729779" y="290882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43" name="Ink 42">
                <a:extLst>
                  <a:ext uri="{FF2B5EF4-FFF2-40B4-BE49-F238E27FC236}">
                    <a16:creationId xmlns:a16="http://schemas.microsoft.com/office/drawing/2014/main" id="{0816B26D-7A65-6987-BB22-D3C757A0B151}"/>
                  </a:ext>
                </a:extLst>
              </p14:cNvPr>
              <p14:cNvContentPartPr/>
              <p14:nvPr/>
            </p14:nvContentPartPr>
            <p14:xfrm>
              <a:off x="1616019" y="2914946"/>
              <a:ext cx="360" cy="360"/>
            </p14:xfrm>
          </p:contentPart>
        </mc:Choice>
        <mc:Fallback xmlns="">
          <p:pic>
            <p:nvPicPr>
              <p:cNvPr id="43" name="Ink 42">
                <a:extLst>
                  <a:ext uri="{FF2B5EF4-FFF2-40B4-BE49-F238E27FC236}">
                    <a16:creationId xmlns:a16="http://schemas.microsoft.com/office/drawing/2014/main" id="{0816B26D-7A65-6987-BB22-D3C757A0B151}"/>
                  </a:ext>
                </a:extLst>
              </p:cNvPr>
              <p:cNvPicPr/>
              <p:nvPr/>
            </p:nvPicPr>
            <p:blipFill>
              <a:blip r:embed="rId10"/>
              <a:stretch>
                <a:fillRect/>
              </a:stretch>
            </p:blipFill>
            <p:spPr>
              <a:xfrm>
                <a:off x="1609899" y="2908826"/>
                <a:ext cx="12600" cy="12600"/>
              </a:xfrm>
              <a:prstGeom prst="rect">
                <a:avLst/>
              </a:prstGeom>
            </p:spPr>
          </p:pic>
        </mc:Fallback>
      </mc:AlternateContent>
    </p:spTree>
    <p:extLst>
      <p:ext uri="{BB962C8B-B14F-4D97-AF65-F5344CB8AC3E}">
        <p14:creationId xmlns:p14="http://schemas.microsoft.com/office/powerpoint/2010/main" val="392575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1E6E9-3B05-4677-9D89-8399ACA56A11}"/>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sz="4800" dirty="0"/>
              <a:t>How busy is the internet? </a:t>
            </a:r>
          </a:p>
        </p:txBody>
      </p:sp>
      <p:cxnSp>
        <p:nvCxnSpPr>
          <p:cNvPr id="51" name="Straight Connector 50">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8967" y="2246569"/>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CA7D7E1-6EE3-4666-8831-8C20466828F5}"/>
              </a:ext>
            </a:extLst>
          </p:cNvPr>
          <p:cNvSpPr txBox="1"/>
          <p:nvPr/>
        </p:nvSpPr>
        <p:spPr>
          <a:xfrm>
            <a:off x="7859485" y="2407436"/>
            <a:ext cx="3690257" cy="3461658"/>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Everyday, billions of people worldwide access the internet. </a:t>
            </a:r>
          </a:p>
          <a:p>
            <a:pPr>
              <a:spcAft>
                <a:spcPts val="600"/>
              </a:spcAft>
              <a:buFont typeface="Calibri" panose="020F0502020204030204" pitchFamily="34" charset="0"/>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Every user, every click, every post, every download leaves a digital footprint that can be tracked. </a:t>
            </a:r>
          </a:p>
          <a:p>
            <a:pPr>
              <a:spcAft>
                <a:spcPts val="600"/>
              </a:spcAft>
              <a:buFont typeface="Calibri" panose="020F0502020204030204" pitchFamily="34" charset="0"/>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Have you ever thought that your activity was being monitored? </a:t>
            </a:r>
          </a:p>
        </p:txBody>
      </p:sp>
      <p:sp>
        <p:nvSpPr>
          <p:cNvPr id="52" name="Rectangle 51">
            <a:extLst>
              <a:ext uri="{FF2B5EF4-FFF2-40B4-BE49-F238E27FC236}">
                <a16:creationId xmlns:a16="http://schemas.microsoft.com/office/drawing/2014/main" id="{F2BDE551-930A-4FE1-8434-09824E324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6" name="Content Placeholder 15" descr="A screenshot of a computer&#10;&#10;AI-generated content may be incorrect.">
            <a:extLst>
              <a:ext uri="{FF2B5EF4-FFF2-40B4-BE49-F238E27FC236}">
                <a16:creationId xmlns:a16="http://schemas.microsoft.com/office/drawing/2014/main" id="{07A279B6-916D-CCD7-49E6-BB0F731CB2BA}"/>
              </a:ext>
            </a:extLst>
          </p:cNvPr>
          <p:cNvPicPr>
            <a:picLocks noGrp="1" noChangeAspect="1"/>
          </p:cNvPicPr>
          <p:nvPr>
            <p:ph idx="1"/>
          </p:nvPr>
        </p:nvPicPr>
        <p:blipFill>
          <a:blip r:embed="rId3"/>
          <a:stretch>
            <a:fillRect/>
          </a:stretch>
        </p:blipFill>
        <p:spPr>
          <a:xfrm>
            <a:off x="380883" y="792357"/>
            <a:ext cx="6857765" cy="5038699"/>
          </a:xfrm>
        </p:spPr>
      </p:pic>
      <p:sp>
        <p:nvSpPr>
          <p:cNvPr id="17" name="TextBox 16">
            <a:extLst>
              <a:ext uri="{FF2B5EF4-FFF2-40B4-BE49-F238E27FC236}">
                <a16:creationId xmlns:a16="http://schemas.microsoft.com/office/drawing/2014/main" id="{E94B0507-8D00-2CAD-4DF7-3342D1260939}"/>
              </a:ext>
            </a:extLst>
          </p:cNvPr>
          <p:cNvSpPr txBox="1"/>
          <p:nvPr/>
        </p:nvSpPr>
        <p:spPr>
          <a:xfrm>
            <a:off x="7394713" y="5393635"/>
            <a:ext cx="4416404"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4"/>
              </a:rPr>
              <a:t>https://www.statista.com/statistics/272014/global-social-networks-ranked-by-number-of-users/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58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E59A-E4AA-4C99-9632-D44F3C0B5F6E}"/>
              </a:ext>
            </a:extLst>
          </p:cNvPr>
          <p:cNvSpPr>
            <a:spLocks noGrp="1"/>
          </p:cNvSpPr>
          <p:nvPr>
            <p:ph type="title"/>
          </p:nvPr>
        </p:nvSpPr>
        <p:spPr>
          <a:solidFill>
            <a:schemeClr val="accent2">
              <a:lumMod val="20000"/>
              <a:lumOff val="80000"/>
            </a:schemeClr>
          </a:solidFill>
        </p:spPr>
        <p:txBody>
          <a:bodyPr/>
          <a:lstStyle/>
          <a:p>
            <a:r>
              <a:rPr lang="en-GB" dirty="0"/>
              <a:t>Key Digital Safety Skills</a:t>
            </a:r>
          </a:p>
        </p:txBody>
      </p:sp>
      <p:sp>
        <p:nvSpPr>
          <p:cNvPr id="6" name="Block Arc 5">
            <a:extLst>
              <a:ext uri="{FF2B5EF4-FFF2-40B4-BE49-F238E27FC236}">
                <a16:creationId xmlns:a16="http://schemas.microsoft.com/office/drawing/2014/main" id="{CEA0A7F1-8FC0-4A5B-A694-A7A4BB89937D}"/>
              </a:ext>
            </a:extLst>
          </p:cNvPr>
          <p:cNvSpPr/>
          <p:nvPr/>
        </p:nvSpPr>
        <p:spPr>
          <a:xfrm>
            <a:off x="-3154324" y="1455945"/>
            <a:ext cx="5065299" cy="5065299"/>
          </a:xfrm>
          <a:prstGeom prst="blockArc">
            <a:avLst>
              <a:gd name="adj1" fmla="val 18900000"/>
              <a:gd name="adj2" fmla="val 2700000"/>
              <a:gd name="adj3" fmla="val 426"/>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3" name="Group 12">
            <a:extLst>
              <a:ext uri="{FF2B5EF4-FFF2-40B4-BE49-F238E27FC236}">
                <a16:creationId xmlns:a16="http://schemas.microsoft.com/office/drawing/2014/main" id="{4DE0D317-EB10-48AA-BFAA-4472F7B33EA3}"/>
              </a:ext>
            </a:extLst>
          </p:cNvPr>
          <p:cNvGrpSpPr/>
          <p:nvPr/>
        </p:nvGrpSpPr>
        <p:grpSpPr>
          <a:xfrm>
            <a:off x="1150363" y="2390259"/>
            <a:ext cx="9954601" cy="940197"/>
            <a:chOff x="1150363" y="2390259"/>
            <a:chExt cx="9954601" cy="940197"/>
          </a:xfrm>
        </p:grpSpPr>
        <p:sp>
          <p:nvSpPr>
            <p:cNvPr id="7" name="Freeform: Shape 6">
              <a:extLst>
                <a:ext uri="{FF2B5EF4-FFF2-40B4-BE49-F238E27FC236}">
                  <a16:creationId xmlns:a16="http://schemas.microsoft.com/office/drawing/2014/main" id="{CECC9869-6769-4F22-B92F-5DDC0BCD5F5F}"/>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 your devices </a:t>
              </a:r>
            </a:p>
          </p:txBody>
        </p:sp>
        <p:sp>
          <p:nvSpPr>
            <p:cNvPr id="8" name="Oval 7">
              <a:extLst>
                <a:ext uri="{FF2B5EF4-FFF2-40B4-BE49-F238E27FC236}">
                  <a16:creationId xmlns:a16="http://schemas.microsoft.com/office/drawing/2014/main" id="{8E0F2E41-A781-46ED-9F69-123FD114473A}"/>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4" name="Group 13">
            <a:extLst>
              <a:ext uri="{FF2B5EF4-FFF2-40B4-BE49-F238E27FC236}">
                <a16:creationId xmlns:a16="http://schemas.microsoft.com/office/drawing/2014/main" id="{A5A10664-1230-489D-A625-D223ED5FD7F5}"/>
              </a:ext>
            </a:extLst>
          </p:cNvPr>
          <p:cNvGrpSpPr/>
          <p:nvPr/>
        </p:nvGrpSpPr>
        <p:grpSpPr>
          <a:xfrm>
            <a:off x="1423772" y="3518495"/>
            <a:ext cx="9681192" cy="940197"/>
            <a:chOff x="1423772" y="3518495"/>
            <a:chExt cx="9681192" cy="940197"/>
          </a:xfrm>
        </p:grpSpPr>
        <p:sp>
          <p:nvSpPr>
            <p:cNvPr id="9" name="Freeform: Shape 8">
              <a:extLst>
                <a:ext uri="{FF2B5EF4-FFF2-40B4-BE49-F238E27FC236}">
                  <a16:creationId xmlns:a16="http://schemas.microsoft.com/office/drawing/2014/main" id="{FE675880-0391-4D55-BDCE-EE463D593FDA}"/>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Protecting your personal data</a:t>
              </a:r>
            </a:p>
          </p:txBody>
        </p:sp>
        <p:sp>
          <p:nvSpPr>
            <p:cNvPr id="10" name="Oval 9">
              <a:extLst>
                <a:ext uri="{FF2B5EF4-FFF2-40B4-BE49-F238E27FC236}">
                  <a16:creationId xmlns:a16="http://schemas.microsoft.com/office/drawing/2014/main" id="{FDD8F875-0206-4D2B-9DD4-2137DBD99DF2}"/>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5" name="Group 14">
            <a:extLst>
              <a:ext uri="{FF2B5EF4-FFF2-40B4-BE49-F238E27FC236}">
                <a16:creationId xmlns:a16="http://schemas.microsoft.com/office/drawing/2014/main" id="{E716D630-B415-44B1-915C-78AA1EC03BE9}"/>
              </a:ext>
            </a:extLst>
          </p:cNvPr>
          <p:cNvGrpSpPr/>
          <p:nvPr/>
        </p:nvGrpSpPr>
        <p:grpSpPr>
          <a:xfrm>
            <a:off x="1150363" y="4646731"/>
            <a:ext cx="9954601" cy="940197"/>
            <a:chOff x="1150363" y="4646731"/>
            <a:chExt cx="9954601" cy="940197"/>
          </a:xfrm>
        </p:grpSpPr>
        <p:sp>
          <p:nvSpPr>
            <p:cNvPr id="11" name="Freeform: Shape 10">
              <a:extLst>
                <a:ext uri="{FF2B5EF4-FFF2-40B4-BE49-F238E27FC236}">
                  <a16:creationId xmlns:a16="http://schemas.microsoft.com/office/drawing/2014/main" id="{5A627BC2-D982-4833-AE6A-71604298E502}"/>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Become critical when accessing websites and new information. </a:t>
              </a:r>
            </a:p>
          </p:txBody>
        </p:sp>
        <p:sp>
          <p:nvSpPr>
            <p:cNvPr id="12" name="Oval 11">
              <a:extLst>
                <a:ext uri="{FF2B5EF4-FFF2-40B4-BE49-F238E27FC236}">
                  <a16:creationId xmlns:a16="http://schemas.microsoft.com/office/drawing/2014/main" id="{DA45576A-8ED4-41B2-B377-94713932D652}"/>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4066374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DA0-57A8-4691-B5C1-DA73D279E376}"/>
              </a:ext>
            </a:extLst>
          </p:cNvPr>
          <p:cNvSpPr>
            <a:spLocks noGrp="1"/>
          </p:cNvSpPr>
          <p:nvPr>
            <p:ph type="title"/>
          </p:nvPr>
        </p:nvSpPr>
        <p:spPr>
          <a:xfrm>
            <a:off x="879430" y="1315525"/>
            <a:ext cx="10058400" cy="1450757"/>
          </a:xfrm>
        </p:spPr>
        <p:txBody>
          <a:bodyPr/>
          <a:lstStyle/>
          <a:p>
            <a:r>
              <a:rPr lang="en-GB" dirty="0"/>
              <a:t>What threats are there? </a:t>
            </a:r>
          </a:p>
        </p:txBody>
      </p:sp>
      <p:grpSp>
        <p:nvGrpSpPr>
          <p:cNvPr id="16" name="Group 15">
            <a:extLst>
              <a:ext uri="{FF2B5EF4-FFF2-40B4-BE49-F238E27FC236}">
                <a16:creationId xmlns:a16="http://schemas.microsoft.com/office/drawing/2014/main" id="{19857BD0-9958-4CB0-BA9F-52A250933DD4}"/>
              </a:ext>
            </a:extLst>
          </p:cNvPr>
          <p:cNvGrpSpPr/>
          <p:nvPr/>
        </p:nvGrpSpPr>
        <p:grpSpPr>
          <a:xfrm>
            <a:off x="1096963" y="3116227"/>
            <a:ext cx="10058399" cy="639360"/>
            <a:chOff x="1096963" y="2217394"/>
            <a:chExt cx="10058399" cy="639360"/>
          </a:xfrm>
        </p:grpSpPr>
        <p:sp>
          <p:nvSpPr>
            <p:cNvPr id="6" name="Rectangle 5">
              <a:extLst>
                <a:ext uri="{FF2B5EF4-FFF2-40B4-BE49-F238E27FC236}">
                  <a16:creationId xmlns:a16="http://schemas.microsoft.com/office/drawing/2014/main" id="{894FC5C9-F191-463F-8597-77EB37818604}"/>
                </a:ext>
              </a:extLst>
            </p:cNvPr>
            <p:cNvSpPr/>
            <p:nvPr/>
          </p:nvSpPr>
          <p:spPr>
            <a:xfrm>
              <a:off x="1096963" y="245355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17B86FD7-E959-4A99-BD65-67946AC395B6}"/>
                </a:ext>
              </a:extLst>
            </p:cNvPr>
            <p:cNvSpPr/>
            <p:nvPr/>
          </p:nvSpPr>
          <p:spPr>
            <a:xfrm>
              <a:off x="1599883" y="221739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Virus and malware</a:t>
              </a:r>
            </a:p>
          </p:txBody>
        </p:sp>
      </p:grpSp>
      <p:grpSp>
        <p:nvGrpSpPr>
          <p:cNvPr id="17" name="Group 16">
            <a:extLst>
              <a:ext uri="{FF2B5EF4-FFF2-40B4-BE49-F238E27FC236}">
                <a16:creationId xmlns:a16="http://schemas.microsoft.com/office/drawing/2014/main" id="{E471F9AF-4B0A-4619-8017-E7761DB4FB07}"/>
              </a:ext>
            </a:extLst>
          </p:cNvPr>
          <p:cNvGrpSpPr/>
          <p:nvPr/>
        </p:nvGrpSpPr>
        <p:grpSpPr>
          <a:xfrm>
            <a:off x="1096963" y="3873667"/>
            <a:ext cx="10058399" cy="639360"/>
            <a:chOff x="1096963" y="2943154"/>
            <a:chExt cx="10058399" cy="639360"/>
          </a:xfrm>
        </p:grpSpPr>
        <p:sp>
          <p:nvSpPr>
            <p:cNvPr id="8" name="Rectangle 7">
              <a:extLst>
                <a:ext uri="{FF2B5EF4-FFF2-40B4-BE49-F238E27FC236}">
                  <a16:creationId xmlns:a16="http://schemas.microsoft.com/office/drawing/2014/main" id="{B03A8E95-1C56-4093-9A0F-D34BB9464D0C}"/>
                </a:ext>
              </a:extLst>
            </p:cNvPr>
            <p:cNvSpPr/>
            <p:nvPr/>
          </p:nvSpPr>
          <p:spPr>
            <a:xfrm>
              <a:off x="1096963" y="317931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C9F59ACE-DF4E-4E70-8554-329C2725468F}"/>
                </a:ext>
              </a:extLst>
            </p:cNvPr>
            <p:cNvSpPr/>
            <p:nvPr/>
          </p:nvSpPr>
          <p:spPr>
            <a:xfrm>
              <a:off x="1599883" y="294315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Online scams </a:t>
              </a:r>
            </a:p>
          </p:txBody>
        </p:sp>
      </p:grpSp>
      <p:grpSp>
        <p:nvGrpSpPr>
          <p:cNvPr id="18" name="Group 17">
            <a:extLst>
              <a:ext uri="{FF2B5EF4-FFF2-40B4-BE49-F238E27FC236}">
                <a16:creationId xmlns:a16="http://schemas.microsoft.com/office/drawing/2014/main" id="{84CC5794-3CDD-4DE3-B427-4DDEC0F9A1E3}"/>
              </a:ext>
            </a:extLst>
          </p:cNvPr>
          <p:cNvGrpSpPr/>
          <p:nvPr/>
        </p:nvGrpSpPr>
        <p:grpSpPr>
          <a:xfrm>
            <a:off x="1096963" y="4769580"/>
            <a:ext cx="10058399" cy="639360"/>
            <a:chOff x="1096963" y="3668914"/>
            <a:chExt cx="10058399" cy="639360"/>
          </a:xfrm>
        </p:grpSpPr>
        <p:sp>
          <p:nvSpPr>
            <p:cNvPr id="10" name="Rectangle 9">
              <a:extLst>
                <a:ext uri="{FF2B5EF4-FFF2-40B4-BE49-F238E27FC236}">
                  <a16:creationId xmlns:a16="http://schemas.microsoft.com/office/drawing/2014/main" id="{5A21BD67-E3D2-4B03-B01C-6068339B4D9A}"/>
                </a:ext>
              </a:extLst>
            </p:cNvPr>
            <p:cNvSpPr/>
            <p:nvPr/>
          </p:nvSpPr>
          <p:spPr>
            <a:xfrm>
              <a:off x="1096963" y="390507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C32E98E-7BDA-487C-9290-8BE45A00E784}"/>
                </a:ext>
              </a:extLst>
            </p:cNvPr>
            <p:cNvSpPr/>
            <p:nvPr/>
          </p:nvSpPr>
          <p:spPr>
            <a:xfrm>
              <a:off x="1599883" y="366891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Hackers </a:t>
              </a:r>
            </a:p>
          </p:txBody>
        </p:sp>
      </p:grpSp>
      <p:grpSp>
        <p:nvGrpSpPr>
          <p:cNvPr id="21" name="Group 20">
            <a:extLst>
              <a:ext uri="{FF2B5EF4-FFF2-40B4-BE49-F238E27FC236}">
                <a16:creationId xmlns:a16="http://schemas.microsoft.com/office/drawing/2014/main" id="{A082B6F6-9769-4652-A7CB-CCF47092F065}"/>
              </a:ext>
            </a:extLst>
          </p:cNvPr>
          <p:cNvGrpSpPr/>
          <p:nvPr/>
        </p:nvGrpSpPr>
        <p:grpSpPr>
          <a:xfrm>
            <a:off x="574630" y="781540"/>
            <a:ext cx="9954601" cy="940197"/>
            <a:chOff x="1150363" y="2390259"/>
            <a:chExt cx="9954601" cy="940197"/>
          </a:xfrm>
        </p:grpSpPr>
        <p:sp>
          <p:nvSpPr>
            <p:cNvPr id="22" name="Freeform: Shape 21">
              <a:extLst>
                <a:ext uri="{FF2B5EF4-FFF2-40B4-BE49-F238E27FC236}">
                  <a16:creationId xmlns:a16="http://schemas.microsoft.com/office/drawing/2014/main" id="{4D70DD2C-CFBF-4D8A-99C9-6D4D8CD55FF1}"/>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 your devices </a:t>
              </a:r>
            </a:p>
          </p:txBody>
        </p:sp>
        <p:sp>
          <p:nvSpPr>
            <p:cNvPr id="23" name="Oval 22">
              <a:extLst>
                <a:ext uri="{FF2B5EF4-FFF2-40B4-BE49-F238E27FC236}">
                  <a16:creationId xmlns:a16="http://schemas.microsoft.com/office/drawing/2014/main" id="{6E00D0F9-EB8B-413A-B15C-5CB26A7ACAEF}"/>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08122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AFDDC2-03E2-4B75-B0BC-BEE56FDDE5EA}"/>
              </a:ext>
            </a:extLst>
          </p:cNvPr>
          <p:cNvGrpSpPr/>
          <p:nvPr/>
        </p:nvGrpSpPr>
        <p:grpSpPr>
          <a:xfrm>
            <a:off x="1036320" y="541882"/>
            <a:ext cx="9954601" cy="940197"/>
            <a:chOff x="1150363" y="2390259"/>
            <a:chExt cx="9954601" cy="940197"/>
          </a:xfrm>
        </p:grpSpPr>
        <p:sp>
          <p:nvSpPr>
            <p:cNvPr id="5" name="Freeform: Shape 4">
              <a:extLst>
                <a:ext uri="{FF2B5EF4-FFF2-40B4-BE49-F238E27FC236}">
                  <a16:creationId xmlns:a16="http://schemas.microsoft.com/office/drawing/2014/main" id="{5F11D40C-DAA9-4F62-8266-F44D625228E9}"/>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 your devices and accounts  </a:t>
              </a:r>
            </a:p>
          </p:txBody>
        </p:sp>
        <p:sp>
          <p:nvSpPr>
            <p:cNvPr id="6" name="Oval 5">
              <a:extLst>
                <a:ext uri="{FF2B5EF4-FFF2-40B4-BE49-F238E27FC236}">
                  <a16:creationId xmlns:a16="http://schemas.microsoft.com/office/drawing/2014/main" id="{D7D93222-0103-465B-A29F-FDDFDFD0E691}"/>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10" name="Online Media 9" title="Watch This Russian Hacker Break Into Our Computer In Minutes | CNBC">
            <a:hlinkClick r:id="" action="ppaction://media"/>
            <a:extLst>
              <a:ext uri="{FF2B5EF4-FFF2-40B4-BE49-F238E27FC236}">
                <a16:creationId xmlns:a16="http://schemas.microsoft.com/office/drawing/2014/main" id="{71F409FF-D685-4ACC-A077-1AD2B6CA2E09}"/>
              </a:ext>
            </a:extLst>
          </p:cNvPr>
          <p:cNvPicPr>
            <a:picLocks noGrp="1" noRot="1" noChangeAspect="1"/>
          </p:cNvPicPr>
          <p:nvPr>
            <p:ph idx="1"/>
            <a:videoFile r:link="rId1"/>
          </p:nvPr>
        </p:nvPicPr>
        <p:blipFill>
          <a:blip r:embed="rId4"/>
          <a:stretch>
            <a:fillRect/>
          </a:stretch>
        </p:blipFill>
        <p:spPr>
          <a:xfrm>
            <a:off x="2509352" y="1996751"/>
            <a:ext cx="7478633" cy="4225348"/>
          </a:xfrm>
          <a:prstGeom prst="rect">
            <a:avLst/>
          </a:prstGeom>
        </p:spPr>
      </p:pic>
    </p:spTree>
    <p:extLst>
      <p:ext uri="{BB962C8B-B14F-4D97-AF65-F5344CB8AC3E}">
        <p14:creationId xmlns:p14="http://schemas.microsoft.com/office/powerpoint/2010/main" val="3073432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802E-A485-3828-A4DE-7812AF1D1835}"/>
              </a:ext>
            </a:extLst>
          </p:cNvPr>
          <p:cNvSpPr>
            <a:spLocks noGrp="1"/>
          </p:cNvSpPr>
          <p:nvPr>
            <p:ph type="title"/>
          </p:nvPr>
        </p:nvSpPr>
        <p:spPr>
          <a:xfrm>
            <a:off x="1097280" y="0"/>
            <a:ext cx="10058400" cy="1351722"/>
          </a:xfrm>
          <a:solidFill>
            <a:schemeClr val="accent2">
              <a:lumMod val="20000"/>
              <a:lumOff val="80000"/>
            </a:schemeClr>
          </a:solidFill>
        </p:spPr>
        <p:txBody>
          <a:bodyPr>
            <a:normAutofit fontScale="90000"/>
          </a:bodyPr>
          <a:lstStyle/>
          <a:p>
            <a:r>
              <a:rPr lang="en-GB" dirty="0">
                <a:latin typeface="Arial" panose="020B0604020202020204" pitchFamily="34" charset="0"/>
                <a:cs typeface="Arial" panose="020B0604020202020204" pitchFamily="34" charset="0"/>
              </a:rPr>
              <a:t>Activity 1: Skim read the article below from ‘The Conservation’</a:t>
            </a:r>
          </a:p>
        </p:txBody>
      </p:sp>
      <p:sp>
        <p:nvSpPr>
          <p:cNvPr id="4" name="Content Placeholder 3">
            <a:extLst>
              <a:ext uri="{FF2B5EF4-FFF2-40B4-BE49-F238E27FC236}">
                <a16:creationId xmlns:a16="http://schemas.microsoft.com/office/drawing/2014/main" id="{B9904712-7ACD-E59E-9AD2-A63837EB7ECA}"/>
              </a:ext>
            </a:extLst>
          </p:cNvPr>
          <p:cNvSpPr>
            <a:spLocks noGrp="1"/>
          </p:cNvSpPr>
          <p:nvPr>
            <p:ph sz="half" idx="2"/>
          </p:nvPr>
        </p:nvSpPr>
        <p:spPr>
          <a:xfrm>
            <a:off x="5371307" y="2027583"/>
            <a:ext cx="5784373" cy="4108176"/>
          </a:xfrm>
        </p:spPr>
        <p:txBody>
          <a:bodyPr>
            <a:normAutofit/>
          </a:bodyPr>
          <a:lstStyle/>
          <a:p>
            <a:r>
              <a:rPr lang="en-GB" dirty="0">
                <a:latin typeface="Arial" panose="020B0604020202020204" pitchFamily="34" charset="0"/>
                <a:cs typeface="Arial" panose="020B0604020202020204" pitchFamily="34" charset="0"/>
              </a:rPr>
              <a:t>In recent news, there has been a cyber-attack on Jaguar Land Rover. Read below:</a:t>
            </a:r>
            <a:endParaRPr lang="en-US" dirty="0">
              <a:solidFill>
                <a:srgbClr val="5F84A8"/>
              </a:solidFill>
              <a:hlinkClick r:id="rId3">
                <a:extLst>
                  <a:ext uri="{A12FA001-AC4F-418D-AE19-62706E023703}">
                    <ahyp:hlinkClr xmlns:ahyp="http://schemas.microsoft.com/office/drawing/2018/hyperlinkcolor" val="tx"/>
                  </a:ext>
                </a:extLst>
              </a:hlinkClick>
            </a:endParaRPr>
          </a:p>
          <a:p>
            <a:r>
              <a:rPr lang="en-US" sz="2000" dirty="0">
                <a:solidFill>
                  <a:srgbClr val="5F84A8"/>
                </a:solidFill>
                <a:hlinkClick r:id="rId3">
                  <a:extLst>
                    <a:ext uri="{A12FA001-AC4F-418D-AE19-62706E023703}">
                      <ahyp:hlinkClr xmlns:ahyp="http://schemas.microsoft.com/office/drawing/2018/hyperlinkcolor" val="tx"/>
                    </a:ext>
                  </a:extLst>
                </a:hlinkClick>
              </a:rPr>
              <a:t>M&amp;S cyberattack: how can retailers regain customers’ trust after a hack? A marketing expert explains</a:t>
            </a:r>
            <a:endParaRPr lang="en-US" sz="2000" dirty="0"/>
          </a:p>
          <a:p>
            <a:r>
              <a:rPr lang="en-GB" dirty="0">
                <a:latin typeface="Arial" panose="020B0604020202020204" pitchFamily="34" charset="0"/>
                <a:cs typeface="Arial" panose="020B0604020202020204" pitchFamily="34" charset="0"/>
              </a:rPr>
              <a:t>1. Assess the article using the CRAAP test method you have learned in your Academic Skills Module</a:t>
            </a:r>
          </a:p>
          <a:p>
            <a:r>
              <a:rPr lang="en-GB" dirty="0">
                <a:latin typeface="Arial" panose="020B0604020202020204" pitchFamily="34" charset="0"/>
                <a:cs typeface="Arial" panose="020B0604020202020204" pitchFamily="34" charset="0"/>
              </a:rPr>
              <a:t>2. Summarise the article using the </a:t>
            </a:r>
            <a:r>
              <a:rPr lang="en-GB" dirty="0">
                <a:highlight>
                  <a:srgbClr val="FFFF00"/>
                </a:highlight>
                <a:latin typeface="Arial" panose="020B0604020202020204" pitchFamily="34" charset="0"/>
                <a:cs typeface="Arial" panose="020B0604020202020204" pitchFamily="34" charset="0"/>
              </a:rPr>
              <a:t>5Ws</a:t>
            </a:r>
            <a:r>
              <a:rPr lang="en-GB" dirty="0">
                <a:latin typeface="Arial" panose="020B0604020202020204" pitchFamily="34" charset="0"/>
                <a:cs typeface="Arial" panose="020B0604020202020204" pitchFamily="34" charset="0"/>
              </a:rPr>
              <a:t> of News Writing </a:t>
            </a:r>
            <a:r>
              <a:rPr lang="en-GB" i="1" dirty="0">
                <a:latin typeface="Arial" panose="020B0604020202020204" pitchFamily="34" charset="0"/>
                <a:cs typeface="Arial" panose="020B0604020202020204" pitchFamily="34" charset="0"/>
              </a:rPr>
              <a:t>– Who, What, Where, When, Why (</a:t>
            </a:r>
            <a:r>
              <a:rPr lang="en-GB" dirty="0">
                <a:latin typeface="Arial" panose="020B0604020202020204" pitchFamily="34" charset="0"/>
                <a:cs typeface="Arial" panose="020B0604020202020204" pitchFamily="34" charset="0"/>
              </a:rPr>
              <a:t>and</a:t>
            </a:r>
            <a:r>
              <a:rPr lang="en-GB" i="1" dirty="0">
                <a:latin typeface="Arial" panose="020B0604020202020204" pitchFamily="34" charset="0"/>
                <a:cs typeface="Arial" panose="020B0604020202020204" pitchFamily="34" charset="0"/>
              </a:rPr>
              <a:t> How)</a:t>
            </a:r>
          </a:p>
          <a:p>
            <a:pPr marL="0" indent="0">
              <a:buNone/>
            </a:pPr>
            <a:endParaRPr lang="en-GB" dirty="0">
              <a:latin typeface="Arial" panose="020B0604020202020204" pitchFamily="34" charset="0"/>
              <a:cs typeface="Arial" panose="020B0604020202020204" pitchFamily="34" charset="0"/>
            </a:endParaRPr>
          </a:p>
        </p:txBody>
      </p:sp>
      <p:pic>
        <p:nvPicPr>
          <p:cNvPr id="5" name="Content Placeholder 5" descr="A qr code with a white background">
            <a:extLst>
              <a:ext uri="{FF2B5EF4-FFF2-40B4-BE49-F238E27FC236}">
                <a16:creationId xmlns:a16="http://schemas.microsoft.com/office/drawing/2014/main" id="{3905A3DE-EC34-DF76-A3FD-839FCCA5FEF9}"/>
              </a:ext>
            </a:extLst>
          </p:cNvPr>
          <p:cNvPicPr>
            <a:picLocks noGrp="1" noChangeAspect="1"/>
          </p:cNvPicPr>
          <p:nvPr>
            <p:ph sz="half" idx="1"/>
          </p:nvPr>
        </p:nvPicPr>
        <p:blipFill>
          <a:blip r:embed="rId4"/>
          <a:stretch>
            <a:fillRect/>
          </a:stretch>
        </p:blipFill>
        <p:spPr>
          <a:xfrm>
            <a:off x="702366" y="1577010"/>
            <a:ext cx="4412974" cy="4558748"/>
          </a:xfrm>
          <a:prstGeom prst="rect">
            <a:avLst/>
          </a:prstGeom>
        </p:spPr>
      </p:pic>
    </p:spTree>
    <p:extLst>
      <p:ext uri="{BB962C8B-B14F-4D97-AF65-F5344CB8AC3E}">
        <p14:creationId xmlns:p14="http://schemas.microsoft.com/office/powerpoint/2010/main" val="3230110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4DE69-F5B0-E998-5B9F-EF64711BA8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E2D0CD-82B3-0D37-59A3-7CD6C5B8EFEB}"/>
              </a:ext>
            </a:extLst>
          </p:cNvPr>
          <p:cNvSpPr>
            <a:spLocks noGrp="1"/>
          </p:cNvSpPr>
          <p:nvPr>
            <p:ph type="title"/>
          </p:nvPr>
        </p:nvSpPr>
        <p:spPr>
          <a:xfrm>
            <a:off x="1020417" y="106017"/>
            <a:ext cx="10402957" cy="962732"/>
          </a:xfrm>
          <a:solidFill>
            <a:schemeClr val="accent2">
              <a:lumMod val="20000"/>
              <a:lumOff val="80000"/>
            </a:schemeClr>
          </a:solidFill>
        </p:spPr>
        <p:txBody>
          <a:bodyPr>
            <a:normAutofit fontScale="90000"/>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Activity 2:</a:t>
            </a:r>
          </a:p>
        </p:txBody>
      </p:sp>
      <p:sp>
        <p:nvSpPr>
          <p:cNvPr id="4" name="Content Placeholder 3">
            <a:extLst>
              <a:ext uri="{FF2B5EF4-FFF2-40B4-BE49-F238E27FC236}">
                <a16:creationId xmlns:a16="http://schemas.microsoft.com/office/drawing/2014/main" id="{DCA9834F-F5A6-70CB-254C-11743AF1E57E}"/>
              </a:ext>
            </a:extLst>
          </p:cNvPr>
          <p:cNvSpPr>
            <a:spLocks noGrp="1"/>
          </p:cNvSpPr>
          <p:nvPr>
            <p:ph sz="half" idx="2"/>
          </p:nvPr>
        </p:nvSpPr>
        <p:spPr>
          <a:xfrm>
            <a:off x="5605671" y="1351722"/>
            <a:ext cx="5550010" cy="4517372"/>
          </a:xfrm>
        </p:spPr>
        <p:txBody>
          <a:bodyPr/>
          <a:lstStyle/>
          <a:p>
            <a:r>
              <a:rPr lang="en-GB" dirty="0">
                <a:hlinkClick r:id="rId2"/>
              </a:rPr>
              <a:t>Information is Beautiful</a:t>
            </a:r>
            <a:endParaRPr lang="en-GB" dirty="0">
              <a:latin typeface="Arial" panose="020B0604020202020204" pitchFamily="34" charset="0"/>
              <a:cs typeface="Arial" panose="020B0604020202020204" pitchFamily="34" charset="0"/>
            </a:endParaRPr>
          </a:p>
          <a:p>
            <a:pPr marL="457200" indent="-457200">
              <a:buAutoNum type="arabicPeriod"/>
            </a:pPr>
            <a:r>
              <a:rPr lang="en-GB" sz="2800" dirty="0">
                <a:latin typeface="Arial" panose="020B0604020202020204" pitchFamily="34" charset="0"/>
                <a:cs typeface="Arial" panose="020B0604020202020204" pitchFamily="34" charset="0"/>
              </a:rPr>
              <a:t>Scan the data breach website opposite – use the filter (top left of page)</a:t>
            </a:r>
          </a:p>
          <a:p>
            <a:pPr marL="457200" indent="-457200">
              <a:buAutoNum type="arabicPeriod"/>
            </a:pPr>
            <a:r>
              <a:rPr lang="en-GB" sz="2800" dirty="0">
                <a:latin typeface="Arial" panose="020B0604020202020204" pitchFamily="34" charset="0"/>
                <a:cs typeface="Arial" panose="020B0604020202020204" pitchFamily="34" charset="0"/>
              </a:rPr>
              <a:t>Move your cursor over each ‘bubble’ and it gives a summary of the information.</a:t>
            </a:r>
          </a:p>
        </p:txBody>
      </p:sp>
      <p:pic>
        <p:nvPicPr>
          <p:cNvPr id="7" name="Content Placeholder 5" descr="A qr code with black squares">
            <a:extLst>
              <a:ext uri="{FF2B5EF4-FFF2-40B4-BE49-F238E27FC236}">
                <a16:creationId xmlns:a16="http://schemas.microsoft.com/office/drawing/2014/main" id="{D31C7F41-CF75-2BB9-EB42-69B54CA576FD}"/>
              </a:ext>
            </a:extLst>
          </p:cNvPr>
          <p:cNvPicPr>
            <a:picLocks noGrp="1" noChangeAspect="1"/>
          </p:cNvPicPr>
          <p:nvPr>
            <p:ph sz="half" idx="1"/>
          </p:nvPr>
        </p:nvPicPr>
        <p:blipFill>
          <a:blip r:embed="rId3"/>
          <a:stretch>
            <a:fillRect/>
          </a:stretch>
        </p:blipFill>
        <p:spPr>
          <a:xfrm>
            <a:off x="717382" y="1470991"/>
            <a:ext cx="4318261" cy="4318261"/>
          </a:xfrm>
          <a:prstGeom prst="rect">
            <a:avLst/>
          </a:prstGeom>
        </p:spPr>
      </p:pic>
    </p:spTree>
    <p:extLst>
      <p:ext uri="{BB962C8B-B14F-4D97-AF65-F5344CB8AC3E}">
        <p14:creationId xmlns:p14="http://schemas.microsoft.com/office/powerpoint/2010/main" val="533065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Rectangle 104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44" name="Straight Connector 104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45" name="Rectangle 1044">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E8DE6-2024-A809-C3CC-71F7D107D4A4}"/>
              </a:ext>
            </a:extLst>
          </p:cNvPr>
          <p:cNvSpPr>
            <a:spLocks noGrp="1"/>
          </p:cNvSpPr>
          <p:nvPr>
            <p:ph type="title"/>
          </p:nvPr>
        </p:nvSpPr>
        <p:spPr>
          <a:xfrm>
            <a:off x="5117309" y="634946"/>
            <a:ext cx="6432434" cy="1450757"/>
          </a:xfrm>
          <a:solidFill>
            <a:schemeClr val="accent2">
              <a:lumMod val="20000"/>
              <a:lumOff val="80000"/>
            </a:schemeClr>
          </a:solidFill>
        </p:spPr>
        <p:txBody>
          <a:bodyPr vert="horz" lIns="91440" tIns="45720" rIns="91440" bIns="45720" rtlCol="0" anchor="b">
            <a:normAutofit/>
          </a:bodyPr>
          <a:lstStyle/>
          <a:p>
            <a:r>
              <a:rPr lang="en-US" sz="4800" dirty="0"/>
              <a:t>Note-taking (from LCLM4001 Module)</a:t>
            </a:r>
          </a:p>
        </p:txBody>
      </p:sp>
      <p:pic>
        <p:nvPicPr>
          <p:cNvPr id="1026" name="Picture 2" descr="Mind Mapping: Definition &amp; Examples in Psychology - The Berkeley Well ...">
            <a:extLst>
              <a:ext uri="{FF2B5EF4-FFF2-40B4-BE49-F238E27FC236}">
                <a16:creationId xmlns:a16="http://schemas.microsoft.com/office/drawing/2014/main" id="{C0E2BAAF-B68D-7A48-2620-F25779E43DA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014698" y="634947"/>
            <a:ext cx="3239915" cy="2519034"/>
          </a:xfrm>
          <a:prstGeom prst="rect">
            <a:avLst/>
          </a:prstGeom>
          <a:noFill/>
          <a:extLst>
            <a:ext uri="{909E8E84-426E-40DD-AFC4-6F175D3DCCD1}">
              <a14:hiddenFill xmlns:a14="http://schemas.microsoft.com/office/drawing/2010/main">
                <a:solidFill>
                  <a:srgbClr val="FFFFFF"/>
                </a:solidFill>
              </a14:hiddenFill>
            </a:ext>
          </a:extLst>
        </p:spPr>
      </p:pic>
      <p:cxnSp>
        <p:nvCxnSpPr>
          <p:cNvPr id="1046" name="Straight Connector 1045">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8" name="Picture 4" descr="Mind Map Powerpoint Smartart - Free Word Template">
            <a:extLst>
              <a:ext uri="{FF2B5EF4-FFF2-40B4-BE49-F238E27FC236}">
                <a16:creationId xmlns:a16="http://schemas.microsoft.com/office/drawing/2014/main" id="{74EE53A1-4FAA-0BDC-56F9-CFBC389EA20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3999" y="3589732"/>
            <a:ext cx="4001315" cy="22507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55C6808-0AB0-3C61-AE42-6B5BA42557C5}"/>
              </a:ext>
            </a:extLst>
          </p:cNvPr>
          <p:cNvSpPr>
            <a:spLocks noGrp="1"/>
          </p:cNvSpPr>
          <p:nvPr>
            <p:ph sz="half" idx="1"/>
          </p:nvPr>
        </p:nvSpPr>
        <p:spPr>
          <a:xfrm>
            <a:off x="5117308" y="2407436"/>
            <a:ext cx="6432434" cy="3461658"/>
          </a:xfrm>
        </p:spPr>
        <p:txBody>
          <a:bodyPr vert="horz" lIns="0" tIns="45720" rIns="0" bIns="45720" rtlCol="0">
            <a:normAutofit/>
          </a:bodyPr>
          <a:lstStyle/>
          <a:p>
            <a:pPr>
              <a:lnSpc>
                <a:spcPct val="100000"/>
              </a:lnSpc>
            </a:pPr>
            <a:r>
              <a:rPr lang="en-US" dirty="0">
                <a:hlinkClick r:id="rId5"/>
              </a:rPr>
              <a:t>Information is Beautiful</a:t>
            </a:r>
            <a:endParaRPr lang="en-US" dirty="0"/>
          </a:p>
          <a:p>
            <a:pPr>
              <a:lnSpc>
                <a:spcPct val="100000"/>
              </a:lnSpc>
            </a:pPr>
            <a:r>
              <a:rPr lang="en-US" sz="2800" dirty="0">
                <a:latin typeface="Arial" panose="020B0604020202020204" pitchFamily="34" charset="0"/>
                <a:cs typeface="Arial" panose="020B0604020202020204" pitchFamily="34" charset="0"/>
              </a:rPr>
              <a:t>3</a:t>
            </a:r>
            <a:r>
              <a:rPr lang="en-US" sz="2800" dirty="0"/>
              <a:t>. </a:t>
            </a:r>
            <a:r>
              <a:rPr lang="en-US" sz="2800" dirty="0">
                <a:latin typeface="Arial" panose="020B0604020202020204" pitchFamily="34" charset="0"/>
                <a:cs typeface="Arial" panose="020B0604020202020204" pitchFamily="34" charset="0"/>
              </a:rPr>
              <a:t>Choose a story/news article by clicking onto it.</a:t>
            </a:r>
          </a:p>
          <a:p>
            <a:pPr>
              <a:lnSpc>
                <a:spcPct val="100000"/>
              </a:lnSpc>
            </a:pPr>
            <a:r>
              <a:rPr lang="en-US" sz="2800" dirty="0">
                <a:latin typeface="Arial" panose="020B0604020202020204" pitchFamily="34" charset="0"/>
                <a:cs typeface="Arial" panose="020B0604020202020204" pitchFamily="34" charset="0"/>
              </a:rPr>
              <a:t>4. Make notes on the article by designing a mind map using Shapes or SmartArt in PowerPoint (from Lesson 3) or Lucid Chart (Academic Skills Module) </a:t>
            </a:r>
          </a:p>
          <a:p>
            <a:pPr>
              <a:lnSpc>
                <a:spcPct val="100000"/>
              </a:lnSpc>
            </a:pPr>
            <a:endParaRPr lang="en-US" sz="2400" dirty="0">
              <a:latin typeface="Arial" panose="020B0604020202020204" pitchFamily="34" charset="0"/>
              <a:cs typeface="Arial" panose="020B0604020202020204" pitchFamily="34" charset="0"/>
            </a:endParaRPr>
          </a:p>
          <a:p>
            <a:pPr>
              <a:lnSpc>
                <a:spcPct val="100000"/>
              </a:lnSpc>
            </a:pPr>
            <a:endParaRPr lang="en-US" dirty="0"/>
          </a:p>
        </p:txBody>
      </p:sp>
      <p:sp>
        <p:nvSpPr>
          <p:cNvPr id="1047" name="Rectangle 104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9775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C907181-4DBD-5139-FD32-E43BB914F4C0}"/>
              </a:ext>
            </a:extLst>
          </p:cNvPr>
          <p:cNvSpPr>
            <a:spLocks noGrp="1"/>
          </p:cNvSpPr>
          <p:nvPr>
            <p:ph idx="1"/>
          </p:nvPr>
        </p:nvSpPr>
        <p:spPr/>
        <p:txBody>
          <a:bodyPr>
            <a:normAutofit/>
          </a:bodyPr>
          <a:lstStyle/>
          <a:p>
            <a:pPr marL="0" indent="0" algn="ctr">
              <a:buNone/>
            </a:pPr>
            <a:r>
              <a:rPr lang="en-GB" sz="7200" b="1" dirty="0"/>
              <a:t>BREAK</a:t>
            </a:r>
          </a:p>
        </p:txBody>
      </p:sp>
    </p:spTree>
    <p:extLst>
      <p:ext uri="{BB962C8B-B14F-4D97-AF65-F5344CB8AC3E}">
        <p14:creationId xmlns:p14="http://schemas.microsoft.com/office/powerpoint/2010/main" val="1736702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705E8-2E42-4A25-A377-CE30AC731F2D}"/>
              </a:ext>
            </a:extLst>
          </p:cNvPr>
          <p:cNvSpPr>
            <a:spLocks noGrp="1"/>
          </p:cNvSpPr>
          <p:nvPr>
            <p:ph type="title"/>
          </p:nvPr>
        </p:nvSpPr>
        <p:spPr>
          <a:xfrm>
            <a:off x="643468" y="643467"/>
            <a:ext cx="3073550" cy="5126203"/>
          </a:xfrm>
        </p:spPr>
        <p:txBody>
          <a:bodyPr anchor="ctr">
            <a:normAutofit/>
          </a:bodyPr>
          <a:lstStyle/>
          <a:p>
            <a:pPr algn="r"/>
            <a:r>
              <a:rPr lang="en-GB" dirty="0"/>
              <a:t>Virus Protection </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2508EF-923E-4F80-ADF6-099855BF8990}"/>
              </a:ext>
            </a:extLst>
          </p:cNvPr>
          <p:cNvSpPr>
            <a:spLocks noGrp="1"/>
          </p:cNvSpPr>
          <p:nvPr>
            <p:ph idx="1"/>
          </p:nvPr>
        </p:nvSpPr>
        <p:spPr>
          <a:xfrm>
            <a:off x="4363786" y="621697"/>
            <a:ext cx="6791894" cy="5147973"/>
          </a:xfrm>
          <a:solidFill>
            <a:schemeClr val="accent2">
              <a:lumMod val="20000"/>
              <a:lumOff val="80000"/>
            </a:schemeClr>
          </a:solidFill>
        </p:spPr>
        <p:txBody>
          <a:bodyPr anchor="ctr">
            <a:normAutofit/>
          </a:bodyPr>
          <a:lstStyle/>
          <a:p>
            <a:r>
              <a:rPr lang="en-GB">
                <a:latin typeface="Arial" panose="020B0604020202020204" pitchFamily="34" charset="0"/>
                <a:cs typeface="Arial" panose="020B0604020202020204" pitchFamily="34" charset="0"/>
              </a:rPr>
              <a:t>A virus is an unwanted program that can delete files or slow down your computer, it could even stop it working completely. </a:t>
            </a:r>
          </a:p>
          <a:p>
            <a:r>
              <a:rPr lang="en-GB">
                <a:latin typeface="Arial" panose="020B0604020202020204" pitchFamily="34" charset="0"/>
                <a:cs typeface="Arial" panose="020B0604020202020204" pitchFamily="34" charset="0"/>
              </a:rPr>
              <a:t>An anti-virus or security software program can prevent your computer being affected by malware, (E.g. viruses Spyware,  trojan programs) </a:t>
            </a:r>
          </a:p>
          <a:p>
            <a:r>
              <a:rPr lang="en-GB">
                <a:latin typeface="Arial" panose="020B0604020202020204" pitchFamily="34" charset="0"/>
                <a:cs typeface="Arial" panose="020B0604020202020204" pitchFamily="34" charset="0"/>
              </a:rPr>
              <a:t>Often, there is a charge for the software but it may save you money and hassle from potential online virus, as well as protecting your data.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59489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Barclays | Digital Safety | TV ad">
            <a:hlinkClick r:id="" action="ppaction://media"/>
            <a:extLst>
              <a:ext uri="{FF2B5EF4-FFF2-40B4-BE49-F238E27FC236}">
                <a16:creationId xmlns:a16="http://schemas.microsoft.com/office/drawing/2014/main" id="{4FA97EDD-CCC4-46CE-B0A6-D4246CBEAD59}"/>
              </a:ext>
            </a:extLst>
          </p:cNvPr>
          <p:cNvPicPr>
            <a:picLocks noGrp="1" noRot="1" noChangeAspect="1"/>
          </p:cNvPicPr>
          <p:nvPr>
            <p:ph idx="1"/>
            <a:videoFile r:link="rId1"/>
          </p:nvPr>
        </p:nvPicPr>
        <p:blipFill>
          <a:blip r:embed="rId4"/>
          <a:stretch>
            <a:fillRect/>
          </a:stretch>
        </p:blipFill>
        <p:spPr>
          <a:xfrm>
            <a:off x="2339147" y="1851347"/>
            <a:ext cx="6656387" cy="3760788"/>
          </a:xfrm>
          <a:prstGeom prst="rect">
            <a:avLst/>
          </a:prstGeom>
        </p:spPr>
      </p:pic>
      <p:grpSp>
        <p:nvGrpSpPr>
          <p:cNvPr id="4" name="Group 3">
            <a:extLst>
              <a:ext uri="{FF2B5EF4-FFF2-40B4-BE49-F238E27FC236}">
                <a16:creationId xmlns:a16="http://schemas.microsoft.com/office/drawing/2014/main" id="{A42B7969-0772-4859-8DC9-4D25A75A5FCC}"/>
              </a:ext>
            </a:extLst>
          </p:cNvPr>
          <p:cNvGrpSpPr/>
          <p:nvPr/>
        </p:nvGrpSpPr>
        <p:grpSpPr>
          <a:xfrm>
            <a:off x="995756" y="512485"/>
            <a:ext cx="9681192" cy="940197"/>
            <a:chOff x="1423772" y="3518495"/>
            <a:chExt cx="9681192" cy="940197"/>
          </a:xfrm>
        </p:grpSpPr>
        <p:sp>
          <p:nvSpPr>
            <p:cNvPr id="5" name="Freeform: Shape 4">
              <a:extLst>
                <a:ext uri="{FF2B5EF4-FFF2-40B4-BE49-F238E27FC236}">
                  <a16:creationId xmlns:a16="http://schemas.microsoft.com/office/drawing/2014/main" id="{4F4A514C-4C1C-427B-9377-DC5B34A02357}"/>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Protecting your personal data</a:t>
              </a:r>
            </a:p>
          </p:txBody>
        </p:sp>
        <p:sp>
          <p:nvSpPr>
            <p:cNvPr id="6" name="Oval 5">
              <a:extLst>
                <a:ext uri="{FF2B5EF4-FFF2-40B4-BE49-F238E27FC236}">
                  <a16:creationId xmlns:a16="http://schemas.microsoft.com/office/drawing/2014/main" id="{73642936-7AAF-4816-BF23-FDA7E74E2B76}"/>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7" name="Group 6">
            <a:extLst>
              <a:ext uri="{FF2B5EF4-FFF2-40B4-BE49-F238E27FC236}">
                <a16:creationId xmlns:a16="http://schemas.microsoft.com/office/drawing/2014/main" id="{43FC146A-65DA-483F-BD7A-0BC344662764}"/>
              </a:ext>
            </a:extLst>
          </p:cNvPr>
          <p:cNvGrpSpPr/>
          <p:nvPr/>
        </p:nvGrpSpPr>
        <p:grpSpPr>
          <a:xfrm>
            <a:off x="408322" y="5706155"/>
            <a:ext cx="5663079" cy="639360"/>
            <a:chOff x="1096963" y="5120434"/>
            <a:chExt cx="10058399" cy="639360"/>
          </a:xfrm>
        </p:grpSpPr>
        <p:sp>
          <p:nvSpPr>
            <p:cNvPr id="8" name="Rectangle 7">
              <a:extLst>
                <a:ext uri="{FF2B5EF4-FFF2-40B4-BE49-F238E27FC236}">
                  <a16:creationId xmlns:a16="http://schemas.microsoft.com/office/drawing/2014/main" id="{E4364305-494D-4DC1-82BC-C90477D57448}"/>
                </a:ext>
              </a:extLst>
            </p:cNvPr>
            <p:cNvSpPr/>
            <p:nvPr/>
          </p:nvSpPr>
          <p:spPr>
            <a:xfrm>
              <a:off x="1096963" y="535659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7F85D2A-C746-45F5-9983-E81C392381D7}"/>
                </a:ext>
              </a:extLst>
            </p:cNvPr>
            <p:cNvSpPr/>
            <p:nvPr/>
          </p:nvSpPr>
          <p:spPr>
            <a:xfrm>
              <a:off x="1599883" y="512043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186" tIns="23057" rIns="289186" bIns="23057" numCol="1" spcCol="1270" anchor="ctr" anchorCtr="0">
              <a:noAutofit/>
            </a:bodyPr>
            <a:lstStyle/>
            <a:p>
              <a:pPr marL="0" lvl="0" indent="0" algn="l" defTabSz="711200">
                <a:lnSpc>
                  <a:spcPct val="90000"/>
                </a:lnSpc>
                <a:spcBef>
                  <a:spcPct val="0"/>
                </a:spcBef>
                <a:spcAft>
                  <a:spcPct val="35000"/>
                </a:spcAft>
                <a:buNone/>
              </a:pPr>
              <a:r>
                <a:rPr lang="en-GB" sz="1600" kern="1200" dirty="0"/>
                <a:t>Oversharing personal information </a:t>
              </a:r>
            </a:p>
          </p:txBody>
        </p:sp>
      </p:grpSp>
      <p:sp>
        <p:nvSpPr>
          <p:cNvPr id="11" name="TextBox 10">
            <a:extLst>
              <a:ext uri="{FF2B5EF4-FFF2-40B4-BE49-F238E27FC236}">
                <a16:creationId xmlns:a16="http://schemas.microsoft.com/office/drawing/2014/main" id="{479CAB72-7F43-464C-8121-6DAB267003B4}"/>
              </a:ext>
            </a:extLst>
          </p:cNvPr>
          <p:cNvSpPr txBox="1"/>
          <p:nvPr/>
        </p:nvSpPr>
        <p:spPr>
          <a:xfrm>
            <a:off x="9734320" y="1971997"/>
            <a:ext cx="2116667" cy="397031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Point of reflection</a:t>
            </a:r>
          </a:p>
          <a:p>
            <a:r>
              <a:rPr lang="en-GB" sz="2400" dirty="0">
                <a:latin typeface="Arial" panose="020B0604020202020204" pitchFamily="34" charset="0"/>
                <a:cs typeface="Arial" panose="020B0604020202020204" pitchFamily="34" charset="0"/>
              </a:rPr>
              <a:t>Have you ever considered how much information you are sharing? </a:t>
            </a:r>
          </a:p>
          <a:p>
            <a:endParaRPr lang="en-GB" dirty="0"/>
          </a:p>
          <a:p>
            <a:endParaRPr lang="en-GB" dirty="0"/>
          </a:p>
        </p:txBody>
      </p:sp>
    </p:spTree>
    <p:extLst>
      <p:ext uri="{BB962C8B-B14F-4D97-AF65-F5344CB8AC3E}">
        <p14:creationId xmlns:p14="http://schemas.microsoft.com/office/powerpoint/2010/main" val="335127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0"/>
                </p:tgtEl>
              </p:cMediaNode>
            </p:video>
          </p:childTnLst>
        </p:cTn>
      </p:par>
    </p:tnLst>
    <p:bldLst>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FF15-EDE8-4223-B2CE-0900656B7F66}"/>
              </a:ext>
            </a:extLst>
          </p:cNvPr>
          <p:cNvSpPr>
            <a:spLocks noGrp="1"/>
          </p:cNvSpPr>
          <p:nvPr>
            <p:ph type="title"/>
          </p:nvPr>
        </p:nvSpPr>
        <p:spPr>
          <a:solidFill>
            <a:schemeClr val="accent2">
              <a:lumMod val="20000"/>
              <a:lumOff val="80000"/>
            </a:schemeClr>
          </a:solidFill>
        </p:spPr>
        <p:txBody>
          <a:bodyPr/>
          <a:lstStyle/>
          <a:p>
            <a:r>
              <a:rPr lang="en-GB" dirty="0"/>
              <a:t>Privacy Settings on accounts </a:t>
            </a:r>
          </a:p>
        </p:txBody>
      </p:sp>
      <p:pic>
        <p:nvPicPr>
          <p:cNvPr id="4" name="Online Media 3" title="How private is your personal information?">
            <a:hlinkClick r:id="" action="ppaction://media"/>
            <a:extLst>
              <a:ext uri="{FF2B5EF4-FFF2-40B4-BE49-F238E27FC236}">
                <a16:creationId xmlns:a16="http://schemas.microsoft.com/office/drawing/2014/main" id="{8E382290-53AA-41C9-A8BD-971E9F0B9A58}"/>
              </a:ext>
            </a:extLst>
          </p:cNvPr>
          <p:cNvPicPr>
            <a:picLocks noGrp="1" noRot="1" noChangeAspect="1"/>
          </p:cNvPicPr>
          <p:nvPr>
            <p:ph idx="1"/>
            <a:videoFile r:link="rId1"/>
          </p:nvPr>
        </p:nvPicPr>
        <p:blipFill>
          <a:blip r:embed="rId4"/>
          <a:stretch>
            <a:fillRect/>
          </a:stretch>
        </p:blipFill>
        <p:spPr>
          <a:xfrm>
            <a:off x="2798763" y="2108200"/>
            <a:ext cx="6656387" cy="3760788"/>
          </a:xfrm>
          <a:prstGeom prst="rect">
            <a:avLst/>
          </a:prstGeom>
        </p:spPr>
      </p:pic>
      <p:sp>
        <p:nvSpPr>
          <p:cNvPr id="6" name="TextBox 5">
            <a:extLst>
              <a:ext uri="{FF2B5EF4-FFF2-40B4-BE49-F238E27FC236}">
                <a16:creationId xmlns:a16="http://schemas.microsoft.com/office/drawing/2014/main" id="{5EECABF6-1962-41EC-B09F-7E872B91F725}"/>
              </a:ext>
            </a:extLst>
          </p:cNvPr>
          <p:cNvSpPr txBox="1"/>
          <p:nvPr/>
        </p:nvSpPr>
        <p:spPr>
          <a:xfrm>
            <a:off x="169334" y="5637418"/>
            <a:ext cx="5706533" cy="369332"/>
          </a:xfrm>
          <a:prstGeom prst="rect">
            <a:avLst/>
          </a:prstGeom>
          <a:noFill/>
        </p:spPr>
        <p:txBody>
          <a:bodyPr wrap="square" rtlCol="0">
            <a:spAutoFit/>
          </a:bodyPr>
          <a:lstStyle/>
          <a:p>
            <a:r>
              <a:rPr lang="en-GB" dirty="0">
                <a:hlinkClick r:id="rId5"/>
              </a:rPr>
              <a:t>Identity Fraud Website </a:t>
            </a:r>
            <a:r>
              <a:rPr lang="en-GB" dirty="0"/>
              <a:t>-</a:t>
            </a:r>
          </a:p>
        </p:txBody>
      </p:sp>
    </p:spTree>
    <p:extLst>
      <p:ext uri="{BB962C8B-B14F-4D97-AF65-F5344CB8AC3E}">
        <p14:creationId xmlns:p14="http://schemas.microsoft.com/office/powerpoint/2010/main" val="1801357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B599-0182-435E-AC7A-949D4730416B}"/>
              </a:ext>
            </a:extLst>
          </p:cNvPr>
          <p:cNvSpPr>
            <a:spLocks noGrp="1"/>
          </p:cNvSpPr>
          <p:nvPr>
            <p:ph type="title"/>
          </p:nvPr>
        </p:nvSpPr>
        <p:spPr>
          <a:solidFill>
            <a:schemeClr val="accent2">
              <a:lumMod val="20000"/>
              <a:lumOff val="80000"/>
            </a:schemeClr>
          </a:solidFill>
        </p:spPr>
        <p:txBody>
          <a:bodyPr/>
          <a:lstStyle/>
          <a:p>
            <a:r>
              <a:rPr lang="en-GB" dirty="0"/>
              <a:t>Online banking </a:t>
            </a:r>
          </a:p>
        </p:txBody>
      </p:sp>
      <p:pic>
        <p:nvPicPr>
          <p:cNvPr id="4" name="Online Media 3" title="TV AD | Barclays | Digital Safety">
            <a:hlinkClick r:id="" action="ppaction://media"/>
            <a:extLst>
              <a:ext uri="{FF2B5EF4-FFF2-40B4-BE49-F238E27FC236}">
                <a16:creationId xmlns:a16="http://schemas.microsoft.com/office/drawing/2014/main" id="{4C813716-81D3-4712-87A8-13D89837CA8E}"/>
              </a:ext>
            </a:extLst>
          </p:cNvPr>
          <p:cNvPicPr>
            <a:picLocks noGrp="1" noRot="1" noChangeAspect="1"/>
          </p:cNvPicPr>
          <p:nvPr>
            <p:ph idx="1"/>
            <a:videoFile r:link="rId1"/>
          </p:nvPr>
        </p:nvPicPr>
        <p:blipFill>
          <a:blip r:embed="rId4"/>
          <a:stretch>
            <a:fillRect/>
          </a:stretch>
        </p:blipFill>
        <p:spPr>
          <a:xfrm>
            <a:off x="2578630" y="2108200"/>
            <a:ext cx="6656387" cy="3760788"/>
          </a:xfrm>
          <a:prstGeom prst="rect">
            <a:avLst/>
          </a:prstGeom>
        </p:spPr>
      </p:pic>
    </p:spTree>
    <p:extLst>
      <p:ext uri="{BB962C8B-B14F-4D97-AF65-F5344CB8AC3E}">
        <p14:creationId xmlns:p14="http://schemas.microsoft.com/office/powerpoint/2010/main" val="421752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184B36-8C79-4686-9D74-F082F09DD8BB}"/>
              </a:ext>
            </a:extLst>
          </p:cNvPr>
          <p:cNvGrpSpPr/>
          <p:nvPr/>
        </p:nvGrpSpPr>
        <p:grpSpPr>
          <a:xfrm>
            <a:off x="900853" y="651934"/>
            <a:ext cx="9954601" cy="940197"/>
            <a:chOff x="1150363" y="4646731"/>
            <a:chExt cx="9954601" cy="940197"/>
          </a:xfrm>
        </p:grpSpPr>
        <p:sp>
          <p:nvSpPr>
            <p:cNvPr id="5" name="Freeform: Shape 4">
              <a:extLst>
                <a:ext uri="{FF2B5EF4-FFF2-40B4-BE49-F238E27FC236}">
                  <a16:creationId xmlns:a16="http://schemas.microsoft.com/office/drawing/2014/main" id="{E5575643-D180-48CD-8BFD-0C3C0D0C868B}"/>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597025"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Become critical when accessing websites and new information. </a:t>
              </a:r>
            </a:p>
          </p:txBody>
        </p:sp>
        <p:sp>
          <p:nvSpPr>
            <p:cNvPr id="6" name="Oval 5">
              <a:extLst>
                <a:ext uri="{FF2B5EF4-FFF2-40B4-BE49-F238E27FC236}">
                  <a16:creationId xmlns:a16="http://schemas.microsoft.com/office/drawing/2014/main" id="{FEF9C6F8-1F01-4E1F-A1BC-A1B943E72F10}"/>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aphicFrame>
        <p:nvGraphicFramePr>
          <p:cNvPr id="7" name="Diagram 6">
            <a:extLst>
              <a:ext uri="{FF2B5EF4-FFF2-40B4-BE49-F238E27FC236}">
                <a16:creationId xmlns:a16="http://schemas.microsoft.com/office/drawing/2014/main" id="{6D27599F-A242-4096-B57D-C4E37752C01B}"/>
              </a:ext>
            </a:extLst>
          </p:cNvPr>
          <p:cNvGraphicFramePr/>
          <p:nvPr>
            <p:extLst>
              <p:ext uri="{D42A27DB-BD31-4B8C-83A1-F6EECF244321}">
                <p14:modId xmlns:p14="http://schemas.microsoft.com/office/powerpoint/2010/main" val="255107135"/>
              </p:ext>
            </p:extLst>
          </p:nvPr>
        </p:nvGraphicFramePr>
        <p:xfrm>
          <a:off x="1370951" y="2252133"/>
          <a:ext cx="9788116" cy="3859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239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3EB-2865-40CC-AB3E-0B4135CB10B8}"/>
              </a:ext>
            </a:extLst>
          </p:cNvPr>
          <p:cNvSpPr>
            <a:spLocks noGrp="1"/>
          </p:cNvSpPr>
          <p:nvPr>
            <p:ph type="title"/>
          </p:nvPr>
        </p:nvSpPr>
        <p:spPr>
          <a:solidFill>
            <a:schemeClr val="accent2">
              <a:lumMod val="20000"/>
              <a:lumOff val="80000"/>
            </a:schemeClr>
          </a:solidFill>
        </p:spPr>
        <p:txBody>
          <a:bodyPr/>
          <a:lstStyle/>
          <a:p>
            <a:r>
              <a:rPr lang="en-GB" dirty="0"/>
              <a:t>Domain names </a:t>
            </a:r>
          </a:p>
        </p:txBody>
      </p:sp>
      <p:sp>
        <p:nvSpPr>
          <p:cNvPr id="16" name="Straight Connector 15">
            <a:extLst>
              <a:ext uri="{FF2B5EF4-FFF2-40B4-BE49-F238E27FC236}">
                <a16:creationId xmlns:a16="http://schemas.microsoft.com/office/drawing/2014/main" id="{80950978-7B8B-4D2A-9723-487E58E633C1}"/>
              </a:ext>
            </a:extLst>
          </p:cNvPr>
          <p:cNvSpPr/>
          <p:nvPr/>
        </p:nvSpPr>
        <p:spPr>
          <a:xfrm>
            <a:off x="1097279" y="3182409"/>
            <a:ext cx="10264987"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7A599122-836C-4BB8-BA2E-70B2AD1BC288}"/>
              </a:ext>
            </a:extLst>
          </p:cNvPr>
          <p:cNvSpPr/>
          <p:nvPr/>
        </p:nvSpPr>
        <p:spPr>
          <a:xfrm>
            <a:off x="3766171" y="2077147"/>
            <a:ext cx="7596090" cy="594349"/>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defTabSz="577850">
              <a:lnSpc>
                <a:spcPct val="90000"/>
              </a:lnSpc>
              <a:spcBef>
                <a:spcPct val="0"/>
              </a:spcBef>
              <a:spcAft>
                <a:spcPct val="35000"/>
              </a:spcAft>
            </a:pPr>
            <a:r>
              <a:rPr lang="en-GB" kern="1200" dirty="0">
                <a:latin typeface="Arial" panose="020B0604020202020204" pitchFamily="34" charset="0"/>
                <a:cs typeface="Arial" panose="020B0604020202020204" pitchFamily="34" charset="0"/>
              </a:rPr>
              <a:t>A non-profit organisation - </a:t>
            </a:r>
            <a:r>
              <a:rPr lang="en-GB" sz="2000" kern="1200" dirty="0">
                <a:latin typeface="Arial" panose="020B0604020202020204" pitchFamily="34" charset="0"/>
                <a:cs typeface="Arial" panose="020B0604020202020204" pitchFamily="34" charset="0"/>
              </a:rPr>
              <a:t>.org.uk confirms that the organisation is also UK based</a:t>
            </a:r>
          </a:p>
        </p:txBody>
      </p:sp>
      <p:sp>
        <p:nvSpPr>
          <p:cNvPr id="19" name="Freeform: Shape 18">
            <a:extLst>
              <a:ext uri="{FF2B5EF4-FFF2-40B4-BE49-F238E27FC236}">
                <a16:creationId xmlns:a16="http://schemas.microsoft.com/office/drawing/2014/main" id="{D3DF5DF8-D0D8-47AD-BA6B-D85D1C239FDA}"/>
              </a:ext>
            </a:extLst>
          </p:cNvPr>
          <p:cNvSpPr/>
          <p:nvPr/>
        </p:nvSpPr>
        <p:spPr>
          <a:xfrm>
            <a:off x="829734" y="2077147"/>
            <a:ext cx="2936441" cy="55941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1500" kern="1200" dirty="0"/>
              <a:t>.</a:t>
            </a:r>
            <a:r>
              <a:rPr lang="en-GB" sz="2400" kern="1200" dirty="0">
                <a:latin typeface="Arial" panose="020B0604020202020204" pitchFamily="34" charset="0"/>
                <a:cs typeface="Arial" panose="020B0604020202020204" pitchFamily="34" charset="0"/>
              </a:rPr>
              <a:t>org</a:t>
            </a:r>
            <a:endParaRPr lang="en-GB" sz="1500" kern="12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F42313FA-2D92-447A-A230-4B4D7A788160}"/>
              </a:ext>
            </a:extLst>
          </p:cNvPr>
          <p:cNvSpPr/>
          <p:nvPr/>
        </p:nvSpPr>
        <p:spPr>
          <a:xfrm>
            <a:off x="3766175" y="2909525"/>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UK based company</a:t>
            </a:r>
          </a:p>
        </p:txBody>
      </p:sp>
      <p:sp>
        <p:nvSpPr>
          <p:cNvPr id="22" name="Freeform: Shape 21">
            <a:extLst>
              <a:ext uri="{FF2B5EF4-FFF2-40B4-BE49-F238E27FC236}">
                <a16:creationId xmlns:a16="http://schemas.microsoft.com/office/drawing/2014/main" id="{A731D4EA-6926-484B-A3C5-7771EC605EB5}"/>
              </a:ext>
            </a:extLst>
          </p:cNvPr>
          <p:cNvSpPr/>
          <p:nvPr/>
        </p:nvSpPr>
        <p:spPr>
          <a:xfrm>
            <a:off x="829733" y="2849063"/>
            <a:ext cx="2936441" cy="519471"/>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304263"/>
              <a:satOff val="2929"/>
              <a:lumOff val="-353"/>
              <a:alphaOff val="0"/>
            </a:schemeClr>
          </a:lnRef>
          <a:fillRef idx="1">
            <a:schemeClr val="accent3">
              <a:hueOff val="304263"/>
              <a:satOff val="2929"/>
              <a:lumOff val="-353"/>
              <a:alphaOff val="0"/>
            </a:schemeClr>
          </a:fillRef>
          <a:effectRef idx="0">
            <a:schemeClr val="accent3">
              <a:hueOff val="304263"/>
              <a:satOff val="2929"/>
              <a:lumOff val="-353"/>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.co.uk</a:t>
            </a:r>
          </a:p>
        </p:txBody>
      </p:sp>
      <p:sp>
        <p:nvSpPr>
          <p:cNvPr id="24" name="Freeform: Shape 23">
            <a:extLst>
              <a:ext uri="{FF2B5EF4-FFF2-40B4-BE49-F238E27FC236}">
                <a16:creationId xmlns:a16="http://schemas.microsoft.com/office/drawing/2014/main" id="{A0E40332-C4D2-45DD-87FB-2331AA8E0CC7}"/>
              </a:ext>
            </a:extLst>
          </p:cNvPr>
          <p:cNvSpPr/>
          <p:nvPr/>
        </p:nvSpPr>
        <p:spPr>
          <a:xfrm>
            <a:off x="3766175" y="3605464"/>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commercial company</a:t>
            </a:r>
          </a:p>
        </p:txBody>
      </p:sp>
      <p:sp>
        <p:nvSpPr>
          <p:cNvPr id="25" name="Freeform: Shape 24">
            <a:extLst>
              <a:ext uri="{FF2B5EF4-FFF2-40B4-BE49-F238E27FC236}">
                <a16:creationId xmlns:a16="http://schemas.microsoft.com/office/drawing/2014/main" id="{09F94CD8-A365-40D0-8F77-0F081B7CE031}"/>
              </a:ext>
            </a:extLst>
          </p:cNvPr>
          <p:cNvSpPr/>
          <p:nvPr/>
        </p:nvSpPr>
        <p:spPr>
          <a:xfrm>
            <a:off x="829732" y="3498243"/>
            <a:ext cx="2936441" cy="519464"/>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608526"/>
              <a:satOff val="5858"/>
              <a:lumOff val="-706"/>
              <a:alphaOff val="0"/>
            </a:schemeClr>
          </a:lnRef>
          <a:fillRef idx="1">
            <a:schemeClr val="accent3">
              <a:hueOff val="608526"/>
              <a:satOff val="5858"/>
              <a:lumOff val="-706"/>
              <a:alphaOff val="0"/>
            </a:schemeClr>
          </a:fillRef>
          <a:effectRef idx="0">
            <a:schemeClr val="accent3">
              <a:hueOff val="608526"/>
              <a:satOff val="5858"/>
              <a:lumOff val="-706"/>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.com </a:t>
            </a:r>
          </a:p>
        </p:txBody>
      </p:sp>
      <p:sp>
        <p:nvSpPr>
          <p:cNvPr id="27" name="Freeform: Shape 26">
            <a:extLst>
              <a:ext uri="{FF2B5EF4-FFF2-40B4-BE49-F238E27FC236}">
                <a16:creationId xmlns:a16="http://schemas.microsoft.com/office/drawing/2014/main" id="{409C7D3E-D38D-4B4D-AB95-E0980477DFFE}"/>
              </a:ext>
            </a:extLst>
          </p:cNvPr>
          <p:cNvSpPr/>
          <p:nvPr/>
        </p:nvSpPr>
        <p:spPr>
          <a:xfrm>
            <a:off x="3766175" y="4355799"/>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verified government site</a:t>
            </a:r>
          </a:p>
        </p:txBody>
      </p:sp>
      <p:sp>
        <p:nvSpPr>
          <p:cNvPr id="28" name="Freeform: Shape 27">
            <a:extLst>
              <a:ext uri="{FF2B5EF4-FFF2-40B4-BE49-F238E27FC236}">
                <a16:creationId xmlns:a16="http://schemas.microsoft.com/office/drawing/2014/main" id="{0EEF521B-A0A2-4924-839E-1150388AC332}"/>
              </a:ext>
            </a:extLst>
          </p:cNvPr>
          <p:cNvSpPr/>
          <p:nvPr/>
        </p:nvSpPr>
        <p:spPr>
          <a:xfrm>
            <a:off x="829731" y="4175159"/>
            <a:ext cx="2936441" cy="51946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912790"/>
              <a:satOff val="8788"/>
              <a:lumOff val="-1059"/>
              <a:alphaOff val="0"/>
            </a:schemeClr>
          </a:lnRef>
          <a:fillRef idx="1">
            <a:schemeClr val="accent3">
              <a:hueOff val="912790"/>
              <a:satOff val="8788"/>
              <a:lumOff val="-1059"/>
              <a:alphaOff val="0"/>
            </a:schemeClr>
          </a:fillRef>
          <a:effectRef idx="0">
            <a:schemeClr val="accent3">
              <a:hueOff val="912790"/>
              <a:satOff val="8788"/>
              <a:lumOff val="-1059"/>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.gov</a:t>
            </a:r>
          </a:p>
        </p:txBody>
      </p:sp>
      <p:sp>
        <p:nvSpPr>
          <p:cNvPr id="29" name="Freeform: Shape 28">
            <a:extLst>
              <a:ext uri="{FF2B5EF4-FFF2-40B4-BE49-F238E27FC236}">
                <a16:creationId xmlns:a16="http://schemas.microsoft.com/office/drawing/2014/main" id="{6456C4BB-BC41-4EC4-9890-07F8A976F7D7}"/>
              </a:ext>
            </a:extLst>
          </p:cNvPr>
          <p:cNvSpPr/>
          <p:nvPr/>
        </p:nvSpPr>
        <p:spPr>
          <a:xfrm>
            <a:off x="3766175" y="5016019"/>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An academic institution – usually a university</a:t>
            </a:r>
          </a:p>
        </p:txBody>
      </p:sp>
      <p:sp>
        <p:nvSpPr>
          <p:cNvPr id="30" name="Freeform: Shape 29">
            <a:extLst>
              <a:ext uri="{FF2B5EF4-FFF2-40B4-BE49-F238E27FC236}">
                <a16:creationId xmlns:a16="http://schemas.microsoft.com/office/drawing/2014/main" id="{076F0BDC-404A-420F-AFB4-9681BA869694}"/>
              </a:ext>
            </a:extLst>
          </p:cNvPr>
          <p:cNvSpPr/>
          <p:nvPr/>
        </p:nvSpPr>
        <p:spPr>
          <a:xfrm>
            <a:off x="829731" y="4822139"/>
            <a:ext cx="2936440" cy="55368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217053"/>
              <a:satOff val="11717"/>
              <a:lumOff val="-1412"/>
              <a:alphaOff val="0"/>
            </a:schemeClr>
          </a:lnRef>
          <a:fillRef idx="1">
            <a:schemeClr val="accent3">
              <a:hueOff val="1217053"/>
              <a:satOff val="11717"/>
              <a:lumOff val="-1412"/>
              <a:alphaOff val="0"/>
            </a:schemeClr>
          </a:fillRef>
          <a:effectRef idx="0">
            <a:schemeClr val="accent3">
              <a:hueOff val="1217053"/>
              <a:satOff val="11717"/>
              <a:lumOff val="-1412"/>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.ac.uk</a:t>
            </a:r>
          </a:p>
        </p:txBody>
      </p:sp>
      <p:sp>
        <p:nvSpPr>
          <p:cNvPr id="32" name="Freeform: Shape 31">
            <a:extLst>
              <a:ext uri="{FF2B5EF4-FFF2-40B4-BE49-F238E27FC236}">
                <a16:creationId xmlns:a16="http://schemas.microsoft.com/office/drawing/2014/main" id="{9F3D81CC-AF8F-418B-BA60-C2FF234E3CF3}"/>
              </a:ext>
            </a:extLst>
          </p:cNvPr>
          <p:cNvSpPr/>
          <p:nvPr/>
        </p:nvSpPr>
        <p:spPr>
          <a:xfrm>
            <a:off x="3766175" y="5940724"/>
            <a:ext cx="7596090" cy="272884"/>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765" tIns="24765" rIns="24765" bIns="24765" numCol="1" spcCol="1270" anchor="b" anchorCtr="0">
            <a:noAutofit/>
          </a:bodyPr>
          <a:lstStyle/>
          <a:p>
            <a:pPr marL="0" lvl="0" indent="0" algn="l"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This used to mean ‘network’ and could only be used by a verified network – now it can be used by anyone. </a:t>
            </a:r>
          </a:p>
        </p:txBody>
      </p:sp>
      <p:sp>
        <p:nvSpPr>
          <p:cNvPr id="33" name="Freeform: Shape 32">
            <a:extLst>
              <a:ext uri="{FF2B5EF4-FFF2-40B4-BE49-F238E27FC236}">
                <a16:creationId xmlns:a16="http://schemas.microsoft.com/office/drawing/2014/main" id="{2A6F58F8-5BBA-4056-B8AF-E487C396C014}"/>
              </a:ext>
            </a:extLst>
          </p:cNvPr>
          <p:cNvSpPr/>
          <p:nvPr/>
        </p:nvSpPr>
        <p:spPr>
          <a:xfrm>
            <a:off x="829730" y="5553388"/>
            <a:ext cx="2936441" cy="55367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521316"/>
              <a:satOff val="14646"/>
              <a:lumOff val="-1765"/>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41898" tIns="41898" rIns="41898" bIns="28575" numCol="1" spcCol="1270" anchor="ctr" anchorCtr="0">
            <a:noAutofit/>
          </a:bodyPr>
          <a:lstStyle/>
          <a:p>
            <a:pPr marL="0" lvl="0" indent="0" algn="ctr" defTabSz="666750">
              <a:lnSpc>
                <a:spcPct val="90000"/>
              </a:lnSpc>
              <a:spcBef>
                <a:spcPct val="0"/>
              </a:spcBef>
              <a:spcAft>
                <a:spcPct val="35000"/>
              </a:spcAft>
              <a:buNone/>
            </a:pPr>
            <a:r>
              <a:rPr lang="en-GB" sz="2400" kern="1200" dirty="0" err="1">
                <a:latin typeface="Arial" panose="020B0604020202020204" pitchFamily="34" charset="0"/>
                <a:cs typeface="Arial" panose="020B0604020202020204" pitchFamily="34" charset="0"/>
              </a:rPr>
              <a:t>.net</a:t>
            </a:r>
            <a:endParaRPr lang="en-GB" sz="2400"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242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fade">
                                      <p:cBhvr>
                                        <p:cTn id="37" dur="500"/>
                                        <p:tgtEl>
                                          <p:spTgt spid="2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animBg="1"/>
      <p:bldP spid="21" grpId="0"/>
      <p:bldP spid="22" grpId="0" animBg="1"/>
      <p:bldP spid="24" grpId="0"/>
      <p:bldP spid="25" grpId="0" animBg="1"/>
      <p:bldP spid="27" grpId="0"/>
      <p:bldP spid="28" grpId="0" animBg="1"/>
      <p:bldP spid="29" grpId="0"/>
      <p:bldP spid="30" grpId="0" animBg="1"/>
      <p:bldP spid="32" grpId="0"/>
      <p:bldP spid="3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0BA8-73A9-4200-955E-C79C83F42C68}"/>
              </a:ext>
            </a:extLst>
          </p:cNvPr>
          <p:cNvSpPr>
            <a:spLocks noGrp="1"/>
          </p:cNvSpPr>
          <p:nvPr>
            <p:ph type="title"/>
          </p:nvPr>
        </p:nvSpPr>
        <p:spPr>
          <a:solidFill>
            <a:schemeClr val="accent2">
              <a:lumMod val="20000"/>
              <a:lumOff val="80000"/>
            </a:schemeClr>
          </a:solidFill>
        </p:spPr>
        <p:txBody>
          <a:bodyPr/>
          <a:lstStyle/>
          <a:p>
            <a:r>
              <a:rPr lang="en-GB" dirty="0"/>
              <a:t>Webpages – can they be trusted? </a:t>
            </a:r>
          </a:p>
        </p:txBody>
      </p:sp>
      <p:sp>
        <p:nvSpPr>
          <p:cNvPr id="3" name="Content Placeholder 2">
            <a:extLst>
              <a:ext uri="{FF2B5EF4-FFF2-40B4-BE49-F238E27FC236}">
                <a16:creationId xmlns:a16="http://schemas.microsoft.com/office/drawing/2014/main" id="{36C33456-3E49-4F89-BED4-967CAB69C3A3}"/>
              </a:ext>
            </a:extLst>
          </p:cNvPr>
          <p:cNvSpPr>
            <a:spLocks noGrp="1"/>
          </p:cNvSpPr>
          <p:nvPr>
            <p:ph idx="1"/>
          </p:nvPr>
        </p:nvSpPr>
        <p:spPr>
          <a:xfrm>
            <a:off x="270934" y="2108201"/>
            <a:ext cx="3674534" cy="3760891"/>
          </a:xfrm>
        </p:spPr>
        <p:txBody>
          <a:bodyPr>
            <a:normAutofit/>
          </a:bodyPr>
          <a:lstStyle/>
          <a:p>
            <a:r>
              <a:rPr lang="en-GB" dirty="0">
                <a:latin typeface="Arial" panose="020B0604020202020204" pitchFamily="34" charset="0"/>
                <a:cs typeface="Arial" panose="020B0604020202020204" pitchFamily="34" charset="0"/>
              </a:rPr>
              <a:t>Not all websites that appear in your searches can be trusted. If you are unsure about a website, there are trusted tools to enable you to check them. </a:t>
            </a:r>
          </a:p>
          <a:p>
            <a:r>
              <a:rPr lang="en-GB" dirty="0">
                <a:hlinkClick r:id="rId3"/>
              </a:rPr>
              <a:t>https://check.getsafeonline.org/ </a:t>
            </a:r>
            <a:endParaRPr lang="en-GB" dirty="0"/>
          </a:p>
          <a:p>
            <a:endParaRPr lang="en-GB" dirty="0"/>
          </a:p>
          <a:p>
            <a:r>
              <a:rPr lang="en-GB" dirty="0"/>
              <a:t>Visit together and check the report for the UWTSD website. </a:t>
            </a:r>
          </a:p>
          <a:p>
            <a:endParaRPr lang="en-GB"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8A740F8E-A59C-4DDD-A082-D640E3BF1659}"/>
              </a:ext>
            </a:extLst>
          </p:cNvPr>
          <p:cNvPicPr>
            <a:picLocks noChangeAspect="1"/>
          </p:cNvPicPr>
          <p:nvPr/>
        </p:nvPicPr>
        <p:blipFill>
          <a:blip r:embed="rId4"/>
          <a:stretch>
            <a:fillRect/>
          </a:stretch>
        </p:blipFill>
        <p:spPr>
          <a:xfrm>
            <a:off x="4301067" y="1702540"/>
            <a:ext cx="6854613" cy="4572212"/>
          </a:xfrm>
          <a:prstGeom prst="rect">
            <a:avLst/>
          </a:prstGeom>
        </p:spPr>
      </p:pic>
    </p:spTree>
    <p:extLst>
      <p:ext uri="{BB962C8B-B14F-4D97-AF65-F5344CB8AC3E}">
        <p14:creationId xmlns:p14="http://schemas.microsoft.com/office/powerpoint/2010/main" val="1833939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6D3D-9503-4677-8133-827026A644BD}"/>
              </a:ext>
            </a:extLst>
          </p:cNvPr>
          <p:cNvSpPr>
            <a:spLocks noGrp="1"/>
          </p:cNvSpPr>
          <p:nvPr>
            <p:ph type="title"/>
          </p:nvPr>
        </p:nvSpPr>
        <p:spPr>
          <a:solidFill>
            <a:schemeClr val="accent2">
              <a:lumMod val="20000"/>
              <a:lumOff val="80000"/>
            </a:schemeClr>
          </a:solidFill>
        </p:spPr>
        <p:txBody>
          <a:bodyPr/>
          <a:lstStyle/>
          <a:p>
            <a:r>
              <a:rPr lang="en-GB" dirty="0"/>
              <a:t>Misinformation </a:t>
            </a:r>
          </a:p>
        </p:txBody>
      </p:sp>
      <p:pic>
        <p:nvPicPr>
          <p:cNvPr id="11" name="Online Media 10" title="How false news can spread - Noah Tavlin">
            <a:hlinkClick r:id="" action="ppaction://media"/>
            <a:extLst>
              <a:ext uri="{FF2B5EF4-FFF2-40B4-BE49-F238E27FC236}">
                <a16:creationId xmlns:a16="http://schemas.microsoft.com/office/drawing/2014/main" id="{25B8B8A9-B85A-4A8B-8B46-C0B8D6863D64}"/>
              </a:ext>
            </a:extLst>
          </p:cNvPr>
          <p:cNvPicPr>
            <a:picLocks noGrp="1" noRot="1" noChangeAspect="1"/>
          </p:cNvPicPr>
          <p:nvPr>
            <p:ph idx="1"/>
            <a:videoFile r:link="rId1"/>
          </p:nvPr>
        </p:nvPicPr>
        <p:blipFill>
          <a:blip r:embed="rId4"/>
          <a:stretch>
            <a:fillRect/>
          </a:stretch>
        </p:blipFill>
        <p:spPr>
          <a:xfrm>
            <a:off x="4763030" y="2108200"/>
            <a:ext cx="6656387" cy="3760788"/>
          </a:xfrm>
          <a:prstGeom prst="rect">
            <a:avLst/>
          </a:prstGeom>
        </p:spPr>
      </p:pic>
      <p:sp>
        <p:nvSpPr>
          <p:cNvPr id="12" name="TextBox 11">
            <a:extLst>
              <a:ext uri="{FF2B5EF4-FFF2-40B4-BE49-F238E27FC236}">
                <a16:creationId xmlns:a16="http://schemas.microsoft.com/office/drawing/2014/main" id="{74D3FEA4-898E-4B05-9797-D394ED98A58A}"/>
              </a:ext>
            </a:extLst>
          </p:cNvPr>
          <p:cNvSpPr txBox="1"/>
          <p:nvPr/>
        </p:nvSpPr>
        <p:spPr>
          <a:xfrm>
            <a:off x="772583" y="2073653"/>
            <a:ext cx="3339253"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Misinformation can be defined as “wrong information, or the fact that people are misinformed or information intended to deceive” Cambridge Dictionary (2022)</a:t>
            </a:r>
          </a:p>
        </p:txBody>
      </p:sp>
    </p:spTree>
    <p:extLst>
      <p:ext uri="{BB962C8B-B14F-4D97-AF65-F5344CB8AC3E}">
        <p14:creationId xmlns:p14="http://schemas.microsoft.com/office/powerpoint/2010/main" val="184169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2F37-EE2C-49ED-B5CF-CA3087010DFE}"/>
              </a:ext>
            </a:extLst>
          </p:cNvPr>
          <p:cNvSpPr>
            <a:spLocks noGrp="1"/>
          </p:cNvSpPr>
          <p:nvPr>
            <p:ph type="title"/>
          </p:nvPr>
        </p:nvSpPr>
        <p:spPr>
          <a:solidFill>
            <a:schemeClr val="accent2">
              <a:lumMod val="20000"/>
              <a:lumOff val="80000"/>
            </a:schemeClr>
          </a:solidFill>
        </p:spPr>
        <p:txBody>
          <a:bodyPr/>
          <a:lstStyle/>
          <a:p>
            <a:r>
              <a:rPr lang="en-GB" dirty="0"/>
              <a:t>Group activity </a:t>
            </a:r>
          </a:p>
        </p:txBody>
      </p:sp>
      <p:sp>
        <p:nvSpPr>
          <p:cNvPr id="3" name="Content Placeholder 2">
            <a:extLst>
              <a:ext uri="{FF2B5EF4-FFF2-40B4-BE49-F238E27FC236}">
                <a16:creationId xmlns:a16="http://schemas.microsoft.com/office/drawing/2014/main" id="{D37A22BF-3F55-42B8-846C-A896C6DC9AFA}"/>
              </a:ext>
            </a:extLst>
          </p:cNvPr>
          <p:cNvSpPr>
            <a:spLocks noGrp="1"/>
          </p:cNvSpPr>
          <p:nvPr>
            <p:ph idx="1"/>
          </p:nvPr>
        </p:nvSpPr>
        <p:spPr>
          <a:xfrm>
            <a:off x="372533" y="2048933"/>
            <a:ext cx="10783147" cy="3820159"/>
          </a:xfrm>
          <a:solidFill>
            <a:schemeClr val="accent2">
              <a:lumMod val="20000"/>
              <a:lumOff val="80000"/>
            </a:schemeClr>
          </a:solidFill>
        </p:spPr>
        <p:txBody>
          <a:bodyPr>
            <a:normAutofit fontScale="92500"/>
          </a:bodyPr>
          <a:lstStyle/>
          <a:p>
            <a:r>
              <a:rPr lang="en-GB" b="1" dirty="0">
                <a:latin typeface="Arial" panose="020B0604020202020204" pitchFamily="34" charset="0"/>
                <a:cs typeface="Arial" panose="020B0604020202020204" pitchFamily="34" charset="0"/>
              </a:rPr>
              <a:t>Work together </a:t>
            </a:r>
            <a:r>
              <a:rPr lang="en-GB" dirty="0">
                <a:latin typeface="Arial" panose="020B0604020202020204" pitchFamily="34" charset="0"/>
                <a:cs typeface="Arial" panose="020B0604020202020204" pitchFamily="34" charset="0"/>
              </a:rPr>
              <a:t>in small groups, </a:t>
            </a:r>
            <a:r>
              <a:rPr lang="en-GB" b="1" dirty="0">
                <a:latin typeface="Arial" panose="020B0604020202020204" pitchFamily="34" charset="0"/>
                <a:cs typeface="Arial" panose="020B0604020202020204" pitchFamily="34" charset="0"/>
              </a:rPr>
              <a:t>choose one </a:t>
            </a:r>
            <a:r>
              <a:rPr lang="en-GB" dirty="0">
                <a:latin typeface="Arial" panose="020B0604020202020204" pitchFamily="34" charset="0"/>
                <a:cs typeface="Arial" panose="020B0604020202020204" pitchFamily="34" charset="0"/>
              </a:rPr>
              <a:t>task from list below to complete. </a:t>
            </a:r>
          </a:p>
          <a:p>
            <a:pPr marL="0" indent="0">
              <a:buNone/>
            </a:pPr>
            <a:r>
              <a:rPr lang="en-GB" b="1" dirty="0">
                <a:latin typeface="Arial" panose="020B0604020202020204" pitchFamily="34" charset="0"/>
                <a:cs typeface="Arial" panose="020B0604020202020204" pitchFamily="34" charset="0"/>
              </a:rPr>
              <a:t>Task A </a:t>
            </a:r>
            <a:r>
              <a:rPr lang="en-GB" dirty="0">
                <a:latin typeface="Arial" panose="020B0604020202020204" pitchFamily="34" charset="0"/>
                <a:cs typeface="Arial" panose="020B0604020202020204" pitchFamily="34" charset="0"/>
              </a:rPr>
              <a:t>– Create a brief poster to highlight the risk of sharing personal information on social media. </a:t>
            </a:r>
          </a:p>
          <a:p>
            <a:pPr marL="0" indent="0">
              <a:buNone/>
            </a:pPr>
            <a:r>
              <a:rPr lang="en-GB" b="1" dirty="0">
                <a:latin typeface="Arial" panose="020B0604020202020204" pitchFamily="34" charset="0"/>
                <a:cs typeface="Arial" panose="020B0604020202020204" pitchFamily="34" charset="0"/>
              </a:rPr>
              <a:t>Task B </a:t>
            </a:r>
            <a:r>
              <a:rPr lang="en-GB" dirty="0">
                <a:latin typeface="Arial" panose="020B0604020202020204" pitchFamily="34" charset="0"/>
                <a:cs typeface="Arial" panose="020B0604020202020204" pitchFamily="34" charset="0"/>
              </a:rPr>
              <a:t>– Create a brief poster about the importance of looking at domain names and checking websites. </a:t>
            </a:r>
          </a:p>
          <a:p>
            <a:pPr marL="0" indent="0">
              <a:buNone/>
            </a:pPr>
            <a:r>
              <a:rPr lang="en-GB" b="1" dirty="0">
                <a:latin typeface="Arial" panose="020B0604020202020204" pitchFamily="34" charset="0"/>
                <a:cs typeface="Arial" panose="020B0604020202020204" pitchFamily="34" charset="0"/>
              </a:rPr>
              <a:t>Task C </a:t>
            </a:r>
            <a:r>
              <a:rPr lang="en-GB" dirty="0">
                <a:latin typeface="Arial" panose="020B0604020202020204" pitchFamily="34" charset="0"/>
                <a:cs typeface="Arial" panose="020B0604020202020204" pitchFamily="34" charset="0"/>
              </a:rPr>
              <a:t>– Create a brief poster about how hacking can potentially occur.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posters should include the use of text boxes and images. </a:t>
            </a:r>
          </a:p>
          <a:p>
            <a:pPr marL="0" indent="0">
              <a:buNone/>
            </a:pPr>
            <a:r>
              <a:rPr lang="en-GB" dirty="0">
                <a:latin typeface="Arial" panose="020B0604020202020204" pitchFamily="34" charset="0"/>
                <a:cs typeface="Arial" panose="020B0604020202020204" pitchFamily="34" charset="0"/>
              </a:rPr>
              <a:t>Share your posters with your lecturer. </a:t>
            </a:r>
          </a:p>
        </p:txBody>
      </p:sp>
    </p:spTree>
    <p:extLst>
      <p:ext uri="{BB962C8B-B14F-4D97-AF65-F5344CB8AC3E}">
        <p14:creationId xmlns:p14="http://schemas.microsoft.com/office/powerpoint/2010/main" val="728446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FD51-DECD-4A88-A66E-F594273FA173}"/>
              </a:ext>
            </a:extLst>
          </p:cNvPr>
          <p:cNvSpPr>
            <a:spLocks noGrp="1"/>
          </p:cNvSpPr>
          <p:nvPr>
            <p:ph type="title"/>
          </p:nvPr>
        </p:nvSpPr>
        <p:spPr>
          <a:xfrm>
            <a:off x="358219" y="365125"/>
            <a:ext cx="11481847" cy="1325563"/>
          </a:xfrm>
        </p:spPr>
        <p:txBody>
          <a:bodyPr anchor="ctr">
            <a:normAutofit/>
          </a:bodyPr>
          <a:lstStyle/>
          <a:p>
            <a:r>
              <a:rPr lang="en-GB" dirty="0"/>
              <a:t>Share your posters. </a:t>
            </a:r>
          </a:p>
        </p:txBody>
      </p:sp>
      <p:sp>
        <p:nvSpPr>
          <p:cNvPr id="4" name="Content Placeholder 3">
            <a:extLst>
              <a:ext uri="{FF2B5EF4-FFF2-40B4-BE49-F238E27FC236}">
                <a16:creationId xmlns:a16="http://schemas.microsoft.com/office/drawing/2014/main" id="{F801B643-A208-C40B-8A5B-C20638DCEE0A}"/>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Let’s look at the posters that you have created. </a:t>
            </a:r>
          </a:p>
          <a:p>
            <a:endParaRPr lang="en-GB" dirty="0"/>
          </a:p>
        </p:txBody>
      </p:sp>
    </p:spTree>
    <p:extLst>
      <p:ext uri="{BB962C8B-B14F-4D97-AF65-F5344CB8AC3E}">
        <p14:creationId xmlns:p14="http://schemas.microsoft.com/office/powerpoint/2010/main" val="3895676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a:xfrm>
            <a:off x="358219" y="365125"/>
            <a:ext cx="11481847" cy="1325563"/>
          </a:xfrm>
        </p:spPr>
        <p:txBody>
          <a:bodyPr anchor="ctr">
            <a:normAutofit/>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a:xfrm>
            <a:off x="358219" y="1825625"/>
            <a:ext cx="11481847" cy="3575934"/>
          </a:xfrm>
        </p:spPr>
        <p:txBody>
          <a:bodyPr>
            <a:normAutofit/>
          </a:bodyPr>
          <a:lstStyle/>
          <a:p>
            <a:pPr marL="0" indent="0">
              <a:buNone/>
            </a:pPr>
            <a:r>
              <a:rPr lang="en-GB" sz="2800" dirty="0">
                <a:latin typeface="Arial" panose="020B0604020202020204" pitchFamily="34" charset="0"/>
                <a:cs typeface="Arial" panose="020B0604020202020204" pitchFamily="34" charset="0"/>
              </a:rPr>
              <a:t>Weverka, P., (2019) </a:t>
            </a:r>
            <a:r>
              <a:rPr lang="en-GB" sz="2800" i="1" dirty="0">
                <a:latin typeface="Arial" panose="020B0604020202020204" pitchFamily="34" charset="0"/>
                <a:cs typeface="Arial" panose="020B0604020202020204" pitchFamily="34" charset="0"/>
              </a:rPr>
              <a:t>Office 365 – All–in-One</a:t>
            </a:r>
            <a:r>
              <a:rPr lang="en-GB" sz="2800" dirty="0">
                <a:latin typeface="Arial" panose="020B0604020202020204" pitchFamily="34" charset="0"/>
                <a:cs typeface="Arial" panose="020B0604020202020204" pitchFamily="34" charset="0"/>
              </a:rPr>
              <a:t>, Hoboken: John Wiley &amp; Sons</a:t>
            </a:r>
          </a:p>
          <a:p>
            <a:pPr marL="0" indent="0">
              <a:buNone/>
            </a:pPr>
            <a:r>
              <a:rPr lang="en-GB" sz="2800" dirty="0">
                <a:latin typeface="Arial" panose="020B0604020202020204" pitchFamily="34" charset="0"/>
                <a:cs typeface="Arial" panose="020B0604020202020204" pitchFamily="34" charset="0"/>
                <a:hlinkClick r:id="rId2"/>
              </a:rPr>
              <a:t>Biggest social media platforms by users 2025| Statista</a:t>
            </a:r>
            <a:r>
              <a:rPr lang="en-GB" sz="2800" dirty="0">
                <a:latin typeface="Arial" panose="020B0604020202020204" pitchFamily="34" charset="0"/>
                <a:cs typeface="Arial" panose="020B0604020202020204" pitchFamily="34" charset="0"/>
              </a:rPr>
              <a:t> (accessed 29</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September 2025)</a:t>
            </a:r>
          </a:p>
        </p:txBody>
      </p:sp>
    </p:spTree>
    <p:extLst>
      <p:ext uri="{BB962C8B-B14F-4D97-AF65-F5344CB8AC3E}">
        <p14:creationId xmlns:p14="http://schemas.microsoft.com/office/powerpoint/2010/main" val="3656468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A497-06B4-EA15-CCFB-5967C40D58D1}"/>
              </a:ext>
            </a:extLst>
          </p:cNvPr>
          <p:cNvSpPr>
            <a:spLocks noGrp="1"/>
          </p:cNvSpPr>
          <p:nvPr>
            <p:ph type="title"/>
          </p:nvPr>
        </p:nvSpPr>
        <p:spPr>
          <a:xfrm>
            <a:off x="358219" y="197709"/>
            <a:ext cx="11481847" cy="568860"/>
          </a:xfrm>
        </p:spPr>
        <p:txBody>
          <a:bodyPr>
            <a:normAutofit fontScale="90000"/>
          </a:bodyPr>
          <a:lstStyle/>
          <a:p>
            <a:pPr algn="ctr"/>
            <a:r>
              <a:rPr lang="en-GB" dirty="0"/>
              <a:t>Next Session</a:t>
            </a:r>
          </a:p>
        </p:txBody>
      </p:sp>
      <p:graphicFrame>
        <p:nvGraphicFramePr>
          <p:cNvPr id="4" name="Content Placeholder 3">
            <a:extLst>
              <a:ext uri="{FF2B5EF4-FFF2-40B4-BE49-F238E27FC236}">
                <a16:creationId xmlns:a16="http://schemas.microsoft.com/office/drawing/2014/main" id="{5A3F3739-0D27-C258-A509-CF134FDB600A}"/>
              </a:ext>
            </a:extLst>
          </p:cNvPr>
          <p:cNvGraphicFramePr>
            <a:graphicFrameLocks noGrp="1"/>
          </p:cNvGraphicFramePr>
          <p:nvPr>
            <p:ph idx="1"/>
            <p:extLst>
              <p:ext uri="{D42A27DB-BD31-4B8C-83A1-F6EECF244321}">
                <p14:modId xmlns:p14="http://schemas.microsoft.com/office/powerpoint/2010/main" val="3590112687"/>
              </p:ext>
            </p:extLst>
          </p:nvPr>
        </p:nvGraphicFramePr>
        <p:xfrm>
          <a:off x="887896" y="766569"/>
          <a:ext cx="10428833" cy="6134832"/>
        </p:xfrm>
        <a:graphic>
          <a:graphicData uri="http://schemas.openxmlformats.org/drawingml/2006/table">
            <a:tbl>
              <a:tblPr firstRow="1" bandRow="1">
                <a:tableStyleId>{F5AB1C69-6EDB-4FF4-983F-18BD219EF322}</a:tableStyleId>
              </a:tblPr>
              <a:tblGrid>
                <a:gridCol w="1719231">
                  <a:extLst>
                    <a:ext uri="{9D8B030D-6E8A-4147-A177-3AD203B41FA5}">
                      <a16:colId xmlns:a16="http://schemas.microsoft.com/office/drawing/2014/main" val="36258824"/>
                    </a:ext>
                  </a:extLst>
                </a:gridCol>
                <a:gridCol w="8709602">
                  <a:extLst>
                    <a:ext uri="{9D8B030D-6E8A-4147-A177-3AD203B41FA5}">
                      <a16:colId xmlns:a16="http://schemas.microsoft.com/office/drawing/2014/main" val="2069812437"/>
                    </a:ext>
                  </a:extLst>
                </a:gridCol>
              </a:tblGrid>
              <a:tr h="66310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Learning Topics &amp; Activities</a:t>
                      </a:r>
                    </a:p>
                    <a:p>
                      <a:endParaRPr lang="en-GB" dirty="0"/>
                    </a:p>
                  </a:txBody>
                  <a:tcPr/>
                </a:tc>
                <a:extLst>
                  <a:ext uri="{0D108BD9-81ED-4DB2-BD59-A6C34878D82A}">
                    <a16:rowId xmlns:a16="http://schemas.microsoft.com/office/drawing/2014/main" val="1210314379"/>
                  </a:ext>
                </a:extLst>
              </a:tr>
              <a:tr h="412322">
                <a:tc>
                  <a:txBody>
                    <a:bodyPr/>
                    <a:lstStyle/>
                    <a:p>
                      <a:r>
                        <a:rPr lang="en-GB" dirty="0">
                          <a:latin typeface="Arial" panose="020B0604020202020204" pitchFamily="34" charset="0"/>
                          <a:cs typeface="Arial" panose="020B0604020202020204" pitchFamily="34" charset="0"/>
                        </a:rPr>
                        <a:t>Session 1</a:t>
                      </a:r>
                    </a:p>
                  </a:txBody>
                  <a:tcPr/>
                </a:tc>
                <a:tc>
                  <a:txBody>
                    <a:bodyPr/>
                    <a:lstStyle/>
                    <a:p>
                      <a:r>
                        <a:rPr lang="en-GB" dirty="0">
                          <a:latin typeface="Arial" panose="020B0604020202020204" pitchFamily="34" charset="0"/>
                          <a:cs typeface="Arial" panose="020B0604020202020204" pitchFamily="34" charset="0"/>
                        </a:rPr>
                        <a:t>Introduction to Digital Skills, Welcome, SMART Goals and Growth Mindset</a:t>
                      </a:r>
                    </a:p>
                  </a:txBody>
                  <a:tcPr/>
                </a:tc>
                <a:extLst>
                  <a:ext uri="{0D108BD9-81ED-4DB2-BD59-A6C34878D82A}">
                    <a16:rowId xmlns:a16="http://schemas.microsoft.com/office/drawing/2014/main" val="397441048"/>
                  </a:ext>
                </a:extLst>
              </a:tr>
              <a:tr h="412322">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a:t>
                      </a:r>
                    </a:p>
                  </a:txBody>
                  <a:tcPr/>
                </a:tc>
                <a:extLst>
                  <a:ext uri="{0D108BD9-81ED-4DB2-BD59-A6C34878D82A}">
                    <a16:rowId xmlns:a16="http://schemas.microsoft.com/office/drawing/2014/main" val="2518989346"/>
                  </a:ext>
                </a:extLst>
              </a:tr>
              <a:tr h="412322">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a:t>
                      </a:r>
                    </a:p>
                  </a:txBody>
                  <a:tcPr/>
                </a:tc>
                <a:extLst>
                  <a:ext uri="{0D108BD9-81ED-4DB2-BD59-A6C34878D82A}">
                    <a16:rowId xmlns:a16="http://schemas.microsoft.com/office/drawing/2014/main" val="2900782329"/>
                  </a:ext>
                </a:extLst>
              </a:tr>
              <a:tr h="426914">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1693">
                <a:tc>
                  <a:txBody>
                    <a:bodyPr/>
                    <a:lstStyle/>
                    <a:p>
                      <a:r>
                        <a:rPr lang="en-GB" dirty="0">
                          <a:latin typeface="Arial" panose="020B0604020202020204" pitchFamily="34" charset="0"/>
                          <a:cs typeface="Arial" panose="020B0604020202020204" pitchFamily="34" charset="0"/>
                        </a:rPr>
                        <a:t>Session 5</a:t>
                      </a:r>
                    </a:p>
                  </a:txBody>
                  <a:tcPr>
                    <a:solidFill>
                      <a:schemeClr val="accent3">
                        <a:lumMod val="20000"/>
                        <a:lumOff val="80000"/>
                      </a:schemeClr>
                    </a:solidFill>
                  </a:tcPr>
                </a:tc>
                <a:tc>
                  <a:txBody>
                    <a:bodyPr/>
                    <a:lstStyle/>
                    <a:p>
                      <a:r>
                        <a:rPr lang="en-GB" dirty="0">
                          <a:latin typeface="Arial" panose="020B0604020202020204" pitchFamily="34" charset="0"/>
                          <a:cs typeface="Arial" panose="020B0604020202020204" pitchFamily="34" charset="0"/>
                        </a:rPr>
                        <a:t>Digital Safety and Critical Awareness &amp; MOCK QUIZ</a:t>
                      </a:r>
                    </a:p>
                  </a:txBody>
                  <a:tcPr>
                    <a:solidFill>
                      <a:schemeClr val="accent3">
                        <a:lumMod val="20000"/>
                        <a:lumOff val="80000"/>
                      </a:schemeClr>
                    </a:solidFill>
                  </a:tcPr>
                </a:tc>
                <a:extLst>
                  <a:ext uri="{0D108BD9-81ED-4DB2-BD59-A6C34878D82A}">
                    <a16:rowId xmlns:a16="http://schemas.microsoft.com/office/drawing/2014/main" val="957201797"/>
                  </a:ext>
                </a:extLst>
              </a:tr>
              <a:tr h="632963">
                <a:tc>
                  <a:txBody>
                    <a:bodyPr/>
                    <a:lstStyle/>
                    <a:p>
                      <a:r>
                        <a:rPr lang="en-GB" dirty="0">
                          <a:latin typeface="Arial" panose="020B0604020202020204" pitchFamily="34" charset="0"/>
                          <a:cs typeface="Arial" panose="020B0604020202020204" pitchFamily="34" charset="0"/>
                        </a:rPr>
                        <a:t>Session 6</a:t>
                      </a:r>
                    </a:p>
                  </a:txBody>
                  <a:tcPr>
                    <a:solidFill>
                      <a:schemeClr val="accent4"/>
                    </a:solidFill>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solidFill>
                      <a:schemeClr val="accent4"/>
                    </a:solidFill>
                  </a:tcPr>
                </a:tc>
                <a:extLst>
                  <a:ext uri="{0D108BD9-81ED-4DB2-BD59-A6C34878D82A}">
                    <a16:rowId xmlns:a16="http://schemas.microsoft.com/office/drawing/2014/main" val="3543143894"/>
                  </a:ext>
                </a:extLst>
              </a:tr>
              <a:tr h="412322">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4490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32963">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389967">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04233">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172620325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purl.org/dc/dcmitype/"/>
    <ds:schemaRef ds:uri="http://purl.org/dc/elements/1.1/"/>
    <ds:schemaRef ds:uri="http://schemas.microsoft.com/office/2006/documentManagement/types"/>
    <ds:schemaRef ds:uri="8425509b-c587-4994-9466-01f6efb644d9"/>
    <ds:schemaRef ds:uri="http://schemas.microsoft.com/office/2006/metadata/properties"/>
    <ds:schemaRef ds:uri="http://schemas.openxmlformats.org/package/2006/metadata/core-properties"/>
    <ds:schemaRef ds:uri="http://purl.org/dc/terms/"/>
    <ds:schemaRef ds:uri="http://schemas.microsoft.com/office/infopath/2007/PartnerControls"/>
    <ds:schemaRef ds:uri="a7bdb143-267e-438d-bcbf-e88b565c1722"/>
    <ds:schemaRef ds:uri="http://www.w3.org/XML/1998/namespace"/>
  </ds:schemaRefs>
</ds:datastoreItem>
</file>

<file path=customXml/itemProps2.xml><?xml version="1.0" encoding="utf-8"?>
<ds:datastoreItem xmlns:ds="http://schemas.openxmlformats.org/officeDocument/2006/customXml" ds:itemID="{71F5995C-40F6-4F4C-9652-262D510A73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5</TotalTime>
  <Words>1538</Words>
  <Application>Microsoft Office PowerPoint</Application>
  <PresentationFormat>Widescreen</PresentationFormat>
  <Paragraphs>198</Paragraphs>
  <Slides>23</Slides>
  <Notes>19</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Cambria Math</vt:lpstr>
      <vt:lpstr>Georgia Pro Cond Light</vt:lpstr>
      <vt:lpstr>Segoe UI Symbol</vt:lpstr>
      <vt:lpstr>Speak Pro</vt:lpstr>
      <vt:lpstr>Wingdings</vt:lpstr>
      <vt:lpstr>RetrospectVTI</vt:lpstr>
      <vt:lpstr>PowerPoint Presentation</vt:lpstr>
      <vt:lpstr>PowerPoint Presentation</vt:lpstr>
      <vt:lpstr>During this session…</vt:lpstr>
      <vt:lpstr>How busy is the internet? </vt:lpstr>
      <vt:lpstr>Key Digital Safety Skills</vt:lpstr>
      <vt:lpstr>What threats are there? </vt:lpstr>
      <vt:lpstr>PowerPoint Presentation</vt:lpstr>
      <vt:lpstr>Activity 1: Skim read the article below from ‘The Conservation’</vt:lpstr>
      <vt:lpstr>          Activity 2:</vt:lpstr>
      <vt:lpstr>Note-taking (from LCLM4001 Module)</vt:lpstr>
      <vt:lpstr>PowerPoint Presentation</vt:lpstr>
      <vt:lpstr>Virus Protection </vt:lpstr>
      <vt:lpstr>PowerPoint Presentation</vt:lpstr>
      <vt:lpstr>Privacy Settings on accounts </vt:lpstr>
      <vt:lpstr>Online banking </vt:lpstr>
      <vt:lpstr>PowerPoint Presentation</vt:lpstr>
      <vt:lpstr>Domain names </vt:lpstr>
      <vt:lpstr>Webpages – can they be trusted? </vt:lpstr>
      <vt:lpstr>Misinformation </vt:lpstr>
      <vt:lpstr>Group activity </vt:lpstr>
      <vt:lpstr>Share your posters. </vt:lpstr>
      <vt:lpstr>References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dc:title>
  <dc:creator>Rebecca Stewart</dc:creator>
  <cp:lastModifiedBy>Caroline Walsh</cp:lastModifiedBy>
  <cp:revision>11</cp:revision>
  <dcterms:created xsi:type="dcterms:W3CDTF">2022-10-11T18:26:34Z</dcterms:created>
  <dcterms:modified xsi:type="dcterms:W3CDTF">2026-02-02T12:33:00Z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