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668037-0307-40A3-B707-D60B27B5D530}" v="29" dt="2025-04-26T17:34:53.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116" d="100"/>
          <a:sy n="116" d="100"/>
        </p:scale>
        <p:origin x="1123" y="-5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Bray-Milton (2312267)" userId="4bcdc581-27ca-4896-9568-5e47cfa8d7e2" providerId="ADAL" clId="{78668037-0307-40A3-B707-D60B27B5D530}"/>
    <pc:docChg chg="undo custSel modSld">
      <pc:chgData name="Laura Bray-Milton (2312267)" userId="4bcdc581-27ca-4896-9568-5e47cfa8d7e2" providerId="ADAL" clId="{78668037-0307-40A3-B707-D60B27B5D530}" dt="2025-05-11T18:35:34.590" v="1058" actId="20577"/>
      <pc:docMkLst>
        <pc:docMk/>
      </pc:docMkLst>
      <pc:sldChg chg="addSp delSp modSp mod">
        <pc:chgData name="Laura Bray-Milton (2312267)" userId="4bcdc581-27ca-4896-9568-5e47cfa8d7e2" providerId="ADAL" clId="{78668037-0307-40A3-B707-D60B27B5D530}" dt="2025-05-11T18:35:34.590" v="1058" actId="20577"/>
        <pc:sldMkLst>
          <pc:docMk/>
          <pc:sldMk cId="1937000639" sldId="256"/>
        </pc:sldMkLst>
        <pc:spChg chg="mod">
          <ac:chgData name="Laura Bray-Milton (2312267)" userId="4bcdc581-27ca-4896-9568-5e47cfa8d7e2" providerId="ADAL" clId="{78668037-0307-40A3-B707-D60B27B5D530}" dt="2025-04-26T17:26:43.234" v="871" actId="14100"/>
          <ac:spMkLst>
            <pc:docMk/>
            <pc:sldMk cId="1937000639" sldId="256"/>
            <ac:spMk id="2" creationId="{D431BCB7-B4A1-235C-C58B-901F60520282}"/>
          </ac:spMkLst>
        </pc:spChg>
        <pc:spChg chg="mod">
          <ac:chgData name="Laura Bray-Milton (2312267)" userId="4bcdc581-27ca-4896-9568-5e47cfa8d7e2" providerId="ADAL" clId="{78668037-0307-40A3-B707-D60B27B5D530}" dt="2025-04-26T12:45:39.874" v="422" actId="164"/>
          <ac:spMkLst>
            <pc:docMk/>
            <pc:sldMk cId="1937000639" sldId="256"/>
            <ac:spMk id="4" creationId="{0AE36815-0A5A-9F21-FEC6-CE92FD134E0B}"/>
          </ac:spMkLst>
        </pc:spChg>
        <pc:spChg chg="mod">
          <ac:chgData name="Laura Bray-Milton (2312267)" userId="4bcdc581-27ca-4896-9568-5e47cfa8d7e2" providerId="ADAL" clId="{78668037-0307-40A3-B707-D60B27B5D530}" dt="2025-04-27T11:38:35.191" v="1001" actId="1076"/>
          <ac:spMkLst>
            <pc:docMk/>
            <pc:sldMk cId="1937000639" sldId="256"/>
            <ac:spMk id="7" creationId="{EB1FF5F6-77C4-663B-04EB-4E65E0951628}"/>
          </ac:spMkLst>
        </pc:spChg>
        <pc:spChg chg="add mod">
          <ac:chgData name="Laura Bray-Milton (2312267)" userId="4bcdc581-27ca-4896-9568-5e47cfa8d7e2" providerId="ADAL" clId="{78668037-0307-40A3-B707-D60B27B5D530}" dt="2025-04-26T12:45:39.874" v="422" actId="164"/>
          <ac:spMkLst>
            <pc:docMk/>
            <pc:sldMk cId="1937000639" sldId="256"/>
            <ac:spMk id="8" creationId="{ED7ADCFC-1366-320A-5A78-BBEB6B21263D}"/>
          </ac:spMkLst>
        </pc:spChg>
        <pc:spChg chg="add mod">
          <ac:chgData name="Laura Bray-Milton (2312267)" userId="4bcdc581-27ca-4896-9568-5e47cfa8d7e2" providerId="ADAL" clId="{78668037-0307-40A3-B707-D60B27B5D530}" dt="2025-04-26T16:21:03.188" v="617" actId="1076"/>
          <ac:spMkLst>
            <pc:docMk/>
            <pc:sldMk cId="1937000639" sldId="256"/>
            <ac:spMk id="12" creationId="{F76804E9-97F8-2D05-CF63-B20C9512F210}"/>
          </ac:spMkLst>
        </pc:spChg>
        <pc:spChg chg="add mod">
          <ac:chgData name="Laura Bray-Milton (2312267)" userId="4bcdc581-27ca-4896-9568-5e47cfa8d7e2" providerId="ADAL" clId="{78668037-0307-40A3-B707-D60B27B5D530}" dt="2025-04-27T11:38:03.799" v="999" actId="2711"/>
          <ac:spMkLst>
            <pc:docMk/>
            <pc:sldMk cId="1937000639" sldId="256"/>
            <ac:spMk id="15" creationId="{BFC004F7-3A97-5440-9213-1616B7BBAEA8}"/>
          </ac:spMkLst>
        </pc:spChg>
        <pc:spChg chg="add mod">
          <ac:chgData name="Laura Bray-Milton (2312267)" userId="4bcdc581-27ca-4896-9568-5e47cfa8d7e2" providerId="ADAL" clId="{78668037-0307-40A3-B707-D60B27B5D530}" dt="2025-04-26T16:23:20.859" v="637" actId="1076"/>
          <ac:spMkLst>
            <pc:docMk/>
            <pc:sldMk cId="1937000639" sldId="256"/>
            <ac:spMk id="17" creationId="{43BD49B9-46BF-68D5-AE2C-3963F5B6E6A8}"/>
          </ac:spMkLst>
        </pc:spChg>
        <pc:spChg chg="add mod">
          <ac:chgData name="Laura Bray-Milton (2312267)" userId="4bcdc581-27ca-4896-9568-5e47cfa8d7e2" providerId="ADAL" clId="{78668037-0307-40A3-B707-D60B27B5D530}" dt="2025-04-27T11:37:19.572" v="996" actId="113"/>
          <ac:spMkLst>
            <pc:docMk/>
            <pc:sldMk cId="1937000639" sldId="256"/>
            <ac:spMk id="26" creationId="{54AA48F5-EC80-65B7-D43E-96C4C6830DF0}"/>
          </ac:spMkLst>
        </pc:spChg>
        <pc:spChg chg="add mod">
          <ac:chgData name="Laura Bray-Milton (2312267)" userId="4bcdc581-27ca-4896-9568-5e47cfa8d7e2" providerId="ADAL" clId="{78668037-0307-40A3-B707-D60B27B5D530}" dt="2025-05-11T18:23:22.295" v="1030" actId="114"/>
          <ac:spMkLst>
            <pc:docMk/>
            <pc:sldMk cId="1937000639" sldId="256"/>
            <ac:spMk id="27" creationId="{3DC92F7F-8565-02CD-1746-54F1A2D1A715}"/>
          </ac:spMkLst>
        </pc:spChg>
        <pc:spChg chg="add mod">
          <ac:chgData name="Laura Bray-Milton (2312267)" userId="4bcdc581-27ca-4896-9568-5e47cfa8d7e2" providerId="ADAL" clId="{78668037-0307-40A3-B707-D60B27B5D530}" dt="2025-05-11T18:24:20.872" v="1033" actId="20577"/>
          <ac:spMkLst>
            <pc:docMk/>
            <pc:sldMk cId="1937000639" sldId="256"/>
            <ac:spMk id="28" creationId="{68F21794-3D46-4EBD-3C91-4CA5317E05D5}"/>
          </ac:spMkLst>
        </pc:spChg>
        <pc:spChg chg="add mod">
          <ac:chgData name="Laura Bray-Milton (2312267)" userId="4bcdc581-27ca-4896-9568-5e47cfa8d7e2" providerId="ADAL" clId="{78668037-0307-40A3-B707-D60B27B5D530}" dt="2025-04-26T16:38:56.531" v="768" actId="20577"/>
          <ac:spMkLst>
            <pc:docMk/>
            <pc:sldMk cId="1937000639" sldId="256"/>
            <ac:spMk id="30" creationId="{667EF96A-6502-19D7-A420-02DB25E02F4E}"/>
          </ac:spMkLst>
        </pc:spChg>
        <pc:spChg chg="add mod">
          <ac:chgData name="Laura Bray-Milton (2312267)" userId="4bcdc581-27ca-4896-9568-5e47cfa8d7e2" providerId="ADAL" clId="{78668037-0307-40A3-B707-D60B27B5D530}" dt="2025-05-11T18:26:03.267" v="1036" actId="114"/>
          <ac:spMkLst>
            <pc:docMk/>
            <pc:sldMk cId="1937000639" sldId="256"/>
            <ac:spMk id="32" creationId="{076DF801-0F49-D575-2855-C45EAE0BCF69}"/>
          </ac:spMkLst>
        </pc:spChg>
        <pc:spChg chg="add mod">
          <ac:chgData name="Laura Bray-Milton (2312267)" userId="4bcdc581-27ca-4896-9568-5e47cfa8d7e2" providerId="ADAL" clId="{78668037-0307-40A3-B707-D60B27B5D530}" dt="2025-04-26T16:31:33.721" v="725" actId="20577"/>
          <ac:spMkLst>
            <pc:docMk/>
            <pc:sldMk cId="1937000639" sldId="256"/>
            <ac:spMk id="35" creationId="{1625BB09-AB0F-0361-C590-C592ED156E27}"/>
          </ac:spMkLst>
        </pc:spChg>
        <pc:spChg chg="add mod">
          <ac:chgData name="Laura Bray-Milton (2312267)" userId="4bcdc581-27ca-4896-9568-5e47cfa8d7e2" providerId="ADAL" clId="{78668037-0307-40A3-B707-D60B27B5D530}" dt="2025-05-11T18:32:58.985" v="1054" actId="20577"/>
          <ac:spMkLst>
            <pc:docMk/>
            <pc:sldMk cId="1937000639" sldId="256"/>
            <ac:spMk id="36" creationId="{61B5C6A6-8394-2541-FB1D-7D42FA0EE720}"/>
          </ac:spMkLst>
        </pc:spChg>
        <pc:spChg chg="add mod">
          <ac:chgData name="Laura Bray-Milton (2312267)" userId="4bcdc581-27ca-4896-9568-5e47cfa8d7e2" providerId="ADAL" clId="{78668037-0307-40A3-B707-D60B27B5D530}" dt="2025-05-11T18:35:34.590" v="1058" actId="20577"/>
          <ac:spMkLst>
            <pc:docMk/>
            <pc:sldMk cId="1937000639" sldId="256"/>
            <ac:spMk id="37" creationId="{E36249A9-C7B5-629D-E947-4D83493E1BEF}"/>
          </ac:spMkLst>
        </pc:spChg>
        <pc:spChg chg="add mod">
          <ac:chgData name="Laura Bray-Milton (2312267)" userId="4bcdc581-27ca-4896-9568-5e47cfa8d7e2" providerId="ADAL" clId="{78668037-0307-40A3-B707-D60B27B5D530}" dt="2025-04-27T11:48:34.857" v="1022" actId="1076"/>
          <ac:spMkLst>
            <pc:docMk/>
            <pc:sldMk cId="1937000639" sldId="256"/>
            <ac:spMk id="38" creationId="{5CE3BD77-B194-9E00-B95D-F9C6CD1D0777}"/>
          </ac:spMkLst>
        </pc:spChg>
        <pc:spChg chg="add mod">
          <ac:chgData name="Laura Bray-Milton (2312267)" userId="4bcdc581-27ca-4896-9568-5e47cfa8d7e2" providerId="ADAL" clId="{78668037-0307-40A3-B707-D60B27B5D530}" dt="2025-04-27T11:48:40.857" v="1023" actId="1076"/>
          <ac:spMkLst>
            <pc:docMk/>
            <pc:sldMk cId="1937000639" sldId="256"/>
            <ac:spMk id="43" creationId="{1E6E92D2-5B0C-0460-C7ED-1AAB8C3EA623}"/>
          </ac:spMkLst>
        </pc:spChg>
        <pc:spChg chg="add mod">
          <ac:chgData name="Laura Bray-Milton (2312267)" userId="4bcdc581-27ca-4896-9568-5e47cfa8d7e2" providerId="ADAL" clId="{78668037-0307-40A3-B707-D60B27B5D530}" dt="2025-04-26T17:33:22.036" v="941" actId="20577"/>
          <ac:spMkLst>
            <pc:docMk/>
            <pc:sldMk cId="1937000639" sldId="256"/>
            <ac:spMk id="48" creationId="{3BDE47C1-1AC4-7067-52AC-8A23124393C4}"/>
          </ac:spMkLst>
        </pc:spChg>
        <pc:spChg chg="add mod">
          <ac:chgData name="Laura Bray-Milton (2312267)" userId="4bcdc581-27ca-4896-9568-5e47cfa8d7e2" providerId="ADAL" clId="{78668037-0307-40A3-B707-D60B27B5D530}" dt="2025-04-27T11:49:07.067" v="1027" actId="1076"/>
          <ac:spMkLst>
            <pc:docMk/>
            <pc:sldMk cId="1937000639" sldId="256"/>
            <ac:spMk id="49" creationId="{863B36FC-6349-2030-6D6A-905279A076C4}"/>
          </ac:spMkLst>
        </pc:spChg>
        <pc:picChg chg="mod">
          <ac:chgData name="Laura Bray-Milton (2312267)" userId="4bcdc581-27ca-4896-9568-5e47cfa8d7e2" providerId="ADAL" clId="{78668037-0307-40A3-B707-D60B27B5D530}" dt="2025-04-26T16:21:23.017" v="619" actId="1076"/>
          <ac:picMkLst>
            <pc:docMk/>
            <pc:sldMk cId="1937000639" sldId="256"/>
            <ac:picMk id="6" creationId="{B4D9ADAC-EEBA-1061-01BD-AC1864BBBBA7}"/>
          </ac:picMkLst>
        </pc:picChg>
        <pc:picChg chg="add mod">
          <ac:chgData name="Laura Bray-Milton (2312267)" userId="4bcdc581-27ca-4896-9568-5e47cfa8d7e2" providerId="ADAL" clId="{78668037-0307-40A3-B707-D60B27B5D530}" dt="2025-04-26T16:22:03.870" v="626" actId="1076"/>
          <ac:picMkLst>
            <pc:docMk/>
            <pc:sldMk cId="1937000639" sldId="256"/>
            <ac:picMk id="14" creationId="{4D381D6D-39E4-FE69-D1E9-2411C9A2AA99}"/>
          </ac:picMkLst>
        </pc:picChg>
        <pc:picChg chg="add mod">
          <ac:chgData name="Laura Bray-Milton (2312267)" userId="4bcdc581-27ca-4896-9568-5e47cfa8d7e2" providerId="ADAL" clId="{78668037-0307-40A3-B707-D60B27B5D530}" dt="2025-04-27T11:48:44.318" v="1024" actId="1076"/>
          <ac:picMkLst>
            <pc:docMk/>
            <pc:sldMk cId="1937000639" sldId="256"/>
            <ac:picMk id="42" creationId="{0694E188-F84E-B106-DF20-FC6301A13F85}"/>
          </ac:picMkLst>
        </pc:picChg>
        <pc:picChg chg="add mod">
          <ac:chgData name="Laura Bray-Milton (2312267)" userId="4bcdc581-27ca-4896-9568-5e47cfa8d7e2" providerId="ADAL" clId="{78668037-0307-40A3-B707-D60B27B5D530}" dt="2025-04-27T11:49:15.583" v="1028" actId="1076"/>
          <ac:picMkLst>
            <pc:docMk/>
            <pc:sldMk cId="1937000639" sldId="256"/>
            <ac:picMk id="47" creationId="{9F2ACC15-E78F-BD77-1E97-954DC4752B9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32FFA6-B7F6-4D45-8E4F-B5DE126F326A}" type="datetimeFigureOut">
              <a:rPr lang="en-GB" smtClean="0"/>
              <a:t>11/05/2025</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3D4708-CE31-4C50-8358-7EE83319D4CD}" type="slidenum">
              <a:rPr lang="en-GB" smtClean="0"/>
              <a:t>‹#›</a:t>
            </a:fld>
            <a:endParaRPr lang="en-GB"/>
          </a:p>
        </p:txBody>
      </p:sp>
    </p:spTree>
    <p:extLst>
      <p:ext uri="{BB962C8B-B14F-4D97-AF65-F5344CB8AC3E}">
        <p14:creationId xmlns:p14="http://schemas.microsoft.com/office/powerpoint/2010/main" val="1765365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3D4708-CE31-4C50-8358-7EE83319D4CD}" type="slidenum">
              <a:rPr lang="en-GB" smtClean="0"/>
              <a:t>1</a:t>
            </a:fld>
            <a:endParaRPr lang="en-GB"/>
          </a:p>
        </p:txBody>
      </p:sp>
    </p:spTree>
    <p:extLst>
      <p:ext uri="{BB962C8B-B14F-4D97-AF65-F5344CB8AC3E}">
        <p14:creationId xmlns:p14="http://schemas.microsoft.com/office/powerpoint/2010/main" val="1916424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99D02C-246F-4657-AE28-D99DC882D151}"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3959203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99D02C-246F-4657-AE28-D99DC882D151}"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3686547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99D02C-246F-4657-AE28-D99DC882D151}"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685618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99D02C-246F-4657-AE28-D99DC882D151}" type="datetimeFigureOut">
              <a:rPr lang="en-GB" smtClean="0"/>
              <a:t>11/05/2025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1374780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99D02C-246F-4657-AE28-D99DC882D151}" type="datetimeFigureOut">
              <a:rPr lang="en-GB" smtClean="0"/>
              <a:t>11/05/2025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3757046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99D02C-246F-4657-AE28-D99DC882D151}" type="datetimeFigureOut">
              <a:rPr lang="en-GB" smtClean="0"/>
              <a:t>11/05/2025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3460388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99D02C-246F-4657-AE28-D99DC882D151}" type="datetimeFigureOut">
              <a:rPr lang="en-GB" smtClean="0"/>
              <a:t>11/05/2025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1248028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899D02C-246F-4657-AE28-D99DC882D151}" type="datetimeFigureOut">
              <a:rPr lang="en-GB" smtClean="0"/>
              <a:t>11/05/2025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3709483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899D02C-246F-4657-AE28-D99DC882D151}" type="datetimeFigureOut">
              <a:rPr lang="en-GB" smtClean="0"/>
              <a:t>11/05/2025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2464188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99D02C-246F-4657-AE28-D99DC882D151}"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2079531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99D02C-246F-4657-AE28-D99DC882D151}"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C03B-8AA3-4641-B0D9-FE24B42E191B}" type="slidenum">
              <a:rPr lang="en-GB" smtClean="0"/>
              <a:t>‹#›</a:t>
            </a:fld>
            <a:endParaRPr lang="en-GB"/>
          </a:p>
        </p:txBody>
      </p:sp>
    </p:spTree>
    <p:extLst>
      <p:ext uri="{BB962C8B-B14F-4D97-AF65-F5344CB8AC3E}">
        <p14:creationId xmlns:p14="http://schemas.microsoft.com/office/powerpoint/2010/main" val="2493491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82000"/>
                  </a:schemeClr>
                </a:solidFill>
              </a:defRPr>
            </a:lvl1pPr>
          </a:lstStyle>
          <a:p>
            <a:fld id="{2899D02C-246F-4657-AE28-D99DC882D151}" type="datetimeFigureOut">
              <a:rPr lang="en-GB" smtClean="0"/>
              <a:t>11/05/2025</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82000"/>
                  </a:schemeClr>
                </a:solidFill>
              </a:defRPr>
            </a:lvl1pPr>
          </a:lstStyle>
          <a:p>
            <a:fld id="{9F19C03B-8AA3-4641-B0D9-FE24B42E191B}" type="slidenum">
              <a:rPr lang="en-GB" smtClean="0"/>
              <a:t>‹#›</a:t>
            </a:fld>
            <a:endParaRPr lang="en-GB"/>
          </a:p>
        </p:txBody>
      </p:sp>
    </p:spTree>
    <p:extLst>
      <p:ext uri="{BB962C8B-B14F-4D97-AF65-F5344CB8AC3E}">
        <p14:creationId xmlns:p14="http://schemas.microsoft.com/office/powerpoint/2010/main" val="35236144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1BCB7-B4A1-235C-C58B-901F60520282}"/>
              </a:ext>
            </a:extLst>
          </p:cNvPr>
          <p:cNvSpPr>
            <a:spLocks noGrp="1"/>
          </p:cNvSpPr>
          <p:nvPr>
            <p:ph type="ctrTitle"/>
          </p:nvPr>
        </p:nvSpPr>
        <p:spPr>
          <a:xfrm>
            <a:off x="181411" y="54381"/>
            <a:ext cx="4802966" cy="808892"/>
          </a:xfrm>
        </p:spPr>
        <p:txBody>
          <a:bodyPr>
            <a:noAutofit/>
          </a:bodyPr>
          <a:lstStyle/>
          <a:p>
            <a:pPr algn="l"/>
            <a:r>
              <a:rPr lang="en-GB" sz="2400" b="1" dirty="0">
                <a:solidFill>
                  <a:schemeClr val="accent1">
                    <a:lumMod val="75000"/>
                  </a:schemeClr>
                </a:solidFill>
                <a:latin typeface="ADLaM Display" panose="02010000000000000000" pitchFamily="2" charset="0"/>
                <a:ea typeface="ADLaM Display" panose="02010000000000000000" pitchFamily="2" charset="0"/>
                <a:cs typeface="ADLaM Display" panose="02010000000000000000" pitchFamily="2" charset="0"/>
              </a:rPr>
              <a:t>Understanding and Supporting </a:t>
            </a:r>
            <a:br>
              <a:rPr lang="en-GB" sz="2400" b="1" dirty="0">
                <a:solidFill>
                  <a:schemeClr val="accent1">
                    <a:lumMod val="75000"/>
                  </a:schemeClr>
                </a:solidFill>
                <a:latin typeface="ADLaM Display" panose="02010000000000000000" pitchFamily="2" charset="0"/>
                <a:ea typeface="ADLaM Display" panose="02010000000000000000" pitchFamily="2" charset="0"/>
                <a:cs typeface="ADLaM Display" panose="02010000000000000000" pitchFamily="2" charset="0"/>
              </a:rPr>
            </a:br>
            <a:r>
              <a:rPr lang="en-GB" sz="2400" b="1" dirty="0">
                <a:solidFill>
                  <a:schemeClr val="accent1">
                    <a:lumMod val="75000"/>
                  </a:schemeClr>
                </a:solidFill>
                <a:latin typeface="ADLaM Display" panose="02010000000000000000" pitchFamily="2" charset="0"/>
                <a:ea typeface="ADLaM Display" panose="02010000000000000000" pitchFamily="2" charset="0"/>
                <a:cs typeface="ADLaM Display" panose="02010000000000000000" pitchFamily="2" charset="0"/>
              </a:rPr>
              <a:t>Children with Dyslexia </a:t>
            </a:r>
          </a:p>
        </p:txBody>
      </p:sp>
      <p:sp>
        <p:nvSpPr>
          <p:cNvPr id="4" name="Title 1">
            <a:extLst>
              <a:ext uri="{FF2B5EF4-FFF2-40B4-BE49-F238E27FC236}">
                <a16:creationId xmlns:a16="http://schemas.microsoft.com/office/drawing/2014/main" id="{0AE36815-0A5A-9F21-FEC6-CE92FD134E0B}"/>
              </a:ext>
            </a:extLst>
          </p:cNvPr>
          <p:cNvSpPr txBox="1">
            <a:spLocks/>
          </p:cNvSpPr>
          <p:nvPr/>
        </p:nvSpPr>
        <p:spPr>
          <a:xfrm>
            <a:off x="184639" y="773722"/>
            <a:ext cx="5939203" cy="396195"/>
          </a:xfrm>
          <a:prstGeom prst="rect">
            <a:avLst/>
          </a:prstGeom>
        </p:spPr>
        <p:txBody>
          <a:bodyPr vert="horz" lIns="91440" tIns="45720" rIns="91440" bIns="4572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l"/>
            <a:r>
              <a:rPr lang="en-GB" sz="1900" dirty="0">
                <a:solidFill>
                  <a:schemeClr val="accent1">
                    <a:lumMod val="75000"/>
                  </a:schemeClr>
                </a:solidFill>
                <a:latin typeface="ADLaM Display" panose="02010000000000000000" pitchFamily="2" charset="0"/>
                <a:ea typeface="ADLaM Display" panose="02010000000000000000" pitchFamily="2" charset="0"/>
                <a:cs typeface="ADLaM Display" panose="02010000000000000000" pitchFamily="2" charset="0"/>
              </a:rPr>
              <a:t>Identification, Barriers and Effective Strategies </a:t>
            </a:r>
          </a:p>
        </p:txBody>
      </p:sp>
      <p:pic>
        <p:nvPicPr>
          <p:cNvPr id="6" name="Picture 5">
            <a:extLst>
              <a:ext uri="{FF2B5EF4-FFF2-40B4-BE49-F238E27FC236}">
                <a16:creationId xmlns:a16="http://schemas.microsoft.com/office/drawing/2014/main" id="{B4D9ADAC-EEBA-1061-01BD-AC1864BBBBA7}"/>
              </a:ext>
            </a:extLst>
          </p:cNvPr>
          <p:cNvPicPr>
            <a:picLocks noChangeAspect="1"/>
          </p:cNvPicPr>
          <p:nvPr/>
        </p:nvPicPr>
        <p:blipFill>
          <a:blip r:embed="rId3"/>
          <a:stretch>
            <a:fillRect/>
          </a:stretch>
        </p:blipFill>
        <p:spPr>
          <a:xfrm>
            <a:off x="4323842" y="1180136"/>
            <a:ext cx="1796771" cy="1120254"/>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EB1FF5F6-77C4-663B-04EB-4E65E0951628}"/>
              </a:ext>
            </a:extLst>
          </p:cNvPr>
          <p:cNvSpPr txBox="1"/>
          <p:nvPr/>
        </p:nvSpPr>
        <p:spPr>
          <a:xfrm>
            <a:off x="4654761" y="2148156"/>
            <a:ext cx="1604924" cy="369332"/>
          </a:xfrm>
          <a:prstGeom prst="rect">
            <a:avLst/>
          </a:prstGeom>
          <a:noFill/>
        </p:spPr>
        <p:txBody>
          <a:bodyPr wrap="square" rtlCol="0">
            <a:spAutoFit/>
          </a:bodyPr>
          <a:lstStyle/>
          <a:p>
            <a:r>
              <a:rPr lang="en-GB" dirty="0"/>
              <a:t> </a:t>
            </a:r>
            <a:r>
              <a:rPr lang="en-GB" sz="800" dirty="0"/>
              <a:t>(</a:t>
            </a:r>
            <a:r>
              <a:rPr lang="en-GB" sz="800" dirty="0">
                <a:latin typeface="Arial Narrow" panose="020B0606020202030204" pitchFamily="34" charset="0"/>
              </a:rPr>
              <a:t>Source: </a:t>
            </a:r>
            <a:r>
              <a:rPr lang="en-GB" sz="800" dirty="0" err="1">
                <a:latin typeface="Arial Narrow" panose="020B0606020202030204" pitchFamily="34" charset="0"/>
              </a:rPr>
              <a:t>Buttignol</a:t>
            </a:r>
            <a:r>
              <a:rPr lang="en-GB" sz="800" dirty="0">
                <a:latin typeface="Arial Narrow" panose="020B0606020202030204" pitchFamily="34" charset="0"/>
              </a:rPr>
              <a:t>. 2024</a:t>
            </a:r>
            <a:r>
              <a:rPr lang="en-GB" sz="800" dirty="0"/>
              <a:t>)</a:t>
            </a:r>
            <a:endParaRPr lang="en-GB" sz="1100" dirty="0"/>
          </a:p>
        </p:txBody>
      </p:sp>
      <p:sp>
        <p:nvSpPr>
          <p:cNvPr id="8" name="TextBox 7">
            <a:extLst>
              <a:ext uri="{FF2B5EF4-FFF2-40B4-BE49-F238E27FC236}">
                <a16:creationId xmlns:a16="http://schemas.microsoft.com/office/drawing/2014/main" id="{ED7ADCFC-1366-320A-5A78-BBEB6B21263D}"/>
              </a:ext>
            </a:extLst>
          </p:cNvPr>
          <p:cNvSpPr txBox="1"/>
          <p:nvPr/>
        </p:nvSpPr>
        <p:spPr>
          <a:xfrm>
            <a:off x="184639" y="1240840"/>
            <a:ext cx="1378154" cy="369332"/>
          </a:xfrm>
          <a:prstGeom prst="rect">
            <a:avLst/>
          </a:prstGeom>
          <a:noFill/>
        </p:spPr>
        <p:txBody>
          <a:bodyPr wrap="square" rtlCol="0">
            <a:spAutoFit/>
          </a:bodyPr>
          <a:lstStyle/>
          <a:p>
            <a:endParaRPr lang="en-GB" dirty="0">
              <a:solidFill>
                <a:schemeClr val="bg1"/>
              </a:solidFill>
            </a:endParaRPr>
          </a:p>
        </p:txBody>
      </p:sp>
      <p:sp>
        <p:nvSpPr>
          <p:cNvPr id="12" name="TextBox 11">
            <a:extLst>
              <a:ext uri="{FF2B5EF4-FFF2-40B4-BE49-F238E27FC236}">
                <a16:creationId xmlns:a16="http://schemas.microsoft.com/office/drawing/2014/main" id="{F76804E9-97F8-2D05-CF63-B20C9512F210}"/>
              </a:ext>
            </a:extLst>
          </p:cNvPr>
          <p:cNvSpPr txBox="1"/>
          <p:nvPr/>
        </p:nvSpPr>
        <p:spPr>
          <a:xfrm>
            <a:off x="184639" y="1129600"/>
            <a:ext cx="3283351" cy="369332"/>
          </a:xfrm>
          <a:prstGeom prst="rect">
            <a:avLst/>
          </a:prstGeom>
          <a:solidFill>
            <a:schemeClr val="accent4">
              <a:lumMod val="75000"/>
            </a:schemeClr>
          </a:solidFill>
        </p:spPr>
        <p:txBody>
          <a:bodyPr wrap="square" rtlCol="0">
            <a:spAutoFit/>
          </a:bodyPr>
          <a:lstStyle/>
          <a:p>
            <a:pPr algn="ctr"/>
            <a:r>
              <a:rPr lang="en-GB" dirty="0">
                <a:solidFill>
                  <a:schemeClr val="bg1"/>
                </a:solidFill>
              </a:rPr>
              <a:t>INTRODUCTION</a:t>
            </a:r>
            <a:r>
              <a:rPr lang="en-GB" dirty="0"/>
              <a:t> </a:t>
            </a:r>
          </a:p>
        </p:txBody>
      </p:sp>
      <p:pic>
        <p:nvPicPr>
          <p:cNvPr id="14" name="Picture 13">
            <a:extLst>
              <a:ext uri="{FF2B5EF4-FFF2-40B4-BE49-F238E27FC236}">
                <a16:creationId xmlns:a16="http://schemas.microsoft.com/office/drawing/2014/main" id="{4D381D6D-39E4-FE69-D1E9-2411C9A2AA99}"/>
              </a:ext>
            </a:extLst>
          </p:cNvPr>
          <p:cNvPicPr>
            <a:picLocks noChangeAspect="1"/>
          </p:cNvPicPr>
          <p:nvPr/>
        </p:nvPicPr>
        <p:blipFill>
          <a:blip r:embed="rId4"/>
          <a:stretch>
            <a:fillRect/>
          </a:stretch>
        </p:blipFill>
        <p:spPr>
          <a:xfrm>
            <a:off x="79871" y="2803091"/>
            <a:ext cx="1040857" cy="1518156"/>
          </a:xfrm>
          <a:prstGeom prst="rect">
            <a:avLst/>
          </a:prstGeom>
        </p:spPr>
      </p:pic>
      <p:sp>
        <p:nvSpPr>
          <p:cNvPr id="15" name="TextBox 14">
            <a:extLst>
              <a:ext uri="{FF2B5EF4-FFF2-40B4-BE49-F238E27FC236}">
                <a16:creationId xmlns:a16="http://schemas.microsoft.com/office/drawing/2014/main" id="{BFC004F7-3A97-5440-9213-1616B7BBAEA8}"/>
              </a:ext>
            </a:extLst>
          </p:cNvPr>
          <p:cNvSpPr txBox="1"/>
          <p:nvPr/>
        </p:nvSpPr>
        <p:spPr>
          <a:xfrm>
            <a:off x="0" y="2622938"/>
            <a:ext cx="1457037" cy="215444"/>
          </a:xfrm>
          <a:prstGeom prst="rect">
            <a:avLst/>
          </a:prstGeom>
          <a:noFill/>
        </p:spPr>
        <p:txBody>
          <a:bodyPr wrap="square" rtlCol="0">
            <a:spAutoFit/>
          </a:bodyPr>
          <a:lstStyle/>
          <a:p>
            <a:r>
              <a:rPr lang="en-GB" sz="800" dirty="0">
                <a:latin typeface="Arial Narrow" panose="020B0606020202030204" pitchFamily="34" charset="0"/>
              </a:rPr>
              <a:t>(Source: </a:t>
            </a:r>
            <a:r>
              <a:rPr lang="en-GB" sz="800" dirty="0" err="1">
                <a:latin typeface="Arial Narrow" panose="020B0606020202030204" pitchFamily="34" charset="0"/>
              </a:rPr>
              <a:t>Freepik</a:t>
            </a:r>
            <a:r>
              <a:rPr lang="en-GB" sz="800" dirty="0">
                <a:latin typeface="Arial Narrow" panose="020B0606020202030204" pitchFamily="34" charset="0"/>
              </a:rPr>
              <a:t>, 2025</a:t>
            </a:r>
            <a:r>
              <a:rPr lang="en-GB" sz="800" dirty="0"/>
              <a:t>)</a:t>
            </a:r>
          </a:p>
        </p:txBody>
      </p:sp>
      <p:sp>
        <p:nvSpPr>
          <p:cNvPr id="17" name="TextBox 16">
            <a:extLst>
              <a:ext uri="{FF2B5EF4-FFF2-40B4-BE49-F238E27FC236}">
                <a16:creationId xmlns:a16="http://schemas.microsoft.com/office/drawing/2014/main" id="{43BD49B9-46BF-68D5-AE2C-3963F5B6E6A8}"/>
              </a:ext>
            </a:extLst>
          </p:cNvPr>
          <p:cNvSpPr txBox="1"/>
          <p:nvPr/>
        </p:nvSpPr>
        <p:spPr>
          <a:xfrm>
            <a:off x="1787325" y="2480956"/>
            <a:ext cx="3283350" cy="369332"/>
          </a:xfrm>
          <a:prstGeom prst="rect">
            <a:avLst/>
          </a:prstGeom>
          <a:solidFill>
            <a:schemeClr val="accent4">
              <a:lumMod val="75000"/>
            </a:schemeClr>
          </a:solidFill>
        </p:spPr>
        <p:txBody>
          <a:bodyPr wrap="square" rtlCol="0">
            <a:spAutoFit/>
          </a:bodyPr>
          <a:lstStyle/>
          <a:p>
            <a:pPr algn="ctr"/>
            <a:r>
              <a:rPr lang="en-GB" dirty="0">
                <a:solidFill>
                  <a:schemeClr val="bg1"/>
                </a:solidFill>
              </a:rPr>
              <a:t>IDENTIFICATION</a:t>
            </a:r>
            <a:r>
              <a:rPr lang="en-GB" dirty="0"/>
              <a:t> </a:t>
            </a:r>
          </a:p>
        </p:txBody>
      </p:sp>
      <p:sp>
        <p:nvSpPr>
          <p:cNvPr id="26" name="TextBox 25">
            <a:extLst>
              <a:ext uri="{FF2B5EF4-FFF2-40B4-BE49-F238E27FC236}">
                <a16:creationId xmlns:a16="http://schemas.microsoft.com/office/drawing/2014/main" id="{54AA48F5-EC80-65B7-D43E-96C4C6830DF0}"/>
              </a:ext>
            </a:extLst>
          </p:cNvPr>
          <p:cNvSpPr txBox="1"/>
          <p:nvPr/>
        </p:nvSpPr>
        <p:spPr>
          <a:xfrm>
            <a:off x="42992" y="1517875"/>
            <a:ext cx="3894302" cy="1077218"/>
          </a:xfrm>
          <a:prstGeom prst="rect">
            <a:avLst/>
          </a:prstGeom>
          <a:noFill/>
        </p:spPr>
        <p:txBody>
          <a:bodyPr wrap="square" rtlCol="0">
            <a:spAutoFit/>
          </a:bodyPr>
          <a:lstStyle/>
          <a:p>
            <a:pPr algn="just"/>
            <a:r>
              <a:rPr lang="en-GB" sz="800" dirty="0">
                <a:latin typeface="Arial Narrow" panose="020B0606020202030204" pitchFamily="34" charset="0"/>
                <a:cs typeface="Arial" panose="020B0604020202020204" pitchFamily="34" charset="0"/>
              </a:rPr>
              <a:t>Dyslexia is a specific learning difficulty affecting reading, writing, and spelling. Estimated to affect 10% of the UK population (BDA, 2023). It involves difficulties in </a:t>
            </a:r>
            <a:r>
              <a:rPr lang="en-GB" sz="800" b="1" dirty="0">
                <a:solidFill>
                  <a:schemeClr val="accent2"/>
                </a:solidFill>
                <a:latin typeface="Arial Narrow" panose="020B0606020202030204" pitchFamily="34" charset="0"/>
                <a:cs typeface="Arial" panose="020B0604020202020204" pitchFamily="34" charset="0"/>
              </a:rPr>
              <a:t>phonological awareness, verbal memory, and processing speed</a:t>
            </a:r>
            <a:r>
              <a:rPr lang="en-GB" sz="800" b="1" dirty="0">
                <a:latin typeface="Arial Narrow" panose="020B0606020202030204" pitchFamily="34" charset="0"/>
                <a:cs typeface="Arial" panose="020B0604020202020204" pitchFamily="34" charset="0"/>
              </a:rPr>
              <a:t>, </a:t>
            </a:r>
            <a:r>
              <a:rPr lang="en-GB" sz="800" dirty="0">
                <a:latin typeface="Arial Narrow" panose="020B0606020202030204" pitchFamily="34" charset="0"/>
                <a:cs typeface="Arial" panose="020B0604020202020204" pitchFamily="34" charset="0"/>
              </a:rPr>
              <a:t>although not related to intelligence. Brain scans suggest that individuals with dyslexia unconventionally rely more heavily on the brain’s right hemisphere, disrupting typical reading pathways and resulting in slower and more effortful decoding of words (Sandman-Hurley, 2013).</a:t>
            </a:r>
          </a:p>
          <a:p>
            <a:pPr algn="just"/>
            <a:r>
              <a:rPr lang="en-GB" sz="800" b="1" dirty="0">
                <a:latin typeface="Arial Narrow" panose="020B0606020202030204" pitchFamily="34" charset="0"/>
                <a:cs typeface="Arial" panose="020B0604020202020204" pitchFamily="34" charset="0"/>
              </a:rPr>
              <a:t>Unique Strengths of Dyslexia- </a:t>
            </a:r>
            <a:r>
              <a:rPr lang="en-GB" sz="800" dirty="0">
                <a:latin typeface="Arial Narrow" panose="020B0606020202030204" pitchFamily="34" charset="0"/>
                <a:cs typeface="Arial" panose="020B0604020202020204" pitchFamily="34" charset="0"/>
              </a:rPr>
              <a:t>Creativity, innovation, problem-solving, empathy (</a:t>
            </a:r>
            <a:r>
              <a:rPr lang="en-GB" sz="800" dirty="0" err="1">
                <a:latin typeface="Arial Narrow" panose="020B0606020202030204" pitchFamily="34" charset="0"/>
                <a:cs typeface="Arial" panose="020B0604020202020204" pitchFamily="34" charset="0"/>
              </a:rPr>
              <a:t>Banchik</a:t>
            </a:r>
            <a:r>
              <a:rPr lang="en-GB" sz="800" dirty="0">
                <a:latin typeface="Arial Narrow" panose="020B0606020202030204" pitchFamily="34" charset="0"/>
                <a:cs typeface="Arial" panose="020B0604020202020204" pitchFamily="34" charset="0"/>
              </a:rPr>
              <a:t>, 2021; Studying with Dyslexia, 2025).</a:t>
            </a:r>
          </a:p>
        </p:txBody>
      </p:sp>
      <p:sp>
        <p:nvSpPr>
          <p:cNvPr id="27" name="TextBox 26">
            <a:extLst>
              <a:ext uri="{FF2B5EF4-FFF2-40B4-BE49-F238E27FC236}">
                <a16:creationId xmlns:a16="http://schemas.microsoft.com/office/drawing/2014/main" id="{3DC92F7F-8565-02CD-1746-54F1A2D1A715}"/>
              </a:ext>
            </a:extLst>
          </p:cNvPr>
          <p:cNvSpPr txBox="1"/>
          <p:nvPr/>
        </p:nvSpPr>
        <p:spPr>
          <a:xfrm>
            <a:off x="1095281" y="2869010"/>
            <a:ext cx="5576735" cy="1569660"/>
          </a:xfrm>
          <a:prstGeom prst="rect">
            <a:avLst/>
          </a:prstGeom>
          <a:noFill/>
        </p:spPr>
        <p:txBody>
          <a:bodyPr wrap="square" rtlCol="0">
            <a:spAutoFit/>
          </a:bodyPr>
          <a:lstStyle/>
          <a:p>
            <a:pPr algn="just"/>
            <a:r>
              <a:rPr lang="en-GB" sz="800" dirty="0">
                <a:solidFill>
                  <a:schemeClr val="accent2"/>
                </a:solidFill>
                <a:latin typeface="Arial Narrow" panose="020B0606020202030204" pitchFamily="34" charset="0"/>
              </a:rPr>
              <a:t>Early identification </a:t>
            </a:r>
            <a:r>
              <a:rPr lang="en-GB" sz="800" dirty="0">
                <a:latin typeface="Arial Narrow" panose="020B0606020202030204" pitchFamily="34" charset="0"/>
              </a:rPr>
              <a:t>is crucial for children’s wellbeing, clarity, and inclusion (Harding et al., 2023) It involves collaboration between parents, teachers and educational psychologists using </a:t>
            </a:r>
            <a:r>
              <a:rPr lang="en-GB" sz="800" dirty="0">
                <a:solidFill>
                  <a:schemeClr val="accent2"/>
                </a:solidFill>
                <a:latin typeface="Arial Narrow" panose="020B0606020202030204" pitchFamily="34" charset="0"/>
              </a:rPr>
              <a:t>observations, assessments, and cognitive testing </a:t>
            </a:r>
            <a:r>
              <a:rPr lang="en-GB" sz="800" dirty="0">
                <a:latin typeface="Arial Narrow" panose="020B0606020202030204" pitchFamily="34" charset="0"/>
              </a:rPr>
              <a:t>(ALNET Act 2018, Section 65; Article 12 of the UNCRC).</a:t>
            </a:r>
          </a:p>
          <a:p>
            <a:pPr algn="just"/>
            <a:r>
              <a:rPr lang="en-GB" sz="800" dirty="0">
                <a:latin typeface="Arial Narrow" panose="020B0606020202030204" pitchFamily="34" charset="0"/>
              </a:rPr>
              <a:t>Fletcher et al. (2020) highlights that a dyslexia diagnosis should only follow persistent difficulties despite </a:t>
            </a:r>
            <a:r>
              <a:rPr lang="en-GB" sz="800" dirty="0">
                <a:solidFill>
                  <a:schemeClr val="accent2"/>
                </a:solidFill>
                <a:latin typeface="Arial Narrow" panose="020B0606020202030204" pitchFamily="34" charset="0"/>
              </a:rPr>
              <a:t>high-quality teaching</a:t>
            </a:r>
            <a:r>
              <a:rPr lang="en-GB" sz="800" dirty="0">
                <a:latin typeface="Arial Narrow" panose="020B0606020202030204" pitchFamily="34" charset="0"/>
              </a:rPr>
              <a:t>. The Welsh Government’s Specific Learning Difficulties Framework (2015) emphasises teacher training as essential to understand and identify dyslexia.</a:t>
            </a:r>
          </a:p>
          <a:p>
            <a:pPr algn="just"/>
            <a:r>
              <a:rPr lang="en-GB" sz="800" dirty="0">
                <a:solidFill>
                  <a:schemeClr val="accent2"/>
                </a:solidFill>
                <a:latin typeface="Arial Narrow" panose="020B0606020202030204" pitchFamily="34" charset="0"/>
              </a:rPr>
              <a:t>The Lucid Rapid Screening Test</a:t>
            </a:r>
            <a:r>
              <a:rPr lang="en-GB" sz="800" dirty="0">
                <a:latin typeface="Arial Narrow" panose="020B0606020202030204" pitchFamily="34" charset="0"/>
              </a:rPr>
              <a:t>, for children aged 4–15 offers an affordable early detection (GL Assessment, 2025). However, Daniel et al. (2024) raises concerns about reliability, especially for bilingual learners. </a:t>
            </a:r>
          </a:p>
          <a:p>
            <a:pPr algn="just"/>
            <a:r>
              <a:rPr lang="en-GB" sz="800" dirty="0">
                <a:latin typeface="Arial Narrow" panose="020B0606020202030204" pitchFamily="34" charset="0"/>
              </a:rPr>
              <a:t>The British Dyslexia Association (2023) emphasizes that while screening tests can indicate the likelihood of a specific learning difficulty, a </a:t>
            </a:r>
            <a:r>
              <a:rPr lang="en-GB" sz="800" dirty="0">
                <a:solidFill>
                  <a:schemeClr val="accent2"/>
                </a:solidFill>
                <a:latin typeface="Arial Narrow" panose="020B0606020202030204" pitchFamily="34" charset="0"/>
              </a:rPr>
              <a:t>full</a:t>
            </a:r>
            <a:r>
              <a:rPr lang="en-GB" sz="800" dirty="0">
                <a:latin typeface="Arial Narrow" panose="020B0606020202030204" pitchFamily="34" charset="0"/>
              </a:rPr>
              <a:t> </a:t>
            </a:r>
            <a:r>
              <a:rPr lang="en-GB" sz="800" dirty="0">
                <a:solidFill>
                  <a:schemeClr val="accent2"/>
                </a:solidFill>
                <a:latin typeface="Arial Narrow" panose="020B0606020202030204" pitchFamily="34" charset="0"/>
              </a:rPr>
              <a:t>diagnostic assessment</a:t>
            </a:r>
            <a:r>
              <a:rPr lang="en-GB" sz="800" dirty="0">
                <a:latin typeface="Arial Narrow" panose="020B0606020202030204" pitchFamily="34" charset="0"/>
              </a:rPr>
              <a:t>, typically carried out by an educational psychologist, is required to formally identify dyslexia.</a:t>
            </a:r>
          </a:p>
          <a:p>
            <a:pPr algn="just"/>
            <a:r>
              <a:rPr lang="en-GB" sz="800" b="1" dirty="0">
                <a:latin typeface="Arial Narrow" panose="020B0606020202030204" pitchFamily="34" charset="0"/>
              </a:rPr>
              <a:t>Cardiff Metropolitan University </a:t>
            </a:r>
            <a:r>
              <a:rPr lang="en-GB" sz="800" dirty="0">
                <a:latin typeface="Arial Narrow" panose="020B0606020202030204" pitchFamily="34" charset="0"/>
              </a:rPr>
              <a:t>is bridging the gap for </a:t>
            </a:r>
            <a:r>
              <a:rPr lang="en-GB" sz="800" dirty="0">
                <a:solidFill>
                  <a:schemeClr val="accent2"/>
                </a:solidFill>
                <a:latin typeface="Arial Narrow" panose="020B0606020202030204" pitchFamily="34" charset="0"/>
              </a:rPr>
              <a:t>more accurate and fair procedures </a:t>
            </a:r>
            <a:r>
              <a:rPr lang="en-GB" sz="800" dirty="0">
                <a:latin typeface="Arial Narrow" panose="020B0606020202030204" pitchFamily="34" charset="0"/>
              </a:rPr>
              <a:t>when diagnosing dyslexia in bilingual children by currently developing an assessment tool for Welsh-medium learners (Welsh Government, 2024). </a:t>
            </a:r>
          </a:p>
          <a:p>
            <a:pPr algn="just"/>
            <a:r>
              <a:rPr lang="en-GB" sz="800" dirty="0">
                <a:latin typeface="Arial Narrow" panose="020B0606020202030204" pitchFamily="34" charset="0"/>
              </a:rPr>
              <a:t>A diagnosis often brings emotional relief to families (Harding </a:t>
            </a:r>
            <a:r>
              <a:rPr lang="en-GB" sz="800" i="1" dirty="0">
                <a:latin typeface="Arial Narrow" panose="020B0606020202030204" pitchFamily="34" charset="0"/>
              </a:rPr>
              <a:t>et al</a:t>
            </a:r>
            <a:r>
              <a:rPr lang="en-GB" sz="800" dirty="0">
                <a:latin typeface="Arial Narrow" panose="020B0606020202030204" pitchFamily="34" charset="0"/>
              </a:rPr>
              <a:t>., 2023), empowering them to address challenges and celebrate children's strengths (Brown, 2019). </a:t>
            </a:r>
          </a:p>
        </p:txBody>
      </p:sp>
      <p:sp>
        <p:nvSpPr>
          <p:cNvPr id="28" name="TextBox 27">
            <a:extLst>
              <a:ext uri="{FF2B5EF4-FFF2-40B4-BE49-F238E27FC236}">
                <a16:creationId xmlns:a16="http://schemas.microsoft.com/office/drawing/2014/main" id="{68F21794-3D46-4EBD-3C91-4CA5317E05D5}"/>
              </a:ext>
            </a:extLst>
          </p:cNvPr>
          <p:cNvSpPr txBox="1"/>
          <p:nvPr/>
        </p:nvSpPr>
        <p:spPr>
          <a:xfrm>
            <a:off x="47226" y="4221468"/>
            <a:ext cx="6567467" cy="846386"/>
          </a:xfrm>
          <a:prstGeom prst="rect">
            <a:avLst/>
          </a:prstGeom>
          <a:noFill/>
        </p:spPr>
        <p:txBody>
          <a:bodyPr wrap="square" rtlCol="0">
            <a:spAutoFit/>
          </a:bodyPr>
          <a:lstStyle/>
          <a:p>
            <a:pPr algn="ctr"/>
            <a:r>
              <a:rPr lang="en-GB" sz="900" b="1" dirty="0">
                <a:latin typeface="Arial Narrow" panose="020B0606020202030204" pitchFamily="34" charset="0"/>
              </a:rPr>
              <a:t>Challenges in Diagnosis:</a:t>
            </a:r>
          </a:p>
          <a:p>
            <a:pPr algn="just"/>
            <a:r>
              <a:rPr lang="en-GB" sz="800" b="1" dirty="0">
                <a:latin typeface="Arial Narrow" panose="020B0606020202030204" pitchFamily="34" charset="0"/>
              </a:rPr>
              <a:t>Awareness</a:t>
            </a:r>
            <a:r>
              <a:rPr lang="en-GB" sz="800" dirty="0">
                <a:latin typeface="Arial Narrow" panose="020B0606020202030204" pitchFamily="34" charset="0"/>
              </a:rPr>
              <a:t> - Presentation varies between individuals and inconsistent access to specialist support across local authorities creates additional challenges (Kent, 2015).</a:t>
            </a:r>
          </a:p>
          <a:p>
            <a:pPr algn="just"/>
            <a:r>
              <a:rPr lang="en-GB" sz="800" b="1" dirty="0">
                <a:latin typeface="Arial Narrow" panose="020B0606020202030204" pitchFamily="34" charset="0"/>
              </a:rPr>
              <a:t>Training</a:t>
            </a:r>
            <a:r>
              <a:rPr lang="en-GB" sz="800" dirty="0">
                <a:latin typeface="Arial Narrow" panose="020B0606020202030204" pitchFamily="34" charset="0"/>
              </a:rPr>
              <a:t> - Misunderstanding and limited teacher training hinder early recognition (Harding et al., 2023). </a:t>
            </a:r>
          </a:p>
          <a:p>
            <a:pPr algn="just"/>
            <a:r>
              <a:rPr lang="en-GB" sz="800" b="1" dirty="0">
                <a:latin typeface="Arial Narrow" panose="020B0606020202030204" pitchFamily="34" charset="0"/>
              </a:rPr>
              <a:t>Waiting times - </a:t>
            </a:r>
            <a:r>
              <a:rPr lang="en-GB" sz="800" dirty="0">
                <a:latin typeface="Arial Narrow" panose="020B0606020202030204" pitchFamily="34" charset="0"/>
              </a:rPr>
              <a:t>Disadvantaged areas face longer waits and fewer assessments (BBC News, 2021).</a:t>
            </a:r>
          </a:p>
          <a:p>
            <a:pPr algn="just"/>
            <a:r>
              <a:rPr lang="en-GB" sz="800" b="1" dirty="0">
                <a:latin typeface="Arial Narrow" panose="020B0606020202030204" pitchFamily="34" charset="0"/>
              </a:rPr>
              <a:t>Funding</a:t>
            </a:r>
            <a:r>
              <a:rPr lang="en-GB" sz="800" dirty="0">
                <a:latin typeface="Arial Narrow" panose="020B0606020202030204" pitchFamily="34" charset="0"/>
              </a:rPr>
              <a:t> - Full diagnostic assessments remain necessary, despite costing approximately £500–£700, and accessible funding is not always available in all local authorities (Cunningham, 2021).</a:t>
            </a:r>
          </a:p>
        </p:txBody>
      </p:sp>
      <p:sp>
        <p:nvSpPr>
          <p:cNvPr id="30" name="TextBox 29">
            <a:extLst>
              <a:ext uri="{FF2B5EF4-FFF2-40B4-BE49-F238E27FC236}">
                <a16:creationId xmlns:a16="http://schemas.microsoft.com/office/drawing/2014/main" id="{667EF96A-6502-19D7-A420-02DB25E02F4E}"/>
              </a:ext>
            </a:extLst>
          </p:cNvPr>
          <p:cNvSpPr txBox="1"/>
          <p:nvPr/>
        </p:nvSpPr>
        <p:spPr>
          <a:xfrm>
            <a:off x="106509" y="5040121"/>
            <a:ext cx="3283350" cy="369332"/>
          </a:xfrm>
          <a:prstGeom prst="rect">
            <a:avLst/>
          </a:prstGeom>
          <a:solidFill>
            <a:schemeClr val="accent4">
              <a:lumMod val="75000"/>
            </a:schemeClr>
          </a:solidFill>
        </p:spPr>
        <p:txBody>
          <a:bodyPr wrap="square" rtlCol="0">
            <a:spAutoFit/>
          </a:bodyPr>
          <a:lstStyle/>
          <a:p>
            <a:pPr algn="ctr"/>
            <a:r>
              <a:rPr lang="en-GB" dirty="0">
                <a:solidFill>
                  <a:schemeClr val="bg1"/>
                </a:solidFill>
              </a:rPr>
              <a:t>BARRIERS</a:t>
            </a:r>
            <a:r>
              <a:rPr lang="en-GB" dirty="0"/>
              <a:t> </a:t>
            </a:r>
          </a:p>
        </p:txBody>
      </p:sp>
      <p:sp>
        <p:nvSpPr>
          <p:cNvPr id="32" name="TextBox 31">
            <a:extLst>
              <a:ext uri="{FF2B5EF4-FFF2-40B4-BE49-F238E27FC236}">
                <a16:creationId xmlns:a16="http://schemas.microsoft.com/office/drawing/2014/main" id="{076DF801-0F49-D575-2855-C45EAE0BCF69}"/>
              </a:ext>
            </a:extLst>
          </p:cNvPr>
          <p:cNvSpPr txBox="1"/>
          <p:nvPr/>
        </p:nvSpPr>
        <p:spPr>
          <a:xfrm>
            <a:off x="4143" y="5424392"/>
            <a:ext cx="3488082" cy="2800767"/>
          </a:xfrm>
          <a:prstGeom prst="rect">
            <a:avLst/>
          </a:prstGeom>
          <a:noFill/>
        </p:spPr>
        <p:txBody>
          <a:bodyPr wrap="square" rtlCol="0">
            <a:spAutoFit/>
          </a:bodyPr>
          <a:lstStyle/>
          <a:p>
            <a:pPr algn="just"/>
            <a:r>
              <a:rPr lang="en-GB" sz="800" b="1" dirty="0">
                <a:latin typeface="Arial Narrow" panose="020B0606020202030204" pitchFamily="34" charset="0"/>
              </a:rPr>
              <a:t>Emotional Impact </a:t>
            </a:r>
            <a:r>
              <a:rPr lang="en-GB" sz="800" dirty="0">
                <a:latin typeface="Arial Narrow" panose="020B0606020202030204" pitchFamily="34" charset="0"/>
              </a:rPr>
              <a:t>- Children with dyslexia face</a:t>
            </a:r>
            <a:r>
              <a:rPr lang="en-GB" sz="800" b="1" dirty="0">
                <a:solidFill>
                  <a:schemeClr val="accent2"/>
                </a:solidFill>
                <a:latin typeface="Arial Narrow" panose="020B0606020202030204" pitchFamily="34" charset="0"/>
              </a:rPr>
              <a:t> emotional, social, and academic barriers. </a:t>
            </a:r>
            <a:r>
              <a:rPr lang="en-GB" sz="800" dirty="0">
                <a:latin typeface="Arial Narrow" panose="020B0606020202030204" pitchFamily="34" charset="0"/>
              </a:rPr>
              <a:t>Tasks such as reading aloud and writing can cause frustration, anxiety, and diminished self-esteem (Nash, 2019). Left unaddressed, these difficulties can lead to depression or behavioural issues (Welsh Government, 2012). Research also highlights that 50% of young offenders have dyslexia (Kirk, 2001), reflecting its broader social impact.</a:t>
            </a:r>
          </a:p>
          <a:p>
            <a:pPr algn="just"/>
            <a:r>
              <a:rPr lang="en-GB" sz="800" b="1" dirty="0">
                <a:latin typeface="Arial Narrow" panose="020B0606020202030204" pitchFamily="34" charset="0"/>
              </a:rPr>
              <a:t>Cognitive challenges </a:t>
            </a:r>
            <a:r>
              <a:rPr lang="en-GB" sz="800" dirty="0">
                <a:latin typeface="Arial Narrow" panose="020B0606020202030204" pitchFamily="34" charset="0"/>
              </a:rPr>
              <a:t>such as </a:t>
            </a:r>
            <a:r>
              <a:rPr lang="en-GB" sz="800" b="1" dirty="0">
                <a:solidFill>
                  <a:schemeClr val="accent2"/>
                </a:solidFill>
                <a:latin typeface="Arial Narrow" panose="020B0606020202030204" pitchFamily="34" charset="0"/>
              </a:rPr>
              <a:t>reduced working memory and slower processing speed </a:t>
            </a:r>
            <a:r>
              <a:rPr lang="en-GB" sz="800" dirty="0">
                <a:latin typeface="Arial Narrow" panose="020B0606020202030204" pitchFamily="34" charset="0"/>
              </a:rPr>
              <a:t>can hinder communication and social participation, leading to bullying and isolation (Livingston </a:t>
            </a:r>
            <a:r>
              <a:rPr lang="en-GB" sz="800" i="1" dirty="0">
                <a:latin typeface="Arial Narrow" panose="020B0606020202030204" pitchFamily="34" charset="0"/>
              </a:rPr>
              <a:t>et al., </a:t>
            </a:r>
            <a:r>
              <a:rPr lang="en-GB" sz="800" dirty="0">
                <a:latin typeface="Arial Narrow" panose="020B0606020202030204" pitchFamily="34" charset="0"/>
              </a:rPr>
              <a:t>2018). Misinterpretation by teachers, often perceiving dyslexic children as lazy or less intelligent, drawing comparisons to peer’s impacts self-worth, reinforces feelings of inferiority (</a:t>
            </a:r>
            <a:r>
              <a:rPr lang="en-GB" sz="800" dirty="0" err="1">
                <a:latin typeface="Arial Narrow" panose="020B0606020202030204" pitchFamily="34" charset="0"/>
              </a:rPr>
              <a:t>Banchik</a:t>
            </a:r>
            <a:r>
              <a:rPr lang="en-GB" sz="800" dirty="0">
                <a:latin typeface="Arial Narrow" panose="020B0606020202030204" pitchFamily="34" charset="0"/>
              </a:rPr>
              <a:t>, 2021) and shapes a negative narrative on future goals (Sako, 2016; Livingston </a:t>
            </a:r>
            <a:r>
              <a:rPr lang="en-GB" sz="800" i="1" dirty="0">
                <a:latin typeface="Arial Narrow" panose="020B0606020202030204" pitchFamily="34" charset="0"/>
              </a:rPr>
              <a:t>et al</a:t>
            </a:r>
            <a:r>
              <a:rPr lang="en-GB" sz="800" dirty="0">
                <a:latin typeface="Arial Narrow" panose="020B0606020202030204" pitchFamily="34" charset="0"/>
              </a:rPr>
              <a:t>., 2018).  Some children resist diagnosis due to stigma or feeling different from peers.</a:t>
            </a:r>
          </a:p>
          <a:p>
            <a:pPr algn="just"/>
            <a:r>
              <a:rPr lang="en-GB" sz="800" b="1" dirty="0">
                <a:latin typeface="Arial Narrow" panose="020B0606020202030204" pitchFamily="34" charset="0"/>
              </a:rPr>
              <a:t>Parents, </a:t>
            </a:r>
            <a:r>
              <a:rPr lang="en-GB" sz="800" dirty="0">
                <a:latin typeface="Arial Narrow" panose="020B0606020202030204" pitchFamily="34" charset="0"/>
              </a:rPr>
              <a:t>too, experience emotional strain. Fearing </a:t>
            </a:r>
            <a:r>
              <a:rPr lang="en-GB" sz="800" b="1" dirty="0">
                <a:solidFill>
                  <a:schemeClr val="accent2"/>
                </a:solidFill>
                <a:latin typeface="Arial Narrow" panose="020B0606020202030204" pitchFamily="34" charset="0"/>
              </a:rPr>
              <a:t>stigma or judgment, </a:t>
            </a:r>
            <a:r>
              <a:rPr lang="en-GB" sz="800" dirty="0">
                <a:latin typeface="Arial Narrow" panose="020B0606020202030204" pitchFamily="34" charset="0"/>
              </a:rPr>
              <a:t>some delay seeking support (Cunningham, 2021). A lack of professional understanding leaves many parents feeling guilt, isolation and disempowerment (Holland </a:t>
            </a:r>
            <a:r>
              <a:rPr lang="en-GB" sz="800" i="1" dirty="0">
                <a:latin typeface="Arial Narrow" panose="020B0606020202030204" pitchFamily="34" charset="0"/>
              </a:rPr>
              <a:t>et al</a:t>
            </a:r>
            <a:r>
              <a:rPr lang="en-GB" sz="800" dirty="0">
                <a:latin typeface="Arial Narrow" panose="020B0606020202030204" pitchFamily="34" charset="0"/>
              </a:rPr>
              <a:t>., 2019), impacting family wellbeing.</a:t>
            </a:r>
          </a:p>
          <a:p>
            <a:pPr algn="just"/>
            <a:r>
              <a:rPr lang="en-GB" sz="800" b="1" dirty="0">
                <a:solidFill>
                  <a:schemeClr val="accent2"/>
                </a:solidFill>
                <a:latin typeface="Arial Narrow" panose="020B0606020202030204" pitchFamily="34" charset="0"/>
              </a:rPr>
              <a:t>80% of dyslexic students leave school undiagnosed </a:t>
            </a:r>
            <a:r>
              <a:rPr lang="en-GB" sz="800" dirty="0">
                <a:latin typeface="Arial Narrow" panose="020B0606020202030204" pitchFamily="34" charset="0"/>
              </a:rPr>
              <a:t>as </a:t>
            </a:r>
            <a:r>
              <a:rPr lang="en-GB" sz="800" b="1" dirty="0">
                <a:latin typeface="Arial Narrow" panose="020B0606020202030204" pitchFamily="34" charset="0"/>
              </a:rPr>
              <a:t>financial barriers </a:t>
            </a:r>
            <a:r>
              <a:rPr lang="en-GB" sz="800" dirty="0">
                <a:latin typeface="Arial Narrow" panose="020B0606020202030204" pitchFamily="34" charset="0"/>
              </a:rPr>
              <a:t>to formal assessments discourage schools from pursuing diagnoses (Government Roundtable, 2021). In the absence of specialist support and diagnostic services, the role of highly trained teachers becomes even more vital (Harding et al., 2023) Yet significant gaps in teacher training persist (Knight, 2018).</a:t>
            </a:r>
          </a:p>
        </p:txBody>
      </p:sp>
      <p:sp>
        <p:nvSpPr>
          <p:cNvPr id="35" name="TextBox 34">
            <a:extLst>
              <a:ext uri="{FF2B5EF4-FFF2-40B4-BE49-F238E27FC236}">
                <a16:creationId xmlns:a16="http://schemas.microsoft.com/office/drawing/2014/main" id="{1625BB09-AB0F-0361-C590-C592ED156E27}"/>
              </a:ext>
            </a:extLst>
          </p:cNvPr>
          <p:cNvSpPr txBox="1"/>
          <p:nvPr/>
        </p:nvSpPr>
        <p:spPr>
          <a:xfrm>
            <a:off x="3492225" y="5040808"/>
            <a:ext cx="3283350" cy="369332"/>
          </a:xfrm>
          <a:prstGeom prst="rect">
            <a:avLst/>
          </a:prstGeom>
          <a:solidFill>
            <a:schemeClr val="accent4">
              <a:lumMod val="75000"/>
            </a:schemeClr>
          </a:solidFill>
        </p:spPr>
        <p:txBody>
          <a:bodyPr wrap="square" rtlCol="0">
            <a:spAutoFit/>
          </a:bodyPr>
          <a:lstStyle/>
          <a:p>
            <a:pPr algn="ctr"/>
            <a:r>
              <a:rPr lang="en-GB" dirty="0">
                <a:solidFill>
                  <a:schemeClr val="bg1"/>
                </a:solidFill>
              </a:rPr>
              <a:t>SUPPORT STRATAGIES</a:t>
            </a:r>
            <a:r>
              <a:rPr lang="en-GB" dirty="0"/>
              <a:t> </a:t>
            </a:r>
          </a:p>
        </p:txBody>
      </p:sp>
      <p:sp>
        <p:nvSpPr>
          <p:cNvPr id="36" name="TextBox 35">
            <a:extLst>
              <a:ext uri="{FF2B5EF4-FFF2-40B4-BE49-F238E27FC236}">
                <a16:creationId xmlns:a16="http://schemas.microsoft.com/office/drawing/2014/main" id="{61B5C6A6-8394-2541-FB1D-7D42FA0EE720}"/>
              </a:ext>
            </a:extLst>
          </p:cNvPr>
          <p:cNvSpPr txBox="1"/>
          <p:nvPr/>
        </p:nvSpPr>
        <p:spPr>
          <a:xfrm>
            <a:off x="3467990" y="5410140"/>
            <a:ext cx="3283350" cy="5016758"/>
          </a:xfrm>
          <a:prstGeom prst="rect">
            <a:avLst/>
          </a:prstGeom>
          <a:noFill/>
        </p:spPr>
        <p:txBody>
          <a:bodyPr wrap="square" rtlCol="0">
            <a:spAutoFit/>
          </a:bodyPr>
          <a:lstStyle/>
          <a:p>
            <a:pPr algn="just"/>
            <a:r>
              <a:rPr lang="en-GB" sz="800" dirty="0">
                <a:latin typeface="Arial Narrow" panose="020B0606020202030204" pitchFamily="34" charset="0"/>
              </a:rPr>
              <a:t>Supporting dyslexic learners requires a network of interventions and inclusive policies.</a:t>
            </a:r>
          </a:p>
          <a:p>
            <a:pPr algn="just"/>
            <a:r>
              <a:rPr lang="en-GB" sz="800" b="1" dirty="0">
                <a:latin typeface="Arial Narrow" panose="020B0606020202030204" pitchFamily="34" charset="0"/>
              </a:rPr>
              <a:t>Educational Interventions </a:t>
            </a:r>
            <a:r>
              <a:rPr lang="en-GB" sz="800" dirty="0">
                <a:latin typeface="Arial Narrow" panose="020B0606020202030204" pitchFamily="34" charset="0"/>
              </a:rPr>
              <a:t>such as </a:t>
            </a:r>
            <a:r>
              <a:rPr lang="en-GB" sz="800" dirty="0">
                <a:solidFill>
                  <a:schemeClr val="accent2"/>
                </a:solidFill>
                <a:latin typeface="Arial Narrow" panose="020B0606020202030204" pitchFamily="34" charset="0"/>
              </a:rPr>
              <a:t>Structured Literacy, </a:t>
            </a:r>
            <a:r>
              <a:rPr lang="en-GB" sz="800" dirty="0">
                <a:latin typeface="Arial Narrow" panose="020B0606020202030204" pitchFamily="34" charset="0"/>
              </a:rPr>
              <a:t>endorsed by the International Dyslexia Association (2023), provides systematic support in phonology, morphology, syntax, and semantics (Cunningham, 2021), but requires trained staff and resources, which are often limited.</a:t>
            </a:r>
          </a:p>
          <a:p>
            <a:pPr algn="just"/>
            <a:r>
              <a:rPr lang="en-GB" sz="800" b="1" dirty="0">
                <a:latin typeface="Arial Narrow" panose="020B0606020202030204" pitchFamily="34" charset="0"/>
              </a:rPr>
              <a:t>Legal Requirements- </a:t>
            </a:r>
            <a:r>
              <a:rPr lang="en-GB" sz="800" dirty="0">
                <a:latin typeface="Arial Narrow" panose="020B0606020202030204" pitchFamily="34" charset="0"/>
              </a:rPr>
              <a:t>The Equality Act 2010 (Section 20) mandates </a:t>
            </a:r>
            <a:r>
              <a:rPr lang="en-GB" sz="800" dirty="0">
                <a:solidFill>
                  <a:schemeClr val="accent2"/>
                </a:solidFill>
                <a:latin typeface="Arial Narrow" panose="020B0606020202030204" pitchFamily="34" charset="0"/>
              </a:rPr>
              <a:t>reasonable</a:t>
            </a:r>
            <a:r>
              <a:rPr lang="en-GB" sz="800" dirty="0">
                <a:latin typeface="Arial Narrow" panose="020B0606020202030204" pitchFamily="34" charset="0"/>
              </a:rPr>
              <a:t> </a:t>
            </a:r>
            <a:r>
              <a:rPr lang="en-GB" sz="800" dirty="0">
                <a:solidFill>
                  <a:schemeClr val="accent2"/>
                </a:solidFill>
                <a:latin typeface="Arial Narrow" panose="020B0606020202030204" pitchFamily="34" charset="0"/>
              </a:rPr>
              <a:t>adjustments</a:t>
            </a:r>
            <a:r>
              <a:rPr lang="en-GB" sz="800" dirty="0">
                <a:latin typeface="Arial Narrow" panose="020B0606020202030204" pitchFamily="34" charset="0"/>
              </a:rPr>
              <a:t> for students with disabilities. In Wales, the Additional Learning Needs and Education Tribunal (Wales) Act 2018 (Section 10) requires schools to create </a:t>
            </a:r>
            <a:r>
              <a:rPr lang="en-GB" sz="800" dirty="0">
                <a:solidFill>
                  <a:schemeClr val="accent2"/>
                </a:solidFill>
                <a:latin typeface="Arial Narrow" panose="020B0606020202030204" pitchFamily="34" charset="0"/>
              </a:rPr>
              <a:t>Individual Development Plans </a:t>
            </a:r>
            <a:r>
              <a:rPr lang="en-GB" sz="800" dirty="0">
                <a:latin typeface="Arial Narrow" panose="020B0606020202030204" pitchFamily="34" charset="0"/>
              </a:rPr>
              <a:t>(IDPs), specifying accommodations.</a:t>
            </a:r>
          </a:p>
          <a:p>
            <a:pPr algn="just"/>
            <a:r>
              <a:rPr lang="en-GB" sz="800" dirty="0">
                <a:latin typeface="Arial Narrow" panose="020B0606020202030204" pitchFamily="34" charset="0"/>
              </a:rPr>
              <a:t>Assistive technologies such as </a:t>
            </a:r>
            <a:r>
              <a:rPr lang="en-GB" sz="800" dirty="0">
                <a:solidFill>
                  <a:schemeClr val="accent2"/>
                </a:solidFill>
                <a:latin typeface="Arial Narrow" panose="020B0606020202030204" pitchFamily="34" charset="0"/>
              </a:rPr>
              <a:t>Text-to-Speech (TTS) software </a:t>
            </a:r>
            <a:r>
              <a:rPr lang="en-GB" sz="800" dirty="0">
                <a:latin typeface="Arial Narrow" panose="020B0606020202030204" pitchFamily="34" charset="0"/>
              </a:rPr>
              <a:t>allow dyslexic learners to access curriculum content at their cognitive level. Research by Wood </a:t>
            </a:r>
            <a:r>
              <a:rPr lang="en-GB" sz="800" i="1" dirty="0">
                <a:latin typeface="Arial Narrow" panose="020B0606020202030204" pitchFamily="34" charset="0"/>
              </a:rPr>
              <a:t>et al</a:t>
            </a:r>
            <a:r>
              <a:rPr lang="en-GB" sz="800" dirty="0">
                <a:latin typeface="Arial Narrow" panose="020B0606020202030204" pitchFamily="34" charset="0"/>
              </a:rPr>
              <a:t>. (2019) found TTS significantly improved reading comprehension outcomes.</a:t>
            </a:r>
          </a:p>
          <a:p>
            <a:pPr algn="just"/>
            <a:r>
              <a:rPr lang="en-GB" sz="800" dirty="0">
                <a:latin typeface="Arial Narrow" panose="020B0606020202030204" pitchFamily="34" charset="0"/>
              </a:rPr>
              <a:t>Other </a:t>
            </a:r>
            <a:r>
              <a:rPr lang="en-GB" sz="800" dirty="0">
                <a:solidFill>
                  <a:schemeClr val="accent2"/>
                </a:solidFill>
                <a:latin typeface="Arial Narrow" panose="020B0606020202030204" pitchFamily="34" charset="0"/>
              </a:rPr>
              <a:t>classroom accommodations </a:t>
            </a:r>
            <a:r>
              <a:rPr lang="en-GB" sz="800" dirty="0">
                <a:latin typeface="Arial Narrow" panose="020B0606020202030204" pitchFamily="34" charset="0"/>
              </a:rPr>
              <a:t>include:</a:t>
            </a:r>
          </a:p>
          <a:p>
            <a:pPr algn="just"/>
            <a:r>
              <a:rPr lang="en-GB" sz="800" dirty="0">
                <a:latin typeface="Arial Narrow" panose="020B0606020202030204" pitchFamily="34" charset="0"/>
              </a:rPr>
              <a:t>•	extended assignment time, </a:t>
            </a:r>
          </a:p>
          <a:p>
            <a:pPr algn="just"/>
            <a:r>
              <a:rPr lang="en-GB" sz="800" dirty="0">
                <a:latin typeface="Arial Narrow" panose="020B0606020202030204" pitchFamily="34" charset="0"/>
              </a:rPr>
              <a:t>•	word mats, </a:t>
            </a:r>
          </a:p>
          <a:p>
            <a:pPr algn="just"/>
            <a:r>
              <a:rPr lang="en-GB" sz="800" dirty="0">
                <a:latin typeface="Arial Narrow" panose="020B0606020202030204" pitchFamily="34" charset="0"/>
              </a:rPr>
              <a:t>•	alphabet strips, </a:t>
            </a:r>
          </a:p>
          <a:p>
            <a:pPr algn="just"/>
            <a:r>
              <a:rPr lang="en-GB" sz="800" dirty="0">
                <a:latin typeface="Arial Narrow" panose="020B0606020202030204" pitchFamily="34" charset="0"/>
              </a:rPr>
              <a:t>•	coloured overlays to reduce visual stress (Kelly, 2018; Felicia, 2024). </a:t>
            </a:r>
          </a:p>
          <a:p>
            <a:pPr algn="just"/>
            <a:r>
              <a:rPr lang="en-GB" sz="800" dirty="0">
                <a:latin typeface="Arial Narrow" panose="020B0606020202030204" pitchFamily="34" charset="0"/>
              </a:rPr>
              <a:t>The effectiveness of overlays, however, varies individually, requiring regular review.</a:t>
            </a:r>
          </a:p>
          <a:p>
            <a:pPr algn="just"/>
            <a:r>
              <a:rPr lang="en-GB" sz="800" b="1" dirty="0">
                <a:latin typeface="Arial Narrow" panose="020B0606020202030204" pitchFamily="34" charset="0"/>
              </a:rPr>
              <a:t>Inclusive Environments- </a:t>
            </a:r>
            <a:r>
              <a:rPr lang="en-GB" sz="800" dirty="0">
                <a:latin typeface="Arial Narrow" panose="020B0606020202030204" pitchFamily="34" charset="0"/>
              </a:rPr>
              <a:t>Traditional education focusing on linear thinking is challenging for dyslexic individuals. By schools shifting focus towards nurturing </a:t>
            </a:r>
            <a:r>
              <a:rPr lang="en-GB" sz="800" dirty="0">
                <a:solidFill>
                  <a:schemeClr val="accent2"/>
                </a:solidFill>
                <a:latin typeface="Arial Narrow" panose="020B0606020202030204" pitchFamily="34" charset="0"/>
              </a:rPr>
              <a:t>‘different abilities’ </a:t>
            </a:r>
            <a:r>
              <a:rPr lang="en-GB" sz="800" dirty="0">
                <a:latin typeface="Arial Narrow" panose="020B0606020202030204" pitchFamily="34" charset="0"/>
              </a:rPr>
              <a:t>rather than focusing on a </a:t>
            </a:r>
            <a:r>
              <a:rPr lang="en-GB" sz="800" dirty="0">
                <a:solidFill>
                  <a:schemeClr val="accent2"/>
                </a:solidFill>
                <a:latin typeface="Arial Narrow" panose="020B0606020202030204" pitchFamily="34" charset="0"/>
              </a:rPr>
              <a:t>‘disability’ </a:t>
            </a:r>
            <a:r>
              <a:rPr lang="en-GB" sz="800" dirty="0">
                <a:latin typeface="Arial Narrow" panose="020B0606020202030204" pitchFamily="34" charset="0"/>
              </a:rPr>
              <a:t>they will promote self-esteem and resilience (</a:t>
            </a:r>
            <a:r>
              <a:rPr lang="en-GB" sz="800" dirty="0" err="1">
                <a:latin typeface="Arial Narrow" panose="020B0606020202030204" pitchFamily="34" charset="0"/>
              </a:rPr>
              <a:t>Banchik</a:t>
            </a:r>
            <a:r>
              <a:rPr lang="en-GB" sz="800" dirty="0">
                <a:latin typeface="Arial Narrow" panose="020B0606020202030204" pitchFamily="34" charset="0"/>
              </a:rPr>
              <a:t>, 2021). </a:t>
            </a:r>
          </a:p>
          <a:p>
            <a:pPr algn="just"/>
            <a:r>
              <a:rPr lang="en-GB" sz="800" b="1" dirty="0">
                <a:latin typeface="Arial Narrow" panose="020B0606020202030204" pitchFamily="34" charset="0"/>
              </a:rPr>
              <a:t>Celebrate Success </a:t>
            </a:r>
            <a:r>
              <a:rPr lang="en-GB" sz="800" dirty="0">
                <a:latin typeface="Arial Narrow" panose="020B0606020202030204" pitchFamily="34" charset="0"/>
              </a:rPr>
              <a:t>in dyslexic role models</a:t>
            </a:r>
          </a:p>
          <a:p>
            <a:pPr algn="just"/>
            <a:r>
              <a:rPr lang="en-GB" sz="800" dirty="0">
                <a:latin typeface="Arial Narrow" panose="020B0606020202030204" pitchFamily="34" charset="0"/>
              </a:rPr>
              <a:t>•	Richard Branson </a:t>
            </a:r>
          </a:p>
          <a:p>
            <a:pPr algn="just"/>
            <a:r>
              <a:rPr lang="en-GB" sz="800" dirty="0">
                <a:latin typeface="Arial Narrow" panose="020B0606020202030204" pitchFamily="34" charset="0"/>
              </a:rPr>
              <a:t>•	Robbie Williams </a:t>
            </a:r>
          </a:p>
          <a:p>
            <a:pPr algn="just"/>
            <a:r>
              <a:rPr lang="en-GB" sz="800" dirty="0">
                <a:latin typeface="Arial Narrow" panose="020B0606020202030204" pitchFamily="34" charset="0"/>
              </a:rPr>
              <a:t>•	Muhammad Ali </a:t>
            </a:r>
          </a:p>
          <a:p>
            <a:pPr algn="just"/>
            <a:r>
              <a:rPr lang="en-GB" sz="800" dirty="0">
                <a:latin typeface="Arial Narrow" panose="020B0606020202030204" pitchFamily="34" charset="0"/>
              </a:rPr>
              <a:t>•	Albert Einstein</a:t>
            </a:r>
          </a:p>
          <a:p>
            <a:pPr algn="just"/>
            <a:r>
              <a:rPr lang="en-GB" sz="800" b="1" dirty="0">
                <a:latin typeface="Arial Narrow" panose="020B0606020202030204" pitchFamily="34" charset="0"/>
              </a:rPr>
              <a:t>A Whole-School Approach </a:t>
            </a:r>
            <a:r>
              <a:rPr lang="en-GB" sz="800" dirty="0">
                <a:latin typeface="Arial Narrow" panose="020B0606020202030204" pitchFamily="34" charset="0"/>
              </a:rPr>
              <a:t>is vital for consistency and inclusion (ALNET, 2018). The Curriculum for Wales (2022) also promotes a flexible, learner-centred framework that better accommodates individual learning styles.</a:t>
            </a:r>
          </a:p>
          <a:p>
            <a:pPr algn="just"/>
            <a:r>
              <a:rPr lang="en-GB" sz="800" dirty="0">
                <a:latin typeface="Arial Narrow" panose="020B0606020202030204" pitchFamily="34" charset="0"/>
              </a:rPr>
              <a:t>Teacher Training and Emotional Support- Creating a </a:t>
            </a:r>
            <a:r>
              <a:rPr lang="en-GB" sz="800" dirty="0">
                <a:solidFill>
                  <a:schemeClr val="accent2"/>
                </a:solidFill>
                <a:latin typeface="Arial Narrow" panose="020B0606020202030204" pitchFamily="34" charset="0"/>
              </a:rPr>
              <a:t>dyslexia-friendly school </a:t>
            </a:r>
            <a:r>
              <a:rPr lang="en-GB" sz="800" dirty="0">
                <a:latin typeface="Arial Narrow" panose="020B0606020202030204" pitchFamily="34" charset="0"/>
              </a:rPr>
              <a:t>requires trained teachers who understand cognitive challenges and can adapt teaching strategies. For example: </a:t>
            </a:r>
          </a:p>
          <a:p>
            <a:pPr algn="just"/>
            <a:r>
              <a:rPr lang="en-GB" sz="800" dirty="0">
                <a:latin typeface="Arial Narrow" panose="020B0606020202030204" pitchFamily="34" charset="0"/>
              </a:rPr>
              <a:t>•	repeating instructions, </a:t>
            </a:r>
          </a:p>
          <a:p>
            <a:pPr algn="just"/>
            <a:r>
              <a:rPr lang="en-GB" sz="800" dirty="0">
                <a:latin typeface="Arial Narrow" panose="020B0606020202030204" pitchFamily="34" charset="0"/>
              </a:rPr>
              <a:t>•	allowing verbal responses, </a:t>
            </a:r>
          </a:p>
          <a:p>
            <a:pPr algn="just"/>
            <a:r>
              <a:rPr lang="en-GB" sz="800" dirty="0">
                <a:latin typeface="Arial Narrow" panose="020B0606020202030204" pitchFamily="34" charset="0"/>
              </a:rPr>
              <a:t>•	highlighting key worksheet information </a:t>
            </a:r>
          </a:p>
          <a:p>
            <a:pPr algn="just"/>
            <a:r>
              <a:rPr lang="en-GB" sz="800" dirty="0">
                <a:latin typeface="Arial Narrow" panose="020B0606020202030204" pitchFamily="34" charset="0"/>
              </a:rPr>
              <a:t>•	avoiding asking individuals to read aloud</a:t>
            </a:r>
          </a:p>
          <a:p>
            <a:pPr algn="just"/>
            <a:r>
              <a:rPr lang="en-GB" sz="800" dirty="0">
                <a:latin typeface="Arial Narrow" panose="020B0606020202030204" pitchFamily="34" charset="0"/>
              </a:rPr>
              <a:t>These techniques help reduce cognitive load, anxiety and embarrassment (Norwich </a:t>
            </a:r>
            <a:r>
              <a:rPr lang="en-GB" sz="800" i="1" dirty="0">
                <a:latin typeface="Arial Narrow" panose="020B0606020202030204" pitchFamily="34" charset="0"/>
              </a:rPr>
              <a:t>et al</a:t>
            </a:r>
            <a:r>
              <a:rPr lang="en-GB" sz="800" dirty="0">
                <a:latin typeface="Arial Narrow" panose="020B0606020202030204" pitchFamily="34" charset="0"/>
              </a:rPr>
              <a:t>., 2005; Kelly, 2018).</a:t>
            </a:r>
          </a:p>
        </p:txBody>
      </p:sp>
      <p:sp>
        <p:nvSpPr>
          <p:cNvPr id="37" name="TextBox 36">
            <a:extLst>
              <a:ext uri="{FF2B5EF4-FFF2-40B4-BE49-F238E27FC236}">
                <a16:creationId xmlns:a16="http://schemas.microsoft.com/office/drawing/2014/main" id="{E36249A9-C7B5-629D-E947-4D83493E1BEF}"/>
              </a:ext>
            </a:extLst>
          </p:cNvPr>
          <p:cNvSpPr txBox="1"/>
          <p:nvPr/>
        </p:nvSpPr>
        <p:spPr>
          <a:xfrm>
            <a:off x="42992" y="10621105"/>
            <a:ext cx="4716570" cy="1492716"/>
          </a:xfrm>
          <a:prstGeom prst="rect">
            <a:avLst/>
          </a:prstGeom>
          <a:noFill/>
        </p:spPr>
        <p:txBody>
          <a:bodyPr wrap="square" rtlCol="0">
            <a:spAutoFit/>
          </a:bodyPr>
          <a:lstStyle/>
          <a:p>
            <a:pPr algn="just"/>
            <a:r>
              <a:rPr lang="en-GB" sz="1000" dirty="0">
                <a:latin typeface="Arial Narrow" panose="020B0606020202030204" pitchFamily="34" charset="0"/>
              </a:rPr>
              <a:t>U</a:t>
            </a:r>
            <a:r>
              <a:rPr lang="en-GB" sz="900" dirty="0">
                <a:latin typeface="Arial Narrow" panose="020B0606020202030204" pitchFamily="34" charset="0"/>
              </a:rPr>
              <a:t>nderstanding </a:t>
            </a:r>
            <a:r>
              <a:rPr lang="en-GB" sz="900" dirty="0">
                <a:solidFill>
                  <a:schemeClr val="accent2"/>
                </a:solidFill>
                <a:latin typeface="Arial Narrow" panose="020B0606020202030204" pitchFamily="34" charset="0"/>
              </a:rPr>
              <a:t>dyslexia as a complex additional learning need </a:t>
            </a:r>
            <a:r>
              <a:rPr lang="en-GB" sz="900" dirty="0">
                <a:latin typeface="Arial Narrow" panose="020B0606020202030204" pitchFamily="34" charset="0"/>
              </a:rPr>
              <a:t>is essential for promoting inclusivity in education. Early identification, informed by assessment and teacher awareness, plays a key role in reducing both academic and emotional challenges. However, systemic barriers such as limited funding, stigma, and inconsistent teacher training continue to hinder effective support. </a:t>
            </a:r>
          </a:p>
          <a:p>
            <a:pPr algn="just"/>
            <a:r>
              <a:rPr lang="en-GB" sz="900" dirty="0">
                <a:latin typeface="Arial Narrow" panose="020B0606020202030204" pitchFamily="34" charset="0"/>
              </a:rPr>
              <a:t>To improve outcomes, schools must implement evidence-based interventions, uphold legal frameworks, and adopt a whole-school approach. By understanding each </a:t>
            </a:r>
            <a:r>
              <a:rPr lang="en-GB" sz="900">
                <a:latin typeface="Arial Narrow" panose="020B0606020202030204" pitchFamily="34" charset="0"/>
              </a:rPr>
              <a:t>child as a </a:t>
            </a:r>
            <a:r>
              <a:rPr lang="en-GB" sz="900">
                <a:solidFill>
                  <a:schemeClr val="accent2"/>
                </a:solidFill>
                <a:latin typeface="Arial Narrow" panose="020B0606020202030204" pitchFamily="34" charset="0"/>
              </a:rPr>
              <a:t>unique individual</a:t>
            </a:r>
            <a:r>
              <a:rPr lang="en-GB" sz="900">
                <a:latin typeface="Arial Narrow" panose="020B0606020202030204" pitchFamily="34" charset="0"/>
              </a:rPr>
              <a:t> </a:t>
            </a:r>
            <a:r>
              <a:rPr lang="en-GB" sz="900" dirty="0">
                <a:latin typeface="Arial Narrow" panose="020B0606020202030204" pitchFamily="34" charset="0"/>
              </a:rPr>
              <a:t>and embedding ‘dyslexia-friendly’ teaching into everyday practices and cultures, schools move away from treating these ‘needs’ as an ‘add on support’ imposed by societal norms and begin to change perspectives to more equal learning environments. This approach not only acknowledges challenges associated with dyslexia but also values the unique strengths it brings. </a:t>
            </a:r>
          </a:p>
        </p:txBody>
      </p:sp>
      <p:sp>
        <p:nvSpPr>
          <p:cNvPr id="38" name="TextBox 37">
            <a:extLst>
              <a:ext uri="{FF2B5EF4-FFF2-40B4-BE49-F238E27FC236}">
                <a16:creationId xmlns:a16="http://schemas.microsoft.com/office/drawing/2014/main" id="{5CE3BD77-B194-9E00-B95D-F9C6CD1D0777}"/>
              </a:ext>
            </a:extLst>
          </p:cNvPr>
          <p:cNvSpPr txBox="1"/>
          <p:nvPr/>
        </p:nvSpPr>
        <p:spPr>
          <a:xfrm>
            <a:off x="140515" y="10210586"/>
            <a:ext cx="3283350" cy="369332"/>
          </a:xfrm>
          <a:prstGeom prst="rect">
            <a:avLst/>
          </a:prstGeom>
          <a:solidFill>
            <a:schemeClr val="accent4">
              <a:lumMod val="75000"/>
            </a:schemeClr>
          </a:solidFill>
        </p:spPr>
        <p:txBody>
          <a:bodyPr wrap="square" rtlCol="0">
            <a:spAutoFit/>
          </a:bodyPr>
          <a:lstStyle/>
          <a:p>
            <a:pPr algn="ctr"/>
            <a:r>
              <a:rPr lang="en-GB" dirty="0">
                <a:solidFill>
                  <a:schemeClr val="bg1"/>
                </a:solidFill>
              </a:rPr>
              <a:t>CONCLUSION</a:t>
            </a:r>
            <a:r>
              <a:rPr lang="en-GB" dirty="0"/>
              <a:t> </a:t>
            </a:r>
          </a:p>
        </p:txBody>
      </p:sp>
      <p:pic>
        <p:nvPicPr>
          <p:cNvPr id="42" name="Picture 41">
            <a:extLst>
              <a:ext uri="{FF2B5EF4-FFF2-40B4-BE49-F238E27FC236}">
                <a16:creationId xmlns:a16="http://schemas.microsoft.com/office/drawing/2014/main" id="{0694E188-F84E-B106-DF20-FC6301A13F85}"/>
              </a:ext>
            </a:extLst>
          </p:cNvPr>
          <p:cNvPicPr>
            <a:picLocks noChangeAspect="1"/>
          </p:cNvPicPr>
          <p:nvPr/>
        </p:nvPicPr>
        <p:blipFill>
          <a:blip r:embed="rId5"/>
          <a:stretch>
            <a:fillRect/>
          </a:stretch>
        </p:blipFill>
        <p:spPr>
          <a:xfrm>
            <a:off x="4898613" y="10668636"/>
            <a:ext cx="1635225" cy="10754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3" name="TextBox 42">
            <a:extLst>
              <a:ext uri="{FF2B5EF4-FFF2-40B4-BE49-F238E27FC236}">
                <a16:creationId xmlns:a16="http://schemas.microsoft.com/office/drawing/2014/main" id="{1E6E92D2-5B0C-0460-C7ED-1AAB8C3EA623}"/>
              </a:ext>
            </a:extLst>
          </p:cNvPr>
          <p:cNvSpPr txBox="1"/>
          <p:nvPr/>
        </p:nvSpPr>
        <p:spPr>
          <a:xfrm>
            <a:off x="5222227" y="11860015"/>
            <a:ext cx="1187026" cy="215444"/>
          </a:xfrm>
          <a:prstGeom prst="rect">
            <a:avLst/>
          </a:prstGeom>
          <a:noFill/>
        </p:spPr>
        <p:txBody>
          <a:bodyPr wrap="square" rtlCol="0">
            <a:spAutoFit/>
          </a:bodyPr>
          <a:lstStyle/>
          <a:p>
            <a:r>
              <a:rPr lang="en-GB" sz="800" dirty="0">
                <a:latin typeface="Arial Narrow" panose="020B0606020202030204" pitchFamily="34" charset="0"/>
              </a:rPr>
              <a:t>(Source: Linkin, 2024) </a:t>
            </a:r>
          </a:p>
        </p:txBody>
      </p:sp>
      <p:pic>
        <p:nvPicPr>
          <p:cNvPr id="47" name="Picture 46">
            <a:extLst>
              <a:ext uri="{FF2B5EF4-FFF2-40B4-BE49-F238E27FC236}">
                <a16:creationId xmlns:a16="http://schemas.microsoft.com/office/drawing/2014/main" id="{9F2ACC15-E78F-BD77-1E97-954DC4752B95}"/>
              </a:ext>
            </a:extLst>
          </p:cNvPr>
          <p:cNvPicPr>
            <a:picLocks noChangeAspect="1"/>
          </p:cNvPicPr>
          <p:nvPr/>
        </p:nvPicPr>
        <p:blipFill>
          <a:blip r:embed="rId6"/>
          <a:stretch>
            <a:fillRect/>
          </a:stretch>
        </p:blipFill>
        <p:spPr>
          <a:xfrm>
            <a:off x="369924" y="8419366"/>
            <a:ext cx="2563905" cy="1523403"/>
          </a:xfrm>
          <a:prstGeom prst="rect">
            <a:avLst/>
          </a:prstGeom>
        </p:spPr>
      </p:pic>
      <p:sp>
        <p:nvSpPr>
          <p:cNvPr id="48" name="TextBox 47">
            <a:extLst>
              <a:ext uri="{FF2B5EF4-FFF2-40B4-BE49-F238E27FC236}">
                <a16:creationId xmlns:a16="http://schemas.microsoft.com/office/drawing/2014/main" id="{3BDE47C1-1AC4-7067-52AC-8A23124393C4}"/>
              </a:ext>
            </a:extLst>
          </p:cNvPr>
          <p:cNvSpPr txBox="1"/>
          <p:nvPr/>
        </p:nvSpPr>
        <p:spPr>
          <a:xfrm>
            <a:off x="5136776" y="116541"/>
            <a:ext cx="1604924" cy="584775"/>
          </a:xfrm>
          <a:prstGeom prst="rect">
            <a:avLst/>
          </a:prstGeom>
          <a:noFill/>
        </p:spPr>
        <p:txBody>
          <a:bodyPr wrap="square" rtlCol="0">
            <a:spAutoFit/>
          </a:bodyPr>
          <a:lstStyle/>
          <a:p>
            <a:r>
              <a:rPr lang="en-GB" sz="800" dirty="0">
                <a:latin typeface="Arial Narrow" panose="020B0606020202030204" pitchFamily="34" charset="0"/>
              </a:rPr>
              <a:t>ECEY 6006</a:t>
            </a:r>
          </a:p>
          <a:p>
            <a:r>
              <a:rPr lang="en-GB" sz="800" dirty="0">
                <a:latin typeface="Arial Narrow" panose="020B0606020202030204" pitchFamily="34" charset="0"/>
              </a:rPr>
              <a:t>Laura Bray-Milton</a:t>
            </a:r>
          </a:p>
          <a:p>
            <a:r>
              <a:rPr lang="en-GB" sz="800" dirty="0">
                <a:latin typeface="Arial Narrow" panose="020B0606020202030204" pitchFamily="34" charset="0"/>
              </a:rPr>
              <a:t>2312267</a:t>
            </a:r>
          </a:p>
          <a:p>
            <a:r>
              <a:rPr lang="en-GB" sz="800" dirty="0">
                <a:latin typeface="Arial Narrow" panose="020B0606020202030204" pitchFamily="34" charset="0"/>
              </a:rPr>
              <a:t>Word Count 987</a:t>
            </a:r>
          </a:p>
        </p:txBody>
      </p:sp>
      <p:sp>
        <p:nvSpPr>
          <p:cNvPr id="49" name="TextBox 48">
            <a:extLst>
              <a:ext uri="{FF2B5EF4-FFF2-40B4-BE49-F238E27FC236}">
                <a16:creationId xmlns:a16="http://schemas.microsoft.com/office/drawing/2014/main" id="{863B36FC-6349-2030-6D6A-905279A076C4}"/>
              </a:ext>
            </a:extLst>
          </p:cNvPr>
          <p:cNvSpPr txBox="1"/>
          <p:nvPr/>
        </p:nvSpPr>
        <p:spPr>
          <a:xfrm>
            <a:off x="1095281" y="9924914"/>
            <a:ext cx="968664" cy="215444"/>
          </a:xfrm>
          <a:prstGeom prst="rect">
            <a:avLst/>
          </a:prstGeom>
          <a:noFill/>
        </p:spPr>
        <p:txBody>
          <a:bodyPr wrap="square" rtlCol="0">
            <a:spAutoFit/>
          </a:bodyPr>
          <a:lstStyle/>
          <a:p>
            <a:r>
              <a:rPr lang="en-GB" sz="800" dirty="0">
                <a:latin typeface="Arial Narrow" panose="020B0606020202030204" pitchFamily="34" charset="0"/>
              </a:rPr>
              <a:t>(Source: BBC, 2025)</a:t>
            </a:r>
          </a:p>
        </p:txBody>
      </p:sp>
    </p:spTree>
    <p:extLst>
      <p:ext uri="{BB962C8B-B14F-4D97-AF65-F5344CB8AC3E}">
        <p14:creationId xmlns:p14="http://schemas.microsoft.com/office/powerpoint/2010/main" val="19370006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932</TotalTime>
  <Words>1289</Words>
  <Application>Microsoft Office PowerPoint</Application>
  <PresentationFormat>Widescreen</PresentationFormat>
  <Paragraphs>58</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ADLaM Display</vt:lpstr>
      <vt:lpstr>Aptos</vt:lpstr>
      <vt:lpstr>Aptos Display</vt:lpstr>
      <vt:lpstr>Arial</vt:lpstr>
      <vt:lpstr>Arial Narrow</vt:lpstr>
      <vt:lpstr>Office Theme</vt:lpstr>
      <vt:lpstr>Understanding and Supporting  Children with Dyslexia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Bray-Milton (2312267)</dc:creator>
  <cp:lastModifiedBy>Laura Bray-Milton (2312267)</cp:lastModifiedBy>
  <cp:revision>1</cp:revision>
  <dcterms:created xsi:type="dcterms:W3CDTF">2025-04-16T15:05:52Z</dcterms:created>
  <dcterms:modified xsi:type="dcterms:W3CDTF">2025-05-11T18:35:40Z</dcterms:modified>
</cp:coreProperties>
</file>