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80" d="100"/>
          <a:sy n="80" d="100"/>
        </p:scale>
        <p:origin x="69" y="6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FC67F-A3E1-4390-86D4-2CF991C3EE24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0BE7D-9613-42C1-8DBD-73E75BF0B7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3590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FC67F-A3E1-4390-86D4-2CF991C3EE24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0BE7D-9613-42C1-8DBD-73E75BF0B7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0300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FC67F-A3E1-4390-86D4-2CF991C3EE24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0BE7D-9613-42C1-8DBD-73E75BF0B7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2684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FC67F-A3E1-4390-86D4-2CF991C3EE24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0BE7D-9613-42C1-8DBD-73E75BF0B7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0666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FC67F-A3E1-4390-86D4-2CF991C3EE24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0BE7D-9613-42C1-8DBD-73E75BF0B7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4919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FC67F-A3E1-4390-86D4-2CF991C3EE24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0BE7D-9613-42C1-8DBD-73E75BF0B7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908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FC67F-A3E1-4390-86D4-2CF991C3EE24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0BE7D-9613-42C1-8DBD-73E75BF0B7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6060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FC67F-A3E1-4390-86D4-2CF991C3EE24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0BE7D-9613-42C1-8DBD-73E75BF0B7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2912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FC67F-A3E1-4390-86D4-2CF991C3EE24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0BE7D-9613-42C1-8DBD-73E75BF0B7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3069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FC67F-A3E1-4390-86D4-2CF991C3EE24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0BE7D-9613-42C1-8DBD-73E75BF0B7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4539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FC67F-A3E1-4390-86D4-2CF991C3EE24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0BE7D-9613-42C1-8DBD-73E75BF0B7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2444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1FC67F-A3E1-4390-86D4-2CF991C3EE24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90BE7D-9613-42C1-8DBD-73E75BF0B7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1001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Diuretics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16080" y="1600201"/>
            <a:ext cx="3394720" cy="4525963"/>
          </a:xfrm>
        </p:spPr>
        <p:txBody>
          <a:bodyPr/>
          <a:lstStyle/>
          <a:p>
            <a:r>
              <a:rPr lang="en-GB" sz="2400" dirty="0" err="1"/>
              <a:t>Chlorothiazide</a:t>
            </a:r>
            <a:r>
              <a:rPr lang="en-GB" sz="2400" dirty="0"/>
              <a:t> (</a:t>
            </a:r>
            <a:r>
              <a:rPr lang="en-GB" sz="2400" dirty="0" err="1"/>
              <a:t>Diuril</a:t>
            </a:r>
            <a:r>
              <a:rPr lang="en-GB" sz="2400" dirty="0"/>
              <a:t>)</a:t>
            </a:r>
          </a:p>
          <a:p>
            <a:r>
              <a:rPr lang="en-GB" sz="2400" dirty="0" err="1"/>
              <a:t>Chlorthalidone</a:t>
            </a:r>
            <a:r>
              <a:rPr lang="en-GB" sz="2400" dirty="0"/>
              <a:t>.</a:t>
            </a:r>
          </a:p>
          <a:p>
            <a:r>
              <a:rPr lang="en-GB" sz="2400" dirty="0"/>
              <a:t>Hydrochlorothiazide (</a:t>
            </a:r>
            <a:r>
              <a:rPr lang="en-GB" sz="2400" dirty="0" err="1"/>
              <a:t>Microzide</a:t>
            </a:r>
            <a:r>
              <a:rPr lang="en-GB" sz="2400" dirty="0"/>
              <a:t>)</a:t>
            </a:r>
          </a:p>
          <a:p>
            <a:r>
              <a:rPr lang="en-GB" sz="2400" dirty="0" err="1"/>
              <a:t>Indapamide</a:t>
            </a:r>
            <a:r>
              <a:rPr lang="en-GB" sz="2400" dirty="0"/>
              <a:t>.</a:t>
            </a:r>
          </a:p>
          <a:p>
            <a:r>
              <a:rPr lang="en-GB" sz="2400" dirty="0" err="1"/>
              <a:t>Metolazone</a:t>
            </a:r>
            <a:r>
              <a:rPr lang="en-GB" sz="2400" dirty="0"/>
              <a:t>.</a:t>
            </a:r>
          </a:p>
          <a:p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2063552" y="1628801"/>
            <a:ext cx="424847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/>
              <a:t>Use in sport that have weight categories for temporary weight loss.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Used to speed up elimination of drug metabolites.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Cutting  / Shredding for competition and image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952" y="4149080"/>
            <a:ext cx="4863492" cy="2355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02866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Diuretics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77144" y="1362710"/>
            <a:ext cx="4618856" cy="5306650"/>
          </a:xfrm>
        </p:spPr>
        <p:txBody>
          <a:bodyPr>
            <a:normAutofit fontScale="77500" lnSpcReduction="20000"/>
          </a:bodyPr>
          <a:lstStyle/>
          <a:p>
            <a:pPr>
              <a:buFont typeface="Times" pitchFamily="8" charset="0"/>
              <a:buChar char="•"/>
            </a:pPr>
            <a:r>
              <a:rPr lang="en-US" altLang="en-US" b="0" dirty="0" smtClean="0"/>
              <a:t>Increase urine production and sodium excretion to manage the </a:t>
            </a:r>
            <a:r>
              <a:rPr lang="en-US" altLang="en-US" b="0" dirty="0" err="1" smtClean="0"/>
              <a:t>osmolarity</a:t>
            </a:r>
            <a:r>
              <a:rPr lang="en-US" altLang="en-US" b="0" dirty="0" smtClean="0"/>
              <a:t> of body fluids.</a:t>
            </a:r>
          </a:p>
          <a:p>
            <a:pPr>
              <a:buFont typeface="Times" pitchFamily="8" charset="0"/>
              <a:buChar char="•"/>
            </a:pPr>
            <a:endParaRPr lang="en-US" altLang="en-US" b="0" dirty="0" smtClean="0"/>
          </a:p>
          <a:p>
            <a:pPr>
              <a:buFont typeface="Times" pitchFamily="8" charset="0"/>
              <a:buChar char="•"/>
            </a:pPr>
            <a:r>
              <a:rPr lang="en-US" altLang="en-US" dirty="0" smtClean="0"/>
              <a:t>Can also excrete potassium, hydrogen, chloride and magnesium.</a:t>
            </a:r>
          </a:p>
          <a:p>
            <a:pPr>
              <a:buFont typeface="Times" pitchFamily="8" charset="0"/>
              <a:buChar char="•"/>
            </a:pPr>
            <a:endParaRPr lang="en-US" altLang="en-US" b="0" dirty="0" smtClean="0"/>
          </a:p>
          <a:p>
            <a:pPr>
              <a:buFont typeface="Times" pitchFamily="8" charset="0"/>
              <a:buChar char="•"/>
            </a:pPr>
            <a:r>
              <a:rPr lang="en-US" altLang="en-US" b="0" dirty="0" smtClean="0"/>
              <a:t>Used for rapid weight reduction and to mask other drugs during drug testing.</a:t>
            </a:r>
          </a:p>
          <a:p>
            <a:pPr>
              <a:buFont typeface="Times" pitchFamily="8" charset="0"/>
              <a:buChar char="•"/>
            </a:pPr>
            <a:endParaRPr lang="en-US" altLang="en-US" b="0" dirty="0" smtClean="0"/>
          </a:p>
          <a:p>
            <a:pPr>
              <a:buFont typeface="Times" pitchFamily="8" charset="0"/>
              <a:buChar char="•"/>
            </a:pPr>
            <a:r>
              <a:rPr lang="en-US" altLang="en-US" b="0" dirty="0" smtClean="0"/>
              <a:t>Cause weight loss (water loss)</a:t>
            </a:r>
          </a:p>
          <a:p>
            <a:pPr>
              <a:buFont typeface="Times" pitchFamily="8" charset="0"/>
              <a:buChar char="•"/>
            </a:pPr>
            <a:endParaRPr lang="en-US" altLang="en-US" b="0" dirty="0" smtClean="0"/>
          </a:p>
          <a:p>
            <a:pPr>
              <a:buFont typeface="Times" pitchFamily="8" charset="0"/>
              <a:buChar char="•"/>
            </a:pPr>
            <a:r>
              <a:rPr lang="en-US" altLang="en-US" b="0" dirty="0" smtClean="0"/>
              <a:t>Can lead to dehydration, impaired thermoregulation, and electrolyte imbalances</a:t>
            </a:r>
            <a:endParaRPr lang="en-US" altLang="en-US" sz="2400" i="1" dirty="0"/>
          </a:p>
          <a:p>
            <a:endParaRPr lang="en-GB" dirty="0"/>
          </a:p>
        </p:txBody>
      </p:sp>
      <p:pic>
        <p:nvPicPr>
          <p:cNvPr id="6148" name="Picture 4" descr="Image result for diuretic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484784"/>
            <a:ext cx="4370742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9679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US" altLang="en-US" dirty="0" smtClean="0"/>
              <a:t>Beta-Blockers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980728"/>
            <a:ext cx="8229600" cy="5688632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altLang="en-US" sz="2400" dirty="0"/>
              <a:t>Prevent the binding of norepinephrine and decrease sympathetic nervous system activity and so slows heart rate and circulation.</a:t>
            </a:r>
          </a:p>
          <a:p>
            <a:pPr>
              <a:buFont typeface="Times" pitchFamily="8" charset="0"/>
              <a:buChar char="•"/>
            </a:pPr>
            <a:endParaRPr lang="en-US" altLang="en-US" dirty="0"/>
          </a:p>
          <a:p>
            <a:pPr marL="0" indent="0" algn="ctr">
              <a:buNone/>
            </a:pPr>
            <a:r>
              <a:rPr lang="en-US" altLang="en-US" dirty="0" smtClean="0"/>
              <a:t>More relaxed</a:t>
            </a:r>
          </a:p>
          <a:p>
            <a:pPr marL="0" indent="0" algn="ctr">
              <a:buNone/>
            </a:pPr>
            <a:r>
              <a:rPr lang="en-US" altLang="en-US" b="0" dirty="0" smtClean="0"/>
              <a:t>Lower anxiety</a:t>
            </a:r>
          </a:p>
          <a:p>
            <a:pPr marL="0" indent="0" algn="ctr">
              <a:buNone/>
            </a:pPr>
            <a:r>
              <a:rPr lang="en-US" altLang="en-US" dirty="0" smtClean="0"/>
              <a:t>Reduced trembling</a:t>
            </a:r>
            <a:endParaRPr lang="en-US" altLang="en-US" b="0" dirty="0" smtClean="0"/>
          </a:p>
          <a:p>
            <a:pPr>
              <a:buFont typeface="Times" pitchFamily="8" charset="0"/>
              <a:buChar char="•"/>
            </a:pPr>
            <a:endParaRPr lang="en-US" altLang="en-US" b="0" dirty="0" smtClean="0"/>
          </a:p>
          <a:p>
            <a:pPr marL="0" indent="0" algn="ctr">
              <a:buNone/>
            </a:pPr>
            <a:endParaRPr lang="en-US" altLang="en-US" dirty="0" smtClean="0"/>
          </a:p>
          <a:p>
            <a:pPr marL="0" indent="0" algn="ctr">
              <a:buNone/>
            </a:pPr>
            <a:r>
              <a:rPr lang="en-US" altLang="en-US" dirty="0" smtClean="0"/>
              <a:t>Improved fine motor control</a:t>
            </a:r>
          </a:p>
          <a:p>
            <a:pPr marL="0" indent="0" algn="ctr">
              <a:buNone/>
            </a:pPr>
            <a:endParaRPr lang="en-US" altLang="en-US" b="0" dirty="0" smtClean="0"/>
          </a:p>
          <a:p>
            <a:pPr marL="0" indent="0" algn="ctr">
              <a:buNone/>
            </a:pPr>
            <a:endParaRPr lang="en-US" altLang="en-US" b="0" dirty="0"/>
          </a:p>
          <a:p>
            <a:pPr marL="0" indent="0" algn="ctr">
              <a:buNone/>
            </a:pPr>
            <a:r>
              <a:rPr lang="en-US" altLang="en-US" dirty="0" smtClean="0"/>
              <a:t>Good for shooting archery darts snooker </a:t>
            </a:r>
            <a:endParaRPr lang="en-US" altLang="en-US" b="0" dirty="0" smtClean="0"/>
          </a:p>
          <a:p>
            <a:pPr algn="ctr"/>
            <a:endParaRPr lang="en-GB" dirty="0"/>
          </a:p>
        </p:txBody>
      </p:sp>
      <p:sp>
        <p:nvSpPr>
          <p:cNvPr id="4" name="Down Arrow 3"/>
          <p:cNvSpPr/>
          <p:nvPr/>
        </p:nvSpPr>
        <p:spPr>
          <a:xfrm>
            <a:off x="5549383" y="1920329"/>
            <a:ext cx="936104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Down Arrow 4"/>
          <p:cNvSpPr/>
          <p:nvPr/>
        </p:nvSpPr>
        <p:spPr>
          <a:xfrm>
            <a:off x="5519936" y="4941168"/>
            <a:ext cx="936104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Down Arrow 5"/>
          <p:cNvSpPr/>
          <p:nvPr/>
        </p:nvSpPr>
        <p:spPr>
          <a:xfrm>
            <a:off x="5519936" y="4012059"/>
            <a:ext cx="936104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40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Performance </a:t>
            </a:r>
            <a:r>
              <a:rPr lang="en-GB" dirty="0"/>
              <a:t>E</a:t>
            </a:r>
            <a:r>
              <a:rPr lang="en-GB" dirty="0" smtClean="0"/>
              <a:t>nhancement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Times" pitchFamily="8" charset="0"/>
              <a:buChar char="•"/>
            </a:pPr>
            <a:r>
              <a:rPr lang="en-GB" sz="2000" dirty="0"/>
              <a:t>Atenolol, </a:t>
            </a:r>
          </a:p>
          <a:p>
            <a:pPr>
              <a:buFont typeface="Times" pitchFamily="8" charset="0"/>
              <a:buChar char="•"/>
            </a:pPr>
            <a:r>
              <a:rPr lang="en-GB" sz="2000" dirty="0" err="1"/>
              <a:t>Acebutolol</a:t>
            </a:r>
            <a:r>
              <a:rPr lang="en-GB" sz="2000" dirty="0"/>
              <a:t>, </a:t>
            </a:r>
          </a:p>
          <a:p>
            <a:pPr>
              <a:buFont typeface="Times" pitchFamily="8" charset="0"/>
              <a:buChar char="•"/>
            </a:pPr>
            <a:r>
              <a:rPr lang="en-GB" sz="2000" dirty="0" err="1"/>
              <a:t>Alprenolol</a:t>
            </a:r>
            <a:r>
              <a:rPr lang="en-GB" sz="2000" dirty="0"/>
              <a:t>, </a:t>
            </a:r>
          </a:p>
          <a:p>
            <a:pPr>
              <a:buFont typeface="Times" pitchFamily="8" charset="0"/>
              <a:buChar char="•"/>
            </a:pPr>
            <a:r>
              <a:rPr lang="en-GB" sz="2000" dirty="0" err="1"/>
              <a:t>Bisoprolol</a:t>
            </a:r>
            <a:endParaRPr lang="en-GB" sz="2000" dirty="0"/>
          </a:p>
          <a:p>
            <a:pPr>
              <a:buFont typeface="Times" pitchFamily="8" charset="0"/>
              <a:buChar char="•"/>
            </a:pPr>
            <a:r>
              <a:rPr lang="en-GB" sz="2000" dirty="0"/>
              <a:t>Metoprolol</a:t>
            </a:r>
            <a:endParaRPr lang="en-US" altLang="en-US" sz="2000" dirty="0"/>
          </a:p>
          <a:p>
            <a:pPr marL="0" indent="0">
              <a:buNone/>
            </a:pPr>
            <a:endParaRPr lang="en-US" altLang="en-US" b="0" dirty="0" smtClean="0"/>
          </a:p>
          <a:p>
            <a:pPr marL="0" indent="0" algn="ctr">
              <a:buNone/>
            </a:pPr>
            <a:r>
              <a:rPr lang="en-US" altLang="en-US" b="0" dirty="0" smtClean="0"/>
              <a:t>Decrease aerobic capacity but have no effect on strength, power, or muscular endurance.</a:t>
            </a:r>
          </a:p>
          <a:p>
            <a:pPr marL="0" indent="0">
              <a:buNone/>
            </a:pPr>
            <a:r>
              <a:rPr lang="en-US" altLang="en-US" b="0" dirty="0" smtClean="0"/>
              <a:t>Inhibit Insulin secretion and are associated with increase in body weight</a:t>
            </a:r>
          </a:p>
        </p:txBody>
      </p:sp>
    </p:spTree>
    <p:extLst>
      <p:ext uri="{BB962C8B-B14F-4D97-AF65-F5344CB8AC3E}">
        <p14:creationId xmlns:p14="http://schemas.microsoft.com/office/powerpoint/2010/main" val="30577825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Side Effects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altLang="en-US" dirty="0"/>
              <a:t>B</a:t>
            </a:r>
            <a:r>
              <a:rPr lang="en-US" altLang="en-US" b="0" dirty="0" smtClean="0"/>
              <a:t>radycardia, </a:t>
            </a:r>
          </a:p>
          <a:p>
            <a:pPr marL="514350" indent="-514350">
              <a:buFont typeface="+mj-lt"/>
              <a:buAutoNum type="arabicPeriod"/>
            </a:pPr>
            <a:r>
              <a:rPr lang="en-US" altLang="en-US" dirty="0"/>
              <a:t>H</a:t>
            </a:r>
            <a:r>
              <a:rPr lang="en-US" altLang="en-US" b="0" dirty="0" smtClean="0"/>
              <a:t>eart blockage, </a:t>
            </a:r>
          </a:p>
          <a:p>
            <a:pPr marL="514350" indent="-514350">
              <a:buFont typeface="+mj-lt"/>
              <a:buAutoNum type="arabicPeriod"/>
            </a:pPr>
            <a:r>
              <a:rPr lang="en-US" altLang="en-US" dirty="0"/>
              <a:t>H</a:t>
            </a:r>
            <a:r>
              <a:rPr lang="en-US" altLang="en-US" b="0" dirty="0" smtClean="0"/>
              <a:t>ypotension, </a:t>
            </a:r>
          </a:p>
          <a:p>
            <a:pPr marL="514350" indent="-514350">
              <a:buFont typeface="+mj-lt"/>
              <a:buAutoNum type="arabicPeriod"/>
            </a:pPr>
            <a:r>
              <a:rPr lang="en-US" altLang="en-US" dirty="0"/>
              <a:t>B</a:t>
            </a:r>
            <a:r>
              <a:rPr lang="en-US" altLang="en-US" b="0" dirty="0" smtClean="0"/>
              <a:t>ronchospasm, </a:t>
            </a:r>
          </a:p>
          <a:p>
            <a:pPr marL="514350" indent="-514350">
              <a:buFont typeface="+mj-lt"/>
              <a:buAutoNum type="arabicPeriod"/>
            </a:pPr>
            <a:r>
              <a:rPr lang="en-US" altLang="en-US" b="0" dirty="0" smtClean="0"/>
              <a:t>Fatigue,</a:t>
            </a:r>
          </a:p>
          <a:p>
            <a:pPr marL="514350" indent="-514350">
              <a:buFont typeface="+mj-lt"/>
              <a:buAutoNum type="arabicPeriod"/>
            </a:pPr>
            <a:r>
              <a:rPr lang="en-US" altLang="en-US" dirty="0" smtClean="0"/>
              <a:t>Dizziness,</a:t>
            </a:r>
            <a:endParaRPr lang="en-US" altLang="en-US" b="0" dirty="0" smtClean="0"/>
          </a:p>
          <a:p>
            <a:pPr marL="514350" indent="-514350">
              <a:buFont typeface="+mj-lt"/>
              <a:buAutoNum type="arabicPeriod"/>
            </a:pPr>
            <a:r>
              <a:rPr lang="en-US" altLang="en-US" b="0" dirty="0" smtClean="0"/>
              <a:t>Decreased motivation,</a:t>
            </a:r>
            <a:endParaRPr lang="en-US" altLang="en-US" sz="2400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57509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192</Words>
  <Application>Microsoft Office PowerPoint</Application>
  <PresentationFormat>Widescreen</PresentationFormat>
  <Paragraphs>50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Times</vt:lpstr>
      <vt:lpstr>Office Theme</vt:lpstr>
      <vt:lpstr>Diuretics</vt:lpstr>
      <vt:lpstr>Diuretics</vt:lpstr>
      <vt:lpstr>Beta-Blockers</vt:lpstr>
      <vt:lpstr>Performance Enhancement </vt:lpstr>
      <vt:lpstr>Side Effects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Gardner</dc:creator>
  <cp:lastModifiedBy>David Gardner</cp:lastModifiedBy>
  <cp:revision>2</cp:revision>
  <dcterms:created xsi:type="dcterms:W3CDTF">2021-02-01T20:16:08Z</dcterms:created>
  <dcterms:modified xsi:type="dcterms:W3CDTF">2021-02-04T17:41:00Z</dcterms:modified>
</cp:coreProperties>
</file>