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9" r:id="rId1"/>
  </p:sldMasterIdLst>
  <p:notesMasterIdLst>
    <p:notesMasterId r:id="rId16"/>
  </p:notesMasterIdLst>
  <p:sldIdLst>
    <p:sldId id="256" r:id="rId2"/>
    <p:sldId id="516" r:id="rId3"/>
    <p:sldId id="521" r:id="rId4"/>
    <p:sldId id="510" r:id="rId5"/>
    <p:sldId id="512" r:id="rId6"/>
    <p:sldId id="511" r:id="rId7"/>
    <p:sldId id="513" r:id="rId8"/>
    <p:sldId id="514" r:id="rId9"/>
    <p:sldId id="515" r:id="rId10"/>
    <p:sldId id="507" r:id="rId11"/>
    <p:sldId id="522" r:id="rId12"/>
    <p:sldId id="315" r:id="rId13"/>
    <p:sldId id="517" r:id="rId14"/>
    <p:sldId id="50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51626E-10E9-4F3C-9677-11AF0DE82206}" v="6" dt="2023-06-26T11:10:05.2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644" autoAdjust="0"/>
    <p:restoredTop sz="94106" autoAdjust="0"/>
  </p:normalViewPr>
  <p:slideViewPr>
    <p:cSldViewPr snapToGrid="0">
      <p:cViewPr varScale="1">
        <p:scale>
          <a:sx n="58" d="100"/>
          <a:sy n="58" d="100"/>
        </p:scale>
        <p:origin x="408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-2835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Williams" userId="c957a50b-491f-4d94-b4bc-52aca3e2340d" providerId="ADAL" clId="{09230E04-EE49-41B6-A075-49EE3400F676}"/>
    <pc:docChg chg="custSel modSld">
      <pc:chgData name="James Williams" userId="c957a50b-491f-4d94-b4bc-52aca3e2340d" providerId="ADAL" clId="{09230E04-EE49-41B6-A075-49EE3400F676}" dt="2022-11-03T17:43:48.707" v="7" actId="313"/>
      <pc:docMkLst>
        <pc:docMk/>
      </pc:docMkLst>
      <pc:sldChg chg="modSp mod">
        <pc:chgData name="James Williams" userId="c957a50b-491f-4d94-b4bc-52aca3e2340d" providerId="ADAL" clId="{09230E04-EE49-41B6-A075-49EE3400F676}" dt="2022-11-03T17:43:48.707" v="7" actId="313"/>
        <pc:sldMkLst>
          <pc:docMk/>
          <pc:sldMk cId="987384392" sldId="256"/>
        </pc:sldMkLst>
        <pc:spChg chg="mod">
          <ac:chgData name="James Williams" userId="c957a50b-491f-4d94-b4bc-52aca3e2340d" providerId="ADAL" clId="{09230E04-EE49-41B6-A075-49EE3400F676}" dt="2022-11-03T17:43:48.707" v="7" actId="313"/>
          <ac:spMkLst>
            <pc:docMk/>
            <pc:sldMk cId="987384392" sldId="256"/>
            <ac:spMk id="7" creationId="{00000000-0000-0000-0000-000000000000}"/>
          </ac:spMkLst>
        </pc:spChg>
      </pc:sldChg>
    </pc:docChg>
  </pc:docChgLst>
  <pc:docChgLst>
    <pc:chgData name="James Williams" userId="c957a50b-491f-4d94-b4bc-52aca3e2340d" providerId="ADAL" clId="{5D51626E-10E9-4F3C-9677-11AF0DE82206}"/>
    <pc:docChg chg="custSel addSld delSld modSld sldOrd">
      <pc:chgData name="James Williams" userId="c957a50b-491f-4d94-b4bc-52aca3e2340d" providerId="ADAL" clId="{5D51626E-10E9-4F3C-9677-11AF0DE82206}" dt="2023-06-26T12:50:59.910" v="317"/>
      <pc:docMkLst>
        <pc:docMk/>
      </pc:docMkLst>
      <pc:sldChg chg="modSp mod">
        <pc:chgData name="James Williams" userId="c957a50b-491f-4d94-b4bc-52aca3e2340d" providerId="ADAL" clId="{5D51626E-10E9-4F3C-9677-11AF0DE82206}" dt="2023-06-26T11:06:45.900" v="300" actId="12"/>
        <pc:sldMkLst>
          <pc:docMk/>
          <pc:sldMk cId="1670407092" sldId="507"/>
        </pc:sldMkLst>
        <pc:spChg chg="mod">
          <ac:chgData name="James Williams" userId="c957a50b-491f-4d94-b4bc-52aca3e2340d" providerId="ADAL" clId="{5D51626E-10E9-4F3C-9677-11AF0DE82206}" dt="2023-06-26T11:03:07.899" v="92" actId="20577"/>
          <ac:spMkLst>
            <pc:docMk/>
            <pc:sldMk cId="1670407092" sldId="507"/>
            <ac:spMk id="2" creationId="{00000000-0000-0000-0000-000000000000}"/>
          </ac:spMkLst>
        </pc:spChg>
        <pc:spChg chg="mod">
          <ac:chgData name="James Williams" userId="c957a50b-491f-4d94-b4bc-52aca3e2340d" providerId="ADAL" clId="{5D51626E-10E9-4F3C-9677-11AF0DE82206}" dt="2023-06-26T11:06:45.900" v="300" actId="12"/>
          <ac:spMkLst>
            <pc:docMk/>
            <pc:sldMk cId="1670407092" sldId="507"/>
            <ac:spMk id="3" creationId="{00000000-0000-0000-0000-000000000000}"/>
          </ac:spMkLst>
        </pc:spChg>
      </pc:sldChg>
      <pc:sldChg chg="modSp mod">
        <pc:chgData name="James Williams" userId="c957a50b-491f-4d94-b4bc-52aca3e2340d" providerId="ADAL" clId="{5D51626E-10E9-4F3C-9677-11AF0DE82206}" dt="2023-06-26T11:04:58.372" v="134" actId="115"/>
        <pc:sldMkLst>
          <pc:docMk/>
          <pc:sldMk cId="4114643971" sldId="511"/>
        </pc:sldMkLst>
        <pc:spChg chg="mod">
          <ac:chgData name="James Williams" userId="c957a50b-491f-4d94-b4bc-52aca3e2340d" providerId="ADAL" clId="{5D51626E-10E9-4F3C-9677-11AF0DE82206}" dt="2023-06-26T11:04:58.372" v="134" actId="115"/>
          <ac:spMkLst>
            <pc:docMk/>
            <pc:sldMk cId="4114643971" sldId="511"/>
            <ac:spMk id="2" creationId="{7D0C4313-F21F-465B-89E5-EC25D19FE8BB}"/>
          </ac:spMkLst>
        </pc:spChg>
      </pc:sldChg>
      <pc:sldChg chg="modSp mod">
        <pc:chgData name="James Williams" userId="c957a50b-491f-4d94-b4bc-52aca3e2340d" providerId="ADAL" clId="{5D51626E-10E9-4F3C-9677-11AF0DE82206}" dt="2023-06-26T11:04:55.511" v="133" actId="115"/>
        <pc:sldMkLst>
          <pc:docMk/>
          <pc:sldMk cId="1497708629" sldId="514"/>
        </pc:sldMkLst>
        <pc:spChg chg="mod">
          <ac:chgData name="James Williams" userId="c957a50b-491f-4d94-b4bc-52aca3e2340d" providerId="ADAL" clId="{5D51626E-10E9-4F3C-9677-11AF0DE82206}" dt="2023-06-26T11:04:55.511" v="133" actId="115"/>
          <ac:spMkLst>
            <pc:docMk/>
            <pc:sldMk cId="1497708629" sldId="514"/>
            <ac:spMk id="2" creationId="{7D0C4313-F21F-465B-89E5-EC25D19FE8BB}"/>
          </ac:spMkLst>
        </pc:spChg>
      </pc:sldChg>
      <pc:sldChg chg="addSp delSp modSp new mod">
        <pc:chgData name="James Williams" userId="c957a50b-491f-4d94-b4bc-52aca3e2340d" providerId="ADAL" clId="{5D51626E-10E9-4F3C-9677-11AF0DE82206}" dt="2023-06-15T15:49:32.856" v="32" actId="1076"/>
        <pc:sldMkLst>
          <pc:docMk/>
          <pc:sldMk cId="3522741331" sldId="516"/>
        </pc:sldMkLst>
        <pc:spChg chg="mod">
          <ac:chgData name="James Williams" userId="c957a50b-491f-4d94-b4bc-52aca3e2340d" providerId="ADAL" clId="{5D51626E-10E9-4F3C-9677-11AF0DE82206}" dt="2023-06-15T15:49:05.947" v="29" actId="26606"/>
          <ac:spMkLst>
            <pc:docMk/>
            <pc:sldMk cId="3522741331" sldId="516"/>
            <ac:spMk id="2" creationId="{B2BE2612-1462-CEA5-D38E-08F274994733}"/>
          </ac:spMkLst>
        </pc:spChg>
        <pc:spChg chg="del">
          <ac:chgData name="James Williams" userId="c957a50b-491f-4d94-b4bc-52aca3e2340d" providerId="ADAL" clId="{5D51626E-10E9-4F3C-9677-11AF0DE82206}" dt="2023-06-15T15:47:45.557" v="25" actId="478"/>
          <ac:spMkLst>
            <pc:docMk/>
            <pc:sldMk cId="3522741331" sldId="516"/>
            <ac:spMk id="3" creationId="{2E4A421B-C1A1-848A-43B5-43D9E8B9EE31}"/>
          </ac:spMkLst>
        </pc:spChg>
        <pc:picChg chg="add del mod">
          <ac:chgData name="James Williams" userId="c957a50b-491f-4d94-b4bc-52aca3e2340d" providerId="ADAL" clId="{5D51626E-10E9-4F3C-9677-11AF0DE82206}" dt="2023-06-15T15:48:40.044" v="27" actId="478"/>
          <ac:picMkLst>
            <pc:docMk/>
            <pc:sldMk cId="3522741331" sldId="516"/>
            <ac:picMk id="5" creationId="{0990572C-56B8-6D45-A9AA-CD2C7581DBA7}"/>
          </ac:picMkLst>
        </pc:picChg>
        <pc:picChg chg="add mod">
          <ac:chgData name="James Williams" userId="c957a50b-491f-4d94-b4bc-52aca3e2340d" providerId="ADAL" clId="{5D51626E-10E9-4F3C-9677-11AF0DE82206}" dt="2023-06-15T15:49:32.856" v="32" actId="1076"/>
          <ac:picMkLst>
            <pc:docMk/>
            <pc:sldMk cId="3522741331" sldId="516"/>
            <ac:picMk id="7" creationId="{FFFFE1C4-A2F3-E176-AC7F-49DC7761F51F}"/>
          </ac:picMkLst>
        </pc:picChg>
      </pc:sldChg>
      <pc:sldChg chg="modSp add mod ord">
        <pc:chgData name="James Williams" userId="c957a50b-491f-4d94-b4bc-52aca3e2340d" providerId="ADAL" clId="{5D51626E-10E9-4F3C-9677-11AF0DE82206}" dt="2023-06-26T12:50:59.910" v="317"/>
        <pc:sldMkLst>
          <pc:docMk/>
          <pc:sldMk cId="2339004285" sldId="517"/>
        </pc:sldMkLst>
        <pc:spChg chg="mod">
          <ac:chgData name="James Williams" userId="c957a50b-491f-4d94-b4bc-52aca3e2340d" providerId="ADAL" clId="{5D51626E-10E9-4F3C-9677-11AF0DE82206}" dt="2023-06-15T15:49:52.070" v="63" actId="20577"/>
          <ac:spMkLst>
            <pc:docMk/>
            <pc:sldMk cId="2339004285" sldId="517"/>
            <ac:spMk id="2" creationId="{B2BE2612-1462-CEA5-D38E-08F274994733}"/>
          </ac:spMkLst>
        </pc:spChg>
      </pc:sldChg>
      <pc:sldChg chg="modSp add del mod">
        <pc:chgData name="James Williams" userId="c957a50b-491f-4d94-b4bc-52aca3e2340d" providerId="ADAL" clId="{5D51626E-10E9-4F3C-9677-11AF0DE82206}" dt="2023-06-26T11:09:24.980" v="302" actId="2696"/>
        <pc:sldMkLst>
          <pc:docMk/>
          <pc:sldMk cId="178754224" sldId="518"/>
        </pc:sldMkLst>
        <pc:spChg chg="mod">
          <ac:chgData name="James Williams" userId="c957a50b-491f-4d94-b4bc-52aca3e2340d" providerId="ADAL" clId="{5D51626E-10E9-4F3C-9677-11AF0DE82206}" dt="2023-06-26T10:38:25.976" v="86" actId="400"/>
          <ac:spMkLst>
            <pc:docMk/>
            <pc:sldMk cId="178754224" sldId="518"/>
            <ac:spMk id="3" creationId="{3CED894A-F4C6-4D76-9814-3744BBAE41C5}"/>
          </ac:spMkLst>
        </pc:spChg>
      </pc:sldChg>
      <pc:sldChg chg="modSp add mod">
        <pc:chgData name="James Williams" userId="c957a50b-491f-4d94-b4bc-52aca3e2340d" providerId="ADAL" clId="{5D51626E-10E9-4F3C-9677-11AF0DE82206}" dt="2023-06-26T11:09:52.063" v="312" actId="20577"/>
        <pc:sldMkLst>
          <pc:docMk/>
          <pc:sldMk cId="297397138" sldId="521"/>
        </pc:sldMkLst>
        <pc:spChg chg="mod">
          <ac:chgData name="James Williams" userId="c957a50b-491f-4d94-b4bc-52aca3e2340d" providerId="ADAL" clId="{5D51626E-10E9-4F3C-9677-11AF0DE82206}" dt="2023-06-26T11:09:52.063" v="312" actId="20577"/>
          <ac:spMkLst>
            <pc:docMk/>
            <pc:sldMk cId="297397138" sldId="521"/>
            <ac:spMk id="3" creationId="{3CED894A-F4C6-4D76-9814-3744BBAE41C5}"/>
          </ac:spMkLst>
        </pc:spChg>
      </pc:sldChg>
      <pc:sldChg chg="modSp add mod">
        <pc:chgData name="James Williams" userId="c957a50b-491f-4d94-b4bc-52aca3e2340d" providerId="ADAL" clId="{5D51626E-10E9-4F3C-9677-11AF0DE82206}" dt="2023-06-26T11:10:15.991" v="315" actId="400"/>
        <pc:sldMkLst>
          <pc:docMk/>
          <pc:sldMk cId="1625417283" sldId="522"/>
        </pc:sldMkLst>
        <pc:spChg chg="mod">
          <ac:chgData name="James Williams" userId="c957a50b-491f-4d94-b4bc-52aca3e2340d" providerId="ADAL" clId="{5D51626E-10E9-4F3C-9677-11AF0DE82206}" dt="2023-06-26T11:10:15.991" v="315" actId="400"/>
          <ac:spMkLst>
            <pc:docMk/>
            <pc:sldMk cId="1625417283" sldId="522"/>
            <ac:spMk id="3" creationId="{3CED894A-F4C6-4D76-9814-3744BBAE41C5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svg"/><Relationship Id="rId1" Type="http://schemas.openxmlformats.org/officeDocument/2006/relationships/image" Target="../media/image7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svg"/><Relationship Id="rId1" Type="http://schemas.openxmlformats.org/officeDocument/2006/relationships/image" Target="../media/image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D35838-1D43-4388-9B25-ED4CD7CA1FE6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6FE3DBE4-A099-40BA-98C4-0A22BEB08E7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solidFill>
                <a:schemeClr val="tx1"/>
              </a:solidFill>
            </a:rPr>
            <a:t>Available to download from the Assessment tile on Moodle.</a:t>
          </a:r>
        </a:p>
      </dgm:t>
    </dgm:pt>
    <dgm:pt modelId="{2DFC1172-77A0-49E4-846A-987C3F8C21DE}" type="parTrans" cxnId="{82EA8F2F-25F9-446C-A4D2-BCA8E895E840}">
      <dgm:prSet/>
      <dgm:spPr/>
      <dgm:t>
        <a:bodyPr/>
        <a:lstStyle/>
        <a:p>
          <a:endParaRPr lang="en-US"/>
        </a:p>
      </dgm:t>
    </dgm:pt>
    <dgm:pt modelId="{32C078C2-D499-4234-A21D-3FD8EC847F82}" type="sibTrans" cxnId="{82EA8F2F-25F9-446C-A4D2-BCA8E895E840}">
      <dgm:prSet/>
      <dgm:spPr/>
      <dgm:t>
        <a:bodyPr/>
        <a:lstStyle/>
        <a:p>
          <a:endParaRPr lang="en-US"/>
        </a:p>
      </dgm:t>
    </dgm:pt>
    <dgm:pt modelId="{064C9EFC-4645-4ACB-9049-1B099A9FB21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200" dirty="0">
              <a:solidFill>
                <a:schemeClr val="tx1"/>
              </a:solidFill>
            </a:rPr>
            <a:t>* Subject to minor changes through the verification process.</a:t>
          </a:r>
          <a:endParaRPr lang="en-US" sz="1200" dirty="0">
            <a:solidFill>
              <a:schemeClr val="tx1"/>
            </a:solidFill>
          </a:endParaRPr>
        </a:p>
      </dgm:t>
    </dgm:pt>
    <dgm:pt modelId="{5B51A883-EAC1-4D9D-859E-E460C4F685C9}" type="parTrans" cxnId="{A94119AF-C584-47B5-8F32-2F5EAFFC8C20}">
      <dgm:prSet/>
      <dgm:spPr/>
      <dgm:t>
        <a:bodyPr/>
        <a:lstStyle/>
        <a:p>
          <a:endParaRPr lang="en-US"/>
        </a:p>
      </dgm:t>
    </dgm:pt>
    <dgm:pt modelId="{AA7E1D6E-C4D1-4D58-98FC-16385D3DC7E1}" type="sibTrans" cxnId="{A94119AF-C584-47B5-8F32-2F5EAFFC8C20}">
      <dgm:prSet/>
      <dgm:spPr/>
      <dgm:t>
        <a:bodyPr/>
        <a:lstStyle/>
        <a:p>
          <a:endParaRPr lang="en-US"/>
        </a:p>
      </dgm:t>
    </dgm:pt>
    <dgm:pt modelId="{168677C7-6A82-44A5-93BF-8218C11D1488}" type="pres">
      <dgm:prSet presAssocID="{73D35838-1D43-4388-9B25-ED4CD7CA1FE6}" presName="root" presStyleCnt="0">
        <dgm:presLayoutVars>
          <dgm:dir/>
          <dgm:resizeHandles val="exact"/>
        </dgm:presLayoutVars>
      </dgm:prSet>
      <dgm:spPr/>
    </dgm:pt>
    <dgm:pt modelId="{5C484AA4-395A-485B-BAEB-54E3DF4CEA8C}" type="pres">
      <dgm:prSet presAssocID="{6FE3DBE4-A099-40BA-98C4-0A22BEB08E79}" presName="compNode" presStyleCnt="0"/>
      <dgm:spPr/>
    </dgm:pt>
    <dgm:pt modelId="{BB5CC809-EFD1-4038-B92B-336CE21B3BD2}" type="pres">
      <dgm:prSet presAssocID="{6FE3DBE4-A099-40BA-98C4-0A22BEB08E79}" presName="bgRect" presStyleLbl="bgShp" presStyleIdx="0" presStyleCnt="1"/>
      <dgm:spPr/>
    </dgm:pt>
    <dgm:pt modelId="{250B75B8-3524-439A-B57E-B27739EBB1AB}" type="pres">
      <dgm:prSet presAssocID="{6FE3DBE4-A099-40BA-98C4-0A22BEB08E79}" presName="iconRect" presStyleLbl="node1" presStyleIdx="0" presStyleCnt="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wnload"/>
        </a:ext>
      </dgm:extLst>
    </dgm:pt>
    <dgm:pt modelId="{1A3ADD86-9D4E-42DC-98A5-12D6C385227F}" type="pres">
      <dgm:prSet presAssocID="{6FE3DBE4-A099-40BA-98C4-0A22BEB08E79}" presName="spaceRect" presStyleCnt="0"/>
      <dgm:spPr/>
    </dgm:pt>
    <dgm:pt modelId="{1D700137-5306-4CA9-A2E7-0EA2F043329E}" type="pres">
      <dgm:prSet presAssocID="{6FE3DBE4-A099-40BA-98C4-0A22BEB08E79}" presName="parTx" presStyleLbl="revTx" presStyleIdx="0" presStyleCnt="2">
        <dgm:presLayoutVars>
          <dgm:chMax val="0"/>
          <dgm:chPref val="0"/>
        </dgm:presLayoutVars>
      </dgm:prSet>
      <dgm:spPr/>
    </dgm:pt>
    <dgm:pt modelId="{99201AF6-7199-4CA3-B0F8-757F1AB06443}" type="pres">
      <dgm:prSet presAssocID="{6FE3DBE4-A099-40BA-98C4-0A22BEB08E79}" presName="desTx" presStyleLbl="revTx" presStyleIdx="1" presStyleCnt="2">
        <dgm:presLayoutVars/>
      </dgm:prSet>
      <dgm:spPr/>
    </dgm:pt>
  </dgm:ptLst>
  <dgm:cxnLst>
    <dgm:cxn modelId="{49049201-46F2-4D53-835D-0070AE6EA17C}" type="presOf" srcId="{064C9EFC-4645-4ACB-9049-1B099A9FB21C}" destId="{99201AF6-7199-4CA3-B0F8-757F1AB06443}" srcOrd="0" destOrd="0" presId="urn:microsoft.com/office/officeart/2018/2/layout/IconVerticalSolidList"/>
    <dgm:cxn modelId="{82EA8F2F-25F9-446C-A4D2-BCA8E895E840}" srcId="{73D35838-1D43-4388-9B25-ED4CD7CA1FE6}" destId="{6FE3DBE4-A099-40BA-98C4-0A22BEB08E79}" srcOrd="0" destOrd="0" parTransId="{2DFC1172-77A0-49E4-846A-987C3F8C21DE}" sibTransId="{32C078C2-D499-4234-A21D-3FD8EC847F82}"/>
    <dgm:cxn modelId="{04D5AF82-F508-44FA-ADCF-553314C55769}" type="presOf" srcId="{73D35838-1D43-4388-9B25-ED4CD7CA1FE6}" destId="{168677C7-6A82-44A5-93BF-8218C11D1488}" srcOrd="0" destOrd="0" presId="urn:microsoft.com/office/officeart/2018/2/layout/IconVerticalSolidList"/>
    <dgm:cxn modelId="{E7B9ED8A-B86C-4D24-B112-51A58DEB826E}" type="presOf" srcId="{6FE3DBE4-A099-40BA-98C4-0A22BEB08E79}" destId="{1D700137-5306-4CA9-A2E7-0EA2F043329E}" srcOrd="0" destOrd="0" presId="urn:microsoft.com/office/officeart/2018/2/layout/IconVerticalSolidList"/>
    <dgm:cxn modelId="{A94119AF-C584-47B5-8F32-2F5EAFFC8C20}" srcId="{6FE3DBE4-A099-40BA-98C4-0A22BEB08E79}" destId="{064C9EFC-4645-4ACB-9049-1B099A9FB21C}" srcOrd="0" destOrd="0" parTransId="{5B51A883-EAC1-4D9D-859E-E460C4F685C9}" sibTransId="{AA7E1D6E-C4D1-4D58-98FC-16385D3DC7E1}"/>
    <dgm:cxn modelId="{BFD47942-BDAF-46D4-AF2E-0DED804931F6}" type="presParOf" srcId="{168677C7-6A82-44A5-93BF-8218C11D1488}" destId="{5C484AA4-395A-485B-BAEB-54E3DF4CEA8C}" srcOrd="0" destOrd="0" presId="urn:microsoft.com/office/officeart/2018/2/layout/IconVerticalSolidList"/>
    <dgm:cxn modelId="{8949227E-82AB-4782-BB13-A88580F039B3}" type="presParOf" srcId="{5C484AA4-395A-485B-BAEB-54E3DF4CEA8C}" destId="{BB5CC809-EFD1-4038-B92B-336CE21B3BD2}" srcOrd="0" destOrd="0" presId="urn:microsoft.com/office/officeart/2018/2/layout/IconVerticalSolidList"/>
    <dgm:cxn modelId="{4BCB423E-AE31-414B-8F68-E3D23CD82D59}" type="presParOf" srcId="{5C484AA4-395A-485B-BAEB-54E3DF4CEA8C}" destId="{250B75B8-3524-439A-B57E-B27739EBB1AB}" srcOrd="1" destOrd="0" presId="urn:microsoft.com/office/officeart/2018/2/layout/IconVerticalSolidList"/>
    <dgm:cxn modelId="{4DC0CCA8-9F47-4EA0-B9CC-84250827C1C9}" type="presParOf" srcId="{5C484AA4-395A-485B-BAEB-54E3DF4CEA8C}" destId="{1A3ADD86-9D4E-42DC-98A5-12D6C385227F}" srcOrd="2" destOrd="0" presId="urn:microsoft.com/office/officeart/2018/2/layout/IconVerticalSolidList"/>
    <dgm:cxn modelId="{56A5D943-804C-43B4-A3DA-6370092BA1F6}" type="presParOf" srcId="{5C484AA4-395A-485B-BAEB-54E3DF4CEA8C}" destId="{1D700137-5306-4CA9-A2E7-0EA2F043329E}" srcOrd="3" destOrd="0" presId="urn:microsoft.com/office/officeart/2018/2/layout/IconVerticalSolidList"/>
    <dgm:cxn modelId="{386B2482-1337-46F0-8C2C-18F24EBEE4CD}" type="presParOf" srcId="{5C484AA4-395A-485B-BAEB-54E3DF4CEA8C}" destId="{99201AF6-7199-4CA3-B0F8-757F1AB06443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5CC809-EFD1-4038-B92B-336CE21B3BD2}">
      <dsp:nvSpPr>
        <dsp:cNvPr id="0" name=""/>
        <dsp:cNvSpPr/>
      </dsp:nvSpPr>
      <dsp:spPr>
        <a:xfrm>
          <a:off x="0" y="2059899"/>
          <a:ext cx="6513603" cy="176562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0B75B8-3524-439A-B57E-B27739EBB1AB}">
      <dsp:nvSpPr>
        <dsp:cNvPr id="0" name=""/>
        <dsp:cNvSpPr/>
      </dsp:nvSpPr>
      <dsp:spPr>
        <a:xfrm>
          <a:off x="534102" y="2457165"/>
          <a:ext cx="971095" cy="97109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700137-5306-4CA9-A2E7-0EA2F043329E}">
      <dsp:nvSpPr>
        <dsp:cNvPr id="0" name=""/>
        <dsp:cNvSpPr/>
      </dsp:nvSpPr>
      <dsp:spPr>
        <a:xfrm>
          <a:off x="2039300" y="2059899"/>
          <a:ext cx="2931121" cy="17656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862" tIns="186862" rIns="186862" bIns="186862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solidFill>
                <a:schemeClr val="tx1"/>
              </a:solidFill>
            </a:rPr>
            <a:t>Available to download from the Assessment tile on Moodle.</a:t>
          </a:r>
        </a:p>
      </dsp:txBody>
      <dsp:txXfrm>
        <a:off x="2039300" y="2059899"/>
        <a:ext cx="2931121" cy="1765627"/>
      </dsp:txXfrm>
    </dsp:sp>
    <dsp:sp modelId="{99201AF6-7199-4CA3-B0F8-757F1AB06443}">
      <dsp:nvSpPr>
        <dsp:cNvPr id="0" name=""/>
        <dsp:cNvSpPr/>
      </dsp:nvSpPr>
      <dsp:spPr>
        <a:xfrm>
          <a:off x="4970421" y="2059899"/>
          <a:ext cx="1543182" cy="17656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862" tIns="186862" rIns="186862" bIns="186862" numCol="1" spcCol="1270" anchor="ctr" anchorCtr="0">
          <a:noAutofit/>
        </a:bodyPr>
        <a:lstStyle/>
        <a:p>
          <a:pPr marL="0" lvl="0" indent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solidFill>
                <a:schemeClr val="tx1"/>
              </a:solidFill>
            </a:rPr>
            <a:t>* Subject to minor changes through the verification process.</a:t>
          </a:r>
          <a:endParaRPr lang="en-US" sz="1200" kern="1200" dirty="0">
            <a:solidFill>
              <a:schemeClr val="tx1"/>
            </a:solidFill>
          </a:endParaRPr>
        </a:p>
      </dsp:txBody>
      <dsp:txXfrm>
        <a:off x="4970421" y="2059899"/>
        <a:ext cx="1543182" cy="17656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4408BD-1CA6-46DA-A6EC-4E6DB9DB9966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E1F0CB-AC4F-463F-A400-B6079113F2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207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E1F0CB-AC4F-463F-A400-B6079113F21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851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BDE81C76-8E97-4A9C-880D-EB8A295FC595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375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789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142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541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3513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356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422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031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835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757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128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E81C76-8E97-4A9C-880D-EB8A295FC595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266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0" r:id="rId1"/>
    <p:sldLayoutId id="2147483971" r:id="rId2"/>
    <p:sldLayoutId id="2147483972" r:id="rId3"/>
    <p:sldLayoutId id="2147483973" r:id="rId4"/>
    <p:sldLayoutId id="2147483974" r:id="rId5"/>
    <p:sldLayoutId id="2147483975" r:id="rId6"/>
    <p:sldLayoutId id="2147483976" r:id="rId7"/>
    <p:sldLayoutId id="2147483977" r:id="rId8"/>
    <p:sldLayoutId id="2147483978" r:id="rId9"/>
    <p:sldLayoutId id="2147483979" r:id="rId10"/>
    <p:sldLayoutId id="214748398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9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1814430" y="1911246"/>
            <a:ext cx="8563140" cy="283374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16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L4 LDE: Assignment 2: Task 4 </a:t>
            </a:r>
          </a:p>
          <a:p>
            <a:r>
              <a:rPr lang="en-GB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Unit 4 Topic Summary:</a:t>
            </a:r>
          </a:p>
          <a:p>
            <a:r>
              <a:rPr lang="en-GB" sz="5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‘Becoming a Lifelong learner’</a:t>
            </a:r>
          </a:p>
        </p:txBody>
      </p:sp>
    </p:spTree>
    <p:extLst>
      <p:ext uri="{BB962C8B-B14F-4D97-AF65-F5344CB8AC3E}">
        <p14:creationId xmlns:p14="http://schemas.microsoft.com/office/powerpoint/2010/main" val="987384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BE2612-1462-CEA5-D38E-08F274994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 anchor="ctr">
            <a:normAutofit/>
          </a:bodyPr>
          <a:lstStyle/>
          <a:p>
            <a:r>
              <a:rPr lang="en-GB" dirty="0"/>
              <a:t>MS Teams: Record session</a:t>
            </a:r>
          </a:p>
        </p:txBody>
      </p:sp>
      <p:pic>
        <p:nvPicPr>
          <p:cNvPr id="7" name="Graphic 6" descr="Presentation with media with solid fill">
            <a:extLst>
              <a:ext uri="{FF2B5EF4-FFF2-40B4-BE49-F238E27FC236}">
                <a16:creationId xmlns:a16="http://schemas.microsoft.com/office/drawing/2014/main" id="{FFFFE1C4-A2F3-E176-AC7F-49DC7761F5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137484" y="1272776"/>
            <a:ext cx="3917032" cy="3917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7413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C4313-F21F-465B-89E5-EC25D19FE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936324"/>
          </a:xfrm>
        </p:spPr>
        <p:txBody>
          <a:bodyPr/>
          <a:lstStyle/>
          <a:p>
            <a:r>
              <a:rPr lang="en-GB" b="1" u="sng" dirty="0"/>
              <a:t>Lecture-tutorial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D894A-F4C6-4D76-9814-3744BBAE41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6449" y="1311935"/>
            <a:ext cx="10715908" cy="3927329"/>
          </a:xfrm>
        </p:spPr>
        <p:txBody>
          <a:bodyPr>
            <a:normAutofit fontScale="92500" lnSpcReduction="10000"/>
          </a:bodyPr>
          <a:lstStyle/>
          <a:p>
            <a:pPr fontAlgn="base">
              <a:spcBef>
                <a:spcPts val="600"/>
              </a:spcBef>
              <a:spcAft>
                <a:spcPts val="600"/>
              </a:spcAft>
            </a:pPr>
            <a:r>
              <a:rPr lang="en-GB" sz="2800" b="1" strike="sngStrike" dirty="0"/>
              <a:t>9.15am-10am: </a:t>
            </a:r>
            <a:r>
              <a:rPr lang="en-GB" sz="2800" strike="sngStrike" dirty="0"/>
              <a:t>Task 1 deck - Lecture-tutorial</a:t>
            </a:r>
          </a:p>
          <a:p>
            <a:pPr fontAlgn="base">
              <a:spcBef>
                <a:spcPts val="600"/>
              </a:spcBef>
              <a:spcAft>
                <a:spcPts val="600"/>
              </a:spcAft>
            </a:pPr>
            <a:r>
              <a:rPr lang="en-GB" sz="2800" b="1" strike="sngStrike" dirty="0"/>
              <a:t>10-11am: </a:t>
            </a:r>
            <a:r>
              <a:rPr lang="en-GB" sz="2800" strike="sngStrike" dirty="0"/>
              <a:t>Tutorial Activity 1: Task 1 – Self-evaluation.</a:t>
            </a:r>
          </a:p>
          <a:p>
            <a:pPr fontAlgn="base">
              <a:spcBef>
                <a:spcPts val="600"/>
              </a:spcBef>
              <a:spcAft>
                <a:spcPts val="600"/>
              </a:spcAft>
            </a:pPr>
            <a:r>
              <a:rPr lang="en-GB" sz="2800" b="1" strike="sngStrike" dirty="0"/>
              <a:t>11-11.30am: </a:t>
            </a:r>
            <a:r>
              <a:rPr lang="en-GB" sz="2800" strike="sngStrike" dirty="0"/>
              <a:t>Task 2 deck - Lecture-tutorial</a:t>
            </a:r>
          </a:p>
          <a:p>
            <a:pPr fontAlgn="base">
              <a:spcBef>
                <a:spcPts val="600"/>
              </a:spcBef>
              <a:spcAft>
                <a:spcPts val="600"/>
              </a:spcAft>
            </a:pPr>
            <a:r>
              <a:rPr lang="en-GB" sz="2800" b="1" strike="sngStrike" dirty="0"/>
              <a:t>11.30-12.30pm: </a:t>
            </a:r>
            <a:r>
              <a:rPr lang="en-GB" sz="2800" strike="sngStrike" dirty="0"/>
              <a:t>Tutorial Activity 2: Task 2 - PDP Start.</a:t>
            </a:r>
          </a:p>
          <a:p>
            <a:pPr lvl="1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strike="sngStrike" dirty="0"/>
              <a:t>+ </a:t>
            </a:r>
            <a:r>
              <a:rPr lang="en-US" sz="2400" strike="sngStrike" dirty="0"/>
              <a:t>Task 2 - Example PDP Template – word document.</a:t>
            </a:r>
            <a:endParaRPr lang="en-GB" sz="2400" strike="sngStrike" dirty="0"/>
          </a:p>
          <a:p>
            <a:pPr fontAlgn="base">
              <a:spcBef>
                <a:spcPts val="600"/>
              </a:spcBef>
              <a:spcAft>
                <a:spcPts val="600"/>
              </a:spcAft>
            </a:pPr>
            <a:r>
              <a:rPr lang="en-GB" sz="2800" b="1" dirty="0"/>
              <a:t>12.30-1pm</a:t>
            </a:r>
            <a:r>
              <a:rPr lang="en-GB" sz="2800" dirty="0"/>
              <a:t>: Task 3 deck: Video creation &amp; submission information.</a:t>
            </a:r>
          </a:p>
          <a:p>
            <a:pPr lvl="1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Task 3 deck - Unit 4 Topic Summary</a:t>
            </a:r>
            <a:endParaRPr lang="en-GB" sz="2400" dirty="0"/>
          </a:p>
          <a:p>
            <a:pPr lvl="1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Task 4 deck - Video presentation</a:t>
            </a:r>
          </a:p>
        </p:txBody>
      </p:sp>
    </p:spTree>
    <p:extLst>
      <p:ext uri="{BB962C8B-B14F-4D97-AF65-F5344CB8AC3E}">
        <p14:creationId xmlns:p14="http://schemas.microsoft.com/office/powerpoint/2010/main" val="2973971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C4313-F21F-465B-89E5-EC25D19FE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Assignment 2: Task 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D894A-F4C6-4D76-9814-3744BBAE41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134" y="1417638"/>
            <a:ext cx="10972800" cy="39170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Task 3: Unit 4 section summary: </a:t>
            </a:r>
            <a:r>
              <a:rPr lang="en-GB" dirty="0"/>
              <a:t>Select </a:t>
            </a:r>
            <a:r>
              <a:rPr lang="en-GB" dirty="0">
                <a:highlight>
                  <a:srgbClr val="FFFF00"/>
                </a:highlight>
              </a:rPr>
              <a:t>one</a:t>
            </a:r>
            <a:r>
              <a:rPr lang="en-GB" dirty="0"/>
              <a:t> of the Topics of Moodle Unit 4 ‘</a:t>
            </a:r>
            <a:r>
              <a:rPr lang="en-GB" b="1" dirty="0"/>
              <a:t>Becoming a Lifelong learner</a:t>
            </a:r>
            <a:r>
              <a:rPr lang="en-GB" dirty="0"/>
              <a:t>’ and describe some of the main areas/concepts to include in a Video presentation.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Graphic 4" descr="Remote learning language outline">
            <a:extLst>
              <a:ext uri="{FF2B5EF4-FFF2-40B4-BE49-F238E27FC236}">
                <a16:creationId xmlns:a16="http://schemas.microsoft.com/office/drawing/2014/main" id="{C5048C26-9C41-086F-F343-05C726084A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61171" y="3221664"/>
            <a:ext cx="1964725" cy="1964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9690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C4313-F21F-465B-89E5-EC25D19FE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Unit 4 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D894A-F4C6-4D76-9814-3744BBAE41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134" y="1417638"/>
            <a:ext cx="10972800" cy="3917032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GB" b="1" dirty="0"/>
              <a:t>Topic 1: </a:t>
            </a:r>
            <a:r>
              <a:rPr lang="en-US" b="1" dirty="0"/>
              <a:t>Learning to learn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b="0" i="0" dirty="0">
                <a:solidFill>
                  <a:srgbClr val="373A3C"/>
                </a:solidFill>
                <a:effectLst/>
                <a:latin typeface="-apple-system"/>
              </a:rPr>
              <a:t>In this topic, you will explore the question of what skills you are trying to develop in your time at UWTSD</a:t>
            </a:r>
            <a:r>
              <a:rPr lang="en-GB" dirty="0"/>
              <a:t> .</a:t>
            </a:r>
          </a:p>
          <a:p>
            <a:pPr algn="l"/>
            <a:r>
              <a:rPr lang="en-GB" b="1" dirty="0"/>
              <a:t>Topic 2: </a:t>
            </a:r>
            <a:r>
              <a:rPr lang="en-US" b="1" dirty="0"/>
              <a:t>Bouncing forward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b="0" i="0" dirty="0">
                <a:solidFill>
                  <a:srgbClr val="373A3C"/>
                </a:solidFill>
                <a:effectLst/>
                <a:latin typeface="-apple-system"/>
              </a:rPr>
              <a:t>In this topic, you will explore what it means to be resilient and why it is important to your success as a student and in the wider context.</a:t>
            </a:r>
            <a:endParaRPr lang="en-GB" dirty="0"/>
          </a:p>
          <a:p>
            <a:pPr algn="l"/>
            <a:r>
              <a:rPr lang="en-GB" b="1" dirty="0"/>
              <a:t>Topic 3: </a:t>
            </a:r>
            <a:r>
              <a:rPr lang="en-US" b="1" dirty="0"/>
              <a:t>Unpacking experiences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b="0" i="0" dirty="0">
                <a:solidFill>
                  <a:srgbClr val="373A3C"/>
                </a:solidFill>
                <a:effectLst/>
                <a:latin typeface="-apple-system"/>
              </a:rPr>
              <a:t>In this topic you will explore how reflection facilitates ongoing personal and professional learning.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91430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C4313-F21F-465B-89E5-EC25D19FE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400" b="1" u="sng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Unit 4 Topic 1: Learning to Learn</a:t>
            </a:r>
            <a:br>
              <a:rPr lang="en-GB" sz="4400" b="1" u="sng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en-GB" sz="4000" u="sng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(Learning Agility)</a:t>
            </a:r>
            <a:endParaRPr lang="en-GB" sz="4400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D894A-F4C6-4D76-9814-3744BBAE41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134" y="1417638"/>
            <a:ext cx="10972800" cy="3917032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dirty="0"/>
              <a:t>This topic has 3 sub-sections. These are: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865755" algn="ctr"/>
                <a:tab pos="3486150" algn="l"/>
              </a:tabLst>
            </a:pPr>
            <a:r>
              <a:rPr lang="en-GB" b="1" dirty="0"/>
              <a:t>Sub-section 1: </a:t>
            </a:r>
            <a:r>
              <a:rPr lang="en-GB" dirty="0"/>
              <a:t>Describe learning agility and its relevance to employability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b="1" dirty="0"/>
              <a:t>Sub-section 2: </a:t>
            </a:r>
            <a:r>
              <a:rPr lang="en-GB" dirty="0"/>
              <a:t>Recognise the importance of unlearning and the ability to let go of unhelpful habits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b="1" dirty="0"/>
              <a:t>Sub-section 3: </a:t>
            </a:r>
            <a:r>
              <a:rPr lang="en-GB" dirty="0"/>
              <a:t>Identify the characteristics of an agile learner and select methods to develop learning ability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46439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C4313-F21F-465B-89E5-EC25D19FE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41289"/>
            <a:ext cx="10972800" cy="1143000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900" b="1" u="sng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Unit 4 Topic 2: Bouncing Forward </a:t>
            </a:r>
            <a:br>
              <a:rPr lang="en-GB" sz="4400" b="1" u="sng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en-GB" sz="3600" u="sng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(Resilience and Reducing Stress and Anxiety)</a:t>
            </a:r>
            <a:br>
              <a:rPr lang="en-GB" sz="4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D894A-F4C6-4D76-9814-3744BBAE41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3567" y="1862481"/>
            <a:ext cx="10972800" cy="3582730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dirty="0"/>
              <a:t>This topic has three sub-sections. These are: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865755" algn="ctr"/>
                <a:tab pos="3486150" algn="l"/>
              </a:tabLst>
            </a:pPr>
            <a:r>
              <a:rPr lang="en-GB" b="1" dirty="0"/>
              <a:t>Sub-section 1: </a:t>
            </a:r>
            <a:r>
              <a:rPr lang="en-GB" dirty="0"/>
              <a:t>Developing resilience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b="1" dirty="0"/>
              <a:t>Sub-section 2: </a:t>
            </a:r>
            <a:r>
              <a:rPr lang="en-GB" dirty="0"/>
              <a:t>Reducing stress and anxiety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b="1" dirty="0"/>
              <a:t>Sub-section 3: </a:t>
            </a:r>
            <a:r>
              <a:rPr lang="en-GB" dirty="0"/>
              <a:t>Optimising well-being for learning.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92011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C4313-F21F-465B-89E5-EC25D19FE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79438"/>
            <a:ext cx="10972800" cy="1143000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u="sng" dirty="0"/>
              <a:t>Unit 4 Topic 3: Reflection</a:t>
            </a:r>
            <a:br>
              <a:rPr lang="en-GB" b="1" u="sng" dirty="0"/>
            </a:br>
            <a:r>
              <a:rPr lang="en-GB" sz="4000" u="sng" dirty="0"/>
              <a:t>(Reflection)</a:t>
            </a:r>
            <a:endParaRPr lang="en-GB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D894A-F4C6-4D76-9814-3744BBAE41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3567" y="1722438"/>
            <a:ext cx="10972800" cy="3582730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dirty="0"/>
              <a:t>This topic has three sub-sections. These are: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865755" algn="ctr"/>
                <a:tab pos="3486150" algn="l"/>
              </a:tabLst>
            </a:pPr>
            <a:r>
              <a:rPr lang="en-GB" b="1" dirty="0"/>
              <a:t>Sub-section 1: </a:t>
            </a:r>
            <a:r>
              <a:rPr lang="en-GB" dirty="0"/>
              <a:t>Reflectivity as a mindset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865755" algn="ctr"/>
                <a:tab pos="3486150" algn="l"/>
              </a:tabLst>
            </a:pPr>
            <a:r>
              <a:rPr lang="en-GB" b="1" dirty="0"/>
              <a:t>Sub-section 2: </a:t>
            </a:r>
            <a:r>
              <a:rPr lang="en-GB" dirty="0"/>
              <a:t>Models of reflection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865755" algn="ctr"/>
                <a:tab pos="3486150" algn="l"/>
              </a:tabLst>
            </a:pPr>
            <a:r>
              <a:rPr lang="en-GB" b="1" dirty="0"/>
              <a:t>Sub-section 3: </a:t>
            </a:r>
            <a:r>
              <a:rPr lang="en-GB" dirty="0"/>
              <a:t>Practicing reflection.</a:t>
            </a:r>
          </a:p>
        </p:txBody>
      </p:sp>
    </p:spTree>
    <p:extLst>
      <p:ext uri="{BB962C8B-B14F-4D97-AF65-F5344CB8AC3E}">
        <p14:creationId xmlns:p14="http://schemas.microsoft.com/office/powerpoint/2010/main" val="14977086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01FFD14E-161A-A0B1-DED9-48F79AE1B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8932" y="614935"/>
            <a:ext cx="3956106" cy="4795408"/>
          </a:xfrm>
        </p:spPr>
        <p:txBody>
          <a:bodyPr>
            <a:normAutofit/>
          </a:bodyPr>
          <a:lstStyle/>
          <a:p>
            <a:pPr algn="ctr"/>
            <a:r>
              <a:rPr lang="en-GB" b="1" dirty="0"/>
              <a:t>Assignment 2</a:t>
            </a:r>
            <a:br>
              <a:rPr lang="en-GB" b="1" dirty="0"/>
            </a:br>
            <a:r>
              <a:rPr lang="en-US" sz="4400" dirty="0">
                <a:highlight>
                  <a:srgbClr val="FFFF00"/>
                </a:highlight>
              </a:rPr>
              <a:t>Tutor Show:</a:t>
            </a:r>
            <a:br>
              <a:rPr lang="en-GB" b="1" dirty="0"/>
            </a:br>
            <a:r>
              <a:rPr lang="en-GB" b="1" dirty="0"/>
              <a:t>Task 3.</a:t>
            </a:r>
            <a:br>
              <a:rPr lang="en-US" sz="2800" dirty="0">
                <a:highlight>
                  <a:srgbClr val="FFFF00"/>
                </a:highlight>
              </a:rPr>
            </a:br>
            <a:r>
              <a:rPr lang="en-US" dirty="0"/>
              <a:t>Unit 4 Topic Summary</a:t>
            </a:r>
            <a:r>
              <a:rPr lang="en-US" sz="3600" dirty="0"/>
              <a:t>.</a:t>
            </a:r>
            <a:endParaRPr lang="en-GB" b="1" dirty="0"/>
          </a:p>
        </p:txBody>
      </p: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E66FD278-DCA6-465E-9BAB-2C9E82FE0AA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90515058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Rectangle 9" descr="Document outline">
            <a:extLst>
              <a:ext uri="{FF2B5EF4-FFF2-40B4-BE49-F238E27FC236}">
                <a16:creationId xmlns:a16="http://schemas.microsoft.com/office/drawing/2014/main" id="{57A6C7AF-744F-B53C-E92E-6D636E2EE36B}"/>
              </a:ext>
            </a:extLst>
          </p:cNvPr>
          <p:cNvSpPr/>
          <p:nvPr/>
        </p:nvSpPr>
        <p:spPr>
          <a:xfrm>
            <a:off x="7355308" y="601580"/>
            <a:ext cx="2334125" cy="2411059"/>
          </a:xfrm>
          <a:prstGeom prst="rect">
            <a:avLst/>
          </a:pr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5">
              <a:hueOff val="-2252848"/>
              <a:satOff val="-5806"/>
              <a:lumOff val="-3922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51359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 anchor="ctr">
            <a:normAutofit/>
          </a:bodyPr>
          <a:lstStyle/>
          <a:p>
            <a:r>
              <a:rPr lang="en-GB" b="1" u="sng" dirty="0"/>
              <a:t>Assign.2 Task 3 Topic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599" y="1600201"/>
            <a:ext cx="11104605" cy="398904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Select </a:t>
            </a:r>
            <a:r>
              <a:rPr lang="en-GB" dirty="0">
                <a:highlight>
                  <a:srgbClr val="FFFF00"/>
                </a:highlight>
              </a:rPr>
              <a:t>one</a:t>
            </a:r>
            <a:r>
              <a:rPr lang="en-GB" dirty="0"/>
              <a:t> of the Topics of Moodle Unit 4 ‘</a:t>
            </a:r>
            <a:r>
              <a:rPr lang="en-GB" b="1" dirty="0"/>
              <a:t>Becoming a Lifelong learner</a:t>
            </a:r>
            <a:r>
              <a:rPr lang="en-GB" dirty="0"/>
              <a:t>’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Document a brief description/summary of some of the main areas/concepts from one of Unit 4’s topics.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Research and include several citations to support your summary.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Save your work to include it in your Video presentation (e.g. 1 slide to introduce the Topic then 1 slide per sub-section).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dirty="0"/>
              <a:t>Note: No word count for the task, instead there is a video time limit.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36772B-3EEE-4A17-815A-D829BF4DF2BE}"/>
              </a:ext>
            </a:extLst>
          </p:cNvPr>
          <p:cNvSpPr txBox="1"/>
          <p:nvPr/>
        </p:nvSpPr>
        <p:spPr>
          <a:xfrm>
            <a:off x="6197600" y="5378806"/>
            <a:ext cx="5384800" cy="1231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CC: https://www.google.com/url?sa=i&amp;url=https%3A%2F%2Fwww.needpix.com%2Fphoto%2Fdownload%2F1215520%2Fcreativity-abstract-alive-multicolored-colors-the-background-colorful-colored-graphics&amp;psig=AOvVaw29nnxfGqAmEUPjxmpXqdtN&amp;ust=1606474689038000&amp;source=images&amp;cd=vfe&amp;ved=2ahUKEwjPz9vahqDtAhUPgFwKHcEAD_4QjRx6BAgAEAc </a:t>
            </a:r>
          </a:p>
        </p:txBody>
      </p:sp>
    </p:spTree>
    <p:extLst>
      <p:ext uri="{BB962C8B-B14F-4D97-AF65-F5344CB8AC3E}">
        <p14:creationId xmlns:p14="http://schemas.microsoft.com/office/powerpoint/2010/main" val="16704070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C4313-F21F-465B-89E5-EC25D19FE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936324"/>
          </a:xfrm>
        </p:spPr>
        <p:txBody>
          <a:bodyPr/>
          <a:lstStyle/>
          <a:p>
            <a:r>
              <a:rPr lang="en-GB" b="1" u="sng" dirty="0"/>
              <a:t>Lecture-tutorial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D894A-F4C6-4D76-9814-3744BBAE41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6449" y="1311935"/>
            <a:ext cx="10715908" cy="3927329"/>
          </a:xfrm>
        </p:spPr>
        <p:txBody>
          <a:bodyPr>
            <a:normAutofit fontScale="92500" lnSpcReduction="10000"/>
          </a:bodyPr>
          <a:lstStyle/>
          <a:p>
            <a:pPr fontAlgn="base">
              <a:spcBef>
                <a:spcPts val="600"/>
              </a:spcBef>
              <a:spcAft>
                <a:spcPts val="600"/>
              </a:spcAft>
            </a:pPr>
            <a:r>
              <a:rPr lang="en-GB" sz="2800" b="1" strike="sngStrike" dirty="0"/>
              <a:t>9.15am-10am: </a:t>
            </a:r>
            <a:r>
              <a:rPr lang="en-GB" sz="2800" strike="sngStrike" dirty="0"/>
              <a:t>Task 1 deck - Lecture-tutorial</a:t>
            </a:r>
          </a:p>
          <a:p>
            <a:pPr fontAlgn="base">
              <a:spcBef>
                <a:spcPts val="600"/>
              </a:spcBef>
              <a:spcAft>
                <a:spcPts val="600"/>
              </a:spcAft>
            </a:pPr>
            <a:r>
              <a:rPr lang="en-GB" sz="2800" b="1" strike="sngStrike" dirty="0"/>
              <a:t>10-11am: </a:t>
            </a:r>
            <a:r>
              <a:rPr lang="en-GB" sz="2800" strike="sngStrike" dirty="0"/>
              <a:t>Tutorial Activity 1: Task 1 – Self-evaluation.</a:t>
            </a:r>
          </a:p>
          <a:p>
            <a:pPr fontAlgn="base">
              <a:spcBef>
                <a:spcPts val="600"/>
              </a:spcBef>
              <a:spcAft>
                <a:spcPts val="600"/>
              </a:spcAft>
            </a:pPr>
            <a:r>
              <a:rPr lang="en-GB" sz="2800" b="1" strike="sngStrike" dirty="0"/>
              <a:t>11-11.30am: </a:t>
            </a:r>
            <a:r>
              <a:rPr lang="en-GB" sz="2800" strike="sngStrike" dirty="0"/>
              <a:t>Task 2 deck - Lecture-tutorial</a:t>
            </a:r>
          </a:p>
          <a:p>
            <a:pPr fontAlgn="base">
              <a:spcBef>
                <a:spcPts val="600"/>
              </a:spcBef>
              <a:spcAft>
                <a:spcPts val="600"/>
              </a:spcAft>
            </a:pPr>
            <a:r>
              <a:rPr lang="en-GB" sz="2800" b="1" strike="sngStrike" dirty="0"/>
              <a:t>11.30-12.30pm: </a:t>
            </a:r>
            <a:r>
              <a:rPr lang="en-GB" sz="2800" strike="sngStrike" dirty="0"/>
              <a:t>Tutorial Activity 2: Task 2 - PDP Start.</a:t>
            </a:r>
          </a:p>
          <a:p>
            <a:pPr lvl="1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strike="sngStrike" dirty="0"/>
              <a:t>+ </a:t>
            </a:r>
            <a:r>
              <a:rPr lang="en-US" sz="2400" strike="sngStrike" dirty="0"/>
              <a:t>Task 2 - Example PDP Template – word document.</a:t>
            </a:r>
            <a:endParaRPr lang="en-GB" sz="2400" strike="sngStrike" dirty="0"/>
          </a:p>
          <a:p>
            <a:pPr fontAlgn="base">
              <a:spcBef>
                <a:spcPts val="600"/>
              </a:spcBef>
              <a:spcAft>
                <a:spcPts val="600"/>
              </a:spcAft>
            </a:pPr>
            <a:r>
              <a:rPr lang="en-GB" sz="2800" b="1" strike="sngStrike" dirty="0"/>
              <a:t>12.30-1pm</a:t>
            </a:r>
            <a:r>
              <a:rPr lang="en-GB" sz="2800" strike="sngStrike" dirty="0"/>
              <a:t>: Task 3 deck: Video creation &amp; submission information.</a:t>
            </a:r>
          </a:p>
          <a:p>
            <a:pPr lvl="1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strike="sngStrike" dirty="0"/>
              <a:t>Task 3 deck - Unit 4 Topic Summary</a:t>
            </a:r>
            <a:endParaRPr lang="en-GB" sz="2400" strike="sngStrike" dirty="0"/>
          </a:p>
          <a:p>
            <a:pPr lvl="1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Task 4 deck - Video presentation</a:t>
            </a:r>
          </a:p>
        </p:txBody>
      </p:sp>
    </p:spTree>
    <p:extLst>
      <p:ext uri="{BB962C8B-B14F-4D97-AF65-F5344CB8AC3E}">
        <p14:creationId xmlns:p14="http://schemas.microsoft.com/office/powerpoint/2010/main" val="16254172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James Williams\AppData\Local\Microsoft\Windows\Temporary Internet Files\Content.IE5\73Z2SIFX\MC90011636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9277" y="1942099"/>
            <a:ext cx="3297862" cy="14832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688189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BE2612-1462-CEA5-D38E-08F274994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 anchor="ctr">
            <a:normAutofit/>
          </a:bodyPr>
          <a:lstStyle/>
          <a:p>
            <a:r>
              <a:rPr lang="en-GB" dirty="0"/>
              <a:t>MS Teams: Upload recording to Moodle</a:t>
            </a:r>
          </a:p>
        </p:txBody>
      </p:sp>
      <p:pic>
        <p:nvPicPr>
          <p:cNvPr id="7" name="Graphic 6" descr="Presentation with media with solid fill">
            <a:extLst>
              <a:ext uri="{FF2B5EF4-FFF2-40B4-BE49-F238E27FC236}">
                <a16:creationId xmlns:a16="http://schemas.microsoft.com/office/drawing/2014/main" id="{FFFFE1C4-A2F3-E176-AC7F-49DC7761F5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137484" y="1272776"/>
            <a:ext cx="3917032" cy="3917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0042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08FBE3-DAEF-4C63-B222-8F3D2923E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Archive.</a:t>
            </a:r>
          </a:p>
        </p:txBody>
      </p:sp>
    </p:spTree>
    <p:extLst>
      <p:ext uri="{BB962C8B-B14F-4D97-AF65-F5344CB8AC3E}">
        <p14:creationId xmlns:p14="http://schemas.microsoft.com/office/powerpoint/2010/main" val="2308590635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Theme1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Theme1" id="{3C8FE4EA-8F2A-4043-B0AD-F87873529AAD}" vid="{34EEF614-ACE0-4DCE-8D22-6319A03D368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658</Words>
  <Application>Microsoft Office PowerPoint</Application>
  <PresentationFormat>Widescreen</PresentationFormat>
  <Paragraphs>59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-apple-system</vt:lpstr>
      <vt:lpstr>Myriad Pro</vt:lpstr>
      <vt:lpstr>Arial</vt:lpstr>
      <vt:lpstr>Calibri</vt:lpstr>
      <vt:lpstr>Courier New</vt:lpstr>
      <vt:lpstr>UWTSD Theme1</vt:lpstr>
      <vt:lpstr>PowerPoint Presentation</vt:lpstr>
      <vt:lpstr>MS Teams: Record session</vt:lpstr>
      <vt:lpstr>Lecture-tutorial structure</vt:lpstr>
      <vt:lpstr>Assignment 2: Task 3</vt:lpstr>
      <vt:lpstr>Unit 4 Topics</vt:lpstr>
      <vt:lpstr>Unit 4 Topic 1: Learning to Learn (Learning Agility)</vt:lpstr>
      <vt:lpstr>Unit 4 Topic 2: Bouncing Forward  (Resilience and Reducing Stress and Anxiety) </vt:lpstr>
      <vt:lpstr>Unit 4 Topic 3: Reflection (Reflection)</vt:lpstr>
      <vt:lpstr>Assignment 2 Tutor Show: Task 3. Unit 4 Topic Summary.</vt:lpstr>
      <vt:lpstr>Assign.2 Task 3 Topic Summary</vt:lpstr>
      <vt:lpstr>Lecture-tutorial structure</vt:lpstr>
      <vt:lpstr>PowerPoint Presentation</vt:lpstr>
      <vt:lpstr>MS Teams: Upload recording to Moodle</vt:lpstr>
      <vt:lpstr>Archive.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Williams</dc:creator>
  <cp:lastModifiedBy>James Williams</cp:lastModifiedBy>
  <cp:revision>30</cp:revision>
  <dcterms:created xsi:type="dcterms:W3CDTF">2020-11-26T10:56:25Z</dcterms:created>
  <dcterms:modified xsi:type="dcterms:W3CDTF">2023-06-26T12:51:08Z</dcterms:modified>
</cp:coreProperties>
</file>