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437" r:id="rId2"/>
    <p:sldId id="258" r:id="rId3"/>
    <p:sldId id="310" r:id="rId4"/>
    <p:sldId id="352" r:id="rId5"/>
    <p:sldId id="333" r:id="rId6"/>
    <p:sldId id="402" r:id="rId7"/>
    <p:sldId id="407" r:id="rId8"/>
    <p:sldId id="404" r:id="rId9"/>
    <p:sldId id="405" r:id="rId10"/>
    <p:sldId id="406" r:id="rId11"/>
    <p:sldId id="415" r:id="rId12"/>
    <p:sldId id="416" r:id="rId13"/>
    <p:sldId id="427" r:id="rId14"/>
    <p:sldId id="417" r:id="rId15"/>
    <p:sldId id="422" r:id="rId16"/>
    <p:sldId id="432" r:id="rId17"/>
    <p:sldId id="349" r:id="rId18"/>
    <p:sldId id="397" r:id="rId19"/>
    <p:sldId id="394" r:id="rId20"/>
    <p:sldId id="396" r:id="rId21"/>
    <p:sldId id="348" r:id="rId22"/>
    <p:sldId id="433" r:id="rId23"/>
    <p:sldId id="398" r:id="rId24"/>
    <p:sldId id="434" r:id="rId25"/>
    <p:sldId id="435" r:id="rId26"/>
    <p:sldId id="423" r:id="rId27"/>
    <p:sldId id="399" r:id="rId28"/>
    <p:sldId id="286" r:id="rId29"/>
    <p:sldId id="287" r:id="rId3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33CC33"/>
    <a:srgbClr val="EAEAEA"/>
    <a:srgbClr val="FFFFCC"/>
    <a:srgbClr val="CCFF66"/>
    <a:srgbClr val="66FF99"/>
    <a:srgbClr val="DDDDDD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8484" autoAdjust="0"/>
    <p:restoredTop sz="96454" autoAdjust="0"/>
  </p:normalViewPr>
  <p:slideViewPr>
    <p:cSldViewPr>
      <p:cViewPr>
        <p:scale>
          <a:sx n="98" d="100"/>
          <a:sy n="98" d="100"/>
        </p:scale>
        <p:origin x="-636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81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4890079-8696-41E2-9FB1-D133DFEBBE3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8127-9798-40F4-94DA-C55C21BBAB9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C8D09-6A1B-4DD1-B084-124F13124C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7FCEB4D-7DB0-465D-9434-DFE66DA74E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1FEE3-9796-4643-B392-410B8EC5C95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2440-D8B0-4EBB-8A5E-F5D8DA7BB74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D8244-2BF5-4A4C-ABDC-A2C861A3E4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32ED-628F-4E50-AE05-9199263CB68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2F9DA-28DA-4B92-80F4-C7C13E8779B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148FA-F862-4994-A9DD-BA1D5C9DAA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B98C8-9DFC-407E-AD8C-C18268FF6B7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8AC52-8ACF-47CE-8F99-FB2B4BE853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15DE097-83A2-4440-AE48-DD85D43EA55A}" type="datetimeFigureOut">
              <a:rPr lang="en-US" smtClean="0"/>
              <a:pPr/>
              <a:t>3/14/2013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1386A7F-5376-4BCA-808D-6B2131B25D0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1.xls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2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3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4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5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.bin"/><Relationship Id="rId4" Type="http://schemas.openxmlformats.org/officeDocument/2006/relationships/oleObject" Target="../embeddings/Microsoft_Office_Excel_97-2003_Worksheet6.xls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</a:t>
            </a:r>
            <a:r>
              <a:rPr lang="en-GB" dirty="0" smtClean="0"/>
              <a:t>15</a:t>
            </a:r>
            <a:endParaRPr lang="en-GB" dirty="0" smtClean="0"/>
          </a:p>
          <a:p>
            <a:r>
              <a:rPr lang="en-GB" dirty="0" smtClean="0"/>
              <a:t>Classification Using Decision Trees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Introduction</a:t>
            </a:r>
          </a:p>
        </p:txBody>
      </p:sp>
      <p:sp>
        <p:nvSpPr>
          <p:cNvPr id="13315" name="Content Placeholder 8"/>
          <p:cNvSpPr>
            <a:spLocks noGrp="1"/>
          </p:cNvSpPr>
          <p:nvPr>
            <p:ph idx="1"/>
          </p:nvPr>
        </p:nvSpPr>
        <p:spPr>
          <a:xfrm>
            <a:off x="500034" y="1142984"/>
            <a:ext cx="7900987" cy="4425950"/>
          </a:xfrm>
        </p:spPr>
        <p:txBody>
          <a:bodyPr/>
          <a:lstStyle/>
          <a:p>
            <a:pPr marL="284163" indent="-284163"/>
            <a:r>
              <a:rPr lang="en-GB" sz="2800" dirty="0" smtClean="0"/>
              <a:t>Process of Classification</a:t>
            </a:r>
            <a:endParaRPr lang="en-GB" sz="2800" dirty="0" smtClean="0">
              <a:ea typeface="SimSun" pitchFamily="2" charset="-122"/>
            </a:endParaRP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Approach for Classification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ID3 Algorithm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Evaluating Performance of Decision Trees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Induction in </a:t>
            </a:r>
            <a:r>
              <a:rPr lang="en-GB" sz="2800" dirty="0" err="1" smtClean="0">
                <a:ea typeface="SimSun" pitchFamily="2" charset="-122"/>
              </a:rPr>
              <a:t>Weka</a:t>
            </a:r>
            <a:endParaRPr lang="en-GB" sz="2800" dirty="0" smtClean="0"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Process of Classification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382000" cy="995363"/>
          </a:xfrm>
        </p:spPr>
        <p:txBody>
          <a:bodyPr/>
          <a:lstStyle/>
          <a:p>
            <a:r>
              <a:rPr lang="en-GB" sz="2600" b="1" smtClean="0"/>
              <a:t>Training, Validation and Testing Examples</a:t>
            </a:r>
          </a:p>
        </p:txBody>
      </p:sp>
      <p:grpSp>
        <p:nvGrpSpPr>
          <p:cNvPr id="14340" name="Group 47"/>
          <p:cNvGrpSpPr>
            <a:grpSpLocks/>
          </p:cNvGrpSpPr>
          <p:nvPr/>
        </p:nvGrpSpPr>
        <p:grpSpPr bwMode="auto">
          <a:xfrm>
            <a:off x="1285875" y="1928813"/>
            <a:ext cx="6502400" cy="4191000"/>
            <a:chOff x="768" y="1152"/>
            <a:chExt cx="4096" cy="2640"/>
          </a:xfrm>
        </p:grpSpPr>
        <p:sp>
          <p:nvSpPr>
            <p:cNvPr id="14346" name="AutoShape 3"/>
            <p:cNvSpPr>
              <a:spLocks noChangeArrowheads="1"/>
            </p:cNvSpPr>
            <p:nvPr/>
          </p:nvSpPr>
          <p:spPr bwMode="auto">
            <a:xfrm>
              <a:off x="1809" y="1317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4"/>
            <p:cNvSpPr txBox="1">
              <a:spLocks noChangeArrowheads="1"/>
            </p:cNvSpPr>
            <p:nvPr/>
          </p:nvSpPr>
          <p:spPr bwMode="auto">
            <a:xfrm>
              <a:off x="1521" y="1165"/>
              <a:ext cx="84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Records</a:t>
              </a:r>
            </a:p>
          </p:txBody>
        </p:sp>
        <p:sp>
          <p:nvSpPr>
            <p:cNvPr id="74" name="AutoShape 5"/>
            <p:cNvSpPr>
              <a:spLocks noChangeArrowheads="1"/>
            </p:cNvSpPr>
            <p:nvPr/>
          </p:nvSpPr>
          <p:spPr bwMode="auto">
            <a:xfrm>
              <a:off x="2608" y="1248"/>
              <a:ext cx="875" cy="39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Construction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75" name="AutoShape 6"/>
            <p:cNvSpPr>
              <a:spLocks noChangeArrowheads="1"/>
            </p:cNvSpPr>
            <p:nvPr/>
          </p:nvSpPr>
          <p:spPr bwMode="auto">
            <a:xfrm>
              <a:off x="4019" y="131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Text Box 7"/>
            <p:cNvSpPr txBox="1">
              <a:spLocks noChangeArrowheads="1"/>
            </p:cNvSpPr>
            <p:nvPr/>
          </p:nvSpPr>
          <p:spPr bwMode="auto">
            <a:xfrm>
              <a:off x="4011" y="1152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 dirty="0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51" name="Line 8"/>
            <p:cNvSpPr>
              <a:spLocks noChangeShapeType="1"/>
            </p:cNvSpPr>
            <p:nvPr/>
          </p:nvSpPr>
          <p:spPr bwMode="auto">
            <a:xfrm>
              <a:off x="3531" y="1440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" name="AutoShape 22"/>
            <p:cNvSpPr>
              <a:spLocks noChangeArrowheads="1"/>
            </p:cNvSpPr>
            <p:nvPr/>
          </p:nvSpPr>
          <p:spPr bwMode="auto">
            <a:xfrm>
              <a:off x="1803" y="29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23"/>
            <p:cNvSpPr txBox="1">
              <a:spLocks noChangeArrowheads="1"/>
            </p:cNvSpPr>
            <p:nvPr/>
          </p:nvSpPr>
          <p:spPr bwMode="auto">
            <a:xfrm>
              <a:off x="1722" y="2817"/>
              <a:ext cx="462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Test Set</a:t>
              </a:r>
            </a:p>
          </p:txBody>
        </p:sp>
        <p:sp>
          <p:nvSpPr>
            <p:cNvPr id="80" name="AutoShape 24"/>
            <p:cNvSpPr>
              <a:spLocks noChangeArrowheads="1"/>
            </p:cNvSpPr>
            <p:nvPr/>
          </p:nvSpPr>
          <p:spPr bwMode="auto">
            <a:xfrm>
              <a:off x="2619" y="3077"/>
              <a:ext cx="906" cy="39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Measuring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Accuracy</a:t>
              </a:r>
            </a:p>
          </p:txBody>
        </p:sp>
        <p:sp>
          <p:nvSpPr>
            <p:cNvPr id="14355" name="Text Box 25"/>
            <p:cNvSpPr txBox="1">
              <a:spLocks noChangeArrowheads="1"/>
            </p:cNvSpPr>
            <p:nvPr/>
          </p:nvSpPr>
          <p:spPr bwMode="auto">
            <a:xfrm>
              <a:off x="3908" y="2880"/>
              <a:ext cx="956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Final Model with </a:t>
              </a:r>
            </a:p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Measured Accuracy</a:t>
              </a:r>
            </a:p>
          </p:txBody>
        </p:sp>
        <p:sp>
          <p:nvSpPr>
            <p:cNvPr id="14356" name="Line 26"/>
            <p:cNvSpPr>
              <a:spLocks noChangeShapeType="1"/>
            </p:cNvSpPr>
            <p:nvPr/>
          </p:nvSpPr>
          <p:spPr bwMode="auto">
            <a:xfrm>
              <a:off x="3562" y="3276"/>
              <a:ext cx="497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Line 27"/>
            <p:cNvSpPr>
              <a:spLocks noChangeShapeType="1"/>
            </p:cNvSpPr>
            <p:nvPr/>
          </p:nvSpPr>
          <p:spPr bwMode="auto">
            <a:xfrm>
              <a:off x="2187" y="3132"/>
              <a:ext cx="336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4" name="AutoShape 28"/>
            <p:cNvSpPr>
              <a:spLocks noChangeArrowheads="1"/>
            </p:cNvSpPr>
            <p:nvPr/>
          </p:nvSpPr>
          <p:spPr bwMode="auto">
            <a:xfrm>
              <a:off x="1713" y="326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Text Box 29"/>
            <p:cNvSpPr txBox="1">
              <a:spLocks noChangeArrowheads="1"/>
            </p:cNvSpPr>
            <p:nvPr/>
          </p:nvSpPr>
          <p:spPr bwMode="auto">
            <a:xfrm>
              <a:off x="1617" y="3627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0" name="Line 30"/>
            <p:cNvSpPr>
              <a:spLocks noChangeShapeType="1"/>
            </p:cNvSpPr>
            <p:nvPr/>
          </p:nvSpPr>
          <p:spPr bwMode="auto">
            <a:xfrm flipV="1">
              <a:off x="2163" y="3372"/>
              <a:ext cx="360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7" name="AutoShape 31"/>
            <p:cNvSpPr>
              <a:spLocks noChangeArrowheads="1"/>
            </p:cNvSpPr>
            <p:nvPr/>
          </p:nvSpPr>
          <p:spPr bwMode="auto">
            <a:xfrm>
              <a:off x="4055" y="3132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11"/>
            <p:cNvSpPr>
              <a:spLocks noChangeArrowheads="1"/>
            </p:cNvSpPr>
            <p:nvPr/>
          </p:nvSpPr>
          <p:spPr bwMode="auto">
            <a:xfrm>
              <a:off x="1817" y="1845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Text Box 12"/>
            <p:cNvSpPr txBox="1">
              <a:spLocks noChangeArrowheads="1"/>
            </p:cNvSpPr>
            <p:nvPr/>
          </p:nvSpPr>
          <p:spPr bwMode="auto">
            <a:xfrm>
              <a:off x="1532" y="1704"/>
              <a:ext cx="921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Validation Records</a:t>
              </a:r>
            </a:p>
          </p:txBody>
        </p:sp>
        <p:sp>
          <p:nvSpPr>
            <p:cNvPr id="90" name="AutoShape 13"/>
            <p:cNvSpPr>
              <a:spLocks noChangeArrowheads="1"/>
            </p:cNvSpPr>
            <p:nvPr/>
          </p:nvSpPr>
          <p:spPr bwMode="auto">
            <a:xfrm>
              <a:off x="2605" y="1937"/>
              <a:ext cx="895" cy="391"/>
            </a:xfrm>
            <a:prstGeom prst="roundRect">
              <a:avLst>
                <a:gd name="adj" fmla="val 16667"/>
              </a:avLst>
            </a:prstGeom>
            <a:solidFill>
              <a:schemeClr val="accent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Refinement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91" name="AutoShape 14"/>
            <p:cNvSpPr>
              <a:spLocks noChangeArrowheads="1"/>
            </p:cNvSpPr>
            <p:nvPr/>
          </p:nvSpPr>
          <p:spPr bwMode="auto">
            <a:xfrm>
              <a:off x="4046" y="1988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Text Box 15"/>
            <p:cNvSpPr txBox="1">
              <a:spLocks noChangeArrowheads="1"/>
            </p:cNvSpPr>
            <p:nvPr/>
          </p:nvSpPr>
          <p:spPr bwMode="auto">
            <a:xfrm>
              <a:off x="3980" y="1852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7" name="Line 16"/>
            <p:cNvSpPr>
              <a:spLocks noChangeShapeType="1"/>
            </p:cNvSpPr>
            <p:nvPr/>
          </p:nvSpPr>
          <p:spPr bwMode="auto">
            <a:xfrm>
              <a:off x="3554" y="2136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" name="AutoShape 18"/>
            <p:cNvSpPr>
              <a:spLocks noChangeArrowheads="1"/>
            </p:cNvSpPr>
            <p:nvPr/>
          </p:nvSpPr>
          <p:spPr bwMode="auto">
            <a:xfrm>
              <a:off x="1703" y="2195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19"/>
            <p:cNvSpPr txBox="1">
              <a:spLocks noChangeArrowheads="1"/>
            </p:cNvSpPr>
            <p:nvPr/>
          </p:nvSpPr>
          <p:spPr bwMode="auto">
            <a:xfrm>
              <a:off x="1666" y="2526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70" name="Line 33"/>
            <p:cNvSpPr>
              <a:spLocks noChangeShapeType="1"/>
            </p:cNvSpPr>
            <p:nvPr/>
          </p:nvSpPr>
          <p:spPr bwMode="auto">
            <a:xfrm>
              <a:off x="2187" y="2016"/>
              <a:ext cx="353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1" name="Line 34"/>
            <p:cNvSpPr>
              <a:spLocks noChangeShapeType="1"/>
            </p:cNvSpPr>
            <p:nvPr/>
          </p:nvSpPr>
          <p:spPr bwMode="auto">
            <a:xfrm flipV="1">
              <a:off x="2156" y="2232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2" name="Line 37"/>
            <p:cNvSpPr>
              <a:spLocks noChangeShapeType="1"/>
            </p:cNvSpPr>
            <p:nvPr/>
          </p:nvSpPr>
          <p:spPr bwMode="auto">
            <a:xfrm>
              <a:off x="2139" y="144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3" name="Text Box 40"/>
            <p:cNvSpPr txBox="1">
              <a:spLocks noChangeArrowheads="1"/>
            </p:cNvSpPr>
            <p:nvPr/>
          </p:nvSpPr>
          <p:spPr bwMode="auto">
            <a:xfrm>
              <a:off x="942" y="1470"/>
              <a:ext cx="629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Set</a:t>
              </a:r>
            </a:p>
          </p:txBody>
        </p:sp>
        <p:sp>
          <p:nvSpPr>
            <p:cNvPr id="100" name="AutoShape 41"/>
            <p:cNvSpPr>
              <a:spLocks noChangeArrowheads="1"/>
            </p:cNvSpPr>
            <p:nvPr/>
          </p:nvSpPr>
          <p:spPr bwMode="auto">
            <a:xfrm>
              <a:off x="768" y="23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" name="AutoShape 42"/>
            <p:cNvSpPr>
              <a:spLocks noChangeArrowheads="1"/>
            </p:cNvSpPr>
            <p:nvPr/>
          </p:nvSpPr>
          <p:spPr bwMode="auto">
            <a:xfrm>
              <a:off x="1104" y="163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76" name="AutoShape 43"/>
            <p:cNvCxnSpPr>
              <a:cxnSpLocks noChangeShapeType="1"/>
              <a:stCxn id="100" idx="1"/>
              <a:endCxn id="101" idx="2"/>
            </p:cNvCxnSpPr>
            <p:nvPr/>
          </p:nvCxnSpPr>
          <p:spPr bwMode="auto">
            <a:xfrm rot="-5400000">
              <a:off x="715" y="1963"/>
              <a:ext cx="583" cy="19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4377" name="AutoShape 44"/>
            <p:cNvCxnSpPr>
              <a:cxnSpLocks noChangeShapeType="1"/>
              <a:stCxn id="100" idx="3"/>
              <a:endCxn id="78" idx="2"/>
            </p:cNvCxnSpPr>
            <p:nvPr/>
          </p:nvCxnSpPr>
          <p:spPr bwMode="auto">
            <a:xfrm rot="16200000" flipH="1">
              <a:off x="1124" y="2411"/>
              <a:ext cx="463" cy="894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78" name="Line 45"/>
            <p:cNvSpPr>
              <a:spLocks noChangeShapeType="1"/>
            </p:cNvSpPr>
            <p:nvPr/>
          </p:nvSpPr>
          <p:spPr bwMode="auto">
            <a:xfrm flipV="1">
              <a:off x="1440" y="1488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6"/>
            <p:cNvSpPr>
              <a:spLocks noChangeShapeType="1"/>
            </p:cNvSpPr>
            <p:nvPr/>
          </p:nvSpPr>
          <p:spPr bwMode="auto">
            <a:xfrm>
              <a:off x="1440" y="1824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1" name="TextBox 106"/>
          <p:cNvSpPr txBox="1">
            <a:spLocks noChangeArrowheads="1"/>
          </p:cNvSpPr>
          <p:nvPr/>
        </p:nvSpPr>
        <p:spPr bwMode="auto">
          <a:xfrm>
            <a:off x="1685925" y="3910013"/>
            <a:ext cx="6413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50:50</a:t>
            </a:r>
          </a:p>
        </p:txBody>
      </p:sp>
      <p:sp>
        <p:nvSpPr>
          <p:cNvPr id="14342" name="TextBox 107"/>
          <p:cNvSpPr txBox="1">
            <a:spLocks noChangeArrowheads="1"/>
          </p:cNvSpPr>
          <p:nvPr/>
        </p:nvSpPr>
        <p:spPr bwMode="auto">
          <a:xfrm>
            <a:off x="1671638" y="3092450"/>
            <a:ext cx="741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2/3:1/3</a:t>
            </a:r>
          </a:p>
        </p:txBody>
      </p:sp>
      <p:sp>
        <p:nvSpPr>
          <p:cNvPr id="14343" name="TextBox 108"/>
          <p:cNvSpPr txBox="1">
            <a:spLocks noChangeArrowheads="1"/>
          </p:cNvSpPr>
          <p:nvPr/>
        </p:nvSpPr>
        <p:spPr bwMode="auto">
          <a:xfrm>
            <a:off x="4714875" y="2714625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(1)</a:t>
            </a:r>
          </a:p>
        </p:txBody>
      </p:sp>
      <p:sp>
        <p:nvSpPr>
          <p:cNvPr id="14344" name="TextBox 109"/>
          <p:cNvSpPr txBox="1">
            <a:spLocks noChangeArrowheads="1"/>
          </p:cNvSpPr>
          <p:nvPr/>
        </p:nvSpPr>
        <p:spPr bwMode="auto">
          <a:xfrm>
            <a:off x="4714875" y="378618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(2)</a:t>
            </a:r>
          </a:p>
        </p:txBody>
      </p:sp>
      <p:sp>
        <p:nvSpPr>
          <p:cNvPr id="14345" name="TextBox 110"/>
          <p:cNvSpPr txBox="1">
            <a:spLocks noChangeArrowheads="1"/>
          </p:cNvSpPr>
          <p:nvPr/>
        </p:nvSpPr>
        <p:spPr bwMode="auto">
          <a:xfrm>
            <a:off x="4714875" y="562133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(3)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7182" y="142852"/>
            <a:ext cx="7272338" cy="666733"/>
          </a:xfrm>
        </p:spPr>
        <p:txBody>
          <a:bodyPr/>
          <a:lstStyle/>
          <a:p>
            <a:r>
              <a:rPr lang="en-GB" sz="3200" b="1" dirty="0" smtClean="0"/>
              <a:t>Process of Classification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28" y="928670"/>
            <a:ext cx="8186738" cy="4424363"/>
          </a:xfrm>
        </p:spPr>
        <p:txBody>
          <a:bodyPr/>
          <a:lstStyle/>
          <a:p>
            <a:pPr marL="266700" indent="-266700">
              <a:lnSpc>
                <a:spcPct val="90000"/>
              </a:lnSpc>
            </a:pPr>
            <a:r>
              <a:rPr lang="en-GB" sz="2800" b="1" dirty="0" smtClean="0"/>
              <a:t>Influential Factors for a Good Model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Accuracy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Performance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Ease of interpreting decisions by the classification model</a:t>
            </a:r>
            <a:endParaRPr lang="en-GB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2934" y="261937"/>
            <a:ext cx="7272338" cy="595295"/>
          </a:xfrm>
        </p:spPr>
        <p:txBody>
          <a:bodyPr/>
          <a:lstStyle/>
          <a:p>
            <a:r>
              <a:rPr lang="en-GB" sz="3200" b="1" dirty="0" smtClean="0"/>
              <a:t>Decision Tree Induction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252413" y="2195513"/>
          <a:ext cx="4083050" cy="2792412"/>
        </p:xfrm>
        <a:graphic>
          <a:graphicData uri="http://schemas.openxmlformats.org/presentationml/2006/ole">
            <p:oleObj spid="_x0000_s1026" name="Worksheet" r:id="rId3" imgW="4480587" imgH="2872741" progId="Excel.Sheet.8">
              <p:embed/>
            </p:oleObj>
          </a:graphicData>
        </a:graphic>
      </p:graphicFrame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1042988" y="1836738"/>
            <a:ext cx="2124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Input Training Examples</a:t>
            </a:r>
          </a:p>
        </p:txBody>
      </p:sp>
      <p:sp>
        <p:nvSpPr>
          <p:cNvPr id="1029" name="Text Box 7"/>
          <p:cNvSpPr txBox="1">
            <a:spLocks noChangeArrowheads="1"/>
          </p:cNvSpPr>
          <p:nvPr/>
        </p:nvSpPr>
        <p:spPr bwMode="auto">
          <a:xfrm>
            <a:off x="928688" y="5357813"/>
            <a:ext cx="1922462" cy="338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Descriptive Attributes</a:t>
            </a:r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3571875" y="5357813"/>
            <a:ext cx="1500188" cy="33813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 b="1">
                <a:latin typeface="Arial Narrow" pitchFamily="34" charset="0"/>
              </a:rPr>
              <a:t>Class attribute</a:t>
            </a:r>
          </a:p>
        </p:txBody>
      </p:sp>
      <p:grpSp>
        <p:nvGrpSpPr>
          <p:cNvPr id="1031" name="Group 59"/>
          <p:cNvGrpSpPr>
            <a:grpSpLocks/>
          </p:cNvGrpSpPr>
          <p:nvPr/>
        </p:nvGrpSpPr>
        <p:grpSpPr bwMode="auto">
          <a:xfrm>
            <a:off x="5219700" y="2555875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1061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1062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1063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latin typeface="Helvetica" pitchFamily="34" charset="0"/>
                </a:rPr>
                <a:t>Wind</a:t>
              </a:r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1070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1071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1032" name="Text Box 7"/>
          <p:cNvSpPr txBox="1">
            <a:spLocks noChangeArrowheads="1"/>
          </p:cNvSpPr>
          <p:nvPr/>
        </p:nvSpPr>
        <p:spPr bwMode="auto">
          <a:xfrm>
            <a:off x="6904038" y="4572000"/>
            <a:ext cx="2239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Internal Nodes: Attributes</a:t>
            </a:r>
          </a:p>
          <a:p>
            <a:r>
              <a:rPr lang="en-GB" sz="1600" b="1">
                <a:latin typeface="Arial Narrow" pitchFamily="34" charset="0"/>
              </a:rPr>
              <a:t>Links: Attribute values</a:t>
            </a:r>
          </a:p>
          <a:p>
            <a:r>
              <a:rPr lang="en-GB" sz="1600" b="1">
                <a:latin typeface="Arial Narrow" pitchFamily="34" charset="0"/>
              </a:rPr>
              <a:t>Leaf Nodes: Class labels</a:t>
            </a:r>
          </a:p>
        </p:txBody>
      </p:sp>
      <p:sp>
        <p:nvSpPr>
          <p:cNvPr id="55" name="Right Arrow 54"/>
          <p:cNvSpPr/>
          <p:nvPr/>
        </p:nvSpPr>
        <p:spPr>
          <a:xfrm>
            <a:off x="4572000" y="3571875"/>
            <a:ext cx="571500" cy="136525"/>
          </a:xfrm>
          <a:prstGeom prst="rightArrow">
            <a:avLst/>
          </a:prstGeom>
          <a:solidFill>
            <a:srgbClr val="0033CC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6" name="Straight Arrow Connector 55"/>
          <p:cNvCxnSpPr>
            <a:stCxn id="1030" idx="0"/>
          </p:cNvCxnSpPr>
          <p:nvPr/>
        </p:nvCxnSpPr>
        <p:spPr>
          <a:xfrm rot="16200000" flipV="1">
            <a:off x="3982244" y="5018881"/>
            <a:ext cx="357188" cy="32067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29" idx="0"/>
          </p:cNvCxnSpPr>
          <p:nvPr/>
        </p:nvCxnSpPr>
        <p:spPr>
          <a:xfrm rot="16200000" flipV="1">
            <a:off x="1159669" y="4626769"/>
            <a:ext cx="357188" cy="11049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29" idx="0"/>
          </p:cNvCxnSpPr>
          <p:nvPr/>
        </p:nvCxnSpPr>
        <p:spPr>
          <a:xfrm rot="16200000" flipV="1">
            <a:off x="1588294" y="5055394"/>
            <a:ext cx="357188" cy="2476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1029" idx="0"/>
          </p:cNvCxnSpPr>
          <p:nvPr/>
        </p:nvCxnSpPr>
        <p:spPr>
          <a:xfrm rot="5400000" flipH="1" flipV="1">
            <a:off x="2016919" y="4874419"/>
            <a:ext cx="357188" cy="6096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1029" idx="0"/>
          </p:cNvCxnSpPr>
          <p:nvPr/>
        </p:nvCxnSpPr>
        <p:spPr>
          <a:xfrm>
            <a:off x="1928813" y="5357813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1029" idx="0"/>
          </p:cNvCxnSpPr>
          <p:nvPr/>
        </p:nvCxnSpPr>
        <p:spPr>
          <a:xfrm rot="5400000" flipH="1" flipV="1">
            <a:off x="2409825" y="4481513"/>
            <a:ext cx="357188" cy="1395412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sp>
        <p:nvSpPr>
          <p:cNvPr id="5601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4710113"/>
          </a:xfrm>
        </p:spPr>
        <p:txBody>
          <a:bodyPr/>
          <a:lstStyle/>
          <a:p>
            <a:pPr marL="285750" indent="-285750">
              <a:spcAft>
                <a:spcPts val="1200"/>
              </a:spcAft>
            </a:pPr>
            <a:r>
              <a:rPr lang="en-GB" altLang="zh-CN" sz="2800" b="1" smtClean="0">
                <a:ea typeface="SimSun" pitchFamily="2" charset="-122"/>
              </a:rPr>
              <a:t>Principle of Tree Construction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all examples are of the same class, create a leaf node labelled by the class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examples in the training set are of different classes, determine which attribute should be </a:t>
            </a:r>
            <a:r>
              <a:rPr lang="en-GB" sz="2400" i="1" smtClean="0">
                <a:latin typeface="Helvetica" pitchFamily="34" charset="0"/>
              </a:rPr>
              <a:t>selected</a:t>
            </a:r>
            <a:r>
              <a:rPr lang="en-GB" sz="2400" smtClean="0">
                <a:latin typeface="Helvetica" pitchFamily="34" charset="0"/>
              </a:rPr>
              <a:t> as the root of the current tree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Partition the input examples into subsets according to the values of the selected root attribute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Construct a decision tree recursively for each subset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Connect the roots for the subtrees to the root of the whole tree via labelled links</a:t>
            </a:r>
          </a:p>
          <a:p>
            <a:pPr marL="762000" lvl="1" indent="-495300"/>
            <a:endParaRPr lang="en-GB" altLang="zh-CN" sz="1800" b="1" smtClean="0">
              <a:solidFill>
                <a:schemeClr val="folHlink"/>
              </a:solidFill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smtClean="0"/>
              <a:t>Random Selection of Attributes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1143000" y="1960563"/>
            <a:ext cx="7239000" cy="3954462"/>
            <a:chOff x="371" y="707"/>
            <a:chExt cx="4943" cy="2634"/>
          </a:xfrm>
        </p:grpSpPr>
        <p:sp>
          <p:nvSpPr>
            <p:cNvPr id="17413" name="Rectangle 6"/>
            <p:cNvSpPr>
              <a:spLocks noChangeArrowheads="1"/>
            </p:cNvSpPr>
            <p:nvPr/>
          </p:nvSpPr>
          <p:spPr bwMode="auto">
            <a:xfrm>
              <a:off x="2152" y="707"/>
              <a:ext cx="1003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2248" y="712"/>
              <a:ext cx="74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Rectangle 8"/>
            <p:cNvSpPr>
              <a:spLocks noChangeArrowheads="1"/>
            </p:cNvSpPr>
            <p:nvPr/>
          </p:nvSpPr>
          <p:spPr bwMode="auto">
            <a:xfrm>
              <a:off x="2368" y="748"/>
              <a:ext cx="578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Temperature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16" name="Rectangle 10"/>
            <p:cNvSpPr>
              <a:spLocks noChangeArrowheads="1"/>
            </p:cNvSpPr>
            <p:nvPr/>
          </p:nvSpPr>
          <p:spPr bwMode="auto">
            <a:xfrm>
              <a:off x="882" y="1355"/>
              <a:ext cx="45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7" name="Rectangle 16"/>
            <p:cNvSpPr>
              <a:spLocks noChangeArrowheads="1"/>
            </p:cNvSpPr>
            <p:nvPr/>
          </p:nvSpPr>
          <p:spPr bwMode="auto">
            <a:xfrm>
              <a:off x="3998" y="1355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18"/>
            <p:cNvSpPr>
              <a:spLocks noChangeArrowheads="1"/>
            </p:cNvSpPr>
            <p:nvPr/>
          </p:nvSpPr>
          <p:spPr bwMode="auto">
            <a:xfrm>
              <a:off x="1120" y="1972"/>
              <a:ext cx="597" cy="21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Rectangle 19"/>
            <p:cNvSpPr>
              <a:spLocks noChangeArrowheads="1"/>
            </p:cNvSpPr>
            <p:nvPr/>
          </p:nvSpPr>
          <p:spPr bwMode="auto">
            <a:xfrm>
              <a:off x="1227" y="1986"/>
              <a:ext cx="36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1287" y="202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1" name="Line 21"/>
            <p:cNvSpPr>
              <a:spLocks noChangeShapeType="1"/>
            </p:cNvSpPr>
            <p:nvPr/>
          </p:nvSpPr>
          <p:spPr bwMode="auto">
            <a:xfrm flipH="1">
              <a:off x="1379" y="920"/>
              <a:ext cx="899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22"/>
            <p:cNvSpPr>
              <a:spLocks noChangeShapeType="1"/>
            </p:cNvSpPr>
            <p:nvPr/>
          </p:nvSpPr>
          <p:spPr bwMode="auto">
            <a:xfrm>
              <a:off x="2631" y="913"/>
              <a:ext cx="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23"/>
            <p:cNvSpPr>
              <a:spLocks noChangeShapeType="1"/>
            </p:cNvSpPr>
            <p:nvPr/>
          </p:nvSpPr>
          <p:spPr bwMode="auto">
            <a:xfrm>
              <a:off x="3053" y="928"/>
              <a:ext cx="991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Rectangle 24"/>
            <p:cNvSpPr>
              <a:spLocks noChangeArrowheads="1"/>
            </p:cNvSpPr>
            <p:nvPr/>
          </p:nvSpPr>
          <p:spPr bwMode="auto">
            <a:xfrm>
              <a:off x="1808" y="1951"/>
              <a:ext cx="597" cy="22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5"/>
            <p:cNvSpPr>
              <a:spLocks noChangeArrowheads="1"/>
            </p:cNvSpPr>
            <p:nvPr/>
          </p:nvSpPr>
          <p:spPr bwMode="auto">
            <a:xfrm>
              <a:off x="1924" y="1977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Rectangle 26"/>
            <p:cNvSpPr>
              <a:spLocks noChangeArrowheads="1"/>
            </p:cNvSpPr>
            <p:nvPr/>
          </p:nvSpPr>
          <p:spPr bwMode="auto">
            <a:xfrm>
              <a:off x="1975" y="2008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7" name="Rectangle 28"/>
            <p:cNvSpPr>
              <a:spLocks noChangeArrowheads="1"/>
            </p:cNvSpPr>
            <p:nvPr/>
          </p:nvSpPr>
          <p:spPr bwMode="auto">
            <a:xfrm>
              <a:off x="2956" y="1967"/>
              <a:ext cx="538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Rectangle 30"/>
            <p:cNvSpPr>
              <a:spLocks noChangeArrowheads="1"/>
            </p:cNvSpPr>
            <p:nvPr/>
          </p:nvSpPr>
          <p:spPr bwMode="auto">
            <a:xfrm>
              <a:off x="4438" y="1951"/>
              <a:ext cx="66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31"/>
            <p:cNvSpPr>
              <a:spLocks noChangeArrowheads="1"/>
            </p:cNvSpPr>
            <p:nvPr/>
          </p:nvSpPr>
          <p:spPr bwMode="auto">
            <a:xfrm>
              <a:off x="4484" y="1967"/>
              <a:ext cx="53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Rectangle 32"/>
            <p:cNvSpPr>
              <a:spLocks noChangeArrowheads="1"/>
            </p:cNvSpPr>
            <p:nvPr/>
          </p:nvSpPr>
          <p:spPr bwMode="auto">
            <a:xfrm>
              <a:off x="4588" y="1990"/>
              <a:ext cx="39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1" name="Line 33"/>
            <p:cNvSpPr>
              <a:spLocks noChangeShapeType="1"/>
            </p:cNvSpPr>
            <p:nvPr/>
          </p:nvSpPr>
          <p:spPr bwMode="auto">
            <a:xfrm>
              <a:off x="1186" y="1535"/>
              <a:ext cx="233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4"/>
            <p:cNvSpPr>
              <a:spLocks noChangeShapeType="1"/>
            </p:cNvSpPr>
            <p:nvPr/>
          </p:nvSpPr>
          <p:spPr bwMode="auto">
            <a:xfrm flipH="1">
              <a:off x="2045" y="1535"/>
              <a:ext cx="38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5"/>
            <p:cNvSpPr>
              <a:spLocks noChangeShapeType="1"/>
            </p:cNvSpPr>
            <p:nvPr/>
          </p:nvSpPr>
          <p:spPr bwMode="auto">
            <a:xfrm>
              <a:off x="2844" y="1545"/>
              <a:ext cx="360" cy="42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6"/>
            <p:cNvSpPr>
              <a:spLocks noChangeShapeType="1"/>
            </p:cNvSpPr>
            <p:nvPr/>
          </p:nvSpPr>
          <p:spPr bwMode="auto">
            <a:xfrm flipH="1">
              <a:off x="3917" y="1545"/>
              <a:ext cx="21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7"/>
            <p:cNvSpPr>
              <a:spLocks noChangeShapeType="1"/>
            </p:cNvSpPr>
            <p:nvPr/>
          </p:nvSpPr>
          <p:spPr bwMode="auto">
            <a:xfrm>
              <a:off x="4321" y="1535"/>
              <a:ext cx="426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Rectangle 38"/>
            <p:cNvSpPr>
              <a:spLocks noChangeArrowheads="1"/>
            </p:cNvSpPr>
            <p:nvPr/>
          </p:nvSpPr>
          <p:spPr bwMode="auto">
            <a:xfrm>
              <a:off x="3811" y="1951"/>
              <a:ext cx="19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39"/>
            <p:cNvSpPr>
              <a:spLocks noChangeArrowheads="1"/>
            </p:cNvSpPr>
            <p:nvPr/>
          </p:nvSpPr>
          <p:spPr bwMode="auto">
            <a:xfrm>
              <a:off x="3847" y="1977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Rectangle 40"/>
            <p:cNvSpPr>
              <a:spLocks noChangeArrowheads="1"/>
            </p:cNvSpPr>
            <p:nvPr/>
          </p:nvSpPr>
          <p:spPr bwMode="auto">
            <a:xfrm>
              <a:off x="3845" y="2000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9" name="Rectangle 41"/>
            <p:cNvSpPr>
              <a:spLocks noChangeArrowheads="1"/>
            </p:cNvSpPr>
            <p:nvPr/>
          </p:nvSpPr>
          <p:spPr bwMode="auto">
            <a:xfrm>
              <a:off x="3932" y="2564"/>
              <a:ext cx="679" cy="200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Rectangle 42"/>
            <p:cNvSpPr>
              <a:spLocks noChangeArrowheads="1"/>
            </p:cNvSpPr>
            <p:nvPr/>
          </p:nvSpPr>
          <p:spPr bwMode="auto">
            <a:xfrm>
              <a:off x="4048" y="2589"/>
              <a:ext cx="45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43"/>
            <p:cNvSpPr>
              <a:spLocks noChangeArrowheads="1"/>
            </p:cNvSpPr>
            <p:nvPr/>
          </p:nvSpPr>
          <p:spPr bwMode="auto">
            <a:xfrm>
              <a:off x="4048" y="2612"/>
              <a:ext cx="3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42" name="Rectangle 44"/>
            <p:cNvSpPr>
              <a:spLocks noChangeArrowheads="1"/>
            </p:cNvSpPr>
            <p:nvPr/>
          </p:nvSpPr>
          <p:spPr bwMode="auto">
            <a:xfrm>
              <a:off x="5085" y="2593"/>
              <a:ext cx="204" cy="18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5"/>
            <p:cNvSpPr>
              <a:spLocks noChangeShapeType="1"/>
            </p:cNvSpPr>
            <p:nvPr/>
          </p:nvSpPr>
          <p:spPr bwMode="auto">
            <a:xfrm>
              <a:off x="4786" y="2157"/>
              <a:ext cx="375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6"/>
            <p:cNvSpPr>
              <a:spLocks noChangeShapeType="1"/>
            </p:cNvSpPr>
            <p:nvPr/>
          </p:nvSpPr>
          <p:spPr bwMode="auto">
            <a:xfrm flipH="1">
              <a:off x="4321" y="2157"/>
              <a:ext cx="37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Rectangle 47"/>
            <p:cNvSpPr>
              <a:spLocks noChangeArrowheads="1"/>
            </p:cNvSpPr>
            <p:nvPr/>
          </p:nvSpPr>
          <p:spPr bwMode="auto">
            <a:xfrm>
              <a:off x="3780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Rectangle 48"/>
            <p:cNvSpPr>
              <a:spLocks noChangeArrowheads="1"/>
            </p:cNvSpPr>
            <p:nvPr/>
          </p:nvSpPr>
          <p:spPr bwMode="auto">
            <a:xfrm>
              <a:off x="4224" y="3130"/>
              <a:ext cx="204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Rectangle 49"/>
            <p:cNvSpPr>
              <a:spLocks noChangeArrowheads="1"/>
            </p:cNvSpPr>
            <p:nvPr/>
          </p:nvSpPr>
          <p:spPr bwMode="auto">
            <a:xfrm>
              <a:off x="4701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50"/>
            <p:cNvSpPr>
              <a:spLocks noChangeShapeType="1"/>
            </p:cNvSpPr>
            <p:nvPr/>
          </p:nvSpPr>
          <p:spPr bwMode="auto">
            <a:xfrm flipH="1">
              <a:off x="3887" y="2768"/>
              <a:ext cx="283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51"/>
            <p:cNvSpPr>
              <a:spLocks noChangeShapeType="1"/>
            </p:cNvSpPr>
            <p:nvPr/>
          </p:nvSpPr>
          <p:spPr bwMode="auto">
            <a:xfrm>
              <a:off x="4302" y="2769"/>
              <a:ext cx="19" cy="3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2"/>
            <p:cNvSpPr>
              <a:spLocks noChangeShapeType="1"/>
            </p:cNvSpPr>
            <p:nvPr/>
          </p:nvSpPr>
          <p:spPr bwMode="auto">
            <a:xfrm>
              <a:off x="4433" y="2768"/>
              <a:ext cx="314" cy="3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Rectangle 53"/>
            <p:cNvSpPr>
              <a:spLocks noChangeArrowheads="1"/>
            </p:cNvSpPr>
            <p:nvPr/>
          </p:nvSpPr>
          <p:spPr bwMode="auto">
            <a:xfrm>
              <a:off x="2576" y="2563"/>
              <a:ext cx="599" cy="21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Rectangle 54"/>
            <p:cNvSpPr>
              <a:spLocks noChangeArrowheads="1"/>
            </p:cNvSpPr>
            <p:nvPr/>
          </p:nvSpPr>
          <p:spPr bwMode="auto">
            <a:xfrm>
              <a:off x="2693" y="2579"/>
              <a:ext cx="36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Rectangle 55"/>
            <p:cNvSpPr>
              <a:spLocks noChangeArrowheads="1"/>
            </p:cNvSpPr>
            <p:nvPr/>
          </p:nvSpPr>
          <p:spPr bwMode="auto">
            <a:xfrm>
              <a:off x="2694" y="260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54" name="Rectangle 56"/>
            <p:cNvSpPr>
              <a:spLocks noChangeArrowheads="1"/>
            </p:cNvSpPr>
            <p:nvPr/>
          </p:nvSpPr>
          <p:spPr bwMode="auto">
            <a:xfrm>
              <a:off x="3527" y="2593"/>
              <a:ext cx="203" cy="17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Rectangle 57"/>
            <p:cNvSpPr>
              <a:spLocks noChangeArrowheads="1"/>
            </p:cNvSpPr>
            <p:nvPr/>
          </p:nvSpPr>
          <p:spPr bwMode="auto">
            <a:xfrm>
              <a:off x="3071" y="3155"/>
              <a:ext cx="19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Rectangle 58"/>
            <p:cNvSpPr>
              <a:spLocks noChangeArrowheads="1"/>
            </p:cNvSpPr>
            <p:nvPr/>
          </p:nvSpPr>
          <p:spPr bwMode="auto">
            <a:xfrm>
              <a:off x="2557" y="3145"/>
              <a:ext cx="20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9"/>
            <p:cNvSpPr>
              <a:spLocks noChangeShapeType="1"/>
            </p:cNvSpPr>
            <p:nvPr/>
          </p:nvSpPr>
          <p:spPr bwMode="auto">
            <a:xfrm>
              <a:off x="3320" y="2157"/>
              <a:ext cx="283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60"/>
            <p:cNvSpPr>
              <a:spLocks noChangeShapeType="1"/>
            </p:cNvSpPr>
            <p:nvPr/>
          </p:nvSpPr>
          <p:spPr bwMode="auto">
            <a:xfrm flipH="1">
              <a:off x="2835" y="2157"/>
              <a:ext cx="22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61"/>
            <p:cNvSpPr>
              <a:spLocks noChangeShapeType="1"/>
            </p:cNvSpPr>
            <p:nvPr/>
          </p:nvSpPr>
          <p:spPr bwMode="auto">
            <a:xfrm>
              <a:off x="2925" y="2778"/>
              <a:ext cx="234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2"/>
            <p:cNvSpPr>
              <a:spLocks noChangeShapeType="1"/>
            </p:cNvSpPr>
            <p:nvPr/>
          </p:nvSpPr>
          <p:spPr bwMode="auto">
            <a:xfrm flipH="1">
              <a:off x="2626" y="2779"/>
              <a:ext cx="202" cy="3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Rectangle 63"/>
            <p:cNvSpPr>
              <a:spLocks noChangeArrowheads="1"/>
            </p:cNvSpPr>
            <p:nvPr/>
          </p:nvSpPr>
          <p:spPr bwMode="auto">
            <a:xfrm>
              <a:off x="2536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2" name="Rectangle 64"/>
            <p:cNvSpPr>
              <a:spLocks noChangeArrowheads="1"/>
            </p:cNvSpPr>
            <p:nvPr/>
          </p:nvSpPr>
          <p:spPr bwMode="auto">
            <a:xfrm>
              <a:off x="2222" y="2609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3" name="Rectangle 65"/>
            <p:cNvSpPr>
              <a:spLocks noChangeArrowheads="1"/>
            </p:cNvSpPr>
            <p:nvPr/>
          </p:nvSpPr>
          <p:spPr bwMode="auto">
            <a:xfrm>
              <a:off x="1787" y="2598"/>
              <a:ext cx="205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4" name="Rectangle 66"/>
            <p:cNvSpPr>
              <a:spLocks noChangeArrowheads="1"/>
            </p:cNvSpPr>
            <p:nvPr/>
          </p:nvSpPr>
          <p:spPr bwMode="auto">
            <a:xfrm>
              <a:off x="1443" y="259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Rectangle 67"/>
            <p:cNvSpPr>
              <a:spLocks noChangeArrowheads="1"/>
            </p:cNvSpPr>
            <p:nvPr/>
          </p:nvSpPr>
          <p:spPr bwMode="auto">
            <a:xfrm>
              <a:off x="1049" y="263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6" name="Rectangle 68"/>
            <p:cNvSpPr>
              <a:spLocks noChangeArrowheads="1"/>
            </p:cNvSpPr>
            <p:nvPr/>
          </p:nvSpPr>
          <p:spPr bwMode="auto">
            <a:xfrm>
              <a:off x="817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Rectangle 69"/>
            <p:cNvSpPr>
              <a:spLocks noChangeArrowheads="1"/>
            </p:cNvSpPr>
            <p:nvPr/>
          </p:nvSpPr>
          <p:spPr bwMode="auto">
            <a:xfrm>
              <a:off x="371" y="1982"/>
              <a:ext cx="19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8" name="Line 70"/>
            <p:cNvSpPr>
              <a:spLocks noChangeShapeType="1"/>
            </p:cNvSpPr>
            <p:nvPr/>
          </p:nvSpPr>
          <p:spPr bwMode="auto">
            <a:xfrm flipH="1">
              <a:off x="478" y="1535"/>
              <a:ext cx="415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Line 71"/>
            <p:cNvSpPr>
              <a:spLocks noChangeShapeType="1"/>
            </p:cNvSpPr>
            <p:nvPr/>
          </p:nvSpPr>
          <p:spPr bwMode="auto">
            <a:xfrm flipH="1">
              <a:off x="933" y="1535"/>
              <a:ext cx="100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0" name="Line 72"/>
            <p:cNvSpPr>
              <a:spLocks noChangeShapeType="1"/>
            </p:cNvSpPr>
            <p:nvPr/>
          </p:nvSpPr>
          <p:spPr bwMode="auto">
            <a:xfrm>
              <a:off x="2633" y="1535"/>
              <a:ext cx="1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Line 73"/>
            <p:cNvSpPr>
              <a:spLocks noChangeShapeType="1"/>
            </p:cNvSpPr>
            <p:nvPr/>
          </p:nvSpPr>
          <p:spPr bwMode="auto">
            <a:xfrm>
              <a:off x="2178" y="2166"/>
              <a:ext cx="130" cy="43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2" name="Line 74"/>
            <p:cNvSpPr>
              <a:spLocks noChangeShapeType="1"/>
            </p:cNvSpPr>
            <p:nvPr/>
          </p:nvSpPr>
          <p:spPr bwMode="auto">
            <a:xfrm flipH="1">
              <a:off x="1884" y="2177"/>
              <a:ext cx="14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3" name="Line 75"/>
            <p:cNvSpPr>
              <a:spLocks noChangeShapeType="1"/>
            </p:cNvSpPr>
            <p:nvPr/>
          </p:nvSpPr>
          <p:spPr bwMode="auto">
            <a:xfrm>
              <a:off x="1448" y="2177"/>
              <a:ext cx="52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4" name="Line 76"/>
            <p:cNvSpPr>
              <a:spLocks noChangeShapeType="1"/>
            </p:cNvSpPr>
            <p:nvPr/>
          </p:nvSpPr>
          <p:spPr bwMode="auto">
            <a:xfrm flipH="1">
              <a:off x="1125" y="2177"/>
              <a:ext cx="162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5" name="Rectangle 77"/>
            <p:cNvSpPr>
              <a:spLocks noChangeArrowheads="1"/>
            </p:cNvSpPr>
            <p:nvPr/>
          </p:nvSpPr>
          <p:spPr bwMode="auto">
            <a:xfrm>
              <a:off x="1671" y="1054"/>
              <a:ext cx="25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6" name="Rectangle 78"/>
            <p:cNvSpPr>
              <a:spLocks noChangeArrowheads="1"/>
            </p:cNvSpPr>
            <p:nvPr/>
          </p:nvSpPr>
          <p:spPr bwMode="auto">
            <a:xfrm>
              <a:off x="1671" y="1053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7" name="Rectangle 79"/>
            <p:cNvSpPr>
              <a:spLocks noChangeArrowheads="1"/>
            </p:cNvSpPr>
            <p:nvPr/>
          </p:nvSpPr>
          <p:spPr bwMode="auto">
            <a:xfrm>
              <a:off x="1629" y="1042"/>
              <a:ext cx="17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cool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78" name="Rectangle 80"/>
            <p:cNvSpPr>
              <a:spLocks noChangeArrowheads="1"/>
            </p:cNvSpPr>
            <p:nvPr/>
          </p:nvSpPr>
          <p:spPr bwMode="auto">
            <a:xfrm>
              <a:off x="2541" y="1073"/>
              <a:ext cx="26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9" name="Rectangle 81"/>
            <p:cNvSpPr>
              <a:spLocks noChangeArrowheads="1"/>
            </p:cNvSpPr>
            <p:nvPr/>
          </p:nvSpPr>
          <p:spPr bwMode="auto">
            <a:xfrm>
              <a:off x="2541" y="1073"/>
              <a:ext cx="23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0" name="Rectangle 82"/>
            <p:cNvSpPr>
              <a:spLocks noChangeArrowheads="1"/>
            </p:cNvSpPr>
            <p:nvPr/>
          </p:nvSpPr>
          <p:spPr bwMode="auto">
            <a:xfrm>
              <a:off x="2541" y="1057"/>
              <a:ext cx="17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mild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1" name="Rectangle 83"/>
            <p:cNvSpPr>
              <a:spLocks noChangeArrowheads="1"/>
            </p:cNvSpPr>
            <p:nvPr/>
          </p:nvSpPr>
          <p:spPr bwMode="auto">
            <a:xfrm>
              <a:off x="3432" y="1073"/>
              <a:ext cx="21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2" name="Rectangle 84"/>
            <p:cNvSpPr>
              <a:spLocks noChangeArrowheads="1"/>
            </p:cNvSpPr>
            <p:nvPr/>
          </p:nvSpPr>
          <p:spPr bwMode="auto">
            <a:xfrm>
              <a:off x="3432" y="1073"/>
              <a:ext cx="172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3" name="Rectangle 85"/>
            <p:cNvSpPr>
              <a:spLocks noChangeArrowheads="1"/>
            </p:cNvSpPr>
            <p:nvPr/>
          </p:nvSpPr>
          <p:spPr bwMode="auto">
            <a:xfrm>
              <a:off x="3623" y="1052"/>
              <a:ext cx="13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hot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4" name="Rectangle 86"/>
            <p:cNvSpPr>
              <a:spLocks noChangeArrowheads="1"/>
            </p:cNvSpPr>
            <p:nvPr/>
          </p:nvSpPr>
          <p:spPr bwMode="auto">
            <a:xfrm>
              <a:off x="4433" y="1676"/>
              <a:ext cx="3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5" name="Rectangle 87"/>
            <p:cNvSpPr>
              <a:spLocks noChangeArrowheads="1"/>
            </p:cNvSpPr>
            <p:nvPr/>
          </p:nvSpPr>
          <p:spPr bwMode="auto">
            <a:xfrm>
              <a:off x="4433" y="1676"/>
              <a:ext cx="2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6" name="Rectangle 88"/>
            <p:cNvSpPr>
              <a:spLocks noChangeArrowheads="1"/>
            </p:cNvSpPr>
            <p:nvPr/>
          </p:nvSpPr>
          <p:spPr bwMode="auto">
            <a:xfrm>
              <a:off x="4431" y="1689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7" name="Rectangle 90"/>
            <p:cNvSpPr>
              <a:spLocks noChangeArrowheads="1"/>
            </p:cNvSpPr>
            <p:nvPr/>
          </p:nvSpPr>
          <p:spPr bwMode="auto">
            <a:xfrm>
              <a:off x="3876" y="1676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8" name="Rectangle 91"/>
            <p:cNvSpPr>
              <a:spLocks noChangeArrowheads="1"/>
            </p:cNvSpPr>
            <p:nvPr/>
          </p:nvSpPr>
          <p:spPr bwMode="auto">
            <a:xfrm>
              <a:off x="3876" y="1676"/>
              <a:ext cx="19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9" name="Rectangle 92"/>
            <p:cNvSpPr>
              <a:spLocks noChangeArrowheads="1"/>
            </p:cNvSpPr>
            <p:nvPr/>
          </p:nvSpPr>
          <p:spPr bwMode="auto">
            <a:xfrm>
              <a:off x="3874" y="1694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0" name="Rectangle 93"/>
            <p:cNvSpPr>
              <a:spLocks noChangeArrowheads="1"/>
            </p:cNvSpPr>
            <p:nvPr/>
          </p:nvSpPr>
          <p:spPr bwMode="auto">
            <a:xfrm>
              <a:off x="2986" y="1716"/>
              <a:ext cx="24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1" name="Rectangle 94"/>
            <p:cNvSpPr>
              <a:spLocks noChangeArrowheads="1"/>
            </p:cNvSpPr>
            <p:nvPr/>
          </p:nvSpPr>
          <p:spPr bwMode="auto">
            <a:xfrm>
              <a:off x="298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2" name="Rectangle 95"/>
            <p:cNvSpPr>
              <a:spLocks noChangeArrowheads="1"/>
            </p:cNvSpPr>
            <p:nvPr/>
          </p:nvSpPr>
          <p:spPr bwMode="auto">
            <a:xfrm>
              <a:off x="2985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3" name="Rectangle 96"/>
            <p:cNvSpPr>
              <a:spLocks noChangeArrowheads="1"/>
            </p:cNvSpPr>
            <p:nvPr/>
          </p:nvSpPr>
          <p:spPr bwMode="auto">
            <a:xfrm>
              <a:off x="4888" y="2307"/>
              <a:ext cx="42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4" name="Rectangle 97"/>
            <p:cNvSpPr>
              <a:spLocks noChangeArrowheads="1"/>
            </p:cNvSpPr>
            <p:nvPr/>
          </p:nvSpPr>
          <p:spPr bwMode="auto">
            <a:xfrm>
              <a:off x="4888" y="230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5" name="Rectangle 98"/>
            <p:cNvSpPr>
              <a:spLocks noChangeArrowheads="1"/>
            </p:cNvSpPr>
            <p:nvPr/>
          </p:nvSpPr>
          <p:spPr bwMode="auto">
            <a:xfrm>
              <a:off x="4888" y="232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6" name="Rectangle 99"/>
            <p:cNvSpPr>
              <a:spLocks noChangeArrowheads="1"/>
            </p:cNvSpPr>
            <p:nvPr/>
          </p:nvSpPr>
          <p:spPr bwMode="auto">
            <a:xfrm>
              <a:off x="4362" y="231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7" name="Rectangle 100"/>
            <p:cNvSpPr>
              <a:spLocks noChangeArrowheads="1"/>
            </p:cNvSpPr>
            <p:nvPr/>
          </p:nvSpPr>
          <p:spPr bwMode="auto">
            <a:xfrm>
              <a:off x="4362" y="231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8" name="Rectangle 101"/>
            <p:cNvSpPr>
              <a:spLocks noChangeArrowheads="1"/>
            </p:cNvSpPr>
            <p:nvPr/>
          </p:nvSpPr>
          <p:spPr bwMode="auto">
            <a:xfrm>
              <a:off x="4361" y="2336"/>
              <a:ext cx="18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9" name="Rectangle 102"/>
            <p:cNvSpPr>
              <a:spLocks noChangeArrowheads="1"/>
            </p:cNvSpPr>
            <p:nvPr/>
          </p:nvSpPr>
          <p:spPr bwMode="auto">
            <a:xfrm>
              <a:off x="4473" y="2839"/>
              <a:ext cx="24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0" name="Rectangle 103"/>
            <p:cNvSpPr>
              <a:spLocks noChangeArrowheads="1"/>
            </p:cNvSpPr>
            <p:nvPr/>
          </p:nvSpPr>
          <p:spPr bwMode="auto">
            <a:xfrm>
              <a:off x="4473" y="2838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1" name="Rectangle 104"/>
            <p:cNvSpPr>
              <a:spLocks noChangeArrowheads="1"/>
            </p:cNvSpPr>
            <p:nvPr/>
          </p:nvSpPr>
          <p:spPr bwMode="auto">
            <a:xfrm>
              <a:off x="4473" y="2858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2" name="Rectangle 105"/>
            <p:cNvSpPr>
              <a:spLocks noChangeArrowheads="1"/>
            </p:cNvSpPr>
            <p:nvPr/>
          </p:nvSpPr>
          <p:spPr bwMode="auto">
            <a:xfrm>
              <a:off x="4150" y="2979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3" name="Rectangle 106"/>
            <p:cNvSpPr>
              <a:spLocks noChangeArrowheads="1"/>
            </p:cNvSpPr>
            <p:nvPr/>
          </p:nvSpPr>
          <p:spPr bwMode="auto">
            <a:xfrm>
              <a:off x="4150" y="2979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4" name="Rectangle 107"/>
            <p:cNvSpPr>
              <a:spLocks noChangeArrowheads="1"/>
            </p:cNvSpPr>
            <p:nvPr/>
          </p:nvSpPr>
          <p:spPr bwMode="auto">
            <a:xfrm>
              <a:off x="4170" y="2867"/>
              <a:ext cx="24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5" name="Rectangle 108"/>
            <p:cNvSpPr>
              <a:spLocks noChangeArrowheads="1"/>
            </p:cNvSpPr>
            <p:nvPr/>
          </p:nvSpPr>
          <p:spPr bwMode="auto">
            <a:xfrm>
              <a:off x="3847" y="2839"/>
              <a:ext cx="3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6" name="Rectangle 109"/>
            <p:cNvSpPr>
              <a:spLocks noChangeArrowheads="1"/>
            </p:cNvSpPr>
            <p:nvPr/>
          </p:nvSpPr>
          <p:spPr bwMode="auto">
            <a:xfrm>
              <a:off x="3847" y="2838"/>
              <a:ext cx="28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7" name="Rectangle 110"/>
            <p:cNvSpPr>
              <a:spLocks noChangeArrowheads="1"/>
            </p:cNvSpPr>
            <p:nvPr/>
          </p:nvSpPr>
          <p:spPr bwMode="auto">
            <a:xfrm>
              <a:off x="3845" y="2858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8" name="Rectangle 111"/>
            <p:cNvSpPr>
              <a:spLocks noChangeArrowheads="1"/>
            </p:cNvSpPr>
            <p:nvPr/>
          </p:nvSpPr>
          <p:spPr bwMode="auto">
            <a:xfrm>
              <a:off x="2491" y="1726"/>
              <a:ext cx="374" cy="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9" name="Rectangle 112"/>
            <p:cNvSpPr>
              <a:spLocks noChangeArrowheads="1"/>
            </p:cNvSpPr>
            <p:nvPr/>
          </p:nvSpPr>
          <p:spPr bwMode="auto">
            <a:xfrm>
              <a:off x="2491" y="1726"/>
              <a:ext cx="28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0" name="Rectangle 113"/>
            <p:cNvSpPr>
              <a:spLocks noChangeArrowheads="1"/>
            </p:cNvSpPr>
            <p:nvPr/>
          </p:nvSpPr>
          <p:spPr bwMode="auto">
            <a:xfrm>
              <a:off x="2490" y="1745"/>
              <a:ext cx="25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1" name="Rectangle 114"/>
            <p:cNvSpPr>
              <a:spLocks noChangeArrowheads="1"/>
            </p:cNvSpPr>
            <p:nvPr/>
          </p:nvSpPr>
          <p:spPr bwMode="auto">
            <a:xfrm>
              <a:off x="2016" y="1705"/>
              <a:ext cx="354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2" name="Rectangle 115"/>
            <p:cNvSpPr>
              <a:spLocks noChangeArrowheads="1"/>
            </p:cNvSpPr>
            <p:nvPr/>
          </p:nvSpPr>
          <p:spPr bwMode="auto">
            <a:xfrm>
              <a:off x="2016" y="1705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3" name="Rectangle 116"/>
            <p:cNvSpPr>
              <a:spLocks noChangeArrowheads="1"/>
            </p:cNvSpPr>
            <p:nvPr/>
          </p:nvSpPr>
          <p:spPr bwMode="auto">
            <a:xfrm>
              <a:off x="2015" y="1725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4" name="Rectangle 117"/>
            <p:cNvSpPr>
              <a:spLocks noChangeArrowheads="1"/>
            </p:cNvSpPr>
            <p:nvPr/>
          </p:nvSpPr>
          <p:spPr bwMode="auto">
            <a:xfrm>
              <a:off x="3340" y="2297"/>
              <a:ext cx="426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5" name="Rectangle 118"/>
            <p:cNvSpPr>
              <a:spLocks noChangeArrowheads="1"/>
            </p:cNvSpPr>
            <p:nvPr/>
          </p:nvSpPr>
          <p:spPr bwMode="auto">
            <a:xfrm>
              <a:off x="3340" y="229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6" name="Rectangle 119"/>
            <p:cNvSpPr>
              <a:spLocks noChangeArrowheads="1"/>
            </p:cNvSpPr>
            <p:nvPr/>
          </p:nvSpPr>
          <p:spPr bwMode="auto">
            <a:xfrm>
              <a:off x="3340" y="231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7" name="Rectangle 120"/>
            <p:cNvSpPr>
              <a:spLocks noChangeArrowheads="1"/>
            </p:cNvSpPr>
            <p:nvPr/>
          </p:nvSpPr>
          <p:spPr bwMode="auto">
            <a:xfrm>
              <a:off x="2844" y="2297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8" name="Rectangle 121"/>
            <p:cNvSpPr>
              <a:spLocks noChangeArrowheads="1"/>
            </p:cNvSpPr>
            <p:nvPr/>
          </p:nvSpPr>
          <p:spPr bwMode="auto">
            <a:xfrm>
              <a:off x="2844" y="229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9" name="Rectangle 122"/>
            <p:cNvSpPr>
              <a:spLocks noChangeArrowheads="1"/>
            </p:cNvSpPr>
            <p:nvPr/>
          </p:nvSpPr>
          <p:spPr bwMode="auto">
            <a:xfrm>
              <a:off x="2844" y="2317"/>
              <a:ext cx="181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0" name="Rectangle 123"/>
            <p:cNvSpPr>
              <a:spLocks noChangeArrowheads="1"/>
            </p:cNvSpPr>
            <p:nvPr/>
          </p:nvSpPr>
          <p:spPr bwMode="auto">
            <a:xfrm>
              <a:off x="2936" y="2899"/>
              <a:ext cx="32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1" name="Rectangle 124"/>
            <p:cNvSpPr>
              <a:spLocks noChangeArrowheads="1"/>
            </p:cNvSpPr>
            <p:nvPr/>
          </p:nvSpPr>
          <p:spPr bwMode="auto">
            <a:xfrm>
              <a:off x="2936" y="2899"/>
              <a:ext cx="2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2" name="Rectangle 125"/>
            <p:cNvSpPr>
              <a:spLocks noChangeArrowheads="1"/>
            </p:cNvSpPr>
            <p:nvPr/>
          </p:nvSpPr>
          <p:spPr bwMode="auto">
            <a:xfrm>
              <a:off x="2935" y="2913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3" name="Rectangle 127"/>
            <p:cNvSpPr>
              <a:spLocks noChangeArrowheads="1"/>
            </p:cNvSpPr>
            <p:nvPr/>
          </p:nvSpPr>
          <p:spPr bwMode="auto">
            <a:xfrm>
              <a:off x="2591" y="2879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4" name="Rectangle 128"/>
            <p:cNvSpPr>
              <a:spLocks noChangeArrowheads="1"/>
            </p:cNvSpPr>
            <p:nvPr/>
          </p:nvSpPr>
          <p:spPr bwMode="auto">
            <a:xfrm>
              <a:off x="2591" y="2879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5" name="Rectangle 129"/>
            <p:cNvSpPr>
              <a:spLocks noChangeArrowheads="1"/>
            </p:cNvSpPr>
            <p:nvPr/>
          </p:nvSpPr>
          <p:spPr bwMode="auto">
            <a:xfrm>
              <a:off x="2591" y="2898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6" name="Rectangle 130"/>
            <p:cNvSpPr>
              <a:spLocks noChangeArrowheads="1"/>
            </p:cNvSpPr>
            <p:nvPr/>
          </p:nvSpPr>
          <p:spPr bwMode="auto">
            <a:xfrm>
              <a:off x="2157" y="2378"/>
              <a:ext cx="31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7" name="Rectangle 131"/>
            <p:cNvSpPr>
              <a:spLocks noChangeArrowheads="1"/>
            </p:cNvSpPr>
            <p:nvPr/>
          </p:nvSpPr>
          <p:spPr bwMode="auto">
            <a:xfrm>
              <a:off x="2157" y="2377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8" name="Rectangle 132"/>
            <p:cNvSpPr>
              <a:spLocks noChangeArrowheads="1"/>
            </p:cNvSpPr>
            <p:nvPr/>
          </p:nvSpPr>
          <p:spPr bwMode="auto">
            <a:xfrm>
              <a:off x="2155" y="2392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9" name="Rectangle 134"/>
            <p:cNvSpPr>
              <a:spLocks noChangeArrowheads="1"/>
            </p:cNvSpPr>
            <p:nvPr/>
          </p:nvSpPr>
          <p:spPr bwMode="auto">
            <a:xfrm>
              <a:off x="1803" y="237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0" name="Rectangle 135"/>
            <p:cNvSpPr>
              <a:spLocks noChangeArrowheads="1"/>
            </p:cNvSpPr>
            <p:nvPr/>
          </p:nvSpPr>
          <p:spPr bwMode="auto">
            <a:xfrm>
              <a:off x="1803" y="2377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1" name="Rectangle 136"/>
            <p:cNvSpPr>
              <a:spLocks noChangeArrowheads="1"/>
            </p:cNvSpPr>
            <p:nvPr/>
          </p:nvSpPr>
          <p:spPr bwMode="auto">
            <a:xfrm>
              <a:off x="1802" y="239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2" name="Rectangle 137"/>
            <p:cNvSpPr>
              <a:spLocks noChangeArrowheads="1"/>
            </p:cNvSpPr>
            <p:nvPr/>
          </p:nvSpPr>
          <p:spPr bwMode="auto">
            <a:xfrm>
              <a:off x="1367" y="2378"/>
              <a:ext cx="31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3" name="Rectangle 138"/>
            <p:cNvSpPr>
              <a:spLocks noChangeArrowheads="1"/>
            </p:cNvSpPr>
            <p:nvPr/>
          </p:nvSpPr>
          <p:spPr bwMode="auto">
            <a:xfrm>
              <a:off x="1367" y="2377"/>
              <a:ext cx="21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4" name="Rectangle 139"/>
            <p:cNvSpPr>
              <a:spLocks noChangeArrowheads="1"/>
            </p:cNvSpPr>
            <p:nvPr/>
          </p:nvSpPr>
          <p:spPr bwMode="auto">
            <a:xfrm>
              <a:off x="1367" y="2392"/>
              <a:ext cx="21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5" name="Rectangle 141"/>
            <p:cNvSpPr>
              <a:spLocks noChangeArrowheads="1"/>
            </p:cNvSpPr>
            <p:nvPr/>
          </p:nvSpPr>
          <p:spPr bwMode="auto">
            <a:xfrm>
              <a:off x="1044" y="2388"/>
              <a:ext cx="26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6" name="Rectangle 142"/>
            <p:cNvSpPr>
              <a:spLocks noChangeArrowheads="1"/>
            </p:cNvSpPr>
            <p:nvPr/>
          </p:nvSpPr>
          <p:spPr bwMode="auto">
            <a:xfrm>
              <a:off x="1044" y="2388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7" name="Rectangle 143"/>
            <p:cNvSpPr>
              <a:spLocks noChangeArrowheads="1"/>
            </p:cNvSpPr>
            <p:nvPr/>
          </p:nvSpPr>
          <p:spPr bwMode="auto">
            <a:xfrm>
              <a:off x="1043" y="240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8" name="Rectangle 144"/>
            <p:cNvSpPr>
              <a:spLocks noChangeArrowheads="1"/>
            </p:cNvSpPr>
            <p:nvPr/>
          </p:nvSpPr>
          <p:spPr bwMode="auto">
            <a:xfrm>
              <a:off x="812" y="1716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9" name="Rectangle 145"/>
            <p:cNvSpPr>
              <a:spLocks noChangeArrowheads="1"/>
            </p:cNvSpPr>
            <p:nvPr/>
          </p:nvSpPr>
          <p:spPr bwMode="auto">
            <a:xfrm>
              <a:off x="812" y="1716"/>
              <a:ext cx="28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0" name="Rectangle 146"/>
            <p:cNvSpPr>
              <a:spLocks noChangeArrowheads="1"/>
            </p:cNvSpPr>
            <p:nvPr/>
          </p:nvSpPr>
          <p:spPr bwMode="auto">
            <a:xfrm>
              <a:off x="811" y="1734"/>
              <a:ext cx="24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1" name="Rectangle 147"/>
            <p:cNvSpPr>
              <a:spLocks noChangeArrowheads="1"/>
            </p:cNvSpPr>
            <p:nvPr/>
          </p:nvSpPr>
          <p:spPr bwMode="auto">
            <a:xfrm>
              <a:off x="1246" y="1716"/>
              <a:ext cx="2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2" name="Rectangle 148"/>
            <p:cNvSpPr>
              <a:spLocks noChangeArrowheads="1"/>
            </p:cNvSpPr>
            <p:nvPr/>
          </p:nvSpPr>
          <p:spPr bwMode="auto">
            <a:xfrm>
              <a:off x="124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3" name="Rectangle 149"/>
            <p:cNvSpPr>
              <a:spLocks noChangeArrowheads="1"/>
            </p:cNvSpPr>
            <p:nvPr/>
          </p:nvSpPr>
          <p:spPr bwMode="auto">
            <a:xfrm>
              <a:off x="1246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4" name="Rectangle 150"/>
            <p:cNvSpPr>
              <a:spLocks noChangeArrowheads="1"/>
            </p:cNvSpPr>
            <p:nvPr/>
          </p:nvSpPr>
          <p:spPr bwMode="auto">
            <a:xfrm>
              <a:off x="376" y="1716"/>
              <a:ext cx="3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5" name="Rectangle 151"/>
            <p:cNvSpPr>
              <a:spLocks noChangeArrowheads="1"/>
            </p:cNvSpPr>
            <p:nvPr/>
          </p:nvSpPr>
          <p:spPr bwMode="auto">
            <a:xfrm>
              <a:off x="376" y="1716"/>
              <a:ext cx="2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6" name="Rectangle 152"/>
            <p:cNvSpPr>
              <a:spLocks noChangeArrowheads="1"/>
            </p:cNvSpPr>
            <p:nvPr/>
          </p:nvSpPr>
          <p:spPr bwMode="auto">
            <a:xfrm>
              <a:off x="375" y="1734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7" name="Rectangle 153"/>
            <p:cNvSpPr>
              <a:spLocks noChangeArrowheads="1"/>
            </p:cNvSpPr>
            <p:nvPr/>
          </p:nvSpPr>
          <p:spPr bwMode="auto">
            <a:xfrm>
              <a:off x="1115" y="2639"/>
              <a:ext cx="14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8" name="Rectangle 154"/>
            <p:cNvSpPr>
              <a:spLocks noChangeArrowheads="1"/>
            </p:cNvSpPr>
            <p:nvPr/>
          </p:nvSpPr>
          <p:spPr bwMode="auto">
            <a:xfrm>
              <a:off x="1114" y="2661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9" name="Rectangle 155"/>
            <p:cNvSpPr>
              <a:spLocks noChangeArrowheads="1"/>
            </p:cNvSpPr>
            <p:nvPr/>
          </p:nvSpPr>
          <p:spPr bwMode="auto">
            <a:xfrm>
              <a:off x="2299" y="2629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0" name="Rectangle 156"/>
            <p:cNvSpPr>
              <a:spLocks noChangeArrowheads="1"/>
            </p:cNvSpPr>
            <p:nvPr/>
          </p:nvSpPr>
          <p:spPr bwMode="auto">
            <a:xfrm>
              <a:off x="2297" y="2652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1" name="Rectangle 157"/>
            <p:cNvSpPr>
              <a:spLocks noChangeArrowheads="1"/>
            </p:cNvSpPr>
            <p:nvPr/>
          </p:nvSpPr>
          <p:spPr bwMode="auto">
            <a:xfrm>
              <a:off x="2612" y="3150"/>
              <a:ext cx="143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2" name="Rectangle 158"/>
            <p:cNvSpPr>
              <a:spLocks noChangeArrowheads="1"/>
            </p:cNvSpPr>
            <p:nvPr/>
          </p:nvSpPr>
          <p:spPr bwMode="auto">
            <a:xfrm>
              <a:off x="2612" y="3174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3" name="Rectangle 159"/>
            <p:cNvSpPr>
              <a:spLocks noChangeArrowheads="1"/>
            </p:cNvSpPr>
            <p:nvPr/>
          </p:nvSpPr>
          <p:spPr bwMode="auto">
            <a:xfrm>
              <a:off x="3816" y="3160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4" name="Rectangle 160"/>
            <p:cNvSpPr>
              <a:spLocks noChangeArrowheads="1"/>
            </p:cNvSpPr>
            <p:nvPr/>
          </p:nvSpPr>
          <p:spPr bwMode="auto">
            <a:xfrm>
              <a:off x="3815" y="3183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5" name="Rectangle 161"/>
            <p:cNvSpPr>
              <a:spLocks noChangeArrowheads="1"/>
            </p:cNvSpPr>
            <p:nvPr/>
          </p:nvSpPr>
          <p:spPr bwMode="auto">
            <a:xfrm>
              <a:off x="1832" y="2618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6" name="Rectangle 162"/>
            <p:cNvSpPr>
              <a:spLocks noChangeArrowheads="1"/>
            </p:cNvSpPr>
            <p:nvPr/>
          </p:nvSpPr>
          <p:spPr bwMode="auto">
            <a:xfrm>
              <a:off x="1832" y="2641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7" name="Rectangle 163"/>
            <p:cNvSpPr>
              <a:spLocks noChangeArrowheads="1"/>
            </p:cNvSpPr>
            <p:nvPr/>
          </p:nvSpPr>
          <p:spPr bwMode="auto">
            <a:xfrm>
              <a:off x="1500" y="2629"/>
              <a:ext cx="122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8" name="Rectangle 164"/>
            <p:cNvSpPr>
              <a:spLocks noChangeArrowheads="1"/>
            </p:cNvSpPr>
            <p:nvPr/>
          </p:nvSpPr>
          <p:spPr bwMode="auto">
            <a:xfrm>
              <a:off x="1513" y="2629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9" name="Rectangle 165"/>
            <p:cNvSpPr>
              <a:spLocks noChangeArrowheads="1"/>
            </p:cNvSpPr>
            <p:nvPr/>
          </p:nvSpPr>
          <p:spPr bwMode="auto">
            <a:xfrm>
              <a:off x="872" y="1986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0" name="Rectangle 166"/>
            <p:cNvSpPr>
              <a:spLocks noChangeArrowheads="1"/>
            </p:cNvSpPr>
            <p:nvPr/>
          </p:nvSpPr>
          <p:spPr bwMode="auto">
            <a:xfrm>
              <a:off x="872" y="201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1" name="Rectangle 167"/>
            <p:cNvSpPr>
              <a:spLocks noChangeArrowheads="1"/>
            </p:cNvSpPr>
            <p:nvPr/>
          </p:nvSpPr>
          <p:spPr bwMode="auto">
            <a:xfrm>
              <a:off x="417" y="1986"/>
              <a:ext cx="122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2" name="Rectangle 168"/>
            <p:cNvSpPr>
              <a:spLocks noChangeArrowheads="1"/>
            </p:cNvSpPr>
            <p:nvPr/>
          </p:nvSpPr>
          <p:spPr bwMode="auto">
            <a:xfrm>
              <a:off x="417" y="2010"/>
              <a:ext cx="63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3" name="Rectangle 169"/>
            <p:cNvSpPr>
              <a:spLocks noChangeArrowheads="1"/>
            </p:cNvSpPr>
            <p:nvPr/>
          </p:nvSpPr>
          <p:spPr bwMode="auto">
            <a:xfrm>
              <a:off x="2591" y="1977"/>
              <a:ext cx="12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4" name="Rectangle 170"/>
            <p:cNvSpPr>
              <a:spLocks noChangeArrowheads="1"/>
            </p:cNvSpPr>
            <p:nvPr/>
          </p:nvSpPr>
          <p:spPr bwMode="auto">
            <a:xfrm>
              <a:off x="2591" y="200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5" name="Rectangle 171"/>
            <p:cNvSpPr>
              <a:spLocks noChangeArrowheads="1"/>
            </p:cNvSpPr>
            <p:nvPr/>
          </p:nvSpPr>
          <p:spPr bwMode="auto">
            <a:xfrm>
              <a:off x="3572" y="2598"/>
              <a:ext cx="124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6" name="Rectangle 172"/>
            <p:cNvSpPr>
              <a:spLocks noChangeArrowheads="1"/>
            </p:cNvSpPr>
            <p:nvPr/>
          </p:nvSpPr>
          <p:spPr bwMode="auto">
            <a:xfrm>
              <a:off x="3572" y="2622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7" name="Rectangle 173"/>
            <p:cNvSpPr>
              <a:spLocks noChangeArrowheads="1"/>
            </p:cNvSpPr>
            <p:nvPr/>
          </p:nvSpPr>
          <p:spPr bwMode="auto">
            <a:xfrm>
              <a:off x="3199" y="3160"/>
              <a:ext cx="12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8" name="Rectangle 174"/>
            <p:cNvSpPr>
              <a:spLocks noChangeArrowheads="1"/>
            </p:cNvSpPr>
            <p:nvPr/>
          </p:nvSpPr>
          <p:spPr bwMode="auto">
            <a:xfrm>
              <a:off x="3136" y="3183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9" name="Rectangle 175"/>
            <p:cNvSpPr>
              <a:spLocks noChangeArrowheads="1"/>
            </p:cNvSpPr>
            <p:nvPr/>
          </p:nvSpPr>
          <p:spPr bwMode="auto">
            <a:xfrm>
              <a:off x="4281" y="3150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0" name="Rectangle 176"/>
            <p:cNvSpPr>
              <a:spLocks noChangeArrowheads="1"/>
            </p:cNvSpPr>
            <p:nvPr/>
          </p:nvSpPr>
          <p:spPr bwMode="auto">
            <a:xfrm>
              <a:off x="4281" y="3174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1" name="Rectangle 177"/>
            <p:cNvSpPr>
              <a:spLocks noChangeArrowheads="1"/>
            </p:cNvSpPr>
            <p:nvPr/>
          </p:nvSpPr>
          <p:spPr bwMode="auto">
            <a:xfrm>
              <a:off x="5151" y="2608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2" name="Rectangle 178"/>
            <p:cNvSpPr>
              <a:spLocks noChangeArrowheads="1"/>
            </p:cNvSpPr>
            <p:nvPr/>
          </p:nvSpPr>
          <p:spPr bwMode="auto">
            <a:xfrm>
              <a:off x="5151" y="2631"/>
              <a:ext cx="6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3" name="Freeform 179"/>
            <p:cNvSpPr>
              <a:spLocks/>
            </p:cNvSpPr>
            <p:nvPr/>
          </p:nvSpPr>
          <p:spPr bwMode="auto">
            <a:xfrm>
              <a:off x="4719" y="3163"/>
              <a:ext cx="166" cy="175"/>
            </a:xfrm>
            <a:custGeom>
              <a:avLst/>
              <a:gdLst>
                <a:gd name="T0" fmla="*/ 166 w 166"/>
                <a:gd name="T1" fmla="*/ 14 h 175"/>
                <a:gd name="T2" fmla="*/ 152 w 166"/>
                <a:gd name="T3" fmla="*/ 0 h 175"/>
                <a:gd name="T4" fmla="*/ 0 w 166"/>
                <a:gd name="T5" fmla="*/ 160 h 175"/>
                <a:gd name="T6" fmla="*/ 15 w 166"/>
                <a:gd name="T7" fmla="*/ 175 h 175"/>
                <a:gd name="T8" fmla="*/ 166 w 166"/>
                <a:gd name="T9" fmla="*/ 14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6"/>
                <a:gd name="T16" fmla="*/ 0 h 175"/>
                <a:gd name="T17" fmla="*/ 166 w 166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6" h="175">
                  <a:moveTo>
                    <a:pt x="166" y="14"/>
                  </a:moveTo>
                  <a:lnTo>
                    <a:pt x="152" y="0"/>
                  </a:lnTo>
                  <a:lnTo>
                    <a:pt x="0" y="160"/>
                  </a:lnTo>
                  <a:lnTo>
                    <a:pt x="15" y="175"/>
                  </a:lnTo>
                  <a:lnTo>
                    <a:pt x="166" y="14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4" name="Line 180"/>
            <p:cNvSpPr>
              <a:spLocks noChangeShapeType="1"/>
            </p:cNvSpPr>
            <p:nvPr/>
          </p:nvSpPr>
          <p:spPr bwMode="auto">
            <a:xfrm flipH="1">
              <a:off x="4728" y="3168"/>
              <a:ext cx="168" cy="14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75" name="Rectangle 9"/>
            <p:cNvSpPr>
              <a:spLocks noChangeArrowheads="1"/>
            </p:cNvSpPr>
            <p:nvPr/>
          </p:nvSpPr>
          <p:spPr bwMode="auto">
            <a:xfrm>
              <a:off x="796" y="1339"/>
              <a:ext cx="68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6" name="Rectangle 11"/>
            <p:cNvSpPr>
              <a:spLocks noChangeArrowheads="1"/>
            </p:cNvSpPr>
            <p:nvPr/>
          </p:nvSpPr>
          <p:spPr bwMode="auto">
            <a:xfrm>
              <a:off x="992" y="1397"/>
              <a:ext cx="34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7" name="Rectangle 12"/>
            <p:cNvSpPr>
              <a:spLocks noChangeArrowheads="1"/>
            </p:cNvSpPr>
            <p:nvPr/>
          </p:nvSpPr>
          <p:spPr bwMode="auto">
            <a:xfrm>
              <a:off x="2253" y="1339"/>
              <a:ext cx="70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8" name="Rectangle 14"/>
            <p:cNvSpPr>
              <a:spLocks noChangeArrowheads="1"/>
            </p:cNvSpPr>
            <p:nvPr/>
          </p:nvSpPr>
          <p:spPr bwMode="auto">
            <a:xfrm>
              <a:off x="2467" y="1397"/>
              <a:ext cx="34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outlook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79" name="Rectangle 15"/>
            <p:cNvSpPr>
              <a:spLocks noChangeArrowheads="1"/>
            </p:cNvSpPr>
            <p:nvPr/>
          </p:nvSpPr>
          <p:spPr bwMode="auto">
            <a:xfrm>
              <a:off x="3892" y="1339"/>
              <a:ext cx="618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0" name="Rectangle 17"/>
            <p:cNvSpPr>
              <a:spLocks noChangeArrowheads="1"/>
            </p:cNvSpPr>
            <p:nvPr/>
          </p:nvSpPr>
          <p:spPr bwMode="auto">
            <a:xfrm>
              <a:off x="4089" y="1397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windy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81" name="Rectangle 27"/>
            <p:cNvSpPr>
              <a:spLocks noChangeArrowheads="1"/>
            </p:cNvSpPr>
            <p:nvPr/>
          </p:nvSpPr>
          <p:spPr bwMode="auto">
            <a:xfrm>
              <a:off x="2910" y="1951"/>
              <a:ext cx="670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2" name="Rectangle 29"/>
            <p:cNvSpPr>
              <a:spLocks noChangeArrowheads="1"/>
            </p:cNvSpPr>
            <p:nvPr/>
          </p:nvSpPr>
          <p:spPr bwMode="auto">
            <a:xfrm>
              <a:off x="3057" y="1990"/>
              <a:ext cx="397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humidity</a:t>
              </a:r>
              <a:endParaRPr lang="en-GB" sz="1100" dirty="0">
                <a:latin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850900" y="1789113"/>
          <a:ext cx="3792538" cy="2792412"/>
        </p:xfrm>
        <a:graphic>
          <a:graphicData uri="http://schemas.openxmlformats.org/presentationml/2006/ole">
            <p:oleObj spid="_x0000_s2050" name="Worksheet" r:id="rId3" imgW="4160545" imgH="2872741" progId="Excel.Sheet.8">
              <p:embed/>
            </p:oleObj>
          </a:graphicData>
        </a:graphic>
      </p:graphicFrame>
      <p:sp>
        <p:nvSpPr>
          <p:cNvPr id="2053" name="Text Box 104"/>
          <p:cNvSpPr txBox="1">
            <a:spLocks noChangeArrowheads="1"/>
          </p:cNvSpPr>
          <p:nvPr/>
        </p:nvSpPr>
        <p:spPr bwMode="auto">
          <a:xfrm>
            <a:off x="1187450" y="4797425"/>
            <a:ext cx="2813050" cy="1322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Gain(Outlook) = 0.246 bits</a:t>
            </a:r>
          </a:p>
          <a:p>
            <a:r>
              <a:rPr lang="en-GB" sz="1600" b="1" dirty="0">
                <a:latin typeface="Arial Narrow" pitchFamily="34" charset="0"/>
              </a:rPr>
              <a:t>Gain(Temperature) = 0.029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0.151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0.048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Outlook is chosen as the root.</a:t>
            </a:r>
          </a:p>
        </p:txBody>
      </p:sp>
      <p:grpSp>
        <p:nvGrpSpPr>
          <p:cNvPr id="2054" name="Group 161"/>
          <p:cNvGrpSpPr>
            <a:grpSpLocks/>
          </p:cNvGrpSpPr>
          <p:nvPr/>
        </p:nvGrpSpPr>
        <p:grpSpPr bwMode="auto">
          <a:xfrm>
            <a:off x="5638800" y="2794000"/>
            <a:ext cx="2667000" cy="1397000"/>
            <a:chOff x="3264" y="2768"/>
            <a:chExt cx="1680" cy="880"/>
          </a:xfrm>
        </p:grpSpPr>
        <p:sp>
          <p:nvSpPr>
            <p:cNvPr id="2056" name="Rectangle 107"/>
            <p:cNvSpPr>
              <a:spLocks noChangeArrowheads="1"/>
            </p:cNvSpPr>
            <p:nvPr/>
          </p:nvSpPr>
          <p:spPr bwMode="auto">
            <a:xfrm>
              <a:off x="3840" y="276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Rectangle 108"/>
            <p:cNvSpPr>
              <a:spLocks noChangeArrowheads="1"/>
            </p:cNvSpPr>
            <p:nvPr/>
          </p:nvSpPr>
          <p:spPr bwMode="auto">
            <a:xfrm>
              <a:off x="3904" y="2880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Rectangle 109"/>
            <p:cNvSpPr>
              <a:spLocks noChangeArrowheads="1"/>
            </p:cNvSpPr>
            <p:nvPr/>
          </p:nvSpPr>
          <p:spPr bwMode="auto">
            <a:xfrm>
              <a:off x="3936" y="2832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59" name="Line 116"/>
            <p:cNvSpPr>
              <a:spLocks noChangeShapeType="1"/>
            </p:cNvSpPr>
            <p:nvPr/>
          </p:nvSpPr>
          <p:spPr bwMode="auto">
            <a:xfrm flipH="1">
              <a:off x="3494" y="3003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Line 117"/>
            <p:cNvSpPr>
              <a:spLocks noChangeShapeType="1"/>
            </p:cNvSpPr>
            <p:nvPr/>
          </p:nvSpPr>
          <p:spPr bwMode="auto">
            <a:xfrm>
              <a:off x="4133" y="3003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Line 118"/>
            <p:cNvSpPr>
              <a:spLocks noChangeShapeType="1"/>
            </p:cNvSpPr>
            <p:nvPr/>
          </p:nvSpPr>
          <p:spPr bwMode="auto">
            <a:xfrm>
              <a:off x="4346" y="3003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Oval 119"/>
            <p:cNvSpPr>
              <a:spLocks noChangeArrowheads="1"/>
            </p:cNvSpPr>
            <p:nvPr/>
          </p:nvSpPr>
          <p:spPr bwMode="auto">
            <a:xfrm>
              <a:off x="4011" y="3276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3" name="Rectangle 120"/>
            <p:cNvSpPr>
              <a:spLocks noChangeArrowheads="1"/>
            </p:cNvSpPr>
            <p:nvPr/>
          </p:nvSpPr>
          <p:spPr bwMode="auto">
            <a:xfrm>
              <a:off x="4118" y="3296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Rectangle 121"/>
            <p:cNvSpPr>
              <a:spLocks noChangeArrowheads="1"/>
            </p:cNvSpPr>
            <p:nvPr/>
          </p:nvSpPr>
          <p:spPr bwMode="auto">
            <a:xfrm>
              <a:off x="4118" y="3295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5" name="Rectangle 125"/>
            <p:cNvSpPr>
              <a:spLocks noChangeArrowheads="1"/>
            </p:cNvSpPr>
            <p:nvPr/>
          </p:nvSpPr>
          <p:spPr bwMode="auto">
            <a:xfrm>
              <a:off x="3541" y="3119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Rectangle 126"/>
            <p:cNvSpPr>
              <a:spLocks noChangeArrowheads="1"/>
            </p:cNvSpPr>
            <p:nvPr/>
          </p:nvSpPr>
          <p:spPr bwMode="auto">
            <a:xfrm>
              <a:off x="3541" y="3111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Rectangle 127"/>
            <p:cNvSpPr>
              <a:spLocks noChangeArrowheads="1"/>
            </p:cNvSpPr>
            <p:nvPr/>
          </p:nvSpPr>
          <p:spPr bwMode="auto">
            <a:xfrm>
              <a:off x="3408" y="3053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8" name="Rectangle 128"/>
            <p:cNvSpPr>
              <a:spLocks noChangeArrowheads="1"/>
            </p:cNvSpPr>
            <p:nvPr/>
          </p:nvSpPr>
          <p:spPr bwMode="auto">
            <a:xfrm>
              <a:off x="3975" y="3119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Rectangle 129"/>
            <p:cNvSpPr>
              <a:spLocks noChangeArrowheads="1"/>
            </p:cNvSpPr>
            <p:nvPr/>
          </p:nvSpPr>
          <p:spPr bwMode="auto">
            <a:xfrm>
              <a:off x="3975" y="3111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Rectangle 130"/>
            <p:cNvSpPr>
              <a:spLocks noChangeArrowheads="1"/>
            </p:cNvSpPr>
            <p:nvPr/>
          </p:nvSpPr>
          <p:spPr bwMode="auto">
            <a:xfrm>
              <a:off x="3976" y="3072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2071" name="Rectangle 131"/>
            <p:cNvSpPr>
              <a:spLocks noChangeArrowheads="1"/>
            </p:cNvSpPr>
            <p:nvPr/>
          </p:nvSpPr>
          <p:spPr bwMode="auto">
            <a:xfrm>
              <a:off x="4505" y="3119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Rectangle 132"/>
            <p:cNvSpPr>
              <a:spLocks noChangeArrowheads="1"/>
            </p:cNvSpPr>
            <p:nvPr/>
          </p:nvSpPr>
          <p:spPr bwMode="auto">
            <a:xfrm>
              <a:off x="4505" y="3111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3" name="Rectangle 133"/>
            <p:cNvSpPr>
              <a:spLocks noChangeArrowheads="1"/>
            </p:cNvSpPr>
            <p:nvPr/>
          </p:nvSpPr>
          <p:spPr bwMode="auto">
            <a:xfrm>
              <a:off x="4641" y="3072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74" name="AutoShape 159"/>
            <p:cNvSpPr>
              <a:spLocks noChangeArrowheads="1"/>
            </p:cNvSpPr>
            <p:nvPr/>
          </p:nvSpPr>
          <p:spPr bwMode="auto">
            <a:xfrm>
              <a:off x="3264" y="3312"/>
              <a:ext cx="432" cy="33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5" name="AutoShape 160"/>
            <p:cNvSpPr>
              <a:spLocks noChangeArrowheads="1"/>
            </p:cNvSpPr>
            <p:nvPr/>
          </p:nvSpPr>
          <p:spPr bwMode="auto">
            <a:xfrm>
              <a:off x="4512" y="3264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055" name="AutoShape 162"/>
          <p:cNvSpPr>
            <a:spLocks noChangeArrowheads="1"/>
          </p:cNvSpPr>
          <p:nvPr/>
        </p:nvSpPr>
        <p:spPr bwMode="auto">
          <a:xfrm>
            <a:off x="2484438" y="4581525"/>
            <a:ext cx="228600" cy="2286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>
          <a:xfrm>
            <a:off x="476280" y="1000108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grpSp>
        <p:nvGrpSpPr>
          <p:cNvPr id="3077" name="Group 30"/>
          <p:cNvGrpSpPr>
            <a:grpSpLocks/>
          </p:cNvGrpSpPr>
          <p:nvPr/>
        </p:nvGrpSpPr>
        <p:grpSpPr bwMode="auto">
          <a:xfrm>
            <a:off x="1062038" y="1844675"/>
            <a:ext cx="3581400" cy="1568450"/>
            <a:chOff x="480" y="1164"/>
            <a:chExt cx="2256" cy="852"/>
          </a:xfrm>
        </p:grpSpPr>
        <p:graphicFrame>
          <p:nvGraphicFramePr>
            <p:cNvPr id="3074" name="Object 2"/>
            <p:cNvGraphicFramePr>
              <a:graphicFrameLocks noChangeAspect="1"/>
            </p:cNvGraphicFramePr>
            <p:nvPr/>
          </p:nvGraphicFramePr>
          <p:xfrm>
            <a:off x="540" y="1386"/>
            <a:ext cx="1764" cy="630"/>
          </p:xfrm>
          <a:graphic>
            <a:graphicData uri="http://schemas.openxmlformats.org/presentationml/2006/ole">
              <p:oleObj spid="_x0000_s3074" name="Worksheet" r:id="rId3" imgW="3078000" imgH="1029240" progId="Excel.Sheet.8">
                <p:embed/>
              </p:oleObj>
            </a:graphicData>
          </a:graphic>
        </p:graphicFrame>
        <p:sp>
          <p:nvSpPr>
            <p:cNvPr id="3113" name="Text Box 6"/>
            <p:cNvSpPr txBox="1">
              <a:spLocks noChangeArrowheads="1"/>
            </p:cNvSpPr>
            <p:nvPr/>
          </p:nvSpPr>
          <p:spPr bwMode="auto">
            <a:xfrm>
              <a:off x="480" y="116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Set(outlook=sunny)</a:t>
              </a:r>
            </a:p>
          </p:txBody>
        </p:sp>
      </p:grp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1116013" y="3933825"/>
            <a:ext cx="2897187" cy="1076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0.571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Gain(Humidity) = 0.971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0.020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Humidity is chosen as the root.</a:t>
            </a:r>
          </a:p>
        </p:txBody>
      </p:sp>
      <p:sp>
        <p:nvSpPr>
          <p:cNvPr id="3079" name="AutoShape 31"/>
          <p:cNvSpPr>
            <a:spLocks noChangeArrowheads="1"/>
          </p:cNvSpPr>
          <p:nvPr/>
        </p:nvSpPr>
        <p:spPr bwMode="auto">
          <a:xfrm>
            <a:off x="2514600" y="3500438"/>
            <a:ext cx="257175" cy="309562"/>
          </a:xfrm>
          <a:prstGeom prst="downArrow">
            <a:avLst>
              <a:gd name="adj1" fmla="val 50000"/>
              <a:gd name="adj2" fmla="val 5844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080" name="Group 47"/>
          <p:cNvGrpSpPr>
            <a:grpSpLocks/>
          </p:cNvGrpSpPr>
          <p:nvPr/>
        </p:nvGrpSpPr>
        <p:grpSpPr bwMode="auto">
          <a:xfrm>
            <a:off x="5219700" y="2606675"/>
            <a:ext cx="3276600" cy="1812925"/>
            <a:chOff x="3216" y="1392"/>
            <a:chExt cx="2064" cy="1142"/>
          </a:xfrm>
        </p:grpSpPr>
        <p:sp>
          <p:nvSpPr>
            <p:cNvPr id="3081" name="Line 45"/>
            <p:cNvSpPr>
              <a:spLocks noChangeShapeType="1"/>
            </p:cNvSpPr>
            <p:nvPr/>
          </p:nvSpPr>
          <p:spPr bwMode="auto">
            <a:xfrm>
              <a:off x="3840" y="2112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2" name="Line 43"/>
            <p:cNvSpPr>
              <a:spLocks noChangeShapeType="1"/>
            </p:cNvSpPr>
            <p:nvPr/>
          </p:nvSpPr>
          <p:spPr bwMode="auto">
            <a:xfrm flipH="1">
              <a:off x="3360" y="2112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3" name="Rectangle 10"/>
            <p:cNvSpPr>
              <a:spLocks noChangeArrowheads="1"/>
            </p:cNvSpPr>
            <p:nvPr/>
          </p:nvSpPr>
          <p:spPr bwMode="auto">
            <a:xfrm>
              <a:off x="4176" y="1392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Rectangle 11"/>
            <p:cNvSpPr>
              <a:spLocks noChangeArrowheads="1"/>
            </p:cNvSpPr>
            <p:nvPr/>
          </p:nvSpPr>
          <p:spPr bwMode="auto">
            <a:xfrm>
              <a:off x="4240" y="1488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Rectangle 12"/>
            <p:cNvSpPr>
              <a:spLocks noChangeArrowheads="1"/>
            </p:cNvSpPr>
            <p:nvPr/>
          </p:nvSpPr>
          <p:spPr bwMode="auto">
            <a:xfrm>
              <a:off x="4272" y="1440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86" name="Line 13"/>
            <p:cNvSpPr>
              <a:spLocks noChangeShapeType="1"/>
            </p:cNvSpPr>
            <p:nvPr/>
          </p:nvSpPr>
          <p:spPr bwMode="auto">
            <a:xfrm flipH="1">
              <a:off x="3830" y="1611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Line 14"/>
            <p:cNvSpPr>
              <a:spLocks noChangeShapeType="1"/>
            </p:cNvSpPr>
            <p:nvPr/>
          </p:nvSpPr>
          <p:spPr bwMode="auto">
            <a:xfrm>
              <a:off x="4469" y="1611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Line 15"/>
            <p:cNvSpPr>
              <a:spLocks noChangeShapeType="1"/>
            </p:cNvSpPr>
            <p:nvPr/>
          </p:nvSpPr>
          <p:spPr bwMode="auto">
            <a:xfrm>
              <a:off x="4682" y="1611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Oval 16"/>
            <p:cNvSpPr>
              <a:spLocks noChangeArrowheads="1"/>
            </p:cNvSpPr>
            <p:nvPr/>
          </p:nvSpPr>
          <p:spPr bwMode="auto">
            <a:xfrm>
              <a:off x="4347" y="1884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Rectangle 17"/>
            <p:cNvSpPr>
              <a:spLocks noChangeArrowheads="1"/>
            </p:cNvSpPr>
            <p:nvPr/>
          </p:nvSpPr>
          <p:spPr bwMode="auto">
            <a:xfrm>
              <a:off x="4454" y="1904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Rectangle 18"/>
            <p:cNvSpPr>
              <a:spLocks noChangeArrowheads="1"/>
            </p:cNvSpPr>
            <p:nvPr/>
          </p:nvSpPr>
          <p:spPr bwMode="auto">
            <a:xfrm>
              <a:off x="4454" y="1903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2" name="Rectangle 19"/>
            <p:cNvSpPr>
              <a:spLocks noChangeArrowheads="1"/>
            </p:cNvSpPr>
            <p:nvPr/>
          </p:nvSpPr>
          <p:spPr bwMode="auto">
            <a:xfrm>
              <a:off x="3877" y="1727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Rectangle 20"/>
            <p:cNvSpPr>
              <a:spLocks noChangeArrowheads="1"/>
            </p:cNvSpPr>
            <p:nvPr/>
          </p:nvSpPr>
          <p:spPr bwMode="auto">
            <a:xfrm>
              <a:off x="3877" y="1719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4" name="Rectangle 21"/>
            <p:cNvSpPr>
              <a:spLocks noChangeArrowheads="1"/>
            </p:cNvSpPr>
            <p:nvPr/>
          </p:nvSpPr>
          <p:spPr bwMode="auto">
            <a:xfrm>
              <a:off x="3744" y="1661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5" name="Rectangle 22"/>
            <p:cNvSpPr>
              <a:spLocks noChangeArrowheads="1"/>
            </p:cNvSpPr>
            <p:nvPr/>
          </p:nvSpPr>
          <p:spPr bwMode="auto">
            <a:xfrm>
              <a:off x="4311" y="1727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6" name="Rectangle 23"/>
            <p:cNvSpPr>
              <a:spLocks noChangeArrowheads="1"/>
            </p:cNvSpPr>
            <p:nvPr/>
          </p:nvSpPr>
          <p:spPr bwMode="auto">
            <a:xfrm>
              <a:off x="4311" y="1719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7" name="Rectangle 24"/>
            <p:cNvSpPr>
              <a:spLocks noChangeArrowheads="1"/>
            </p:cNvSpPr>
            <p:nvPr/>
          </p:nvSpPr>
          <p:spPr bwMode="auto">
            <a:xfrm>
              <a:off x="4312" y="1680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3098" name="Rectangle 25"/>
            <p:cNvSpPr>
              <a:spLocks noChangeArrowheads="1"/>
            </p:cNvSpPr>
            <p:nvPr/>
          </p:nvSpPr>
          <p:spPr bwMode="auto">
            <a:xfrm>
              <a:off x="4841" y="1727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9" name="Rectangle 26"/>
            <p:cNvSpPr>
              <a:spLocks noChangeArrowheads="1"/>
            </p:cNvSpPr>
            <p:nvPr/>
          </p:nvSpPr>
          <p:spPr bwMode="auto">
            <a:xfrm>
              <a:off x="4841" y="1719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00" name="Rectangle 27"/>
            <p:cNvSpPr>
              <a:spLocks noChangeArrowheads="1"/>
            </p:cNvSpPr>
            <p:nvPr/>
          </p:nvSpPr>
          <p:spPr bwMode="auto">
            <a:xfrm>
              <a:off x="4977" y="1680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1" name="AutoShape 29"/>
            <p:cNvSpPr>
              <a:spLocks noChangeArrowheads="1"/>
            </p:cNvSpPr>
            <p:nvPr/>
          </p:nvSpPr>
          <p:spPr bwMode="auto">
            <a:xfrm>
              <a:off x="4848" y="1872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102" name="Group 35"/>
            <p:cNvGrpSpPr>
              <a:grpSpLocks/>
            </p:cNvGrpSpPr>
            <p:nvPr/>
          </p:nvGrpSpPr>
          <p:grpSpPr bwMode="auto">
            <a:xfrm>
              <a:off x="3504" y="1920"/>
              <a:ext cx="577" cy="220"/>
              <a:chOff x="3504" y="2400"/>
              <a:chExt cx="577" cy="220"/>
            </a:xfrm>
          </p:grpSpPr>
          <p:sp>
            <p:nvSpPr>
              <p:cNvPr id="3111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2" name="Rectangle 34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3103" name="Group 39"/>
            <p:cNvGrpSpPr>
              <a:grpSpLocks/>
            </p:cNvGrpSpPr>
            <p:nvPr/>
          </p:nvGrpSpPr>
          <p:grpSpPr bwMode="auto">
            <a:xfrm>
              <a:off x="3216" y="2400"/>
              <a:ext cx="254" cy="134"/>
              <a:chOff x="3216" y="2448"/>
              <a:chExt cx="254" cy="134"/>
            </a:xfrm>
          </p:grpSpPr>
          <p:sp>
            <p:nvSpPr>
              <p:cNvPr id="3109" name="Oval 36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0" name="Rectangle 38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3104" name="Group 40"/>
            <p:cNvGrpSpPr>
              <a:grpSpLocks/>
            </p:cNvGrpSpPr>
            <p:nvPr/>
          </p:nvGrpSpPr>
          <p:grpSpPr bwMode="auto">
            <a:xfrm>
              <a:off x="4032" y="2400"/>
              <a:ext cx="240" cy="134"/>
              <a:chOff x="3216" y="2448"/>
              <a:chExt cx="254" cy="134"/>
            </a:xfrm>
          </p:grpSpPr>
          <p:sp>
            <p:nvSpPr>
              <p:cNvPr id="3107" name="Oval 41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08" name="Rectangle 42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3105" name="Rectangle 44"/>
            <p:cNvSpPr>
              <a:spLocks noChangeArrowheads="1"/>
            </p:cNvSpPr>
            <p:nvPr/>
          </p:nvSpPr>
          <p:spPr bwMode="auto">
            <a:xfrm>
              <a:off x="3276" y="2208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6" name="Rectangle 46"/>
            <p:cNvSpPr>
              <a:spLocks noChangeArrowheads="1"/>
            </p:cNvSpPr>
            <p:nvPr/>
          </p:nvSpPr>
          <p:spPr bwMode="auto">
            <a:xfrm>
              <a:off x="4074" y="2208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>
          <a:xfrm>
            <a:off x="500034" y="1038212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971550" y="3863975"/>
            <a:ext cx="2681288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0.020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0.020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Gain(Windy) = 0.971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Windy is chosen as the root.</a:t>
            </a:r>
          </a:p>
        </p:txBody>
      </p:sp>
      <p:sp>
        <p:nvSpPr>
          <p:cNvPr id="4102" name="AutoShape 8"/>
          <p:cNvSpPr>
            <a:spLocks noChangeArrowheads="1"/>
          </p:cNvSpPr>
          <p:nvPr/>
        </p:nvSpPr>
        <p:spPr bwMode="auto">
          <a:xfrm>
            <a:off x="2268538" y="3332163"/>
            <a:ext cx="215900" cy="312737"/>
          </a:xfrm>
          <a:prstGeom prst="downArrow">
            <a:avLst>
              <a:gd name="adj1" fmla="val 50000"/>
              <a:gd name="adj2" fmla="val 5828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03" name="Group 45"/>
          <p:cNvGrpSpPr>
            <a:grpSpLocks/>
          </p:cNvGrpSpPr>
          <p:nvPr/>
        </p:nvGrpSpPr>
        <p:grpSpPr bwMode="auto">
          <a:xfrm>
            <a:off x="838200" y="1847850"/>
            <a:ext cx="3581400" cy="1352550"/>
            <a:chOff x="528" y="1104"/>
            <a:chExt cx="2256" cy="852"/>
          </a:xfrm>
        </p:grpSpPr>
        <p:sp>
          <p:nvSpPr>
            <p:cNvPr id="4148" name="Text Box 6"/>
            <p:cNvSpPr txBox="1">
              <a:spLocks noChangeArrowheads="1"/>
            </p:cNvSpPr>
            <p:nvPr/>
          </p:nvSpPr>
          <p:spPr bwMode="auto">
            <a:xfrm>
              <a:off x="528" y="110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Set(outlook=rain)</a:t>
              </a:r>
            </a:p>
          </p:txBody>
        </p:sp>
        <p:graphicFrame>
          <p:nvGraphicFramePr>
            <p:cNvPr id="4098" name="Object 2"/>
            <p:cNvGraphicFramePr>
              <a:graphicFrameLocks noChangeAspect="1"/>
            </p:cNvGraphicFramePr>
            <p:nvPr/>
          </p:nvGraphicFramePr>
          <p:xfrm>
            <a:off x="600" y="1326"/>
            <a:ext cx="1764" cy="630"/>
          </p:xfrm>
          <a:graphic>
            <a:graphicData uri="http://schemas.openxmlformats.org/presentationml/2006/ole">
              <p:oleObj spid="_x0000_s4098" name="Worksheet" r:id="rId3" imgW="3078000" imgH="1029240" progId="Excel.Sheet.8">
                <p:embed/>
              </p:oleObj>
            </a:graphicData>
          </a:graphic>
        </p:graphicFrame>
      </p:grpSp>
      <p:grpSp>
        <p:nvGrpSpPr>
          <p:cNvPr id="4104" name="Group 59"/>
          <p:cNvGrpSpPr>
            <a:grpSpLocks/>
          </p:cNvGrpSpPr>
          <p:nvPr/>
        </p:nvGrpSpPr>
        <p:grpSpPr bwMode="auto">
          <a:xfrm>
            <a:off x="5021263" y="2835275"/>
            <a:ext cx="3741737" cy="1812925"/>
            <a:chOff x="3120" y="1690"/>
            <a:chExt cx="2357" cy="1142"/>
          </a:xfrm>
        </p:grpSpPr>
        <p:sp>
          <p:nvSpPr>
            <p:cNvPr id="4105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6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7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0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6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9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Rectangle 26"/>
            <p:cNvSpPr>
              <a:spLocks noChangeArrowheads="1"/>
            </p:cNvSpPr>
            <p:nvPr/>
          </p:nvSpPr>
          <p:spPr bwMode="auto">
            <a:xfrm>
              <a:off x="4216" y="1978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4122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4125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4146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7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4126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4144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5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4127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4142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3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28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29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0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1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2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3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0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Windy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4134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4140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1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4135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4138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9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36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7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88" y="285728"/>
            <a:ext cx="7429500" cy="595295"/>
          </a:xfrm>
        </p:spPr>
        <p:txBody>
          <a:bodyPr/>
          <a:lstStyle/>
          <a:p>
            <a:r>
              <a:rPr lang="en-GB" sz="3200" b="1" dirty="0" smtClean="0"/>
              <a:t>Other Algorithms</a:t>
            </a:r>
          </a:p>
        </p:txBody>
      </p:sp>
      <p:sp>
        <p:nvSpPr>
          <p:cNvPr id="5785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686800" cy="5181600"/>
          </a:xfrm>
        </p:spPr>
        <p:txBody>
          <a:bodyPr/>
          <a:lstStyle/>
          <a:p>
            <a:pPr marL="266700" indent="-266700">
              <a:defRPr/>
            </a:pPr>
            <a:r>
              <a:rPr lang="en-GB" sz="2600" b="1" dirty="0" smtClean="0"/>
              <a:t>Overview</a:t>
            </a:r>
            <a:endParaRPr lang="en-GB" sz="2600" b="1" dirty="0"/>
          </a:p>
          <a:p>
            <a:pPr marL="628650" lvl="1" indent="-361950">
              <a:defRPr/>
            </a:pPr>
            <a:r>
              <a:rPr lang="en-GB" altLang="zh-CN" sz="2400" dirty="0">
                <a:ea typeface="SimSun" pitchFamily="2" charset="-122"/>
              </a:rPr>
              <a:t>ID3 </a:t>
            </a:r>
            <a:r>
              <a:rPr lang="en-GB" altLang="zh-CN" sz="2400" dirty="0" smtClean="0">
                <a:ea typeface="SimSun" pitchFamily="2" charset="-122"/>
              </a:rPr>
              <a:t>Family: </a:t>
            </a:r>
            <a:r>
              <a:rPr lang="en-GB" altLang="zh-CN" sz="2400" dirty="0">
                <a:ea typeface="SimSun" pitchFamily="2" charset="-122"/>
              </a:rPr>
              <a:t>C4.5 and C5 (See5)</a:t>
            </a:r>
          </a:p>
          <a:p>
            <a:pPr marL="628650" lvl="1" indent="-361950">
              <a:defRPr/>
            </a:pPr>
            <a:r>
              <a:rPr lang="en-GB" altLang="zh-CN" sz="2400" dirty="0" smtClean="0">
                <a:ea typeface="SimSun" pitchFamily="2" charset="-122"/>
              </a:rPr>
              <a:t>CART Algorithm</a:t>
            </a:r>
            <a:endParaRPr lang="en-GB" altLang="zh-CN" sz="24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Produce binary decision </a:t>
            </a:r>
            <a:r>
              <a:rPr lang="en-GB" altLang="zh-CN" sz="2000" dirty="0" smtClean="0">
                <a:ea typeface="SimSun" pitchFamily="2" charset="-122"/>
              </a:rPr>
              <a:t>tree with nodes </a:t>
            </a:r>
            <a:r>
              <a:rPr lang="en-GB" altLang="zh-CN" sz="2000" dirty="0">
                <a:ea typeface="SimSun" pitchFamily="2" charset="-122"/>
              </a:rPr>
              <a:t>represent a </a:t>
            </a:r>
            <a:r>
              <a:rPr lang="en-GB" altLang="zh-CN" sz="2000" dirty="0" smtClean="0">
                <a:ea typeface="SimSun" pitchFamily="2" charset="-122"/>
              </a:rPr>
              <a:t>test</a:t>
            </a:r>
            <a:endParaRPr lang="en-GB" altLang="zh-CN" sz="20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Use </a:t>
            </a:r>
            <a:r>
              <a:rPr lang="en-GB" altLang="zh-CN" sz="2000" dirty="0" err="1">
                <a:ea typeface="SimSun" pitchFamily="2" charset="-122"/>
              </a:rPr>
              <a:t>Gini</a:t>
            </a:r>
            <a:r>
              <a:rPr lang="en-GB" altLang="zh-CN" sz="2000" dirty="0">
                <a:ea typeface="SimSun" pitchFamily="2" charset="-122"/>
              </a:rPr>
              <a:t> Index of Impurity as attribute selection measure</a:t>
            </a:r>
          </a:p>
          <a:p>
            <a:pPr marL="628650" lvl="1" indent="-361950">
              <a:defRPr/>
            </a:pPr>
            <a:r>
              <a:rPr lang="en-GB" altLang="zh-CN" sz="2400" dirty="0">
                <a:ea typeface="SimSun" pitchFamily="2" charset="-122"/>
              </a:rPr>
              <a:t>CHAID </a:t>
            </a:r>
            <a:r>
              <a:rPr lang="en-GB" altLang="zh-CN" sz="2400" dirty="0" smtClean="0">
                <a:ea typeface="SimSun" pitchFamily="2" charset="-122"/>
              </a:rPr>
              <a:t>Algorithm</a:t>
            </a:r>
            <a:endParaRPr lang="en-GB" altLang="zh-CN" sz="24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Use Chi-square test (</a:t>
            </a:r>
            <a:r>
              <a:rPr lang="en-GB" altLang="zh-CN" sz="2000" dirty="0">
                <a:ea typeface="SimSun" pitchFamily="2" charset="-122"/>
                <a:sym typeface="Symbol" pitchFamily="18" charset="2"/>
              </a:rPr>
              <a:t></a:t>
            </a:r>
            <a:r>
              <a:rPr lang="en-GB" altLang="zh-CN" sz="2000" baseline="30000" dirty="0">
                <a:ea typeface="SimSun" pitchFamily="2" charset="-122"/>
                <a:sym typeface="Symbol" pitchFamily="18" charset="2"/>
              </a:rPr>
              <a:t>2</a:t>
            </a:r>
            <a:r>
              <a:rPr lang="en-GB" altLang="zh-CN" sz="2000" dirty="0">
                <a:ea typeface="SimSun" pitchFamily="2" charset="-122"/>
              </a:rPr>
              <a:t>) as attribute selection measure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The algorithms mainly differ in attribute selection measures adopted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Studies show </a:t>
            </a:r>
            <a:r>
              <a:rPr lang="en-GB" altLang="zh-CN" sz="2600" dirty="0">
                <a:ea typeface="SimSun" pitchFamily="2" charset="-122"/>
              </a:rPr>
              <a:t>that </a:t>
            </a:r>
            <a:r>
              <a:rPr lang="en-GB" altLang="zh-CN" sz="2600" dirty="0" smtClean="0">
                <a:ea typeface="SimSun" pitchFamily="2" charset="-122"/>
              </a:rPr>
              <a:t>there are only marginal differences </a:t>
            </a:r>
            <a:r>
              <a:rPr lang="en-GB" altLang="zh-CN" sz="2600" dirty="0">
                <a:ea typeface="SimSun" pitchFamily="2" charset="-122"/>
              </a:rPr>
              <a:t>among the attribute selection </a:t>
            </a:r>
            <a:r>
              <a:rPr lang="en-GB" altLang="zh-CN" sz="2600" dirty="0" smtClean="0">
                <a:ea typeface="SimSun" pitchFamily="2" charset="-122"/>
              </a:rPr>
              <a:t>measures </a:t>
            </a:r>
            <a:r>
              <a:rPr lang="en-GB" altLang="zh-CN" sz="2600" dirty="0" err="1" smtClean="0">
                <a:ea typeface="SimSun" pitchFamily="2" charset="-122"/>
              </a:rPr>
              <a:t>w.r.t</a:t>
            </a:r>
            <a:r>
              <a:rPr lang="en-GB" altLang="zh-CN" sz="2600" dirty="0" smtClean="0">
                <a:ea typeface="SimSun" pitchFamily="2" charset="-122"/>
              </a:rPr>
              <a:t>. model accuracy</a:t>
            </a:r>
            <a:endParaRPr lang="en-GB" altLang="zh-CN" sz="2600" dirty="0">
              <a:ea typeface="SimSun" pitchFamily="2" charset="-122"/>
            </a:endParaRP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01050" cy="4852988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Problem Description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Any algorithms that build a classification model based on a finite set of training examples tend to have the problem of model overfitting: the model induced from the training examples fits the training examples </a:t>
            </a:r>
            <a:r>
              <a:rPr lang="en-GB" sz="2400" i="1" smtClean="0"/>
              <a:t>too well</a:t>
            </a:r>
            <a:r>
              <a:rPr lang="en-GB" sz="2400" smtClean="0"/>
              <a:t>. It reflects the specific features of the examples than features of actual data at large.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In decision tree induction, a fuller tree with more branches towards the leaf nodes may be built in order to classify those few examples.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Using such trees often results in misclassification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Causes of the problem include presence of noise data, lack of representative training examples, etc. 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  <a:endParaRPr lang="en-GB" sz="3200" smtClean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929187"/>
          </a:xfrm>
        </p:spPr>
        <p:txBody>
          <a:bodyPr/>
          <a:lstStyle/>
          <a:p>
            <a:pPr marL="266700" indent="-266700"/>
            <a:r>
              <a:rPr lang="en-GB" sz="2800" b="1" dirty="0" smtClean="0"/>
              <a:t>Approaches to Tackle the Problem</a:t>
            </a:r>
          </a:p>
          <a:p>
            <a:pPr lvl="1" indent="-274638"/>
            <a:r>
              <a:rPr lang="en-GB" sz="2400" dirty="0" smtClean="0"/>
              <a:t>Early stopping rule (also known as pre-pruning): tree construction is halted at some stage</a:t>
            </a:r>
          </a:p>
          <a:p>
            <a:pPr lvl="1" indent="-274638"/>
            <a:r>
              <a:rPr lang="en-GB" sz="2400" dirty="0" smtClean="0"/>
              <a:t>Tree pruning (also known as post-pruning): to “cut back” certain </a:t>
            </a:r>
            <a:r>
              <a:rPr lang="en-GB" sz="2400" dirty="0" err="1" smtClean="0"/>
              <a:t>subtrees</a:t>
            </a:r>
            <a:r>
              <a:rPr lang="en-GB" sz="2400" dirty="0" smtClean="0"/>
              <a:t> and replace them with leaf nodes, making the tree smaller and more robust</a:t>
            </a:r>
          </a:p>
          <a:p>
            <a:pPr lvl="1" indent="-274638"/>
            <a:r>
              <a:rPr lang="en-GB" sz="2400" dirty="0" smtClean="0"/>
              <a:t>Use an independently sampled validation set to assist tree pruning</a:t>
            </a:r>
          </a:p>
          <a:p>
            <a:pPr lvl="1" indent="-274638"/>
            <a:r>
              <a:rPr lang="en-GB" sz="2400" dirty="0" smtClean="0"/>
              <a:t>Pruning methods: </a:t>
            </a:r>
          </a:p>
          <a:p>
            <a:pPr lvl="2" indent="-274638"/>
            <a:r>
              <a:rPr lang="en-GB" sz="2000" dirty="0" smtClean="0"/>
              <a:t>reduced error pruning</a:t>
            </a:r>
          </a:p>
          <a:p>
            <a:pPr lvl="2" indent="-274638"/>
            <a:r>
              <a:rPr lang="en-GB" sz="2000" dirty="0" smtClean="0"/>
              <a:t>cost complexity pruning</a:t>
            </a:r>
          </a:p>
          <a:p>
            <a:pPr lvl="2" indent="-274638"/>
            <a:r>
              <a:rPr lang="en-GB" altLang="zh-CN" sz="2000" dirty="0" smtClean="0">
                <a:ea typeface="SimSun" pitchFamily="2" charset="-122"/>
              </a:rPr>
              <a:t>pessimistic pruning and many others</a:t>
            </a:r>
          </a:p>
          <a:p>
            <a:pPr lvl="1" indent="-274638"/>
            <a:endParaRPr lang="en-GB" sz="2400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  <a:endParaRPr lang="en-GB" sz="3200" smtClean="0"/>
          </a:p>
        </p:txBody>
      </p:sp>
      <p:sp>
        <p:nvSpPr>
          <p:cNvPr id="5806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534400" cy="4852988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Reduced Error Pruning Method</a:t>
            </a:r>
          </a:p>
          <a:p>
            <a:pPr marL="542925" lvl="1" indent="-276225">
              <a:spcBef>
                <a:spcPct val="3000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dirty="0" smtClean="0"/>
              <a:t>Classify all validation examples using the tree. Note down errors at non-leaf nodes</a:t>
            </a:r>
          </a:p>
          <a:p>
            <a:pPr marL="542925" lvl="1" indent="-276225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dirty="0" smtClean="0"/>
              <a:t>For every non-leaf node, count the number of errors if the </a:t>
            </a:r>
            <a:r>
              <a:rPr lang="en-GB" sz="2400" dirty="0" err="1" smtClean="0"/>
              <a:t>subtree</a:t>
            </a:r>
            <a:r>
              <a:rPr lang="en-GB" sz="2400" dirty="0" smtClean="0"/>
              <a:t> is replaced by </a:t>
            </a:r>
            <a:r>
              <a:rPr lang="en-GB" sz="2400" i="1" dirty="0" smtClean="0">
                <a:solidFill>
                  <a:schemeClr val="accent1"/>
                </a:solidFill>
              </a:rPr>
              <a:t>the best possible</a:t>
            </a:r>
            <a:r>
              <a:rPr lang="en-GB" sz="2400" i="1" dirty="0" smtClean="0">
                <a:solidFill>
                  <a:schemeClr val="accent2"/>
                </a:solidFill>
              </a:rPr>
              <a:t> </a:t>
            </a:r>
            <a:r>
              <a:rPr lang="en-GB" sz="2400" dirty="0" smtClean="0"/>
              <a:t>leaf. </a:t>
            </a: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Monotype Sorts"/>
              <a:buAutoNum type="arabicPeriod"/>
            </a:pPr>
            <a:r>
              <a:rPr lang="en-GB" sz="2400" dirty="0" smtClean="0"/>
              <a:t>Choose the </a:t>
            </a:r>
            <a:r>
              <a:rPr lang="en-GB" sz="2400" dirty="0" err="1" smtClean="0"/>
              <a:t>subtree</a:t>
            </a:r>
            <a:r>
              <a:rPr lang="en-GB" sz="2400" dirty="0" smtClean="0"/>
              <a:t> that has the largest reduction of the number of errors to prune, if any of its </a:t>
            </a:r>
            <a:r>
              <a:rPr lang="en-GB" sz="2400" dirty="0" err="1" smtClean="0"/>
              <a:t>subtree</a:t>
            </a:r>
            <a:r>
              <a:rPr lang="en-GB" sz="2400" dirty="0" smtClean="0"/>
              <a:t> do not reduce the number of errors. Repeat this step until any further pruning increases the number of errors.</a:t>
            </a: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Monotype Sorts"/>
              <a:buNone/>
            </a:pPr>
            <a:endParaRPr lang="en-GB" sz="1000" dirty="0" smtClean="0">
              <a:solidFill>
                <a:srgbClr val="0000FF"/>
              </a:solidFill>
            </a:endParaRP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000" dirty="0" smtClean="0">
                <a:latin typeface="Helvetica" pitchFamily="34" charset="0"/>
              </a:rPr>
              <a:t>(a) Prune the tree even when there is a zero reduction in errors.</a:t>
            </a: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000" dirty="0" smtClean="0">
                <a:latin typeface="Helvetica" pitchFamily="34" charset="0"/>
              </a:rPr>
              <a:t>(b) There may be a number of </a:t>
            </a:r>
            <a:r>
              <a:rPr lang="en-GB" sz="2000" dirty="0" err="1" smtClean="0">
                <a:latin typeface="Helvetica" pitchFamily="34" charset="0"/>
              </a:rPr>
              <a:t>subtrees</a:t>
            </a:r>
            <a:r>
              <a:rPr lang="en-GB" sz="2000" dirty="0" smtClean="0">
                <a:latin typeface="Helvetica" pitchFamily="34" charset="0"/>
              </a:rPr>
              <a:t> with the same error reduction. In this case, choose to prune the largest </a:t>
            </a:r>
            <a:r>
              <a:rPr lang="en-GB" sz="2000" dirty="0" err="1" smtClean="0">
                <a:latin typeface="Helvetica" pitchFamily="34" charset="0"/>
              </a:rPr>
              <a:t>subtree</a:t>
            </a:r>
            <a:r>
              <a:rPr lang="en-GB" sz="2000" dirty="0" smtClean="0">
                <a:latin typeface="Helvetica" pitchFamily="34" charset="0"/>
              </a:rPr>
              <a:t>.</a:t>
            </a: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1024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686800" cy="13716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What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Accuracy is measured in terms of error rate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Details of errors are shown in a confusion matrix.</a:t>
            </a:r>
          </a:p>
        </p:txBody>
      </p:sp>
      <p:sp>
        <p:nvSpPr>
          <p:cNvPr id="10247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8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9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50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2124075" y="3933825"/>
          <a:ext cx="3851275" cy="1101725"/>
        </p:xfrm>
        <a:graphic>
          <a:graphicData uri="http://schemas.openxmlformats.org/presentationml/2006/ole">
            <p:oleObj spid="_x0000_s10242" name="Worksheet" r:id="rId3" imgW="3762436" imgH="1009552" progId="Excel.Sheet.8">
              <p:embed/>
            </p:oleObj>
          </a:graphicData>
        </a:graphic>
      </p:graphicFrame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979613" y="2636838"/>
          <a:ext cx="4348162" cy="1069975"/>
        </p:xfrm>
        <a:graphic>
          <a:graphicData uri="http://schemas.openxmlformats.org/presentationml/2006/ole">
            <p:oleObj spid="_x0000_s10243" name="Worksheet" r:id="rId4" imgW="4248059" imgH="981209" progId="Excel.Sheet.8">
              <p:embed/>
            </p:oleObj>
          </a:graphicData>
        </a:graphic>
      </p:graphicFrame>
      <p:sp>
        <p:nvSpPr>
          <p:cNvPr id="10251" name="TextBox 12"/>
          <p:cNvSpPr txBox="1">
            <a:spLocks noChangeArrowheads="1"/>
          </p:cNvSpPr>
          <p:nvPr/>
        </p:nvSpPr>
        <p:spPr bwMode="auto">
          <a:xfrm>
            <a:off x="1187450" y="3860800"/>
            <a:ext cx="158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Arial Narrow" pitchFamily="34" charset="0"/>
              </a:rPr>
              <a:t>e.g.</a:t>
            </a:r>
          </a:p>
        </p:txBody>
      </p:sp>
      <p:sp>
        <p:nvSpPr>
          <p:cNvPr id="10252" name="TextBox 13"/>
          <p:cNvSpPr txBox="1">
            <a:spLocks noChangeArrowheads="1"/>
          </p:cNvSpPr>
          <p:nvPr/>
        </p:nvSpPr>
        <p:spPr bwMode="auto">
          <a:xfrm>
            <a:off x="900113" y="5272088"/>
            <a:ext cx="2871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73050" indent="-273050">
              <a:buFont typeface="Arial" pitchFamily="34" charset="0"/>
              <a:buChar char="̶"/>
            </a:pPr>
            <a:r>
              <a:rPr lang="en-GB" sz="2400"/>
              <a:t>Overall error rate:</a:t>
            </a:r>
          </a:p>
        </p:txBody>
      </p:sp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3924300" y="5300663"/>
          <a:ext cx="3743325" cy="663575"/>
        </p:xfrm>
        <a:graphic>
          <a:graphicData uri="http://schemas.openxmlformats.org/presentationml/2006/ole">
            <p:oleObj spid="_x0000_s10244" name="Equation" r:id="rId5" imgW="22478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35975" cy="465772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How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Normally, a separate independently sampled test set is used to measure accuracy of a classification model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Evaluation methods:</a:t>
            </a:r>
          </a:p>
          <a:p>
            <a:pPr marL="952500" lvl="2" indent="-228600"/>
            <a:r>
              <a:rPr lang="en-GB" sz="2000" dirty="0" smtClean="0"/>
              <a:t>Holdout Method: divide data set 50-50 as training and test sets</a:t>
            </a:r>
          </a:p>
          <a:p>
            <a:pPr marL="952500" lvl="2" indent="-228600"/>
            <a:r>
              <a:rPr lang="en-GB" sz="2000" dirty="0" smtClean="0"/>
              <a:t>Random </a:t>
            </a:r>
            <a:r>
              <a:rPr lang="en-GB" sz="2000" dirty="0" err="1" smtClean="0"/>
              <a:t>Subsampling</a:t>
            </a:r>
            <a:r>
              <a:rPr lang="en-GB" sz="2000" dirty="0" smtClean="0"/>
              <a:t>: use the holdout method several times and take the average of the accuracy.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Bootstrap: use sampling with replacement. Training examples are also test examples.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Cross Validation: the data set is divided into k equal-size partitions. For each round of decision tree induction, one partition is used for testing and the rest used for training. After k rounds, the average error rate is used.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7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58200" cy="4638675"/>
          </a:xfrm>
        </p:spPr>
        <p:txBody>
          <a:bodyPr/>
          <a:lstStyle/>
          <a:p>
            <a:pPr marL="273050" indent="-273050"/>
            <a:r>
              <a:rPr lang="en-GB" sz="2800" b="1" dirty="0" smtClean="0"/>
              <a:t>Many algorithms available</a:t>
            </a:r>
          </a:p>
          <a:p>
            <a:pPr marL="622300" lvl="1" indent="-349250"/>
            <a:r>
              <a:rPr lang="en-GB" sz="2400" dirty="0" smtClean="0"/>
              <a:t> ID3 (only work for categorical attributes)</a:t>
            </a:r>
          </a:p>
          <a:p>
            <a:pPr marL="622300" lvl="1" indent="-349250"/>
            <a:r>
              <a:rPr lang="en-GB" sz="2400" dirty="0" smtClean="0"/>
              <a:t>J48 (Java implementation of C4.5)</a:t>
            </a:r>
          </a:p>
          <a:p>
            <a:pPr marL="622300" lvl="1" indent="-349250"/>
            <a:r>
              <a:rPr lang="en-GB" sz="2400" dirty="0" err="1" smtClean="0"/>
              <a:t>RandomTree</a:t>
            </a:r>
            <a:r>
              <a:rPr lang="en-GB" sz="2400" dirty="0" smtClean="0"/>
              <a:t> (with K attributes)</a:t>
            </a:r>
          </a:p>
          <a:p>
            <a:pPr marL="622300" lvl="1" indent="-349250"/>
            <a:r>
              <a:rPr lang="en-GB" sz="2400" dirty="0" err="1" smtClean="0"/>
              <a:t>RandomForest</a:t>
            </a:r>
            <a:r>
              <a:rPr lang="en-GB" sz="2400" dirty="0" smtClean="0"/>
              <a:t> (a forest of random trees)</a:t>
            </a:r>
          </a:p>
          <a:p>
            <a:pPr marL="622300" lvl="1" indent="-349250"/>
            <a:r>
              <a:rPr lang="en-GB" sz="2400" dirty="0" err="1" smtClean="0"/>
              <a:t>REPTree</a:t>
            </a:r>
            <a:r>
              <a:rPr lang="en-GB" sz="2400" dirty="0" smtClean="0"/>
              <a:t> (regression tree with reduced error pruning)</a:t>
            </a:r>
          </a:p>
          <a:p>
            <a:pPr marL="622300" lvl="1" indent="-349250"/>
            <a:r>
              <a:rPr lang="en-GB" sz="2400" dirty="0" err="1" smtClean="0"/>
              <a:t>BFTree</a:t>
            </a:r>
            <a:r>
              <a:rPr lang="en-GB" sz="2400" dirty="0" smtClean="0"/>
              <a:t> (best-first tree, using Gain or </a:t>
            </a:r>
            <a:r>
              <a:rPr lang="en-GB" sz="2400" dirty="0" err="1" smtClean="0"/>
              <a:t>Gini</a:t>
            </a:r>
            <a:r>
              <a:rPr lang="en-GB" sz="2400" dirty="0" smtClean="0"/>
              <a:t>)</a:t>
            </a:r>
          </a:p>
          <a:p>
            <a:pPr marL="622300" lvl="1" indent="-349250"/>
            <a:r>
              <a:rPr lang="en-GB" sz="2400" dirty="0" smtClean="0"/>
              <a:t>FT (functional tree, logistic regression as split nodes)</a:t>
            </a:r>
          </a:p>
          <a:p>
            <a:pPr marL="622300" lvl="1" indent="-349250"/>
            <a:r>
              <a:rPr lang="en-GB" sz="2400" dirty="0" err="1" smtClean="0"/>
              <a:t>SimpleCart</a:t>
            </a:r>
            <a:r>
              <a:rPr lang="en-GB" sz="2400" dirty="0" smtClean="0"/>
              <a:t> (CART with cost-complexity pruning)</a:t>
            </a:r>
          </a:p>
          <a:p>
            <a:pPr marL="622300" lvl="1" indent="-349250"/>
            <a:endParaRPr lang="en-GB" sz="2400" dirty="0" smtClean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smtClean="0"/>
              <a:t>Preparation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27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1785938"/>
            <a:ext cx="6357937" cy="421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Rectangular Callout 14"/>
          <p:cNvSpPr/>
          <p:nvPr/>
        </p:nvSpPr>
        <p:spPr>
          <a:xfrm>
            <a:off x="500063" y="4643438"/>
            <a:ext cx="1500187" cy="649287"/>
          </a:xfrm>
          <a:prstGeom prst="wedgeRectCallout">
            <a:avLst>
              <a:gd name="adj1" fmla="val 92714"/>
              <a:gd name="adj2" fmla="val -118461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Selecting attributes</a:t>
            </a:r>
          </a:p>
        </p:txBody>
      </p:sp>
      <p:sp>
        <p:nvSpPr>
          <p:cNvPr id="16" name="Rectangular Callout 15"/>
          <p:cNvSpPr/>
          <p:nvPr/>
        </p:nvSpPr>
        <p:spPr>
          <a:xfrm>
            <a:off x="3786188" y="1643063"/>
            <a:ext cx="2357437" cy="649287"/>
          </a:xfrm>
          <a:prstGeom prst="wedgeRectCallout">
            <a:avLst>
              <a:gd name="adj1" fmla="val -125231"/>
              <a:gd name="adj2" fmla="val 100277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Pre-processing attributes if necessary</a:t>
            </a:r>
          </a:p>
        </p:txBody>
      </p:sp>
      <p:sp>
        <p:nvSpPr>
          <p:cNvPr id="17" name="Rectangular Callout 16"/>
          <p:cNvSpPr/>
          <p:nvPr/>
        </p:nvSpPr>
        <p:spPr>
          <a:xfrm>
            <a:off x="6572250" y="3000375"/>
            <a:ext cx="2214563" cy="649288"/>
          </a:xfrm>
          <a:prstGeom prst="wedgeRectCallout">
            <a:avLst>
              <a:gd name="adj1" fmla="val -86830"/>
              <a:gd name="adj2" fmla="val 143725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Specifying the class attribute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smtClean="0"/>
              <a:t>Constructing Classification Models (ID3)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379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1714500"/>
            <a:ext cx="5857875" cy="439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ular Callout 8"/>
          <p:cNvSpPr/>
          <p:nvPr/>
        </p:nvSpPr>
        <p:spPr>
          <a:xfrm>
            <a:off x="7000875" y="3500438"/>
            <a:ext cx="1928813" cy="576262"/>
          </a:xfrm>
          <a:prstGeom prst="wedgeRectCallout">
            <a:avLst>
              <a:gd name="adj1" fmla="val -72271"/>
              <a:gd name="adj2" fmla="val 43963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4. View the model and evaluation results</a:t>
            </a:r>
          </a:p>
        </p:txBody>
      </p:sp>
      <p:sp>
        <p:nvSpPr>
          <p:cNvPr id="6" name="Rectangular Callout 5"/>
          <p:cNvSpPr/>
          <p:nvPr/>
        </p:nvSpPr>
        <p:spPr>
          <a:xfrm>
            <a:off x="4714875" y="1714500"/>
            <a:ext cx="2286000" cy="642938"/>
          </a:xfrm>
          <a:prstGeom prst="wedgeRectCallout">
            <a:avLst>
              <a:gd name="adj1" fmla="val -139325"/>
              <a:gd name="adj2" fmla="val 38880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1. Choosing a method and setting parameters</a:t>
            </a:r>
          </a:p>
        </p:txBody>
      </p:sp>
      <p:sp>
        <p:nvSpPr>
          <p:cNvPr id="10" name="Rectangular Callout 9"/>
          <p:cNvSpPr/>
          <p:nvPr/>
        </p:nvSpPr>
        <p:spPr>
          <a:xfrm>
            <a:off x="49213" y="3357563"/>
            <a:ext cx="1285875" cy="642937"/>
          </a:xfrm>
          <a:prstGeom prst="wedgeRectCallout">
            <a:avLst>
              <a:gd name="adj1" fmla="val 74016"/>
              <a:gd name="adj2" fmla="val -56438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2. Setting a test option</a:t>
            </a:r>
          </a:p>
        </p:txBody>
      </p:sp>
      <p:sp>
        <p:nvSpPr>
          <p:cNvPr id="11" name="Rectangular Callout 10"/>
          <p:cNvSpPr/>
          <p:nvPr/>
        </p:nvSpPr>
        <p:spPr>
          <a:xfrm>
            <a:off x="28575" y="4071938"/>
            <a:ext cx="1285875" cy="642937"/>
          </a:xfrm>
          <a:prstGeom prst="wedgeRectCallout">
            <a:avLst>
              <a:gd name="adj1" fmla="val 72503"/>
              <a:gd name="adj2" fmla="val -68542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3. Starting the process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071813" y="2643188"/>
            <a:ext cx="1643062" cy="100012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Rectangular Callout 13"/>
          <p:cNvSpPr/>
          <p:nvPr/>
        </p:nvSpPr>
        <p:spPr>
          <a:xfrm>
            <a:off x="214313" y="5072063"/>
            <a:ext cx="1428750" cy="714375"/>
          </a:xfrm>
          <a:prstGeom prst="wedgeRectCallout">
            <a:avLst>
              <a:gd name="adj1" fmla="val 101249"/>
              <a:gd name="adj2" fmla="val -160834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5. Selecting the option to view the tree </a:t>
            </a:r>
          </a:p>
        </p:txBody>
      </p:sp>
      <p:sp>
        <p:nvSpPr>
          <p:cNvPr id="15" name="Oval 14"/>
          <p:cNvSpPr/>
          <p:nvPr/>
        </p:nvSpPr>
        <p:spPr>
          <a:xfrm>
            <a:off x="5715000" y="4143375"/>
            <a:ext cx="1071563" cy="642938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pic>
        <p:nvPicPr>
          <p:cNvPr id="3380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4643438"/>
            <a:ext cx="1695450" cy="1038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smtClean="0"/>
              <a:t>J48 (unpruned tree)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482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63" y="1714500"/>
            <a:ext cx="5715000" cy="442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63" y="4429125"/>
            <a:ext cx="1355725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Straight Arrow Connector 16"/>
          <p:cNvCxnSpPr/>
          <p:nvPr/>
        </p:nvCxnSpPr>
        <p:spPr>
          <a:xfrm rot="5400000">
            <a:off x="3536157" y="4464844"/>
            <a:ext cx="1214437" cy="1000125"/>
          </a:xfrm>
          <a:prstGeom prst="straightConnector1">
            <a:avLst/>
          </a:prstGeom>
          <a:ln w="57150">
            <a:solidFill>
              <a:schemeClr val="bg1">
                <a:lumMod val="50000"/>
              </a:schemeClr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6072188" y="4786313"/>
            <a:ext cx="928687" cy="500062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smtClean="0"/>
              <a:t>RandomTree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584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38" y="1714500"/>
            <a:ext cx="6786562" cy="443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55638" lvl="1" indent="-457200">
              <a:buFontTx/>
              <a:buAutoNum type="arabicPeriod"/>
            </a:pPr>
            <a:r>
              <a:rPr lang="en-GB" sz="2400" b="1" smtClean="0"/>
              <a:t>Preparing unseen records in an ARFF file</a:t>
            </a: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686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313" y="2286000"/>
            <a:ext cx="3981450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ular Callout 6"/>
          <p:cNvSpPr/>
          <p:nvPr/>
        </p:nvSpPr>
        <p:spPr>
          <a:xfrm>
            <a:off x="6643688" y="3929063"/>
            <a:ext cx="2000250" cy="714375"/>
          </a:xfrm>
          <a:prstGeom prst="wedgeRectCallout">
            <a:avLst>
              <a:gd name="adj1" fmla="val -144668"/>
              <a:gd name="adj2" fmla="val 32449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Class values are left as “unknown” (“?”)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55638" lvl="1" indent="-382588">
              <a:buFontTx/>
              <a:buAutoNum type="arabicPeriod" startAt="2"/>
            </a:pPr>
            <a:r>
              <a:rPr lang="en-GB" sz="2400" b="1" smtClean="0"/>
              <a:t>Classifying unseen records in the file</a:t>
            </a: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789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2214563"/>
            <a:ext cx="5643562" cy="400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ular Callout 9"/>
          <p:cNvSpPr/>
          <p:nvPr/>
        </p:nvSpPr>
        <p:spPr>
          <a:xfrm>
            <a:off x="214313" y="2357438"/>
            <a:ext cx="1500187" cy="857250"/>
          </a:xfrm>
          <a:prstGeom prst="wedgeRectCallout">
            <a:avLst>
              <a:gd name="adj1" fmla="val 62503"/>
              <a:gd name="adj2" fmla="val 50377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Selecting this option and click Set… button</a:t>
            </a:r>
          </a:p>
        </p:txBody>
      </p:sp>
      <p:sp>
        <p:nvSpPr>
          <p:cNvPr id="11" name="Rectangular Callout 10"/>
          <p:cNvSpPr/>
          <p:nvPr/>
        </p:nvSpPr>
        <p:spPr>
          <a:xfrm>
            <a:off x="5786438" y="2357438"/>
            <a:ext cx="1714500" cy="714375"/>
          </a:xfrm>
          <a:prstGeom prst="wedgeRectCallout">
            <a:avLst>
              <a:gd name="adj1" fmla="val -140049"/>
              <a:gd name="adj2" fmla="val 655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 typeface="+mj-lt"/>
              <a:buAutoNum type="arabicPeriod" startAt="2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Press the button and load the file</a:t>
            </a:r>
          </a:p>
        </p:txBody>
      </p:sp>
      <p:sp>
        <p:nvSpPr>
          <p:cNvPr id="12" name="Rectangular Callout 11"/>
          <p:cNvSpPr/>
          <p:nvPr/>
        </p:nvSpPr>
        <p:spPr>
          <a:xfrm>
            <a:off x="5786438" y="2357438"/>
            <a:ext cx="1714500" cy="714375"/>
          </a:xfrm>
          <a:prstGeom prst="wedgeRectCallout">
            <a:avLst>
              <a:gd name="adj1" fmla="val -113950"/>
              <a:gd name="adj2" fmla="val 203114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2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Press the button and load the file</a:t>
            </a:r>
          </a:p>
        </p:txBody>
      </p:sp>
      <p:sp>
        <p:nvSpPr>
          <p:cNvPr id="13" name="Rectangular Callout 12"/>
          <p:cNvSpPr/>
          <p:nvPr/>
        </p:nvSpPr>
        <p:spPr>
          <a:xfrm>
            <a:off x="142875" y="4786313"/>
            <a:ext cx="1571625" cy="571500"/>
          </a:xfrm>
          <a:prstGeom prst="wedgeRectCallout">
            <a:avLst>
              <a:gd name="adj1" fmla="val 71079"/>
              <a:gd name="adj2" fmla="val -142530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3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Press to start the classification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22300" lvl="1" indent="-349250">
              <a:buFontTx/>
              <a:buAutoNum type="arabicPeriod" startAt="3"/>
            </a:pPr>
            <a:r>
              <a:rPr lang="en-GB" sz="2400" b="1" smtClean="0"/>
              <a:t>Saving Classification Results into a file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891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500" y="2143125"/>
            <a:ext cx="5715000" cy="399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50" y="4500563"/>
            <a:ext cx="1179513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4" name="Straight Arrow Connector 13"/>
          <p:cNvCxnSpPr/>
          <p:nvPr/>
        </p:nvCxnSpPr>
        <p:spPr>
          <a:xfrm rot="5400000">
            <a:off x="3357562" y="4429126"/>
            <a:ext cx="1071563" cy="785812"/>
          </a:xfrm>
          <a:prstGeom prst="straightConnector1">
            <a:avLst/>
          </a:prstGeom>
          <a:ln w="57150">
            <a:solidFill>
              <a:schemeClr val="bg1">
                <a:lumMod val="50000"/>
              </a:schemeClr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ular Callout 16"/>
          <p:cNvSpPr/>
          <p:nvPr/>
        </p:nvSpPr>
        <p:spPr>
          <a:xfrm>
            <a:off x="142875" y="4929188"/>
            <a:ext cx="1500188" cy="857250"/>
          </a:xfrm>
          <a:prstGeom prst="wedgeRectCallout">
            <a:avLst>
              <a:gd name="adj1" fmla="val 111135"/>
              <a:gd name="adj2" fmla="val 3853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Selecting the option to pop up visualisation</a:t>
            </a:r>
          </a:p>
        </p:txBody>
      </p:sp>
      <p:sp>
        <p:nvSpPr>
          <p:cNvPr id="18" name="Rectangular Callout 17"/>
          <p:cNvSpPr/>
          <p:nvPr/>
        </p:nvSpPr>
        <p:spPr>
          <a:xfrm>
            <a:off x="571500" y="2500313"/>
            <a:ext cx="2000250" cy="642937"/>
          </a:xfrm>
          <a:prstGeom prst="wedgeRectCallout">
            <a:avLst>
              <a:gd name="adj1" fmla="val 91682"/>
              <a:gd name="adj2" fmla="val -40024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2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Setting both X and Y to </a:t>
            </a:r>
            <a:r>
              <a:rPr lang="en-GB" sz="1600" b="1" dirty="0" err="1">
                <a:solidFill>
                  <a:schemeClr val="tx1"/>
                </a:solidFill>
                <a:latin typeface="Arial Narrow" pitchFamily="34" charset="0"/>
              </a:rPr>
              <a:t>instance_number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9" name="Rectangular Callout 18"/>
          <p:cNvSpPr/>
          <p:nvPr/>
        </p:nvSpPr>
        <p:spPr>
          <a:xfrm>
            <a:off x="6858000" y="3429000"/>
            <a:ext cx="1785938" cy="642938"/>
          </a:xfrm>
          <a:prstGeom prst="wedgeRectCallout">
            <a:avLst>
              <a:gd name="adj1" fmla="val -136810"/>
              <a:gd name="adj2" fmla="val -130803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3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Saving the results into a file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55638" lvl="1" indent="-457200">
              <a:buFontTx/>
              <a:buAutoNum type="arabicPeriod" startAt="4"/>
            </a:pPr>
            <a:r>
              <a:rPr lang="en-GB" sz="2400" b="1" smtClean="0"/>
              <a:t>Classification Results in an ARFF file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994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75" y="2286000"/>
            <a:ext cx="3981450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6572250" y="4143375"/>
            <a:ext cx="1428750" cy="64293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Class labels </a:t>
            </a:r>
            <a:r>
              <a:rPr lang="en-GB" sz="1600" b="1" dirty="0" smtClean="0">
                <a:solidFill>
                  <a:schemeClr val="tx1"/>
                </a:solidFill>
                <a:latin typeface="Arial Narrow" pitchFamily="34" charset="0"/>
              </a:rPr>
              <a:t>assigned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>
          <a:xfrm rot="10800000" flipV="1">
            <a:off x="4857750" y="4465638"/>
            <a:ext cx="1714500" cy="249237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8" idx="1"/>
          </p:cNvCxnSpPr>
          <p:nvPr/>
        </p:nvCxnSpPr>
        <p:spPr>
          <a:xfrm rot="10800000" flipV="1">
            <a:off x="4714875" y="4465638"/>
            <a:ext cx="1857375" cy="463550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8" idx="1"/>
          </p:cNvCxnSpPr>
          <p:nvPr/>
        </p:nvCxnSpPr>
        <p:spPr>
          <a:xfrm rot="10800000" flipV="1">
            <a:off x="4643438" y="4465638"/>
            <a:ext cx="1928812" cy="606425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8" idx="1"/>
          </p:cNvCxnSpPr>
          <p:nvPr/>
        </p:nvCxnSpPr>
        <p:spPr>
          <a:xfrm rot="10800000" flipV="1">
            <a:off x="4857750" y="4465638"/>
            <a:ext cx="1714500" cy="749300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8" idx="1"/>
          </p:cNvCxnSpPr>
          <p:nvPr/>
        </p:nvCxnSpPr>
        <p:spPr>
          <a:xfrm rot="10800000" flipV="1">
            <a:off x="4572000" y="4465638"/>
            <a:ext cx="2000250" cy="928687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Related Issues</a:t>
            </a:r>
          </a:p>
        </p:txBody>
      </p:sp>
      <p:sp>
        <p:nvSpPr>
          <p:cNvPr id="5877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305800" cy="463867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Strengths and Weaknesses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Capability of generating understandable rules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Efficiency in classifying unseen data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handle categorical and continuous attributes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indicate the most important attribute for classification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Tx/>
              <a:buNone/>
            </a:pPr>
            <a:endParaRPr lang="en-GB" sz="800" dirty="0" smtClean="0">
              <a:solidFill>
                <a:srgbClr val="009900"/>
              </a:solidFill>
            </a:endParaRP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Error rate increases as the training set contains a small</a:t>
            </a:r>
            <a:r>
              <a:rPr lang="en-GB" sz="2400" dirty="0" smtClean="0">
                <a:sym typeface="Webdings" pitchFamily="18" charset="2"/>
              </a:rPr>
              <a:t> </a:t>
            </a:r>
            <a:r>
              <a:rPr lang="en-GB" sz="2400" dirty="0" smtClean="0"/>
              <a:t>number of instances of a large variety of classes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The computationally expensive to build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Single attribute splitting results in class boxes in rectangular shapes.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2844" y="214290"/>
            <a:ext cx="7272338" cy="571504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Decision Tree Induction in Practice</a:t>
            </a:r>
          </a:p>
        </p:txBody>
      </p:sp>
      <p:sp>
        <p:nvSpPr>
          <p:cNvPr id="45061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14282" y="1000108"/>
            <a:ext cx="8686800" cy="4800600"/>
          </a:xfrm>
        </p:spPr>
        <p:txBody>
          <a:bodyPr>
            <a:normAutofit lnSpcReduction="10000"/>
          </a:bodyPr>
          <a:lstStyle/>
          <a:p>
            <a:pPr marL="285750" indent="-285750"/>
            <a:r>
              <a:rPr lang="en-GB" sz="2800" b="1" dirty="0" smtClean="0"/>
              <a:t>Key Stages in a Classification Project with Decision Tree Induction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Selection of class attribute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Inclusion of descriptive attributes (manual selection of attributes to be used not recommended)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Ensuring sufficient coverage of all classes and all descriptive values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Data transformation, if necessary, to suit the solution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Using a suitable test option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Setting solution parameters (minimum number of leaf node examples, pruned or </a:t>
            </a:r>
            <a:r>
              <a:rPr lang="en-GB" sz="2400" dirty="0" err="1" smtClean="0"/>
              <a:t>unpruned</a:t>
            </a:r>
            <a:r>
              <a:rPr lang="en-GB" sz="2400" dirty="0" smtClean="0"/>
              <a:t>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Evaluating model accuracy (confusion matrix details)</a:t>
            </a:r>
          </a:p>
        </p:txBody>
      </p:sp>
      <p:sp>
        <p:nvSpPr>
          <p:cNvPr id="4505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506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7"/>
          <p:cNvSpPr>
            <a:spLocks noGrp="1"/>
          </p:cNvSpPr>
          <p:nvPr>
            <p:ph type="title" idx="4294967295"/>
          </p:nvPr>
        </p:nvSpPr>
        <p:spPr>
          <a:xfrm>
            <a:off x="442934" y="285728"/>
            <a:ext cx="7272338" cy="595295"/>
          </a:xfrm>
        </p:spPr>
        <p:txBody>
          <a:bodyPr/>
          <a:lstStyle/>
          <a:p>
            <a:r>
              <a:rPr lang="en-GB" sz="3200" b="1" dirty="0" smtClean="0"/>
              <a:t>Summary</a:t>
            </a:r>
          </a:p>
        </p:txBody>
      </p:sp>
      <p:sp>
        <p:nvSpPr>
          <p:cNvPr id="46083" name="Content Placeholder 8"/>
          <p:cNvSpPr>
            <a:spLocks noGrp="1"/>
          </p:cNvSpPr>
          <p:nvPr>
            <p:ph idx="4294967295"/>
          </p:nvPr>
        </p:nvSpPr>
        <p:spPr>
          <a:xfrm>
            <a:off x="285720" y="1071546"/>
            <a:ext cx="8686800" cy="4714875"/>
          </a:xfrm>
        </p:spPr>
        <p:txBody>
          <a:bodyPr/>
          <a:lstStyle/>
          <a:p>
            <a:pPr marL="284163" indent="-284163">
              <a:spcBef>
                <a:spcPts val="1200"/>
              </a:spcBef>
            </a:pPr>
            <a:r>
              <a:rPr lang="en-GB" sz="2200" dirty="0" smtClean="0"/>
              <a:t>Decision Tree is a form of classification model</a:t>
            </a:r>
          </a:p>
          <a:p>
            <a:pPr marL="284163" indent="-284163"/>
            <a:r>
              <a:rPr lang="en-GB" sz="2200" dirty="0" smtClean="0"/>
              <a:t>A decision tree is induced from a set of training examples by using a tree induction algorithm such as ID3</a:t>
            </a:r>
          </a:p>
          <a:p>
            <a:pPr marL="284163" indent="-284163"/>
            <a:r>
              <a:rPr lang="en-GB" sz="2200" dirty="0" smtClean="0"/>
              <a:t>There exists a common procedural framework for building a tree </a:t>
            </a:r>
          </a:p>
          <a:p>
            <a:pPr marL="284163" indent="-284163"/>
            <a:r>
              <a:rPr lang="en-GB" sz="2200" dirty="0" smtClean="0"/>
              <a:t>Information gain is an attribute selection measure based on the idea of reduction of uncertainty over classification. There are other attribute selection measures</a:t>
            </a:r>
          </a:p>
          <a:p>
            <a:pPr marL="284163" indent="-284163"/>
            <a:r>
              <a:rPr lang="en-GB" sz="2200" dirty="0" smtClean="0"/>
              <a:t>Tree pruning is a way of reducing the effect of model </a:t>
            </a:r>
            <a:r>
              <a:rPr lang="en-GB" sz="2200" dirty="0" err="1" smtClean="0"/>
              <a:t>overfitting</a:t>
            </a:r>
            <a:r>
              <a:rPr lang="en-GB" sz="2200" dirty="0" smtClean="0"/>
              <a:t>. There exists a number of tree pruning methods</a:t>
            </a:r>
          </a:p>
          <a:p>
            <a:pPr marL="284163" indent="-284163"/>
            <a:r>
              <a:rPr lang="en-GB" sz="2200" dirty="0" smtClean="0"/>
              <a:t>Accuracy is a main evaluator for the performance of a model. Different aspects of accuracy (TP, FP, TN, FN) are important</a:t>
            </a:r>
          </a:p>
          <a:p>
            <a:pPr marL="284163" indent="-284163"/>
            <a:r>
              <a:rPr lang="en-GB" sz="2200" dirty="0" smtClean="0"/>
              <a:t>There is a rich collection of tree induction solutions in </a:t>
            </a:r>
            <a:r>
              <a:rPr lang="en-GB" sz="2200" dirty="0" err="1" smtClean="0"/>
              <a:t>Weka</a:t>
            </a:r>
            <a:endParaRPr lang="en-GB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7"/>
          <p:cNvSpPr>
            <a:spLocks noGrp="1"/>
          </p:cNvSpPr>
          <p:nvPr>
            <p:ph type="title" idx="4294967295"/>
          </p:nvPr>
        </p:nvSpPr>
        <p:spPr>
          <a:xfrm>
            <a:off x="142844" y="142852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Useful Further References</a:t>
            </a:r>
          </a:p>
        </p:txBody>
      </p:sp>
      <p:sp>
        <p:nvSpPr>
          <p:cNvPr id="47107" name="Content Placeholder 8"/>
          <p:cNvSpPr>
            <a:spLocks noGrp="1"/>
          </p:cNvSpPr>
          <p:nvPr>
            <p:ph idx="4294967295"/>
          </p:nvPr>
        </p:nvSpPr>
        <p:spPr>
          <a:xfrm>
            <a:off x="428596" y="1285860"/>
            <a:ext cx="8153400" cy="4425950"/>
          </a:xfrm>
        </p:spPr>
        <p:txBody>
          <a:bodyPr/>
          <a:lstStyle/>
          <a:p>
            <a:pPr marL="284163" indent="-284163"/>
            <a:r>
              <a:rPr lang="en-GB" sz="2400" dirty="0" smtClean="0"/>
              <a:t>Coming next: Putting it </a:t>
            </a:r>
            <a:r>
              <a:rPr lang="en-GB" sz="2400" smtClean="0"/>
              <a:t>all together</a:t>
            </a:r>
            <a:endParaRPr lang="en-GB" sz="2400" dirty="0" smtClean="0"/>
          </a:p>
          <a:p>
            <a:pPr marL="284163" indent="-284163"/>
            <a:endParaRPr lang="en-GB" dirty="0" smtClean="0"/>
          </a:p>
          <a:p>
            <a:pPr marL="284163" indent="-284163"/>
            <a:r>
              <a:rPr lang="en-GB" sz="2400" dirty="0" smtClean="0"/>
              <a:t>Chapter 6 of the main book</a:t>
            </a:r>
          </a:p>
          <a:p>
            <a:pPr marL="284163" indent="-284163"/>
            <a:endParaRPr lang="en-GB" sz="2400" dirty="0" smtClean="0"/>
          </a:p>
          <a:p>
            <a:pPr marL="284163" indent="-284163"/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Tan, P-N., Steinbach, M. and Kumar, V. (2006), </a:t>
            </a:r>
            <a:r>
              <a:rPr lang="en-GB" sz="2400" i="1" dirty="0" smtClean="0">
                <a:ea typeface="Arial Unicode MS" pitchFamily="34" charset="-128"/>
                <a:cs typeface="Arial Unicode MS" pitchFamily="34" charset="-128"/>
              </a:rPr>
              <a:t>Introduction to Data Mining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, Addison-Wesley, Chapters 4</a:t>
            </a:r>
          </a:p>
          <a:p>
            <a:pPr marL="284163" indent="-284163"/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Han, J. and </a:t>
            </a:r>
            <a:r>
              <a:rPr lang="en-GB" sz="2400" dirty="0" err="1" smtClean="0">
                <a:ea typeface="Arial Unicode MS" pitchFamily="34" charset="-128"/>
                <a:cs typeface="Arial Unicode MS" pitchFamily="34" charset="-128"/>
              </a:rPr>
              <a:t>Kamber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, M. (2006), Data Mining: Concepts and Techniques, 2</a:t>
            </a:r>
            <a:r>
              <a:rPr lang="en-GB" sz="2400" baseline="30000" dirty="0" smtClean="0">
                <a:ea typeface="Arial Unicode MS" pitchFamily="34" charset="-128"/>
                <a:cs typeface="Arial Unicode MS" pitchFamily="34" charset="-128"/>
              </a:rPr>
              <a:t>nd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 ed. Morgan Kaufmann, Chapter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NikTeachingTemplate</Template>
  <TotalTime>10423</TotalTime>
  <Words>1581</Words>
  <Application>Microsoft Office PowerPoint</Application>
  <PresentationFormat>On-screen Show (4:3)</PresentationFormat>
  <Paragraphs>303</Paragraphs>
  <Slides>29</Slides>
  <Notes>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Apex</vt:lpstr>
      <vt:lpstr>Worksheet</vt:lpstr>
      <vt:lpstr>Equation</vt:lpstr>
      <vt:lpstr>Data Warehousing for Business Intelligence</vt:lpstr>
      <vt:lpstr>Introduction</vt:lpstr>
      <vt:lpstr>Process of Classification</vt:lpstr>
      <vt:lpstr>Process of Classification</vt:lpstr>
      <vt:lpstr>Decision Tree Induction</vt:lpstr>
      <vt:lpstr>Decision Tree Induction</vt:lpstr>
      <vt:lpstr>Decision Tree Induction</vt:lpstr>
      <vt:lpstr>ID3 Algorithm</vt:lpstr>
      <vt:lpstr>ID3 Algorithm</vt:lpstr>
      <vt:lpstr>ID3 Algorithm</vt:lpstr>
      <vt:lpstr>Other Algorithms</vt:lpstr>
      <vt:lpstr>The Problem of Model Overfitting</vt:lpstr>
      <vt:lpstr>The Problem of Model Overfitting</vt:lpstr>
      <vt:lpstr>The Problem of Model Overfitting</vt:lpstr>
      <vt:lpstr>Evaluating Tree Accuracy</vt:lpstr>
      <vt:lpstr>Evaluating Tree Accuracy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Related Issues</vt:lpstr>
      <vt:lpstr>Decision Tree Induction in Practice</vt:lpstr>
      <vt:lpstr>Summary</vt:lpstr>
      <vt:lpstr>Useful Further References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682</cp:revision>
  <dcterms:created xsi:type="dcterms:W3CDTF">2008-03-04T16:40:50Z</dcterms:created>
  <dcterms:modified xsi:type="dcterms:W3CDTF">2013-03-14T12:50:10Z</dcterms:modified>
</cp:coreProperties>
</file>