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63" r:id="rId6"/>
    <p:sldId id="264" r:id="rId7"/>
    <p:sldId id="265" r:id="rId8"/>
    <p:sldId id="266" r:id="rId9"/>
    <p:sldId id="268" r:id="rId10"/>
    <p:sldId id="269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1" r:id="rId27"/>
    <p:sldId id="292" r:id="rId28"/>
    <p:sldId id="293" r:id="rId29"/>
    <p:sldId id="294" r:id="rId30"/>
    <p:sldId id="29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1339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9AFFFF-30A9-476C-9F01-FC1DE18C752C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1BE41D-BA27-482D-82D0-8D18FD5B0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846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E0174634-13A1-4BE2-ACA5-F16D9A76BF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E1F581-27D9-4A00-B6BD-2FDBB6BD48B1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A80A7BF4-B313-4536-B8B9-A6AE03894C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4C42E4F0-A220-4E29-B2A3-E085DBF844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9AB80BC4-B3C0-4C66-B694-0BB2992E1D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5D2DD432-10AC-4666-A595-BBB4EE9EE07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4C7C5D89-E8F0-469C-A7A3-9D25C66AD5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FDC038-66A9-4E3D-92FE-273A2F41A34F}" type="slidenum">
              <a:rPr lang="en-GB" altLang="en-US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91F77094-CA37-4EA9-9253-3A4C51E0B9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5F4A7AC8-830C-404B-B592-11A124D6707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7A8C8A90-51DB-4250-86C6-7EE1278B09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2C3A18-D5BA-4CD4-A5AE-85653762204C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78EE5E87-2105-496D-B5C9-D1B64EB8B11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676DE691-CD82-4CAD-B279-36F34B19603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E8759879-3728-4463-984E-557199569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395CAA4-0603-4475-A104-764AD523C9ED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391FA29C-9131-4EAF-9FDE-E0F36CA5A14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324780BB-FB75-4235-8CAD-9E94F716E72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432961EE-FD95-4AF3-853E-CE26DB4324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D84FACE-31BB-4BD2-B676-25E4E3D2DCDD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803AB77E-7C2C-4BEA-9BE5-538D2B17C18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C1E245AD-A327-4AA5-8142-80CBC4CCE4D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386313D7-8354-4458-A0BB-4CA94EC6FD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B92A1E-CED7-4DCE-A14B-DC4F80B86132}" type="slidenum">
              <a:rPr lang="en-GB" altLang="en-US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FC515752-6FF2-4919-8124-22FC1382C88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7B3F69CF-4122-4A0A-80CD-D45746AF2B3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6430E213-FE2D-42FD-8F93-B1D65DDC8A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2DF2F60-9F2C-4DBE-A919-E490C1192A87}" type="slidenum">
              <a:rPr lang="en-GB" altLang="en-US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2F7B02EC-7496-4E87-B254-F4ED3DDE32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B62AAF73-5876-4CA7-9F18-B1BCAB6786F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FECF2A85-7C07-44E0-A772-C6A358868C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9FD80C0-FB38-4031-8F66-719983B2A19C}" type="slidenum">
              <a:rPr lang="en-GB" altLang="en-US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EAF59239-CB2F-4CE9-B565-A918F52F86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6833FEB1-4B24-49E5-A1EF-8BF08A65F5B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270CEB30-7AC4-4943-A6F4-D9C1B944A9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50298BD-ADBF-447A-BFC2-73FC94E42086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6273748E-6067-44BD-8172-B18AC2EBB21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26F41C6A-6675-4BDC-8A02-9266E01C4C2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FF5605D0-49EE-4A00-A691-ACB74AF03F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2052B5E-AB59-4C45-8836-84F7171DDD6C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D3F86003-F305-4F4E-AC95-A35CEF600AC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0B725263-8A93-48C1-BDEF-D726C24D016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CD999A63-07CA-4A16-A664-977C0DAF32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D29942F-0383-4F3B-966C-7701E543E89B}" type="slidenum">
              <a:rPr lang="en-GB" altLang="en-US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67A0F8B7-DAB4-428B-89F3-34FFADDD4E0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DC9A2093-77E0-42C4-866D-66D7F3B06C1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470AE612-938F-40DF-A3C9-D56448AF53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C0A85CA-0517-4387-BF31-5E6F80B69C2B}" type="slidenum">
              <a:rPr lang="en-GB" altLang="en-US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1407F7AF-C7B9-4C53-AB50-5CAED2B181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C76C9F76-DC7B-4213-8C2C-30D629F4505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822A1051-D9C6-435B-BE2E-A0DE15F3AD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2A8A16E-D1C7-4097-8DC0-A60BA4B6FBCD}" type="slidenum">
              <a:rPr lang="en-GB" altLang="en-US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F598FCB1-D282-4432-838A-18D2B9E9131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92A3E0B5-6CC8-4A40-8183-BF5F7BDC84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E77A8D96-4C69-42F8-BAAE-48602D30C8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F2B240B-3B2E-42DC-AA52-2F4816E6425A}" type="slidenum">
              <a:rPr lang="en-GB" altLang="en-US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F27BC6E6-6F4F-4FF2-83AD-EA784565235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2E55A091-FA28-426E-B6DC-F3C6B16A51D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1F5F7BD8-61F9-4108-8C32-533ADFCEE5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714BAE1-9FAD-4FFC-A678-AEB574C5BCFC}" type="slidenum">
              <a:rPr lang="en-GB" altLang="en-US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89B3A406-D169-450A-ADAD-A215134BF4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7A9096FD-4ABE-4D9C-87B6-15B0A6D2338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95B285BE-AEB2-4312-8729-9EDAB67533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EA2FA3C-FE93-4877-A01D-9E7B0F8EB753}" type="slidenum">
              <a:rPr lang="en-GB" altLang="en-US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1DCC266F-10A8-4578-AE89-9ED260FC68F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DCB1A039-79BB-4A01-958D-AFF4B2BE27A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10EE1469-D0B0-4FEA-B987-A6EF03B347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9EE9DC-4444-473F-94DF-8837C71F0F04}" type="slidenum">
              <a:rPr lang="en-GB" altLang="en-US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724A2590-CB57-46D7-AE8B-1B5539E95D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15110AEB-315F-438C-8DE6-CAD858B399E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C7301679-B380-4E16-B22B-FD5BCC0EA0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B83079B-0ECC-48B4-9136-7CDD137765BC}" type="slidenum">
              <a:rPr lang="en-GB" altLang="en-US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C5F04AF2-54B6-426A-94D6-7CBF847E13C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CA4CD82A-23F5-45FA-950D-FE98EC81463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E437A22B-27A1-43D4-8E62-E25D2425BF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6DC54F3-841E-4727-A3F0-7936F82A1518}" type="slidenum">
              <a:rPr lang="en-GB" altLang="en-US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DA062A2A-2C25-4713-ACFA-48DF1462F3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DFAF9025-0579-4271-87C1-C895C54E50E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5540" name="Slide Number Placeholder 3">
            <a:extLst>
              <a:ext uri="{FF2B5EF4-FFF2-40B4-BE49-F238E27FC236}">
                <a16:creationId xmlns:a16="http://schemas.microsoft.com/office/drawing/2014/main" id="{60DBEC09-FFE0-4239-B1E5-C6D889C629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2873D7B-A189-46B2-A5A4-D717CA7C0E61}" type="slidenum">
              <a:rPr lang="en-GB" altLang="en-US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CF460F70-3892-4FC7-BCFD-9063C99472F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72F2AC3D-4564-4635-83E1-0A097DB9554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0A7C51DC-67C5-4FA1-929F-0CA2E94716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A3A1601-758F-43A2-9012-7DD8C7C90695}" type="slidenum">
              <a:rPr lang="en-GB" altLang="en-US"/>
              <a:pPr>
                <a:spcBef>
                  <a:spcPct val="0"/>
                </a:spcBef>
              </a:pPr>
              <a:t>22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>
            <a:extLst>
              <a:ext uri="{FF2B5EF4-FFF2-40B4-BE49-F238E27FC236}">
                <a16:creationId xmlns:a16="http://schemas.microsoft.com/office/drawing/2014/main" id="{B8E37E8E-EE21-46BF-96AE-8075C8E7660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>
            <a:extLst>
              <a:ext uri="{FF2B5EF4-FFF2-40B4-BE49-F238E27FC236}">
                <a16:creationId xmlns:a16="http://schemas.microsoft.com/office/drawing/2014/main" id="{5B644AFF-44F9-40E2-994C-055DC355F61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9636" name="Slide Number Placeholder 3">
            <a:extLst>
              <a:ext uri="{FF2B5EF4-FFF2-40B4-BE49-F238E27FC236}">
                <a16:creationId xmlns:a16="http://schemas.microsoft.com/office/drawing/2014/main" id="{4B3007AC-5428-45B2-9FCD-DEB1DE4D23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77BA382-F2C9-4328-885B-FF3502CB58EC}" type="slidenum">
              <a:rPr lang="en-GB" altLang="en-US"/>
              <a:pPr>
                <a:spcBef>
                  <a:spcPct val="0"/>
                </a:spcBef>
              </a:pPr>
              <a:t>23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BE81AE32-292B-4C97-B117-847628D1A68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058D6338-7845-4C5E-96DF-B5EEF3A712F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1EAB6A15-69B7-43FE-8A87-AE67F4CDFA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4B254E4-3F1F-47C0-8A1A-29602AD51EAF}" type="slidenum">
              <a:rPr lang="en-GB" altLang="en-US"/>
              <a:pPr>
                <a:spcBef>
                  <a:spcPct val="0"/>
                </a:spcBef>
              </a:pPr>
              <a:t>24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6E0CF42E-FFD4-4C66-904F-BDB5CC6C0C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11149DD2-8011-4A2F-B696-4A5B93CAE7A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3732" name="Slide Number Placeholder 3">
            <a:extLst>
              <a:ext uri="{FF2B5EF4-FFF2-40B4-BE49-F238E27FC236}">
                <a16:creationId xmlns:a16="http://schemas.microsoft.com/office/drawing/2014/main" id="{C8E12967-9ADF-41EE-A531-A98AE7E749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7F1479E-96DE-4BDE-9CC5-173CF8054B3F}" type="slidenum">
              <a:rPr lang="en-GB" altLang="en-US"/>
              <a:pPr>
                <a:spcBef>
                  <a:spcPct val="0"/>
                </a:spcBef>
              </a:pPr>
              <a:t>25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>
            <a:extLst>
              <a:ext uri="{FF2B5EF4-FFF2-40B4-BE49-F238E27FC236}">
                <a16:creationId xmlns:a16="http://schemas.microsoft.com/office/drawing/2014/main" id="{46A19332-E216-42DC-A345-90A22FD554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79" name="Notes Placeholder 2">
            <a:extLst>
              <a:ext uri="{FF2B5EF4-FFF2-40B4-BE49-F238E27FC236}">
                <a16:creationId xmlns:a16="http://schemas.microsoft.com/office/drawing/2014/main" id="{F2D1146A-5802-4A00-AC26-72D4D0D9533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5780" name="Slide Number Placeholder 3">
            <a:extLst>
              <a:ext uri="{FF2B5EF4-FFF2-40B4-BE49-F238E27FC236}">
                <a16:creationId xmlns:a16="http://schemas.microsoft.com/office/drawing/2014/main" id="{1CB935A3-E100-4CA2-84F5-1B9C08CC5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AD5B6C6-8F39-496B-BC2B-0E65D9752A74}" type="slidenum">
              <a:rPr lang="en-GB" altLang="en-US"/>
              <a:pPr>
                <a:spcBef>
                  <a:spcPct val="0"/>
                </a:spcBef>
              </a:pPr>
              <a:t>26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Evaluating strategic options: </a:t>
            </a:r>
            <a:r>
              <a:rPr lang="en-GB" dirty="0" err="1">
                <a:solidFill>
                  <a:schemeClr val="bg1"/>
                </a:solidFill>
              </a:rPr>
              <a:t>SAFe</a:t>
            </a:r>
            <a:r>
              <a:rPr lang="en-GB" dirty="0">
                <a:solidFill>
                  <a:schemeClr val="bg1"/>
                </a:solidFill>
              </a:rPr>
              <a:t> analysis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>
            <a:extLst>
              <a:ext uri="{FF2B5EF4-FFF2-40B4-BE49-F238E27FC236}">
                <a16:creationId xmlns:a16="http://schemas.microsoft.com/office/drawing/2014/main" id="{65432F5C-9F1F-4B86-ACDC-28223CB641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Learning outcomes</a:t>
            </a:r>
          </a:p>
        </p:txBody>
      </p:sp>
      <p:sp>
        <p:nvSpPr>
          <p:cNvPr id="374789" name="Rectangle 5">
            <a:extLst>
              <a:ext uri="{FF2B5EF4-FFF2-40B4-BE49-F238E27FC236}">
                <a16:creationId xmlns:a16="http://schemas.microsoft.com/office/drawing/2014/main" id="{AF82BB99-D9FD-4EF9-ADC4-A0EE18D841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5000"/>
              </a:lnSpc>
            </a:pPr>
            <a:r>
              <a:rPr lang="en-GB" altLang="en-US" sz="2600"/>
              <a:t>Employ three </a:t>
            </a:r>
            <a:r>
              <a:rPr lang="en-GB" altLang="en-US" sz="2600" i="1">
                <a:solidFill>
                  <a:srgbClr val="0070C2"/>
                </a:solidFill>
              </a:rPr>
              <a:t>success criteria</a:t>
            </a:r>
            <a:r>
              <a:rPr lang="en-GB" altLang="en-US" sz="2600"/>
              <a:t> for evaluating strategic options: </a:t>
            </a:r>
          </a:p>
          <a:p>
            <a:pPr eaLnBrk="1" hangingPunct="1">
              <a:lnSpc>
                <a:spcPct val="95000"/>
              </a:lnSpc>
              <a:buFont typeface="Arial" panose="020B0604020202020204" pitchFamily="34" charset="0"/>
              <a:buNone/>
            </a:pPr>
            <a:r>
              <a:rPr lang="en-GB" altLang="en-US" sz="2600"/>
              <a:t>	– </a:t>
            </a:r>
            <a:r>
              <a:rPr lang="en-GB" altLang="en-US" sz="2600" i="1">
                <a:solidFill>
                  <a:srgbClr val="0070C0"/>
                </a:solidFill>
              </a:rPr>
              <a:t>Suitability</a:t>
            </a:r>
            <a:r>
              <a:rPr lang="en-GB" altLang="en-US" sz="2600"/>
              <a:t>: whether a strategy addresses the key issues relating to the </a:t>
            </a:r>
            <a:r>
              <a:rPr lang="en-GB" altLang="en-US" sz="2600" i="1">
                <a:solidFill>
                  <a:srgbClr val="0070C2"/>
                </a:solidFill>
              </a:rPr>
              <a:t>opportunities and constraints</a:t>
            </a:r>
            <a:r>
              <a:rPr lang="en-GB" altLang="en-US" sz="2600"/>
              <a:t> an organisation faces.</a:t>
            </a:r>
          </a:p>
          <a:p>
            <a:pPr eaLnBrk="1" hangingPunct="1">
              <a:lnSpc>
                <a:spcPct val="95000"/>
              </a:lnSpc>
              <a:buFont typeface="Arial" panose="020B0604020202020204" pitchFamily="34" charset="0"/>
              <a:buNone/>
            </a:pPr>
            <a:r>
              <a:rPr lang="en-GB" altLang="en-US" sz="2600"/>
              <a:t>	– </a:t>
            </a:r>
            <a:r>
              <a:rPr lang="en-GB" altLang="en-US" sz="2600" i="1">
                <a:solidFill>
                  <a:srgbClr val="0070C0"/>
                </a:solidFill>
              </a:rPr>
              <a:t>Acceptability</a:t>
            </a:r>
            <a:r>
              <a:rPr lang="en-GB" altLang="en-US" sz="2600"/>
              <a:t>: whether a strategy meets the </a:t>
            </a:r>
            <a:r>
              <a:rPr lang="en-GB" altLang="en-US" sz="2600" i="1">
                <a:solidFill>
                  <a:srgbClr val="0070C2"/>
                </a:solidFill>
              </a:rPr>
              <a:t>expectations</a:t>
            </a:r>
            <a:r>
              <a:rPr lang="en-GB" altLang="en-US" sz="2600"/>
              <a:t> of stakeholders.</a:t>
            </a:r>
          </a:p>
          <a:p>
            <a:pPr eaLnBrk="1" hangingPunct="1">
              <a:lnSpc>
                <a:spcPct val="95000"/>
              </a:lnSpc>
              <a:buFont typeface="Arial" panose="020B0604020202020204" pitchFamily="34" charset="0"/>
              <a:buNone/>
            </a:pPr>
            <a:r>
              <a:rPr lang="en-GB" altLang="en-US" sz="2600"/>
              <a:t>	– </a:t>
            </a:r>
            <a:r>
              <a:rPr lang="en-GB" altLang="en-US" sz="2600" i="1">
                <a:solidFill>
                  <a:srgbClr val="0070C0"/>
                </a:solidFill>
              </a:rPr>
              <a:t>Feasibility</a:t>
            </a:r>
            <a:r>
              <a:rPr lang="en-GB" altLang="en-US" sz="2600"/>
              <a:t>: whether a strategy could </a:t>
            </a:r>
            <a:r>
              <a:rPr lang="en-GB" altLang="en-US" sz="2600" i="1">
                <a:solidFill>
                  <a:srgbClr val="0070C2"/>
                </a:solidFill>
              </a:rPr>
              <a:t>work in practice</a:t>
            </a:r>
            <a:r>
              <a:rPr lang="en-GB" altLang="en-US" sz="2600"/>
              <a:t>.</a:t>
            </a:r>
          </a:p>
          <a:p>
            <a:pPr eaLnBrk="1" hangingPunct="1">
              <a:lnSpc>
                <a:spcPct val="95000"/>
              </a:lnSpc>
            </a:pPr>
            <a:r>
              <a:rPr lang="en-GB" altLang="en-US" sz="2600"/>
              <a:t>For each of these use a range of different </a:t>
            </a:r>
            <a:r>
              <a:rPr lang="en-GB" altLang="en-US" sz="2600" i="1">
                <a:solidFill>
                  <a:srgbClr val="0070C2"/>
                </a:solidFill>
              </a:rPr>
              <a:t>techniques for evaluating strategic options</a:t>
            </a:r>
            <a:r>
              <a:rPr lang="en-GB" altLang="en-US" sz="2600"/>
              <a:t>, both financial and non-financial.</a:t>
            </a:r>
            <a:endParaRPr lang="en-US" altLang="en-US" sz="260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4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47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47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747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47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4789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A8BA098B-3FDE-4AC0-8FDE-02122F886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SAFe criteria</a:t>
            </a:r>
          </a:p>
        </p:txBody>
      </p:sp>
      <p:sp>
        <p:nvSpPr>
          <p:cNvPr id="13315" name="Rectangle 8">
            <a:extLst>
              <a:ext uri="{FF2B5EF4-FFF2-40B4-BE49-F238E27FC236}">
                <a16:creationId xmlns:a16="http://schemas.microsoft.com/office/drawing/2014/main" id="{04BA72E0-8223-4C03-8E51-24B4879C60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25" y="5880100"/>
            <a:ext cx="57578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11.1 </a:t>
            </a:r>
            <a:r>
              <a:rPr lang="en-US" altLang="en-US"/>
              <a:t> The SAFe criteria and techniques of evaluation</a:t>
            </a:r>
          </a:p>
        </p:txBody>
      </p:sp>
      <p:pic>
        <p:nvPicPr>
          <p:cNvPr id="13316" name="Picture 9" descr="Table-11-1">
            <a:extLst>
              <a:ext uri="{FF2B5EF4-FFF2-40B4-BE49-F238E27FC236}">
                <a16:creationId xmlns:a16="http://schemas.microsoft.com/office/drawing/2014/main" id="{0F2F182D-3A8F-4628-875E-395318E04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1557338"/>
            <a:ext cx="8353425" cy="364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49830E94-0486-48F1-9C58-F9AE96F4A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0825"/>
            <a:ext cx="8229600" cy="641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Suitability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30DD211-E463-483F-ACD9-AE93C1D59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9525" indent="-9525" eaLnBrk="1" hangingPunct="1">
              <a:buFont typeface="Arial" panose="020B0604020202020204" pitchFamily="34" charset="0"/>
              <a:buNone/>
              <a:tabLst>
                <a:tab pos="292100" algn="l"/>
              </a:tabLst>
            </a:pPr>
            <a:r>
              <a:rPr lang="en-GB" altLang="en-US" sz="2600" b="1" i="1">
                <a:solidFill>
                  <a:srgbClr val="0070C0"/>
                </a:solidFill>
              </a:rPr>
              <a:t>	Suitability</a:t>
            </a:r>
            <a:r>
              <a:rPr lang="en-GB" altLang="en-US" sz="2600" b="1"/>
              <a:t> </a:t>
            </a:r>
            <a:r>
              <a:rPr lang="en-GB" altLang="en-US" sz="2600"/>
              <a:t>is concerned with assessing which proposed strategies address the key opportunities &amp; constraints an organisation faces, through an understanding of the strategic position of an organisation.</a:t>
            </a:r>
          </a:p>
          <a:p>
            <a:pPr marL="9525" indent="-9525" eaLnBrk="1" hangingPunct="1">
              <a:buFont typeface="Arial" panose="020B0604020202020204" pitchFamily="34" charset="0"/>
              <a:buNone/>
              <a:tabLst>
                <a:tab pos="292100" algn="l"/>
              </a:tabLst>
            </a:pPr>
            <a:r>
              <a:rPr lang="en-GB" altLang="en-US" sz="2600"/>
              <a:t>It is concerned with the overall </a:t>
            </a:r>
            <a:r>
              <a:rPr lang="en-GB" altLang="en-US" sz="2600" i="1">
                <a:solidFill>
                  <a:srgbClr val="0070C0"/>
                </a:solidFill>
              </a:rPr>
              <a:t>rationale </a:t>
            </a:r>
            <a:r>
              <a:rPr lang="en-GB" altLang="en-US" sz="2600"/>
              <a:t>of the strategy:</a:t>
            </a:r>
          </a:p>
          <a:p>
            <a:pPr marL="9525" indent="-9525" eaLnBrk="1" hangingPunct="1">
              <a:tabLst>
                <a:tab pos="292100" algn="l"/>
              </a:tabLst>
            </a:pPr>
            <a:r>
              <a:rPr lang="en-GB" altLang="en-US" sz="2600"/>
              <a:t>	Does it exploit the opportunities in the environment 	and avoid the threats?</a:t>
            </a:r>
          </a:p>
          <a:p>
            <a:pPr marL="9525" indent="-9525" eaLnBrk="1" hangingPunct="1">
              <a:tabLst>
                <a:tab pos="292100" algn="l"/>
              </a:tabLst>
            </a:pPr>
            <a:r>
              <a:rPr lang="en-GB" altLang="en-US" sz="2600"/>
              <a:t>	Does it capitalise on the organisation’s strengths and 	strategic capabilities and avoid or remedy the 	weaknesses?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D66070D-FE3E-44E0-B05C-4A28A3FAF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Suitability of strategic options in relation to strategic position (1)</a:t>
            </a:r>
          </a:p>
        </p:txBody>
      </p:sp>
      <p:sp>
        <p:nvSpPr>
          <p:cNvPr id="17411" name="Rectangle 7">
            <a:extLst>
              <a:ext uri="{FF2B5EF4-FFF2-40B4-BE49-F238E27FC236}">
                <a16:creationId xmlns:a16="http://schemas.microsoft.com/office/drawing/2014/main" id="{03BD1AA4-357A-4071-8A97-2B02F92DB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25" y="5880100"/>
            <a:ext cx="70532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11.2 </a:t>
            </a:r>
            <a:r>
              <a:rPr lang="en-US" altLang="en-US"/>
              <a:t> Suitability of strategic options in relation to strategic position</a:t>
            </a:r>
          </a:p>
        </p:txBody>
      </p:sp>
      <p:pic>
        <p:nvPicPr>
          <p:cNvPr id="17412" name="Picture 8" descr="Table-11-2A">
            <a:extLst>
              <a:ext uri="{FF2B5EF4-FFF2-40B4-BE49-F238E27FC236}">
                <a16:creationId xmlns:a16="http://schemas.microsoft.com/office/drawing/2014/main" id="{A1CF6D99-18B7-4584-891A-50DE1544B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724025"/>
            <a:ext cx="8353425" cy="3792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E01691B4-E635-40F3-8DBE-522BC33A6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Suitability of strategic options in relation to strategic position (2)</a:t>
            </a:r>
          </a:p>
        </p:txBody>
      </p:sp>
      <p:sp>
        <p:nvSpPr>
          <p:cNvPr id="19459" name="Rectangle 7">
            <a:extLst>
              <a:ext uri="{FF2B5EF4-FFF2-40B4-BE49-F238E27FC236}">
                <a16:creationId xmlns:a16="http://schemas.microsoft.com/office/drawing/2014/main" id="{A944B37C-0B0D-4C23-8FF1-D3167BFAC5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25" y="5880100"/>
            <a:ext cx="83105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11.2 </a:t>
            </a:r>
            <a:r>
              <a:rPr lang="en-US" altLang="en-US"/>
              <a:t> Suitability of strategic options in relation to strategic position (Continued)</a:t>
            </a:r>
          </a:p>
        </p:txBody>
      </p:sp>
      <p:pic>
        <p:nvPicPr>
          <p:cNvPr id="19460" name="Picture 8" descr="Table-11-2B">
            <a:extLst>
              <a:ext uri="{FF2B5EF4-FFF2-40B4-BE49-F238E27FC236}">
                <a16:creationId xmlns:a16="http://schemas.microsoft.com/office/drawing/2014/main" id="{4A90BED0-0E49-4669-835B-9B3189C3E3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166938"/>
            <a:ext cx="8353425" cy="284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D46BE11-B437-4AE2-A6C7-BEF4DB9A7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Some examples of suitability (1)</a:t>
            </a:r>
          </a:p>
        </p:txBody>
      </p:sp>
      <p:sp>
        <p:nvSpPr>
          <p:cNvPr id="21507" name="Rectangle 7">
            <a:extLst>
              <a:ext uri="{FF2B5EF4-FFF2-40B4-BE49-F238E27FC236}">
                <a16:creationId xmlns:a16="http://schemas.microsoft.com/office/drawing/2014/main" id="{AC3EBDC9-453B-4607-B434-97AE95B88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25" y="5880100"/>
            <a:ext cx="8578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11.3 </a:t>
            </a:r>
            <a:r>
              <a:rPr lang="en-US" altLang="en-US"/>
              <a:t> Some examples of suitability</a:t>
            </a:r>
          </a:p>
        </p:txBody>
      </p:sp>
      <p:pic>
        <p:nvPicPr>
          <p:cNvPr id="21508" name="Picture 8" descr="Table-11-3A">
            <a:extLst>
              <a:ext uri="{FF2B5EF4-FFF2-40B4-BE49-F238E27FC236}">
                <a16:creationId xmlns:a16="http://schemas.microsoft.com/office/drawing/2014/main" id="{951CA876-C8B9-4AD3-99E0-F231BCCCB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68413"/>
            <a:ext cx="8353425" cy="4344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F8E7FDE6-EC2A-4D93-93E2-ACD102B07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Some examples of suitability (2)</a:t>
            </a:r>
          </a:p>
        </p:txBody>
      </p:sp>
      <p:sp>
        <p:nvSpPr>
          <p:cNvPr id="23555" name="Rectangle 7">
            <a:extLst>
              <a:ext uri="{FF2B5EF4-FFF2-40B4-BE49-F238E27FC236}">
                <a16:creationId xmlns:a16="http://schemas.microsoft.com/office/drawing/2014/main" id="{1521A1F9-27B0-4513-8BCA-C13589415B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25" y="5880100"/>
            <a:ext cx="8578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11.3 </a:t>
            </a:r>
            <a:r>
              <a:rPr lang="en-US" altLang="en-US"/>
              <a:t> Some examples of suitability (Continued)</a:t>
            </a:r>
          </a:p>
        </p:txBody>
      </p:sp>
      <p:pic>
        <p:nvPicPr>
          <p:cNvPr id="23556" name="Picture 8" descr="Table-11-3B">
            <a:extLst>
              <a:ext uri="{FF2B5EF4-FFF2-40B4-BE49-F238E27FC236}">
                <a16:creationId xmlns:a16="http://schemas.microsoft.com/office/drawing/2014/main" id="{ECC831B1-0D63-4BEA-BAC5-8D8176D5F7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1720850"/>
            <a:ext cx="8353425" cy="3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44F4F71-8E89-4977-8AC5-E083E9545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250825"/>
            <a:ext cx="8229600" cy="641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Suitability – screening techniques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F810CB32-259C-4015-A968-9E8D24919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588" y="1350963"/>
            <a:ext cx="8229600" cy="3113087"/>
          </a:xfrm>
        </p:spPr>
        <p:txBody>
          <a:bodyPr/>
          <a:lstStyle/>
          <a:p>
            <a:pPr marL="457200" indent="-457200" eaLnBrk="1" hangingPunct="1">
              <a:buFont typeface="Arial" panose="020B0604020202020204" pitchFamily="34" charset="0"/>
              <a:buNone/>
            </a:pPr>
            <a:r>
              <a:rPr lang="en-GB" altLang="en-US" sz="3000"/>
              <a:t>There are several useful techniques:</a:t>
            </a:r>
          </a:p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en-GB" altLang="en-US" sz="2800" b="1" i="1">
                <a:solidFill>
                  <a:srgbClr val="0070C0"/>
                </a:solidFill>
              </a:rPr>
              <a:t>Ranking.</a:t>
            </a:r>
          </a:p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en-GB" altLang="en-US" sz="2800" b="1" i="1">
                <a:solidFill>
                  <a:srgbClr val="0070C0"/>
                </a:solidFill>
              </a:rPr>
              <a:t>Using scenarios.</a:t>
            </a:r>
          </a:p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en-GB" altLang="en-US" sz="2800" b="1" i="1">
                <a:solidFill>
                  <a:srgbClr val="0070C0"/>
                </a:solidFill>
              </a:rPr>
              <a:t>Screening for competitive advantage.</a:t>
            </a:r>
          </a:p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en-GB" altLang="en-US" sz="2800" b="1" i="1">
                <a:solidFill>
                  <a:srgbClr val="0070C0"/>
                </a:solidFill>
              </a:rPr>
              <a:t>Decision trees.</a:t>
            </a:r>
          </a:p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en-GB" altLang="en-US" sz="2800" b="1" i="1">
                <a:solidFill>
                  <a:srgbClr val="0070C0"/>
                </a:solidFill>
              </a:rPr>
              <a:t>Life cycle analysis.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2E23909A-1D03-41FF-A498-9B6BEEDCD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life cycle/portfolio matrix</a:t>
            </a:r>
          </a:p>
        </p:txBody>
      </p:sp>
      <p:sp>
        <p:nvSpPr>
          <p:cNvPr id="27651" name="Rectangle 7">
            <a:extLst>
              <a:ext uri="{FF2B5EF4-FFF2-40B4-BE49-F238E27FC236}">
                <a16:creationId xmlns:a16="http://schemas.microsoft.com/office/drawing/2014/main" id="{8580A936-9138-4911-AEA4-0614AB1D50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25" y="5880100"/>
            <a:ext cx="857885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11.5 </a:t>
            </a:r>
            <a:r>
              <a:rPr lang="en-US" altLang="en-US"/>
              <a:t> The industry life cycle/portfolio matrix</a:t>
            </a:r>
          </a:p>
          <a:p>
            <a:pPr eaLnBrk="1" hangingPunct="1"/>
            <a:r>
              <a:rPr lang="en-US" altLang="en-US" sz="800" i="1"/>
              <a:t>Source</a:t>
            </a:r>
            <a:r>
              <a:rPr lang="en-US" altLang="en-US" sz="800"/>
              <a:t>: Arthur D. Little</a:t>
            </a:r>
          </a:p>
        </p:txBody>
      </p:sp>
      <p:pic>
        <p:nvPicPr>
          <p:cNvPr id="27652" name="Picture 8" descr="Table-11-5">
            <a:extLst>
              <a:ext uri="{FF2B5EF4-FFF2-40B4-BE49-F238E27FC236}">
                <a16:creationId xmlns:a16="http://schemas.microsoft.com/office/drawing/2014/main" id="{5BA7BE28-A2F4-47F8-AC9D-7CB01E6ADE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650" y="1057275"/>
            <a:ext cx="5830888" cy="475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C9B47A7-FEF3-4DCB-8D48-3D5AC3879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Competitive position within an industry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8F7B7455-84A7-41D2-A872-19C4BD290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5000"/>
              </a:lnSpc>
              <a:buFont typeface="Arial" panose="020B0604020202020204" pitchFamily="34" charset="0"/>
              <a:buNone/>
            </a:pPr>
            <a:r>
              <a:rPr lang="en-GB" altLang="en-US" sz="2400" b="1">
                <a:solidFill>
                  <a:srgbClr val="0070C0"/>
                </a:solidFill>
              </a:rPr>
              <a:t>Competitive position within an industry can be:</a:t>
            </a:r>
            <a:endParaRPr lang="en-GB" altLang="en-US" sz="1500" b="1"/>
          </a:p>
          <a:p>
            <a:pPr eaLnBrk="1" hangingPunct="1">
              <a:lnSpc>
                <a:spcPct val="95000"/>
              </a:lnSpc>
            </a:pPr>
            <a:r>
              <a:rPr lang="en-GB" altLang="en-US" sz="2400"/>
              <a:t>A </a:t>
            </a:r>
            <a:r>
              <a:rPr lang="en-GB" altLang="en-US" sz="2400" i="1">
                <a:solidFill>
                  <a:srgbClr val="0070C0"/>
                </a:solidFill>
              </a:rPr>
              <a:t>dominant</a:t>
            </a:r>
            <a:r>
              <a:rPr lang="en-GB" altLang="en-US" sz="2400"/>
              <a:t> position which is rare in the private sector unless there is a quasi-monopoly position. In the public sector there can be a legalised monopoly status.</a:t>
            </a:r>
          </a:p>
          <a:p>
            <a:pPr eaLnBrk="1" hangingPunct="1">
              <a:lnSpc>
                <a:spcPct val="95000"/>
              </a:lnSpc>
            </a:pPr>
            <a:r>
              <a:rPr lang="en-GB" altLang="en-US" sz="2400"/>
              <a:t>A </a:t>
            </a:r>
            <a:r>
              <a:rPr lang="en-GB" altLang="en-US" sz="2400" i="1">
                <a:solidFill>
                  <a:srgbClr val="0070C0"/>
                </a:solidFill>
              </a:rPr>
              <a:t>strong</a:t>
            </a:r>
            <a:r>
              <a:rPr lang="en-GB" altLang="en-US" sz="2400"/>
              <a:t> position where organisations can follow strategies of their own choice without too much concern for competition.</a:t>
            </a:r>
          </a:p>
          <a:p>
            <a:pPr eaLnBrk="1" hangingPunct="1">
              <a:lnSpc>
                <a:spcPct val="95000"/>
              </a:lnSpc>
            </a:pPr>
            <a:r>
              <a:rPr lang="en-GB" altLang="en-US" sz="2400"/>
              <a:t>A </a:t>
            </a:r>
            <a:r>
              <a:rPr lang="en-GB" altLang="en-US" sz="2400" i="1">
                <a:solidFill>
                  <a:srgbClr val="0070C0"/>
                </a:solidFill>
              </a:rPr>
              <a:t>favourable </a:t>
            </a:r>
            <a:r>
              <a:rPr lang="en-GB" altLang="en-US" sz="2400"/>
              <a:t>position where no single competitor stands out, but leaders are better placed.</a:t>
            </a:r>
          </a:p>
          <a:p>
            <a:pPr eaLnBrk="1" hangingPunct="1">
              <a:lnSpc>
                <a:spcPct val="95000"/>
              </a:lnSpc>
            </a:pPr>
            <a:r>
              <a:rPr lang="en-GB" altLang="en-US" sz="2400"/>
              <a:t>A </a:t>
            </a:r>
            <a:r>
              <a:rPr lang="en-GB" altLang="en-US" sz="2400" i="1">
                <a:solidFill>
                  <a:srgbClr val="0070C0"/>
                </a:solidFill>
              </a:rPr>
              <a:t>tenable</a:t>
            </a:r>
            <a:r>
              <a:rPr lang="en-GB" altLang="en-US" sz="2400"/>
              <a:t> position can be maintained by specialisation or focus.</a:t>
            </a:r>
          </a:p>
          <a:p>
            <a:pPr eaLnBrk="1" hangingPunct="1">
              <a:lnSpc>
                <a:spcPct val="95000"/>
              </a:lnSpc>
            </a:pPr>
            <a:r>
              <a:rPr lang="en-GB" altLang="en-US" sz="2400"/>
              <a:t>A </a:t>
            </a:r>
            <a:r>
              <a:rPr lang="en-GB" altLang="en-US" sz="2400" i="1">
                <a:solidFill>
                  <a:srgbClr val="0070C0"/>
                </a:solidFill>
              </a:rPr>
              <a:t>weak </a:t>
            </a:r>
            <a:r>
              <a:rPr lang="en-GB" altLang="en-US" sz="2400"/>
              <a:t>position where competitors are too small to survive independently in the long run.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F5CBC318-596F-47E0-9888-74F580887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Acceptability (1) 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BAF8F16D-0B62-43DC-A7C0-A3B256E1A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300" y="1355725"/>
            <a:ext cx="8685213" cy="14636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3000" b="1" i="1">
                <a:solidFill>
                  <a:srgbClr val="0070C0"/>
                </a:solidFill>
              </a:rPr>
              <a:t>	Acceptability</a:t>
            </a:r>
            <a:r>
              <a:rPr lang="en-GB" altLang="en-US" sz="3000" b="1"/>
              <a:t> </a:t>
            </a:r>
            <a:r>
              <a:rPr lang="en-GB" altLang="en-US" sz="3000"/>
              <a:t>is concerned with whether the expected performance outcomes of a proposed strategy meet the expectations of stakeholders.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7DBD1133-C68D-4ABC-B8F3-9F12B4368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Acceptability (2)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CFE900CA-060C-4EEB-B896-9CC2E7A5B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588" y="1350963"/>
            <a:ext cx="8532812" cy="254476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tabLst>
                <a:tab pos="284163" algn="l"/>
              </a:tabLst>
            </a:pPr>
            <a:r>
              <a:rPr lang="en-GB" altLang="en-US" sz="3000"/>
              <a:t>There are three key aspects of acceptability - the ‘3 R’s’:</a:t>
            </a:r>
          </a:p>
          <a:p>
            <a:pPr marL="0" indent="0" eaLnBrk="1" hangingPunct="1">
              <a:tabLst>
                <a:tab pos="284163" algn="l"/>
              </a:tabLst>
            </a:pPr>
            <a:r>
              <a:rPr lang="en-GB" altLang="en-US" sz="2800" i="1">
                <a:solidFill>
                  <a:srgbClr val="0070C0"/>
                </a:solidFill>
              </a:rPr>
              <a:t>	Risk.</a:t>
            </a:r>
          </a:p>
          <a:p>
            <a:pPr marL="0" indent="0" eaLnBrk="1" hangingPunct="1">
              <a:tabLst>
                <a:tab pos="284163" algn="l"/>
              </a:tabLst>
            </a:pPr>
            <a:r>
              <a:rPr lang="en-GB" altLang="en-US" sz="2800" i="1">
                <a:solidFill>
                  <a:srgbClr val="0070C0"/>
                </a:solidFill>
              </a:rPr>
              <a:t>	Return.</a:t>
            </a:r>
          </a:p>
          <a:p>
            <a:pPr marL="0" indent="0" eaLnBrk="1" hangingPunct="1">
              <a:tabLst>
                <a:tab pos="284163" algn="l"/>
              </a:tabLst>
            </a:pPr>
            <a:r>
              <a:rPr lang="en-GB" altLang="en-US" sz="2800" i="1">
                <a:solidFill>
                  <a:srgbClr val="0070C0"/>
                </a:solidFill>
              </a:rPr>
              <a:t>	Reactions </a:t>
            </a:r>
            <a:r>
              <a:rPr lang="en-GB" altLang="en-US" sz="2800" i="1"/>
              <a:t>(of stakeholders).</a:t>
            </a:r>
            <a:endParaRPr lang="en-GB" altLang="en-US" sz="2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62554B7F-4040-42F5-B273-54519E2AB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Risk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E4A849B0-0294-4D39-BA3F-66F003A81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1350963"/>
            <a:ext cx="8413750" cy="3643312"/>
          </a:xfrm>
        </p:spPr>
        <p:txBody>
          <a:bodyPr/>
          <a:lstStyle/>
          <a:p>
            <a:pPr eaLnBrk="1" hangingPunct="1"/>
            <a:r>
              <a:rPr lang="en-GB" altLang="en-US" sz="3000" b="1" i="1">
                <a:solidFill>
                  <a:srgbClr val="0070C0"/>
                </a:solidFill>
              </a:rPr>
              <a:t>Risk</a:t>
            </a:r>
            <a:r>
              <a:rPr lang="en-GB" altLang="en-US" sz="3000" b="1"/>
              <a:t> </a:t>
            </a:r>
            <a:r>
              <a:rPr lang="en-GB" altLang="en-US" sz="3000"/>
              <a:t>concerns the extent to which the outcomes of a strategy can be predicted.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3000"/>
          </a:p>
          <a:p>
            <a:pPr eaLnBrk="1" hangingPunct="1"/>
            <a:r>
              <a:rPr lang="en-GB" altLang="en-US" sz="3000"/>
              <a:t>Risk can be assessed using: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Sensitivity analysis.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Financial ratios – e.g. gearing and liquidity.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Break-even analysis.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606CA94C-98DC-48AF-A872-0E588ECCA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Return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4DE5BF3F-76ED-4604-A92C-BBCCC28D8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588" y="1341438"/>
            <a:ext cx="8229600" cy="4064000"/>
          </a:xfrm>
        </p:spPr>
        <p:txBody>
          <a:bodyPr/>
          <a:lstStyle/>
          <a:p>
            <a:pPr marL="282575" indent="-282575" defTabSz="658813" eaLnBrk="1" hangingPunct="1"/>
            <a:r>
              <a:rPr lang="en-GB" altLang="en-US" sz="3000" b="1" i="1">
                <a:solidFill>
                  <a:srgbClr val="0070C0"/>
                </a:solidFill>
              </a:rPr>
              <a:t>Returns</a:t>
            </a:r>
            <a:r>
              <a:rPr lang="en-GB" altLang="en-US" sz="3000" b="1"/>
              <a:t> </a:t>
            </a:r>
            <a:r>
              <a:rPr lang="en-GB" altLang="en-US" sz="3000"/>
              <a:t>are the financial benefits which stakeholders are expected to receive from a strategy.</a:t>
            </a:r>
          </a:p>
          <a:p>
            <a:pPr marL="282575" indent="-282575" defTabSz="658813" eaLnBrk="1" hangingPunct="1"/>
            <a:r>
              <a:rPr lang="en-GB" altLang="en-US" sz="3000"/>
              <a:t>Different approaches to assessing return:</a:t>
            </a:r>
          </a:p>
          <a:p>
            <a:pPr marL="666750" lvl="1" indent="-382588" defTabSz="65881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Financial analysis.</a:t>
            </a:r>
          </a:p>
          <a:p>
            <a:pPr marL="666750" lvl="1" indent="-382588" defTabSz="65881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Shareholder value analysis.</a:t>
            </a:r>
          </a:p>
          <a:p>
            <a:pPr marL="666750" lvl="1" indent="-382588" defTabSz="65881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Cost–benefit analysis.</a:t>
            </a:r>
          </a:p>
          <a:p>
            <a:pPr marL="666750" lvl="1" indent="-382588" defTabSz="65881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Real options.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A4DDCC9B-5B49-456E-9A2F-6E5BDB697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Measures of shareholder value</a:t>
            </a:r>
          </a:p>
        </p:txBody>
      </p:sp>
      <p:sp>
        <p:nvSpPr>
          <p:cNvPr id="54275" name="Rectangle 7">
            <a:extLst>
              <a:ext uri="{FF2B5EF4-FFF2-40B4-BE49-F238E27FC236}">
                <a16:creationId xmlns:a16="http://schemas.microsoft.com/office/drawing/2014/main" id="{50D1A2B8-4920-4971-BAEE-396F138D9D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5889625"/>
            <a:ext cx="84248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11.6 </a:t>
            </a:r>
            <a:r>
              <a:rPr lang="en-US" altLang="en-US" b="1"/>
              <a:t> </a:t>
            </a:r>
            <a:r>
              <a:rPr lang="en-US" altLang="en-US"/>
              <a:t>Measures of shareholder value</a:t>
            </a:r>
          </a:p>
        </p:txBody>
      </p:sp>
      <p:pic>
        <p:nvPicPr>
          <p:cNvPr id="54276" name="Picture 8" descr="Table-11-6">
            <a:extLst>
              <a:ext uri="{FF2B5EF4-FFF2-40B4-BE49-F238E27FC236}">
                <a16:creationId xmlns:a16="http://schemas.microsoft.com/office/drawing/2014/main" id="{CE7F472F-8033-4923-9F87-454CE6281B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50" y="1087438"/>
            <a:ext cx="7056438" cy="468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314195F1-1D5B-4F7C-AE01-2132A4170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Advantages of real options</a:t>
            </a:r>
          </a:p>
        </p:txBody>
      </p:sp>
      <p:sp>
        <p:nvSpPr>
          <p:cNvPr id="56323" name="Content Placeholder 2">
            <a:extLst>
              <a:ext uri="{FF2B5EF4-FFF2-40B4-BE49-F238E27FC236}">
                <a16:creationId xmlns:a16="http://schemas.microsoft.com/office/drawing/2014/main" id="{A3431D83-1507-4366-9D5B-C6053803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588" y="1350963"/>
            <a:ext cx="8229600" cy="3063875"/>
          </a:xfrm>
        </p:spPr>
        <p:txBody>
          <a:bodyPr/>
          <a:lstStyle/>
          <a:p>
            <a:pPr defTabSz="741363" eaLnBrk="1" hangingPunct="1">
              <a:buFont typeface="Arial" panose="020B0604020202020204" pitchFamily="34" charset="0"/>
              <a:buNone/>
            </a:pPr>
            <a:r>
              <a:rPr lang="en-GB" altLang="en-US" sz="3000"/>
              <a:t>There are four main benefits:</a:t>
            </a:r>
          </a:p>
          <a:p>
            <a:pPr lvl="1" defTabSz="741363" eaLnBrk="1" hangingPunct="1">
              <a:buFont typeface="Wingdings" panose="05000000000000000000" pitchFamily="2" charset="2"/>
              <a:buChar char="Ø"/>
            </a:pPr>
            <a:r>
              <a:rPr lang="en-GB" altLang="en-US" sz="3000" i="1">
                <a:solidFill>
                  <a:srgbClr val="0070C0"/>
                </a:solidFill>
              </a:rPr>
              <a:t>	</a:t>
            </a:r>
            <a:r>
              <a:rPr lang="en-GB" altLang="en-US" i="1">
                <a:solidFill>
                  <a:srgbClr val="0070C0"/>
                </a:solidFill>
              </a:rPr>
              <a:t>Bringing strategic and financial evaluation 	closer together.</a:t>
            </a:r>
          </a:p>
          <a:p>
            <a:pPr lvl="1" defTabSz="74136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	Valuing emerging options.</a:t>
            </a:r>
          </a:p>
          <a:p>
            <a:pPr lvl="1" defTabSz="74136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 Coping with uncertainty.</a:t>
            </a:r>
          </a:p>
          <a:p>
            <a:pPr lvl="1" defTabSz="74136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 Offsetting conservatism.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>
            <a:extLst>
              <a:ext uri="{FF2B5EF4-FFF2-40B4-BE49-F238E27FC236}">
                <a16:creationId xmlns:a16="http://schemas.microsoft.com/office/drawing/2014/main" id="{1EA6EB59-6A2A-4A2A-A576-731A4DAB1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Reaction of stakeholders</a:t>
            </a:r>
          </a:p>
        </p:txBody>
      </p:sp>
      <p:sp>
        <p:nvSpPr>
          <p:cNvPr id="58371" name="Content Placeholder 2">
            <a:extLst>
              <a:ext uri="{FF2B5EF4-FFF2-40B4-BE49-F238E27FC236}">
                <a16:creationId xmlns:a16="http://schemas.microsoft.com/office/drawing/2014/main" id="{86F9A366-1E69-41C9-9E47-A1CDAAB55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331913"/>
            <a:ext cx="8534400" cy="4103687"/>
          </a:xfrm>
        </p:spPr>
        <p:txBody>
          <a:bodyPr anchor="ctr"/>
          <a:lstStyle/>
          <a:p>
            <a:pPr defTabSz="722313" eaLnBrk="1" hangingPunct="1"/>
            <a:r>
              <a:rPr lang="en-GB" altLang="en-US"/>
              <a:t>Stakeholder mapping and the power/interest matrix can be used to:</a:t>
            </a:r>
          </a:p>
          <a:p>
            <a:pPr marL="293688" lvl="1" indent="0" defTabSz="72231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 understand the political context of strategies.</a:t>
            </a:r>
          </a:p>
          <a:p>
            <a:pPr marL="293688" lvl="1" indent="0" defTabSz="72231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 understand the political agenda.</a:t>
            </a:r>
          </a:p>
          <a:p>
            <a:pPr marL="293688" lvl="1" indent="0" defTabSz="72231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 gauge the likely reaction of stakeholders to 	specific strategies.</a:t>
            </a:r>
          </a:p>
          <a:p>
            <a:pPr defTabSz="722313" eaLnBrk="1" hangingPunct="1">
              <a:buFontTx/>
              <a:buChar char="•"/>
            </a:pPr>
            <a:r>
              <a:rPr lang="en-GB" altLang="en-US"/>
              <a:t>If key stakeholders find a strategy to be unacceptable then it is likely to fail</a:t>
            </a:r>
            <a:endParaRPr lang="en-GB" altLang="en-US" i="1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52EDE153-2CB5-4E64-93DD-1B2EDD5B5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Feasibility </a:t>
            </a:r>
          </a:p>
        </p:txBody>
      </p:sp>
      <p:sp>
        <p:nvSpPr>
          <p:cNvPr id="60419" name="Content Placeholder 2">
            <a:extLst>
              <a:ext uri="{FF2B5EF4-FFF2-40B4-BE49-F238E27FC236}">
                <a16:creationId xmlns:a16="http://schemas.microsoft.com/office/drawing/2014/main" id="{B090703A-1D47-4274-87A2-0995B5FFA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1350963"/>
            <a:ext cx="8483600" cy="4025900"/>
          </a:xfrm>
        </p:spPr>
        <p:txBody>
          <a:bodyPr/>
          <a:lstStyle/>
          <a:p>
            <a:pPr marL="9525" indent="-9525" eaLnBrk="1" hangingPunct="1">
              <a:buFont typeface="Arial" panose="020B0604020202020204" pitchFamily="34" charset="0"/>
              <a:buNone/>
              <a:tabLst>
                <a:tab pos="292100" algn="l"/>
              </a:tabLst>
            </a:pPr>
            <a:r>
              <a:rPr lang="en-GB" altLang="en-US" sz="3000" b="1" i="1">
                <a:solidFill>
                  <a:srgbClr val="0070C0"/>
                </a:solidFill>
              </a:rPr>
              <a:t>	Feasibility</a:t>
            </a:r>
            <a:r>
              <a:rPr lang="en-GB" altLang="en-US" sz="3000"/>
              <a:t> is concerned with whether a strategy could work in practice i.e. whether an</a:t>
            </a:r>
            <a:r>
              <a:rPr lang="en-GB" altLang="en-US" sz="3000" i="1"/>
              <a:t> </a:t>
            </a:r>
            <a:r>
              <a:rPr lang="en-GB" altLang="en-US" sz="3000"/>
              <a:t>organisation has the capabilities to deliver a strategy</a:t>
            </a:r>
          </a:p>
          <a:p>
            <a:pPr marL="9525" indent="-9525" eaLnBrk="1" hangingPunct="1">
              <a:buFont typeface="Arial" panose="020B0604020202020204" pitchFamily="34" charset="0"/>
              <a:buNone/>
              <a:tabLst>
                <a:tab pos="292100" algn="l"/>
              </a:tabLst>
            </a:pPr>
            <a:r>
              <a:rPr lang="en-GB" altLang="en-US" sz="3000"/>
              <a:t>	Two key questions:</a:t>
            </a:r>
          </a:p>
          <a:p>
            <a:pPr marL="9525" indent="-9525" eaLnBrk="1" hangingPunct="1">
              <a:tabLst>
                <a:tab pos="292100" algn="l"/>
              </a:tabLst>
            </a:pPr>
            <a:r>
              <a:rPr lang="en-GB" altLang="en-US" sz="3000"/>
              <a:t>	Do the resources and competences currently 	exist to implement the strategy effectively?</a:t>
            </a:r>
          </a:p>
          <a:p>
            <a:pPr marL="9525" indent="-9525" eaLnBrk="1" hangingPunct="1">
              <a:tabLst>
                <a:tab pos="292100" algn="l"/>
              </a:tabLst>
            </a:pPr>
            <a:r>
              <a:rPr lang="en-GB" altLang="en-US" sz="3000"/>
              <a:t>	If not, can they be obtained?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>
            <a:extLst>
              <a:ext uri="{FF2B5EF4-FFF2-40B4-BE49-F238E27FC236}">
                <a16:creationId xmlns:a16="http://schemas.microsoft.com/office/drawing/2014/main" id="{497A5E2D-904A-4669-A9A3-7639CE0D0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Financial feasibility</a:t>
            </a:r>
          </a:p>
        </p:txBody>
      </p:sp>
      <p:sp>
        <p:nvSpPr>
          <p:cNvPr id="62467" name="Content Placeholder 2">
            <a:extLst>
              <a:ext uri="{FF2B5EF4-FFF2-40B4-BE49-F238E27FC236}">
                <a16:creationId xmlns:a16="http://schemas.microsoft.com/office/drawing/2014/main" id="{2166F080-0838-4BF2-A0DF-0CF556E0C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1331913"/>
            <a:ext cx="8229600" cy="2544762"/>
          </a:xfrm>
        </p:spPr>
        <p:txBody>
          <a:bodyPr/>
          <a:lstStyle/>
          <a:p>
            <a:pPr defTabSz="731838" eaLnBrk="1" hangingPunct="1">
              <a:buFont typeface="Arial" panose="020B0604020202020204" pitchFamily="34" charset="0"/>
              <a:buNone/>
            </a:pPr>
            <a:r>
              <a:rPr lang="en-GB" altLang="en-US"/>
              <a:t>Need to consider:</a:t>
            </a:r>
          </a:p>
          <a:p>
            <a:pPr marL="676275" lvl="1" indent="-382588" defTabSz="731838" eaLnBrk="1" hangingPunct="1">
              <a:buFont typeface="Wingdings" panose="05000000000000000000" pitchFamily="2" charset="2"/>
              <a:buChar char="Ø"/>
            </a:pPr>
            <a:r>
              <a:rPr lang="en-GB" altLang="en-US"/>
              <a:t>The </a:t>
            </a:r>
            <a:r>
              <a:rPr lang="en-GB" altLang="en-US" i="1">
                <a:solidFill>
                  <a:srgbClr val="0070C0"/>
                </a:solidFill>
              </a:rPr>
              <a:t>funding</a:t>
            </a:r>
            <a:r>
              <a:rPr lang="en-GB" altLang="en-US"/>
              <a:t> required.</a:t>
            </a:r>
          </a:p>
          <a:p>
            <a:pPr marL="676275" lvl="1" indent="-382588" defTabSz="731838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Cash flow </a:t>
            </a:r>
            <a:r>
              <a:rPr lang="en-GB" altLang="en-US"/>
              <a:t>analysis and forecasting.</a:t>
            </a:r>
          </a:p>
          <a:p>
            <a:pPr marL="676275" lvl="1" indent="-382588" defTabSz="731838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Financial strategies </a:t>
            </a:r>
            <a:r>
              <a:rPr lang="en-GB" altLang="en-US"/>
              <a:t>needed for the different ‘phases’ of the life cycle of a business.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>
            <a:extLst>
              <a:ext uri="{FF2B5EF4-FFF2-40B4-BE49-F238E27FC236}">
                <a16:creationId xmlns:a16="http://schemas.microsoft.com/office/drawing/2014/main" id="{3CE8EE0A-6E27-499A-9CC8-BE830DA5D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Financial strategy and the business life cycle</a:t>
            </a:r>
          </a:p>
        </p:txBody>
      </p:sp>
      <p:sp>
        <p:nvSpPr>
          <p:cNvPr id="64515" name="Rectangle 7">
            <a:extLst>
              <a:ext uri="{FF2B5EF4-FFF2-40B4-BE49-F238E27FC236}">
                <a16:creationId xmlns:a16="http://schemas.microsoft.com/office/drawing/2014/main" id="{CF0190EE-E457-4E7C-A3B1-051EF30671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5889625"/>
            <a:ext cx="84248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Table 11.7 </a:t>
            </a:r>
            <a:r>
              <a:rPr lang="en-US" altLang="en-US" b="1"/>
              <a:t> </a:t>
            </a:r>
            <a:r>
              <a:rPr lang="en-US" altLang="en-US"/>
              <a:t>Financial strategy and the business life cycle</a:t>
            </a:r>
          </a:p>
        </p:txBody>
      </p:sp>
      <p:pic>
        <p:nvPicPr>
          <p:cNvPr id="64516" name="Picture 8" descr="Table-11-7">
            <a:extLst>
              <a:ext uri="{FF2B5EF4-FFF2-40B4-BE49-F238E27FC236}">
                <a16:creationId xmlns:a16="http://schemas.microsoft.com/office/drawing/2014/main" id="{5C7B799D-EC6E-4685-BB14-89E64AB89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1981200"/>
            <a:ext cx="8353425" cy="303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>
            <a:extLst>
              <a:ext uri="{FF2B5EF4-FFF2-40B4-BE49-F238E27FC236}">
                <a16:creationId xmlns:a16="http://schemas.microsoft.com/office/drawing/2014/main" id="{D071A254-A527-4FE0-8C1B-B6EFA49A4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People and skills (1)</a:t>
            </a:r>
          </a:p>
        </p:txBody>
      </p:sp>
      <p:sp>
        <p:nvSpPr>
          <p:cNvPr id="66563" name="Content Placeholder 2">
            <a:extLst>
              <a:ext uri="{FF2B5EF4-FFF2-40B4-BE49-F238E27FC236}">
                <a16:creationId xmlns:a16="http://schemas.microsoft.com/office/drawing/2014/main" id="{8C4A6E0E-CE27-48F0-82F4-CBFB10251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588" y="1350963"/>
            <a:ext cx="8496300" cy="4025900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3000"/>
              <a:t>Three questions arise: </a:t>
            </a:r>
          </a:p>
          <a:p>
            <a:pPr eaLnBrk="1" hangingPunct="1"/>
            <a:r>
              <a:rPr lang="en-GB" altLang="en-US" sz="3000"/>
              <a:t>Do people in the organisation currently have the </a:t>
            </a:r>
            <a:r>
              <a:rPr lang="en-GB" altLang="en-US" sz="3000" i="1">
                <a:solidFill>
                  <a:srgbClr val="0070C0"/>
                </a:solidFill>
              </a:rPr>
              <a:t>competences</a:t>
            </a:r>
            <a:r>
              <a:rPr lang="en-GB" altLang="en-US" sz="3000"/>
              <a:t> to deliver a proposed strategy? </a:t>
            </a:r>
          </a:p>
          <a:p>
            <a:pPr eaLnBrk="1" hangingPunct="1"/>
            <a:r>
              <a:rPr lang="en-GB" altLang="en-US" sz="3000"/>
              <a:t>Are the </a:t>
            </a:r>
            <a:r>
              <a:rPr lang="en-GB" altLang="en-US" sz="3000" i="1">
                <a:solidFill>
                  <a:srgbClr val="0070C0"/>
                </a:solidFill>
              </a:rPr>
              <a:t>systems</a:t>
            </a:r>
            <a:r>
              <a:rPr lang="en-GB" altLang="en-US" sz="3000"/>
              <a:t> to support those people fit for the strategy? </a:t>
            </a:r>
          </a:p>
          <a:p>
            <a:pPr eaLnBrk="1" hangingPunct="1"/>
            <a:r>
              <a:rPr lang="en-GB" altLang="en-US" sz="3000"/>
              <a:t>If not, can the competences be </a:t>
            </a:r>
            <a:r>
              <a:rPr lang="en-GB" altLang="en-US" sz="3000" i="1">
                <a:solidFill>
                  <a:srgbClr val="0070C0"/>
                </a:solidFill>
              </a:rPr>
              <a:t>obtained or developed?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>
            <a:extLst>
              <a:ext uri="{FF2B5EF4-FFF2-40B4-BE49-F238E27FC236}">
                <a16:creationId xmlns:a16="http://schemas.microsoft.com/office/drawing/2014/main" id="{12615F43-F4C7-4479-AAE8-C7A217FA1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People and skills (2)</a:t>
            </a:r>
          </a:p>
        </p:txBody>
      </p:sp>
      <p:sp>
        <p:nvSpPr>
          <p:cNvPr id="68611" name="Content Placeholder 2">
            <a:extLst>
              <a:ext uri="{FF2B5EF4-FFF2-40B4-BE49-F238E27FC236}">
                <a16:creationId xmlns:a16="http://schemas.microsoft.com/office/drawing/2014/main" id="{6C8C0D08-5900-475C-B041-D062CA6B2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250" y="1331913"/>
            <a:ext cx="8626475" cy="3997325"/>
          </a:xfrm>
        </p:spPr>
        <p:txBody>
          <a:bodyPr/>
          <a:lstStyle/>
          <a:p>
            <a:pPr defTabSz="712788" eaLnBrk="1" hangingPunct="1">
              <a:buFont typeface="Arial" panose="020B0604020202020204" pitchFamily="34" charset="0"/>
              <a:buNone/>
            </a:pPr>
            <a:r>
              <a:rPr lang="en-GB" altLang="en-US"/>
              <a:t>	</a:t>
            </a:r>
            <a:r>
              <a:rPr lang="en-GB" altLang="en-US" sz="3000"/>
              <a:t>Critical issues that need to be considered:</a:t>
            </a:r>
          </a:p>
          <a:p>
            <a:pPr marL="676275" lvl="1" indent="-382588" defTabSz="712788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Work organisation </a:t>
            </a:r>
            <a:r>
              <a:rPr lang="en-GB" altLang="en-US" i="1"/>
              <a:t>– </a:t>
            </a:r>
            <a:r>
              <a:rPr lang="en-GB" altLang="en-US"/>
              <a:t>will this need to change?</a:t>
            </a:r>
          </a:p>
          <a:p>
            <a:pPr marL="676275" lvl="1" indent="-382588" defTabSz="712788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Rewards </a:t>
            </a:r>
            <a:r>
              <a:rPr lang="en-GB" altLang="en-US" i="1"/>
              <a:t>– </a:t>
            </a:r>
            <a:r>
              <a:rPr lang="en-GB" altLang="en-US"/>
              <a:t>are the incentives appropriate?</a:t>
            </a:r>
          </a:p>
          <a:p>
            <a:pPr marL="676275" lvl="1" indent="-382588" defTabSz="712788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Relationships</a:t>
            </a:r>
            <a:r>
              <a:rPr lang="en-GB" altLang="en-US" b="1" i="1">
                <a:solidFill>
                  <a:srgbClr val="0070C0"/>
                </a:solidFill>
              </a:rPr>
              <a:t> </a:t>
            </a:r>
            <a:r>
              <a:rPr lang="en-GB" altLang="en-US" i="1"/>
              <a:t>– </a:t>
            </a:r>
            <a:r>
              <a:rPr lang="en-GB" altLang="en-US"/>
              <a:t>will people interact differently?</a:t>
            </a:r>
          </a:p>
          <a:p>
            <a:pPr marL="676275" lvl="1" indent="-382588" defTabSz="712788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Training and development </a:t>
            </a:r>
            <a:r>
              <a:rPr lang="en-GB" altLang="en-US" i="1"/>
              <a:t>– </a:t>
            </a:r>
            <a:r>
              <a:rPr lang="en-GB" altLang="en-US"/>
              <a:t>are current 	systems appropriate?</a:t>
            </a:r>
          </a:p>
          <a:p>
            <a:pPr marL="676275" lvl="1" indent="-382588" defTabSz="712788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Staffing </a:t>
            </a:r>
            <a:r>
              <a:rPr lang="en-GB" altLang="en-US" i="1"/>
              <a:t>– </a:t>
            </a:r>
            <a:r>
              <a:rPr lang="en-GB" altLang="en-US"/>
              <a:t>are</a:t>
            </a:r>
            <a:r>
              <a:rPr lang="en-GB" altLang="en-US" i="1"/>
              <a:t> </a:t>
            </a:r>
            <a:r>
              <a:rPr lang="en-GB" altLang="en-US"/>
              <a:t>the levels and skills of the staff 	appropriate?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>
            <a:extLst>
              <a:ext uri="{FF2B5EF4-FFF2-40B4-BE49-F238E27FC236}">
                <a16:creationId xmlns:a16="http://schemas.microsoft.com/office/drawing/2014/main" id="{31EF96B4-96E5-4472-92D8-9B3349EB8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Integrating resources</a:t>
            </a:r>
          </a:p>
        </p:txBody>
      </p:sp>
      <p:sp>
        <p:nvSpPr>
          <p:cNvPr id="70659" name="Content Placeholder 2">
            <a:extLst>
              <a:ext uri="{FF2B5EF4-FFF2-40B4-BE49-F238E27FC236}">
                <a16:creationId xmlns:a16="http://schemas.microsoft.com/office/drawing/2014/main" id="{CAD37082-C63F-41B2-821E-BC466F6DF4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/>
              <a:t>The success of a strategy depends on the management of many resource areas, for example: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600" i="1">
                <a:solidFill>
                  <a:srgbClr val="0070C0"/>
                </a:solidFill>
              </a:rPr>
              <a:t>people,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600" i="1">
                <a:solidFill>
                  <a:srgbClr val="0070C0"/>
                </a:solidFill>
              </a:rPr>
              <a:t>finance, 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600" i="1">
                <a:solidFill>
                  <a:srgbClr val="0070C0"/>
                </a:solidFill>
              </a:rPr>
              <a:t>physical resources, 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600" i="1">
                <a:solidFill>
                  <a:srgbClr val="0070C0"/>
                </a:solidFill>
              </a:rPr>
              <a:t>information,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600" i="1">
                <a:solidFill>
                  <a:srgbClr val="0070C0"/>
                </a:solidFill>
              </a:rPr>
              <a:t>technology and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600" i="1">
                <a:solidFill>
                  <a:srgbClr val="0070C0"/>
                </a:solidFill>
              </a:rPr>
              <a:t>resources provided by suppliers and partners.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It is essential to integrate resources – inside the organisation and in the wider value network.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>
            <a:extLst>
              <a:ext uri="{FF2B5EF4-FFF2-40B4-BE49-F238E27FC236}">
                <a16:creationId xmlns:a16="http://schemas.microsoft.com/office/drawing/2014/main" id="{10E16830-F96D-4E50-AD12-677810A68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Evaluation criteria</a:t>
            </a:r>
          </a:p>
        </p:txBody>
      </p:sp>
      <p:sp>
        <p:nvSpPr>
          <p:cNvPr id="72707" name="Content Placeholder 2">
            <a:extLst>
              <a:ext uri="{FF2B5EF4-FFF2-40B4-BE49-F238E27FC236}">
                <a16:creationId xmlns:a16="http://schemas.microsoft.com/office/drawing/2014/main" id="{CFA4704A-1876-41CC-98C1-219F900AE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725" y="1350963"/>
            <a:ext cx="8555038" cy="43084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/>
              <a:t>	</a:t>
            </a:r>
            <a:r>
              <a:rPr lang="en-GB" altLang="en-US" sz="3000"/>
              <a:t>Four qualifications:</a:t>
            </a:r>
          </a:p>
          <a:p>
            <a:pPr marL="666750" lvl="1" indent="-37306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Conflicting conclusions </a:t>
            </a:r>
            <a:r>
              <a:rPr lang="en-GB" altLang="en-US"/>
              <a:t>and the need for management judgement.</a:t>
            </a:r>
          </a:p>
          <a:p>
            <a:pPr marL="666750" lvl="1" indent="-373063" eaLnBrk="1" hangingPunct="1">
              <a:buFont typeface="Wingdings" panose="05000000000000000000" pitchFamily="2" charset="2"/>
              <a:buChar char="Ø"/>
            </a:pPr>
            <a:r>
              <a:rPr lang="en-GB" altLang="en-US" i="1">
                <a:solidFill>
                  <a:srgbClr val="0070C0"/>
                </a:solidFill>
              </a:rPr>
              <a:t>Consistency</a:t>
            </a:r>
            <a:r>
              <a:rPr lang="en-GB" altLang="en-US"/>
              <a:t> between the different elements of a strategy is essential.</a:t>
            </a:r>
          </a:p>
          <a:p>
            <a:pPr marL="666750" lvl="1" indent="-373063" eaLnBrk="1" hangingPunct="1">
              <a:buFont typeface="Wingdings" panose="05000000000000000000" pitchFamily="2" charset="2"/>
              <a:buChar char="Ø"/>
            </a:pPr>
            <a:r>
              <a:rPr lang="en-GB" altLang="en-US"/>
              <a:t>The </a:t>
            </a:r>
            <a:r>
              <a:rPr lang="en-GB" altLang="en-US" i="1">
                <a:solidFill>
                  <a:srgbClr val="0070C0"/>
                </a:solidFill>
              </a:rPr>
              <a:t>implementation and development </a:t>
            </a:r>
            <a:r>
              <a:rPr lang="en-GB" altLang="en-US"/>
              <a:t>of strategies might reveal unanticipated problems.</a:t>
            </a:r>
          </a:p>
          <a:p>
            <a:pPr marL="666750" lvl="1" indent="-373063" eaLnBrk="1" hangingPunct="1">
              <a:buFont typeface="Wingdings" panose="05000000000000000000" pitchFamily="2" charset="2"/>
              <a:buChar char="Ø"/>
            </a:pPr>
            <a:r>
              <a:rPr lang="en-GB" altLang="en-US"/>
              <a:t>Strategy development in </a:t>
            </a:r>
            <a:r>
              <a:rPr lang="en-GB" altLang="en-US" i="1">
                <a:solidFill>
                  <a:srgbClr val="0070C0"/>
                </a:solidFill>
              </a:rPr>
              <a:t>practice</a:t>
            </a:r>
            <a:r>
              <a:rPr lang="en-GB" altLang="en-US"/>
              <a:t> – it isn’t always a logical or even rational process.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>
            <a:extLst>
              <a:ext uri="{FF2B5EF4-FFF2-40B4-BE49-F238E27FC236}">
                <a16:creationId xmlns:a16="http://schemas.microsoft.com/office/drawing/2014/main" id="{983963E4-34E9-439A-8804-2EE6C7EA7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Summary</a:t>
            </a:r>
          </a:p>
        </p:txBody>
      </p:sp>
      <p:sp>
        <p:nvSpPr>
          <p:cNvPr id="74755" name="Content Placeholder 2">
            <a:extLst>
              <a:ext uri="{FF2B5EF4-FFF2-40B4-BE49-F238E27FC236}">
                <a16:creationId xmlns:a16="http://schemas.microsoft.com/office/drawing/2014/main" id="{19138DCE-9ED6-42DC-8635-BD9CAE1B2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en-GB" altLang="en-US" sz="2600"/>
              <a:t>Proposed strategies may be evaluated using the three SAFe criteria:</a:t>
            </a:r>
          </a:p>
          <a:p>
            <a:pPr eaLnBrk="1" hangingPunct="1">
              <a:buClr>
                <a:srgbClr val="0070C2"/>
              </a:buClr>
              <a:buFont typeface="Wingdings" panose="05000000000000000000" pitchFamily="2" charset="2"/>
              <a:buChar char="Ø"/>
            </a:pPr>
            <a:r>
              <a:rPr lang="en-GB" altLang="en-US" sz="2400" i="1">
                <a:solidFill>
                  <a:srgbClr val="0070C0"/>
                </a:solidFill>
              </a:rPr>
              <a:t>Suitability</a:t>
            </a:r>
            <a:r>
              <a:rPr lang="en-GB" altLang="en-US" sz="2400"/>
              <a:t> is concerned with assessing which proposed strategies address the key </a:t>
            </a:r>
            <a:r>
              <a:rPr lang="en-GB" altLang="en-US" sz="2400" i="1">
                <a:solidFill>
                  <a:srgbClr val="0070C2"/>
                </a:solidFill>
              </a:rPr>
              <a:t>opportunities and constraints</a:t>
            </a:r>
            <a:r>
              <a:rPr lang="en-GB" altLang="en-US" sz="2400"/>
              <a:t> an organisation faces. It is about the </a:t>
            </a:r>
            <a:r>
              <a:rPr lang="en-GB" altLang="en-US" sz="2400" i="1"/>
              <a:t>rationale</a:t>
            </a:r>
            <a:r>
              <a:rPr lang="en-GB" altLang="en-US" sz="2400"/>
              <a:t> of a strategy.</a:t>
            </a:r>
          </a:p>
          <a:p>
            <a:pPr eaLnBrk="1" hangingPunct="1">
              <a:buClr>
                <a:srgbClr val="0070C2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The</a:t>
            </a:r>
            <a:r>
              <a:rPr lang="en-GB" altLang="en-US" sz="2400" i="1">
                <a:solidFill>
                  <a:srgbClr val="0070C0"/>
                </a:solidFill>
              </a:rPr>
              <a:t> acceptability</a:t>
            </a:r>
            <a:r>
              <a:rPr lang="en-GB" altLang="en-US" sz="2400"/>
              <a:t> of a strategy relates to three issues: the level of </a:t>
            </a:r>
            <a:r>
              <a:rPr lang="en-GB" altLang="en-US" sz="2400" i="1">
                <a:solidFill>
                  <a:srgbClr val="0070C2"/>
                </a:solidFill>
              </a:rPr>
              <a:t>risk</a:t>
            </a:r>
            <a:r>
              <a:rPr lang="en-GB" altLang="en-US" sz="2400"/>
              <a:t> of a strategy, the expected </a:t>
            </a:r>
            <a:r>
              <a:rPr lang="en-GB" altLang="en-US" sz="2400" i="1">
                <a:solidFill>
                  <a:srgbClr val="0070C2"/>
                </a:solidFill>
              </a:rPr>
              <a:t>return</a:t>
            </a:r>
            <a:r>
              <a:rPr lang="en-GB" altLang="en-US" sz="2400"/>
              <a:t> from a strategy and the likely </a:t>
            </a:r>
            <a:r>
              <a:rPr lang="en-GB" altLang="en-US" sz="2400" i="1">
                <a:solidFill>
                  <a:srgbClr val="0070C2"/>
                </a:solidFill>
              </a:rPr>
              <a:t>reaction</a:t>
            </a:r>
            <a:r>
              <a:rPr lang="en-GB" altLang="en-US" sz="2400">
                <a:solidFill>
                  <a:srgbClr val="0070C2"/>
                </a:solidFill>
              </a:rPr>
              <a:t> </a:t>
            </a:r>
            <a:r>
              <a:rPr lang="en-GB" altLang="en-US" sz="2400" i="1">
                <a:solidFill>
                  <a:srgbClr val="0070C2"/>
                </a:solidFill>
              </a:rPr>
              <a:t>of stakeholders</a:t>
            </a:r>
            <a:r>
              <a:rPr lang="en-GB" altLang="en-US" sz="2400"/>
              <a:t>.</a:t>
            </a:r>
          </a:p>
          <a:p>
            <a:pPr eaLnBrk="1" hangingPunct="1">
              <a:buClr>
                <a:srgbClr val="0070C2"/>
              </a:buClr>
              <a:buFont typeface="Wingdings" panose="05000000000000000000" pitchFamily="2" charset="2"/>
              <a:buChar char="Ø"/>
            </a:pPr>
            <a:r>
              <a:rPr lang="en-GB" altLang="en-US" sz="2400" i="1">
                <a:solidFill>
                  <a:srgbClr val="0070C0"/>
                </a:solidFill>
              </a:rPr>
              <a:t>Feasibility</a:t>
            </a:r>
            <a:r>
              <a:rPr lang="en-GB" altLang="en-US" sz="2400"/>
              <a:t> is concerned with whether an organisation has or can obtain the capabilities to deliver a strategy.</a:t>
            </a:r>
          </a:p>
        </p:txBody>
      </p:sp>
      <p:pic>
        <p:nvPicPr>
          <p:cNvPr id="74756" name="Picture 4" descr="kc">
            <a:extLst>
              <a:ext uri="{FF2B5EF4-FFF2-40B4-BE49-F238E27FC236}">
                <a16:creationId xmlns:a16="http://schemas.microsoft.com/office/drawing/2014/main" id="{F4F1C938-C7B5-4044-B3B1-762B443B1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675" y="549275"/>
            <a:ext cx="917575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8190F-E79C-4E08-ABB2-3870452D8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3D533-E118-45A4-9287-54EE93CBA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Chapter 9: David, F. R., &amp; David, F. R., 2017. </a:t>
            </a:r>
            <a:r>
              <a:rPr lang="en-US" i="1" dirty="0"/>
              <a:t>Strategic management: A competitive advantage approach, concepts and cases</a:t>
            </a:r>
            <a:r>
              <a:rPr lang="en-US" dirty="0"/>
              <a:t>. 16th ed. Boston, MA: Pearson.</a:t>
            </a:r>
          </a:p>
          <a:p>
            <a:r>
              <a:rPr lang="en-US" dirty="0"/>
              <a:t>Thompson, A., </a:t>
            </a:r>
            <a:r>
              <a:rPr lang="en-US" dirty="0" err="1"/>
              <a:t>Peteraf</a:t>
            </a:r>
            <a:r>
              <a:rPr lang="en-US" dirty="0"/>
              <a:t>, M., Gamble, J. and Strickland, A., 2016. </a:t>
            </a:r>
            <a:r>
              <a:rPr lang="en-US" i="1" dirty="0"/>
              <a:t>Crafting And Executing Strategy: The Quest For Competitive Advantage, Concepts And Cases</a:t>
            </a:r>
            <a:r>
              <a:rPr lang="en-US" dirty="0"/>
              <a:t>. 20th ed. New York: McGraw-Hill Education.</a:t>
            </a:r>
          </a:p>
          <a:p>
            <a:r>
              <a:rPr lang="en-US" dirty="0"/>
              <a:t>Slack, N., Brandon-Jones, A., Johnston, R. and Betts, A., 2015. </a:t>
            </a:r>
            <a:r>
              <a:rPr lang="en-US" i="1" dirty="0"/>
              <a:t>Operations And Process Management - Principles And Practice For Strategic Impact</a:t>
            </a:r>
            <a:r>
              <a:rPr lang="en-US" dirty="0"/>
              <a:t>. 4th ed. Harlow, United Kingdom: Pearson Education Limited.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4475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65</TotalTime>
  <Words>1191</Words>
  <Application>Microsoft Office PowerPoint</Application>
  <PresentationFormat>On-screen Show (4:3)</PresentationFormat>
  <Paragraphs>147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Myriad Pro</vt:lpstr>
      <vt:lpstr>Wingdings</vt:lpstr>
      <vt:lpstr>20140311PresentationUWTSDTemplate</vt:lpstr>
      <vt:lpstr>Evaluating strategic options: SAFe analysis</vt:lpstr>
      <vt:lpstr>Learning outcomes</vt:lpstr>
      <vt:lpstr>The SAFe criteria</vt:lpstr>
      <vt:lpstr>Suitability </vt:lpstr>
      <vt:lpstr>Suitability of strategic options in relation to strategic position (1)</vt:lpstr>
      <vt:lpstr>Suitability of strategic options in relation to strategic position (2)</vt:lpstr>
      <vt:lpstr>Some examples of suitability (1)</vt:lpstr>
      <vt:lpstr>Some examples of suitability (2)</vt:lpstr>
      <vt:lpstr>Suitability – screening techniques</vt:lpstr>
      <vt:lpstr>The life cycle/portfolio matrix</vt:lpstr>
      <vt:lpstr>Competitive position within an industry</vt:lpstr>
      <vt:lpstr>Acceptability (1) </vt:lpstr>
      <vt:lpstr>Acceptability (2)</vt:lpstr>
      <vt:lpstr>Risk</vt:lpstr>
      <vt:lpstr>Return</vt:lpstr>
      <vt:lpstr>Measures of shareholder value</vt:lpstr>
      <vt:lpstr>Advantages of real options</vt:lpstr>
      <vt:lpstr>Reaction of stakeholders</vt:lpstr>
      <vt:lpstr>Feasibility </vt:lpstr>
      <vt:lpstr>Financial feasibility</vt:lpstr>
      <vt:lpstr>Financial strategy and the business life cycle</vt:lpstr>
      <vt:lpstr>People and skills (1)</vt:lpstr>
      <vt:lpstr>People and skills (2)</vt:lpstr>
      <vt:lpstr>Integrating resources</vt:lpstr>
      <vt:lpstr>Evaluation criteria</vt:lpstr>
      <vt:lpstr>Summary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Husam Helmi</cp:lastModifiedBy>
  <cp:revision>8</cp:revision>
  <dcterms:created xsi:type="dcterms:W3CDTF">2015-04-14T15:21:28Z</dcterms:created>
  <dcterms:modified xsi:type="dcterms:W3CDTF">2020-06-08T16:57:46Z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