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8" r:id="rId3"/>
    <p:sldId id="259" r:id="rId4"/>
    <p:sldId id="260" r:id="rId5"/>
    <p:sldId id="261" r:id="rId6"/>
    <p:sldId id="262" r:id="rId7"/>
    <p:sldId id="264" r:id="rId8"/>
    <p:sldId id="265" r:id="rId9"/>
    <p:sldId id="267" r:id="rId10"/>
    <p:sldId id="271" r:id="rId11"/>
    <p:sldId id="268" r:id="rId12"/>
    <p:sldId id="269" r:id="rId13"/>
    <p:sldId id="270"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4628"/>
  </p:normalViewPr>
  <p:slideViewPr>
    <p:cSldViewPr snapToGrid="0">
      <p:cViewPr varScale="1">
        <p:scale>
          <a:sx n="119" d="100"/>
          <a:sy n="119" d="100"/>
        </p:scale>
        <p:origin x="344"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D64186-2EAA-4D18-9BA8-5D27567F4DC3}" type="datetimeFigureOut">
              <a:rPr lang="en-US" smtClean="0"/>
              <a:t>11/21/23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49C32F-6322-4A7D-8304-E707FEE8802B}" type="slidenum">
              <a:rPr lang="en-US" smtClean="0"/>
              <a:t>‹#›</a:t>
            </a:fld>
            <a:endParaRPr lang="en-US"/>
          </a:p>
        </p:txBody>
      </p:sp>
    </p:spTree>
    <p:extLst>
      <p:ext uri="{BB962C8B-B14F-4D97-AF65-F5344CB8AC3E}">
        <p14:creationId xmlns:p14="http://schemas.microsoft.com/office/powerpoint/2010/main" val="2013822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49C32F-6322-4A7D-8304-E707FEE8802B}" type="slidenum">
              <a:rPr lang="en-US" smtClean="0"/>
              <a:t>2</a:t>
            </a:fld>
            <a:endParaRPr lang="en-US"/>
          </a:p>
        </p:txBody>
      </p:sp>
    </p:spTree>
    <p:extLst>
      <p:ext uri="{BB962C8B-B14F-4D97-AF65-F5344CB8AC3E}">
        <p14:creationId xmlns:p14="http://schemas.microsoft.com/office/powerpoint/2010/main" val="3685681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Exploring the cultural environment, it's important to recognize the complexity of the contrasts between the United Kingdom and Germany. Language, ethnic makeup, societal institutions, religious values, and work-related attitudes all contribute to unique dynamics. It will help our British and German teams deal with obstacles and take advantage of opportunities in a way that benefits everyone.</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6016F4C-8A8A-4038-9C65-5F5E14336C74}" type="slidenum">
              <a:rPr lang="en-US" smtClean="0"/>
              <a:t>3</a:t>
            </a:fld>
            <a:endParaRPr lang="en-US"/>
          </a:p>
        </p:txBody>
      </p:sp>
    </p:spTree>
    <p:extLst>
      <p:ext uri="{BB962C8B-B14F-4D97-AF65-F5344CB8AC3E}">
        <p14:creationId xmlns:p14="http://schemas.microsoft.com/office/powerpoint/2010/main" val="2497564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It's crucial to recognize the cultural parallels between the UK and Germany even as we work to comprehend the differences. There are commonalities in terms of language, worldview, and business practices, despite the fact that these groups have distinctive identities.  These shared experiences are the glue that will hold our diverse BP team together and enable us all succeed.</a:t>
            </a:r>
          </a:p>
        </p:txBody>
      </p:sp>
      <p:sp>
        <p:nvSpPr>
          <p:cNvPr id="4" name="Slide Number Placeholder 3"/>
          <p:cNvSpPr>
            <a:spLocks noGrp="1"/>
          </p:cNvSpPr>
          <p:nvPr>
            <p:ph type="sldNum" sz="quarter" idx="5"/>
          </p:nvPr>
        </p:nvSpPr>
        <p:spPr/>
        <p:txBody>
          <a:bodyPr/>
          <a:lstStyle/>
          <a:p>
            <a:fld id="{36016F4C-8A8A-4038-9C65-5F5E14336C74}" type="slidenum">
              <a:rPr lang="en-US" smtClean="0"/>
              <a:t>4</a:t>
            </a:fld>
            <a:endParaRPr lang="en-US"/>
          </a:p>
        </p:txBody>
      </p:sp>
    </p:spTree>
    <p:extLst>
      <p:ext uri="{BB962C8B-B14F-4D97-AF65-F5344CB8AC3E}">
        <p14:creationId xmlns:p14="http://schemas.microsoft.com/office/powerpoint/2010/main" val="3283455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Geert Hofstede's Cultural Dimensions provide significant insights for understanding the complexities of cross-cultural relationships. These dimensions comprise a range of cultural factors, including individualism-collectivism, power distance, and others, providing insights into the diverse approaches that cultures adopt towards life and work. </a:t>
            </a:r>
          </a:p>
        </p:txBody>
      </p:sp>
      <p:sp>
        <p:nvSpPr>
          <p:cNvPr id="4" name="Slide Number Placeholder 3"/>
          <p:cNvSpPr>
            <a:spLocks noGrp="1"/>
          </p:cNvSpPr>
          <p:nvPr>
            <p:ph type="sldNum" sz="quarter" idx="5"/>
          </p:nvPr>
        </p:nvSpPr>
        <p:spPr/>
        <p:txBody>
          <a:bodyPr/>
          <a:lstStyle/>
          <a:p>
            <a:fld id="{36016F4C-8A8A-4038-9C65-5F5E14336C74}" type="slidenum">
              <a:rPr lang="en-US" smtClean="0"/>
              <a:t>5</a:t>
            </a:fld>
            <a:endParaRPr lang="en-US"/>
          </a:p>
        </p:txBody>
      </p:sp>
    </p:spTree>
    <p:extLst>
      <p:ext uri="{BB962C8B-B14F-4D97-AF65-F5344CB8AC3E}">
        <p14:creationId xmlns:p14="http://schemas.microsoft.com/office/powerpoint/2010/main" val="17476337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A more nuanced view of cultural differences is provided by Trompenaars in Cultural Dimensions. By mapping the two nations onto these dimensions, we may foresee potential differences in how they approach regulations, relationships, and work-life balance Understanding these patterns allows to modify business approaches for more fruitful interactions across cultural boundaries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6016F4C-8A8A-4038-9C65-5F5E14336C74}" type="slidenum">
              <a:rPr lang="en-US" smtClean="0"/>
              <a:t>6</a:t>
            </a:fld>
            <a:endParaRPr lang="en-US"/>
          </a:p>
        </p:txBody>
      </p:sp>
    </p:spTree>
    <p:extLst>
      <p:ext uri="{BB962C8B-B14F-4D97-AF65-F5344CB8AC3E}">
        <p14:creationId xmlns:p14="http://schemas.microsoft.com/office/powerpoint/2010/main" val="3687436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High-Context vs. Low-Context Communication: Information transmission in high- and low-context settings is the emphasis of this theory.</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Individualism vs. Collectivism:  The extent to which a culture prizes individual success and independence (individualism) or social solidarity and mutual support (collectivism) is at the heart of the individualism vs. collectivism debate.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High-Power Distance vs. Low-Power Distance:  High power distance indicates a willingness to question authority, whereas low power distance indicates a willingness to defer to it. </a:t>
            </a:r>
          </a:p>
          <a:p>
            <a:r>
              <a:rPr lang="en-US" sz="1200" kern="1200" dirty="0">
                <a:solidFill>
                  <a:schemeClr val="tx1"/>
                </a:solidFill>
                <a:effectLst/>
                <a:latin typeface="+mn-lt"/>
                <a:ea typeface="+mn-ea"/>
                <a:cs typeface="+mn-cs"/>
              </a:rPr>
              <a:t>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6016F4C-8A8A-4038-9C65-5F5E14336C74}" type="slidenum">
              <a:rPr lang="en-US" smtClean="0"/>
              <a:t>7</a:t>
            </a:fld>
            <a:endParaRPr lang="en-US"/>
          </a:p>
        </p:txBody>
      </p:sp>
    </p:spTree>
    <p:extLst>
      <p:ext uri="{BB962C8B-B14F-4D97-AF65-F5344CB8AC3E}">
        <p14:creationId xmlns:p14="http://schemas.microsoft.com/office/powerpoint/2010/main" val="3165759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key to prosperous development in Germany is cultural adaptation. It's not enough to just bridge divides; must celebrate and benefit from unique makeup. To do this, it is require to designed a comprehensive plan. First and foremost, cultural education is essential. British and German workers will participate in cultural sensitivity training to improve their ability to communicate across cultural boundaries. </a:t>
            </a:r>
          </a:p>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6016F4C-8A8A-4038-9C65-5F5E14336C74}" type="slidenum">
              <a:rPr lang="en-US" smtClean="0"/>
              <a:t>8</a:t>
            </a:fld>
            <a:endParaRPr lang="en-US"/>
          </a:p>
        </p:txBody>
      </p:sp>
    </p:spTree>
    <p:extLst>
      <p:ext uri="{BB962C8B-B14F-4D97-AF65-F5344CB8AC3E}">
        <p14:creationId xmlns:p14="http://schemas.microsoft.com/office/powerpoint/2010/main" val="1691649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is  must to anticipate and address potential cultural hazards as the company expands into Germany. This strategy involves spotting legal inequalities, preparing for the possibility of cultural miscommunication, and keeping options open as cultural dynamics shift. This plan will help to avoid these potential pitfalls and make the change over smoothly.</a:t>
            </a:r>
          </a:p>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6016F4C-8A8A-4038-9C65-5F5E14336C74}" type="slidenum">
              <a:rPr lang="en-US" smtClean="0"/>
              <a:t>9</a:t>
            </a:fld>
            <a:endParaRPr lang="en-US"/>
          </a:p>
        </p:txBody>
      </p:sp>
    </p:spTree>
    <p:extLst>
      <p:ext uri="{BB962C8B-B14F-4D97-AF65-F5344CB8AC3E}">
        <p14:creationId xmlns:p14="http://schemas.microsoft.com/office/powerpoint/2010/main" val="534716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a foreign expansion, good cross-cultural communication is our anchor for success. It is important to developed cultural awareness and acceptance training to help spread these values. Furthermore, to bridge language gaps, we're offering language and translation services while supporting local collaborations and cross-cultural worker integration. </a:t>
            </a:r>
          </a:p>
        </p:txBody>
      </p:sp>
      <p:sp>
        <p:nvSpPr>
          <p:cNvPr id="4" name="Slide Number Placeholder 3"/>
          <p:cNvSpPr>
            <a:spLocks noGrp="1"/>
          </p:cNvSpPr>
          <p:nvPr>
            <p:ph type="sldNum" sz="quarter" idx="5"/>
          </p:nvPr>
        </p:nvSpPr>
        <p:spPr/>
        <p:txBody>
          <a:bodyPr/>
          <a:lstStyle/>
          <a:p>
            <a:fld id="{36016F4C-8A8A-4038-9C65-5F5E14336C74}" type="slidenum">
              <a:rPr lang="en-US" smtClean="0"/>
              <a:t>10</a:t>
            </a:fld>
            <a:endParaRPr lang="en-US"/>
          </a:p>
        </p:txBody>
      </p:sp>
    </p:spTree>
    <p:extLst>
      <p:ext uri="{BB962C8B-B14F-4D97-AF65-F5344CB8AC3E}">
        <p14:creationId xmlns:p14="http://schemas.microsoft.com/office/powerpoint/2010/main" val="3668190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strategy for cultural assimilation is built on a foundation of constant monitoring and review. Key performance indicators (KPIs) allow to evaluate success in a quantitative manner. Consistent check-ins and data-informed course corrections keep us on track while encouraging open lines of communication and a never-stop-improving work ethic.</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6016F4C-8A8A-4038-9C65-5F5E14336C74}" type="slidenum">
              <a:rPr lang="en-US" smtClean="0"/>
              <a:t>11</a:t>
            </a:fld>
            <a:endParaRPr lang="en-US"/>
          </a:p>
        </p:txBody>
      </p:sp>
    </p:spTree>
    <p:extLst>
      <p:ext uri="{BB962C8B-B14F-4D97-AF65-F5344CB8AC3E}">
        <p14:creationId xmlns:p14="http://schemas.microsoft.com/office/powerpoint/2010/main" val="40187853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set of core suggestions that will serve as the backbone of our approach as it is charted a course to success in Germany. First, putting together a local advisory team to help navigate the nuances of the German market. In addition, the teams will be ready for cross-cultural encounters thanks to a thorough cultural training program. Tailoring UK advertising to reflect regional norms and, more significantly, encourage employees to work together regardless of backgrounds. </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6016F4C-8A8A-4038-9C65-5F5E14336C74}" type="slidenum">
              <a:rPr lang="en-US" smtClean="0"/>
              <a:t>12</a:t>
            </a:fld>
            <a:endParaRPr lang="en-US"/>
          </a:p>
        </p:txBody>
      </p:sp>
    </p:spTree>
    <p:extLst>
      <p:ext uri="{BB962C8B-B14F-4D97-AF65-F5344CB8AC3E}">
        <p14:creationId xmlns:p14="http://schemas.microsoft.com/office/powerpoint/2010/main" val="3053460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foundation of this  method is an appreciation and observance of cultural variations. Foreseeing tremendous opportunity, from growing the international trade to setting up a management office in the European Union.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6016F4C-8A8A-4038-9C65-5F5E14336C74}" type="slidenum">
              <a:rPr lang="en-US" smtClean="0"/>
              <a:t>13</a:t>
            </a:fld>
            <a:endParaRPr lang="en-US"/>
          </a:p>
        </p:txBody>
      </p:sp>
    </p:spTree>
    <p:extLst>
      <p:ext uri="{BB962C8B-B14F-4D97-AF65-F5344CB8AC3E}">
        <p14:creationId xmlns:p14="http://schemas.microsoft.com/office/powerpoint/2010/main" val="32859022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ts val="2699"/>
              </a:lnSpc>
              <a:spcBef>
                <a:spcPct val="0"/>
              </a:spcBef>
            </a:pPr>
            <a:r>
              <a:rPr lang="en-US" sz="1200" spc="119" dirty="0">
                <a:solidFill>
                  <a:srgbClr val="3A855D"/>
                </a:solidFill>
                <a:latin typeface="Times New Roman" panose="02020603050405020304" pitchFamily="18" charset="0"/>
                <a:cs typeface="Times New Roman" panose="02020603050405020304" pitchFamily="18" charset="0"/>
              </a:rPr>
              <a:t>Littrell, R.F. and Nicolae Valentin, L., 2005. Preferred leadership </a:t>
            </a:r>
            <a:r>
              <a:rPr lang="en-US" sz="1200" spc="119" dirty="0" err="1">
                <a:solidFill>
                  <a:srgbClr val="3A855D"/>
                </a:solidFill>
                <a:latin typeface="Times New Roman" panose="02020603050405020304" pitchFamily="18" charset="0"/>
                <a:cs typeface="Times New Roman" panose="02020603050405020304" pitchFamily="18" charset="0"/>
              </a:rPr>
              <a:t>behaviours</a:t>
            </a:r>
            <a:r>
              <a:rPr lang="en-US" sz="1200" spc="119" dirty="0">
                <a:solidFill>
                  <a:srgbClr val="3A855D"/>
                </a:solidFill>
                <a:latin typeface="Times New Roman" panose="02020603050405020304" pitchFamily="18" charset="0"/>
                <a:cs typeface="Times New Roman" panose="02020603050405020304" pitchFamily="18" charset="0"/>
              </a:rPr>
              <a:t>: exploratory results from Romania, Germany, and the UK. Journal of Management Development, 24(5), pp.421-442.</a:t>
            </a:r>
          </a:p>
          <a:p>
            <a:pPr lvl="0" algn="just">
              <a:lnSpc>
                <a:spcPts val="2699"/>
              </a:lnSpc>
              <a:spcBef>
                <a:spcPct val="0"/>
              </a:spcBef>
            </a:pPr>
            <a:endParaRPr lang="en-US" sz="1200" spc="119" dirty="0">
              <a:solidFill>
                <a:srgbClr val="3A855D"/>
              </a:solidFill>
              <a:latin typeface="Times New Roman" panose="02020603050405020304" pitchFamily="18" charset="0"/>
              <a:cs typeface="Times New Roman" panose="02020603050405020304" pitchFamily="18" charset="0"/>
            </a:endParaRPr>
          </a:p>
          <a:p>
            <a:pPr lvl="0" algn="just">
              <a:lnSpc>
                <a:spcPts val="2699"/>
              </a:lnSpc>
              <a:spcBef>
                <a:spcPct val="0"/>
              </a:spcBef>
            </a:pPr>
            <a:r>
              <a:rPr lang="en-US" sz="1200" spc="119" dirty="0">
                <a:solidFill>
                  <a:srgbClr val="3A855D"/>
                </a:solidFill>
                <a:latin typeface="Times New Roman" panose="02020603050405020304" pitchFamily="18" charset="0"/>
                <a:cs typeface="Times New Roman" panose="02020603050405020304" pitchFamily="18" charset="0"/>
              </a:rPr>
              <a:t>Seitz, V.A. and </a:t>
            </a:r>
            <a:r>
              <a:rPr lang="en-US" sz="1200" spc="119" dirty="0" err="1">
                <a:solidFill>
                  <a:srgbClr val="3A855D"/>
                </a:solidFill>
                <a:latin typeface="Times New Roman" panose="02020603050405020304" pitchFamily="18" charset="0"/>
                <a:cs typeface="Times New Roman" panose="02020603050405020304" pitchFamily="18" charset="0"/>
              </a:rPr>
              <a:t>Handojo</a:t>
            </a:r>
            <a:r>
              <a:rPr lang="en-US" sz="1200" spc="119" dirty="0">
                <a:solidFill>
                  <a:srgbClr val="3A855D"/>
                </a:solidFill>
                <a:latin typeface="Times New Roman" panose="02020603050405020304" pitchFamily="18" charset="0"/>
                <a:cs typeface="Times New Roman" panose="02020603050405020304" pitchFamily="18" charset="0"/>
              </a:rPr>
              <a:t>, D., 1999. Market similarity and advertising standardization: a study of the UK, Germany and the USA. Journal of Marketing Practice: Applied Marketing Science, 3(3), pp.171-183.</a:t>
            </a:r>
          </a:p>
          <a:p>
            <a:pPr lvl="0" algn="just">
              <a:lnSpc>
                <a:spcPts val="2699"/>
              </a:lnSpc>
              <a:spcBef>
                <a:spcPct val="0"/>
              </a:spcBef>
            </a:pPr>
            <a:endParaRPr lang="en-US" sz="1200" spc="119" dirty="0">
              <a:solidFill>
                <a:srgbClr val="3A855D"/>
              </a:solidFill>
              <a:latin typeface="Times New Roman" panose="02020603050405020304" pitchFamily="18" charset="0"/>
              <a:cs typeface="Times New Roman" panose="02020603050405020304" pitchFamily="18" charset="0"/>
            </a:endParaRPr>
          </a:p>
          <a:p>
            <a:pPr lvl="0" algn="just">
              <a:lnSpc>
                <a:spcPts val="2699"/>
              </a:lnSpc>
              <a:spcBef>
                <a:spcPct val="0"/>
              </a:spcBef>
            </a:pPr>
            <a:r>
              <a:rPr lang="en-US" sz="1200" spc="119" dirty="0">
                <a:solidFill>
                  <a:srgbClr val="3A855D"/>
                </a:solidFill>
                <a:latin typeface="Times New Roman" panose="02020603050405020304" pitchFamily="18" charset="0"/>
                <a:cs typeface="Times New Roman" panose="02020603050405020304" pitchFamily="18" charset="0"/>
              </a:rPr>
              <a:t>Wu, M., 2006. Hofstede's cultural dimensions 30 years later: A study of Taiwan and the United States. Intercultural communication studies, 15(1), p.33.</a:t>
            </a:r>
          </a:p>
          <a:p>
            <a:pPr lvl="0" algn="just">
              <a:lnSpc>
                <a:spcPts val="2699"/>
              </a:lnSpc>
              <a:spcBef>
                <a:spcPct val="0"/>
              </a:spcBef>
            </a:pPr>
            <a:endParaRPr lang="en-US" sz="1200" spc="119" dirty="0">
              <a:solidFill>
                <a:srgbClr val="3A855D"/>
              </a:solidFill>
              <a:latin typeface="Times New Roman" panose="02020603050405020304" pitchFamily="18" charset="0"/>
              <a:cs typeface="Times New Roman" panose="02020603050405020304" pitchFamily="18" charset="0"/>
            </a:endParaRPr>
          </a:p>
          <a:p>
            <a:pPr lvl="0" algn="just">
              <a:lnSpc>
                <a:spcPts val="2699"/>
              </a:lnSpc>
              <a:spcBef>
                <a:spcPct val="0"/>
              </a:spcBef>
            </a:pPr>
            <a:r>
              <a:rPr lang="en-US" sz="1200" spc="119" dirty="0">
                <a:solidFill>
                  <a:srgbClr val="3A855D"/>
                </a:solidFill>
                <a:latin typeface="Times New Roman" panose="02020603050405020304" pitchFamily="18" charset="0"/>
                <a:cs typeface="Times New Roman" panose="02020603050405020304" pitchFamily="18" charset="0"/>
              </a:rPr>
              <a:t>Soares, A.M., </a:t>
            </a:r>
            <a:r>
              <a:rPr lang="en-US" sz="1200" spc="119" dirty="0" err="1">
                <a:solidFill>
                  <a:srgbClr val="3A855D"/>
                </a:solidFill>
                <a:latin typeface="Times New Roman" panose="02020603050405020304" pitchFamily="18" charset="0"/>
                <a:cs typeface="Times New Roman" panose="02020603050405020304" pitchFamily="18" charset="0"/>
              </a:rPr>
              <a:t>Farhangmehr</a:t>
            </a:r>
            <a:r>
              <a:rPr lang="en-US" sz="1200" spc="119" dirty="0">
                <a:solidFill>
                  <a:srgbClr val="3A855D"/>
                </a:solidFill>
                <a:latin typeface="Times New Roman" panose="02020603050405020304" pitchFamily="18" charset="0"/>
                <a:cs typeface="Times New Roman" panose="02020603050405020304" pitchFamily="18" charset="0"/>
              </a:rPr>
              <a:t>, M. and </a:t>
            </a:r>
            <a:r>
              <a:rPr lang="en-US" sz="1200" spc="119" dirty="0" err="1">
                <a:solidFill>
                  <a:srgbClr val="3A855D"/>
                </a:solidFill>
                <a:latin typeface="Times New Roman" panose="02020603050405020304" pitchFamily="18" charset="0"/>
                <a:cs typeface="Times New Roman" panose="02020603050405020304" pitchFamily="18" charset="0"/>
              </a:rPr>
              <a:t>Shoham</a:t>
            </a:r>
            <a:r>
              <a:rPr lang="en-US" sz="1200" spc="119" dirty="0">
                <a:solidFill>
                  <a:srgbClr val="3A855D"/>
                </a:solidFill>
                <a:latin typeface="Times New Roman" panose="02020603050405020304" pitchFamily="18" charset="0"/>
                <a:cs typeface="Times New Roman" panose="02020603050405020304" pitchFamily="18" charset="0"/>
              </a:rPr>
              <a:t>, A., 2007. Hofstede's dimensions of culture in international marketing studies. Journal of business research, 60(3), pp.277-284.</a:t>
            </a:r>
          </a:p>
          <a:p>
            <a:pPr lvl="0" algn="just">
              <a:lnSpc>
                <a:spcPts val="2699"/>
              </a:lnSpc>
              <a:spcBef>
                <a:spcPct val="0"/>
              </a:spcBef>
            </a:pPr>
            <a:endParaRPr lang="en-US" sz="1200" spc="119" dirty="0">
              <a:solidFill>
                <a:srgbClr val="3A855D"/>
              </a:solidFill>
              <a:latin typeface="Times New Roman" panose="02020603050405020304" pitchFamily="18" charset="0"/>
              <a:cs typeface="Times New Roman" panose="02020603050405020304" pitchFamily="18" charset="0"/>
            </a:endParaRPr>
          </a:p>
          <a:p>
            <a:pPr lvl="0" algn="just">
              <a:lnSpc>
                <a:spcPts val="2699"/>
              </a:lnSpc>
              <a:spcBef>
                <a:spcPct val="0"/>
              </a:spcBef>
            </a:pPr>
            <a:r>
              <a:rPr lang="en-US" sz="1200" spc="119" dirty="0">
                <a:solidFill>
                  <a:srgbClr val="3A855D"/>
                </a:solidFill>
                <a:latin typeface="Times New Roman" panose="02020603050405020304" pitchFamily="18" charset="0"/>
                <a:cs typeface="Times New Roman" panose="02020603050405020304" pitchFamily="18" charset="0"/>
              </a:rPr>
              <a:t>Hofstede, G., 1996. Riding the waves of commerce: A test of </a:t>
            </a:r>
            <a:r>
              <a:rPr lang="en-US" sz="1200" spc="119" dirty="0" err="1">
                <a:solidFill>
                  <a:srgbClr val="3A855D"/>
                </a:solidFill>
                <a:latin typeface="Times New Roman" panose="02020603050405020304" pitchFamily="18" charset="0"/>
                <a:cs typeface="Times New Roman" panose="02020603050405020304" pitchFamily="18" charset="0"/>
              </a:rPr>
              <a:t>trompenaars</a:t>
            </a:r>
            <a:r>
              <a:rPr lang="en-US" sz="1200" spc="119" dirty="0">
                <a:solidFill>
                  <a:srgbClr val="3A855D"/>
                </a:solidFill>
                <a:latin typeface="Times New Roman" panose="02020603050405020304" pitchFamily="18" charset="0"/>
                <a:cs typeface="Times New Roman" panose="02020603050405020304" pitchFamily="18" charset="0"/>
              </a:rPr>
              <a:t>'“model” of national culture differences. International journal of intercultural relations, 20(2), pp.189-198.</a:t>
            </a:r>
          </a:p>
          <a:p>
            <a:pPr lvl="0" algn="just">
              <a:lnSpc>
                <a:spcPts val="2699"/>
              </a:lnSpc>
              <a:spcBef>
                <a:spcPct val="0"/>
              </a:spcBef>
            </a:pPr>
            <a:endParaRPr lang="en-US" sz="1200" spc="119" dirty="0">
              <a:solidFill>
                <a:srgbClr val="3A855D"/>
              </a:solidFill>
              <a:latin typeface="Times New Roman" panose="02020603050405020304" pitchFamily="18" charset="0"/>
              <a:cs typeface="Times New Roman" panose="02020603050405020304" pitchFamily="18" charset="0"/>
            </a:endParaRPr>
          </a:p>
          <a:p>
            <a:pPr lvl="0" algn="just">
              <a:lnSpc>
                <a:spcPts val="2699"/>
              </a:lnSpc>
              <a:spcBef>
                <a:spcPct val="0"/>
              </a:spcBef>
            </a:pPr>
            <a:r>
              <a:rPr lang="en-US" sz="1200" spc="119" dirty="0">
                <a:solidFill>
                  <a:srgbClr val="3A855D"/>
                </a:solidFill>
                <a:latin typeface="Times New Roman" panose="02020603050405020304" pitchFamily="18" charset="0"/>
                <a:cs typeface="Times New Roman" panose="02020603050405020304" pitchFamily="18" charset="0"/>
              </a:rPr>
              <a:t>Denison, D.R., Adkins, B. and </a:t>
            </a:r>
            <a:r>
              <a:rPr lang="en-US" sz="1200" spc="119" dirty="0" err="1">
                <a:solidFill>
                  <a:srgbClr val="3A855D"/>
                </a:solidFill>
                <a:latin typeface="Times New Roman" panose="02020603050405020304" pitchFamily="18" charset="0"/>
                <a:cs typeface="Times New Roman" panose="02020603050405020304" pitchFamily="18" charset="0"/>
              </a:rPr>
              <a:t>Guidroz</a:t>
            </a:r>
            <a:r>
              <a:rPr lang="en-US" sz="1200" spc="119" dirty="0">
                <a:solidFill>
                  <a:srgbClr val="3A855D"/>
                </a:solidFill>
                <a:latin typeface="Times New Roman" panose="02020603050405020304" pitchFamily="18" charset="0"/>
                <a:cs typeface="Times New Roman" panose="02020603050405020304" pitchFamily="18" charset="0"/>
              </a:rPr>
              <a:t>, A.M., 2011. Managing cultural integration in cross-border mergers and acquisitions. In Advances in global leadership (pp. 95-115). Emerald Group Publishing Limited.</a:t>
            </a:r>
          </a:p>
          <a:p>
            <a:pPr lvl="0" algn="just">
              <a:lnSpc>
                <a:spcPts val="2699"/>
              </a:lnSpc>
              <a:spcBef>
                <a:spcPct val="0"/>
              </a:spcBef>
            </a:pPr>
            <a:endParaRPr lang="en-US" sz="1200" u="none" spc="119" dirty="0">
              <a:solidFill>
                <a:srgbClr val="3A855D"/>
              </a:solidFill>
              <a:latin typeface="Times New Roman" panose="02020603050405020304" pitchFamily="18" charset="0"/>
              <a:cs typeface="Times New Roman" panose="02020603050405020304" pitchFamily="18" charset="0"/>
            </a:endParaRPr>
          </a:p>
          <a:p>
            <a:pPr lvl="0" algn="just">
              <a:lnSpc>
                <a:spcPts val="2699"/>
              </a:lnSpc>
              <a:spcBef>
                <a:spcPct val="0"/>
              </a:spcBef>
            </a:pPr>
            <a:r>
              <a:rPr lang="en-US" sz="1200" spc="119" dirty="0">
                <a:solidFill>
                  <a:srgbClr val="3A855D"/>
                </a:solidFill>
                <a:latin typeface="Times New Roman" panose="02020603050405020304" pitchFamily="18" charset="0"/>
                <a:cs typeface="Times New Roman" panose="02020603050405020304" pitchFamily="18" charset="0"/>
              </a:rPr>
              <a:t>Okoro, E., 2012. Cross-cultural etiquette and communication in global business: Toward a strategic framework for managing corporate expansion. International journal of business and management, 7(16), p.130.</a:t>
            </a:r>
            <a:endParaRPr lang="en-US" sz="1200" u="none" spc="119" dirty="0">
              <a:solidFill>
                <a:srgbClr val="3A855D"/>
              </a:solidFill>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6016F4C-8A8A-4038-9C65-5F5E14336C74}" type="slidenum">
              <a:rPr lang="en-US" smtClean="0"/>
              <a:t>14</a:t>
            </a:fld>
            <a:endParaRPr lang="en-US"/>
          </a:p>
        </p:txBody>
      </p:sp>
    </p:spTree>
    <p:extLst>
      <p:ext uri="{BB962C8B-B14F-4D97-AF65-F5344CB8AC3E}">
        <p14:creationId xmlns:p14="http://schemas.microsoft.com/office/powerpoint/2010/main" val="3948706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E0227-9034-4369-9233-210C7023A8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729E497-2238-49B5-972B-4C0460C24C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EBAC31-A882-4C70-85D4-42E7EB30A03E}"/>
              </a:ext>
            </a:extLst>
          </p:cNvPr>
          <p:cNvSpPr>
            <a:spLocks noGrp="1"/>
          </p:cNvSpPr>
          <p:nvPr>
            <p:ph type="dt" sz="half" idx="10"/>
          </p:nvPr>
        </p:nvSpPr>
        <p:spPr/>
        <p:txBody>
          <a:bodyPr/>
          <a:lstStyle/>
          <a:p>
            <a:fld id="{29B3E419-F129-4598-B580-D3156B6224EA}" type="datetimeFigureOut">
              <a:rPr lang="en-US" smtClean="0"/>
              <a:t>11/21/23</a:t>
            </a:fld>
            <a:endParaRPr lang="en-US"/>
          </a:p>
        </p:txBody>
      </p:sp>
      <p:sp>
        <p:nvSpPr>
          <p:cNvPr id="5" name="Footer Placeholder 4">
            <a:extLst>
              <a:ext uri="{FF2B5EF4-FFF2-40B4-BE49-F238E27FC236}">
                <a16:creationId xmlns:a16="http://schemas.microsoft.com/office/drawing/2014/main" id="{178FFB15-8E62-4323-BD27-B8EE8AE8F6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4BD1A-3564-42C4-A22F-9E8DDA871384}"/>
              </a:ext>
            </a:extLst>
          </p:cNvPr>
          <p:cNvSpPr>
            <a:spLocks noGrp="1"/>
          </p:cNvSpPr>
          <p:nvPr>
            <p:ph type="sldNum" sz="quarter" idx="12"/>
          </p:nvPr>
        </p:nvSpPr>
        <p:spPr/>
        <p:txBody>
          <a:bodyPr/>
          <a:lstStyle/>
          <a:p>
            <a:fld id="{676C906D-6904-4323-8BC8-01AE8FB31E31}" type="slidenum">
              <a:rPr lang="en-US" smtClean="0"/>
              <a:t>‹#›</a:t>
            </a:fld>
            <a:endParaRPr lang="en-US"/>
          </a:p>
        </p:txBody>
      </p:sp>
    </p:spTree>
    <p:extLst>
      <p:ext uri="{BB962C8B-B14F-4D97-AF65-F5344CB8AC3E}">
        <p14:creationId xmlns:p14="http://schemas.microsoft.com/office/powerpoint/2010/main" val="1324783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62576-29FA-4005-B4DA-92D5A9293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7AA71D-7A98-4B65-8058-189ADF3454E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61081E-8E6F-4795-B970-2B03B9C35A28}"/>
              </a:ext>
            </a:extLst>
          </p:cNvPr>
          <p:cNvSpPr>
            <a:spLocks noGrp="1"/>
          </p:cNvSpPr>
          <p:nvPr>
            <p:ph type="dt" sz="half" idx="10"/>
          </p:nvPr>
        </p:nvSpPr>
        <p:spPr/>
        <p:txBody>
          <a:bodyPr/>
          <a:lstStyle/>
          <a:p>
            <a:fld id="{29B3E419-F129-4598-B580-D3156B6224EA}" type="datetimeFigureOut">
              <a:rPr lang="en-US" smtClean="0"/>
              <a:t>11/21/23</a:t>
            </a:fld>
            <a:endParaRPr lang="en-US"/>
          </a:p>
        </p:txBody>
      </p:sp>
      <p:sp>
        <p:nvSpPr>
          <p:cNvPr id="5" name="Footer Placeholder 4">
            <a:extLst>
              <a:ext uri="{FF2B5EF4-FFF2-40B4-BE49-F238E27FC236}">
                <a16:creationId xmlns:a16="http://schemas.microsoft.com/office/drawing/2014/main" id="{87542167-3593-4779-8E9C-FAE1618C3D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C07082-FDE1-4998-8FB4-B980757A8C11}"/>
              </a:ext>
            </a:extLst>
          </p:cNvPr>
          <p:cNvSpPr>
            <a:spLocks noGrp="1"/>
          </p:cNvSpPr>
          <p:nvPr>
            <p:ph type="sldNum" sz="quarter" idx="12"/>
          </p:nvPr>
        </p:nvSpPr>
        <p:spPr/>
        <p:txBody>
          <a:bodyPr/>
          <a:lstStyle/>
          <a:p>
            <a:fld id="{676C906D-6904-4323-8BC8-01AE8FB31E31}" type="slidenum">
              <a:rPr lang="en-US" smtClean="0"/>
              <a:t>‹#›</a:t>
            </a:fld>
            <a:endParaRPr lang="en-US"/>
          </a:p>
        </p:txBody>
      </p:sp>
    </p:spTree>
    <p:extLst>
      <p:ext uri="{BB962C8B-B14F-4D97-AF65-F5344CB8AC3E}">
        <p14:creationId xmlns:p14="http://schemas.microsoft.com/office/powerpoint/2010/main" val="2469156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9E82F-CEC4-4701-AB4F-BDB5B8A726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9620496-D019-45A3-9C39-8F9A8DD15C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FBB31E7-1C5B-4B43-9C03-4FB50B7209F4}"/>
              </a:ext>
            </a:extLst>
          </p:cNvPr>
          <p:cNvSpPr>
            <a:spLocks noGrp="1"/>
          </p:cNvSpPr>
          <p:nvPr>
            <p:ph type="dt" sz="half" idx="10"/>
          </p:nvPr>
        </p:nvSpPr>
        <p:spPr/>
        <p:txBody>
          <a:bodyPr/>
          <a:lstStyle/>
          <a:p>
            <a:fld id="{29B3E419-F129-4598-B580-D3156B6224EA}" type="datetimeFigureOut">
              <a:rPr lang="en-US" smtClean="0"/>
              <a:t>11/21/23</a:t>
            </a:fld>
            <a:endParaRPr lang="en-US"/>
          </a:p>
        </p:txBody>
      </p:sp>
      <p:sp>
        <p:nvSpPr>
          <p:cNvPr id="5" name="Footer Placeholder 4">
            <a:extLst>
              <a:ext uri="{FF2B5EF4-FFF2-40B4-BE49-F238E27FC236}">
                <a16:creationId xmlns:a16="http://schemas.microsoft.com/office/drawing/2014/main" id="{417B7C2D-4355-4D8B-87D8-395E04A058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3B105A-43B5-42BF-BCEB-EC8C7BABED4E}"/>
              </a:ext>
            </a:extLst>
          </p:cNvPr>
          <p:cNvSpPr>
            <a:spLocks noGrp="1"/>
          </p:cNvSpPr>
          <p:nvPr>
            <p:ph type="sldNum" sz="quarter" idx="12"/>
          </p:nvPr>
        </p:nvSpPr>
        <p:spPr/>
        <p:txBody>
          <a:bodyPr/>
          <a:lstStyle/>
          <a:p>
            <a:fld id="{676C906D-6904-4323-8BC8-01AE8FB31E31}" type="slidenum">
              <a:rPr lang="en-US" smtClean="0"/>
              <a:t>‹#›</a:t>
            </a:fld>
            <a:endParaRPr lang="en-US"/>
          </a:p>
        </p:txBody>
      </p:sp>
    </p:spTree>
    <p:extLst>
      <p:ext uri="{BB962C8B-B14F-4D97-AF65-F5344CB8AC3E}">
        <p14:creationId xmlns:p14="http://schemas.microsoft.com/office/powerpoint/2010/main" val="3986211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6A742-B2B7-4ECC-9FEB-05AD3C934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95BD7C5-16B2-4913-BB0F-59409F170C9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1D667CA-BDCD-43BD-ADB3-57B42F158C2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46D73F6-0591-42E8-847C-E808758F59AB}"/>
              </a:ext>
            </a:extLst>
          </p:cNvPr>
          <p:cNvSpPr>
            <a:spLocks noGrp="1"/>
          </p:cNvSpPr>
          <p:nvPr>
            <p:ph type="dt" sz="half" idx="10"/>
          </p:nvPr>
        </p:nvSpPr>
        <p:spPr/>
        <p:txBody>
          <a:bodyPr/>
          <a:lstStyle/>
          <a:p>
            <a:fld id="{29B3E419-F129-4598-B580-D3156B6224EA}" type="datetimeFigureOut">
              <a:rPr lang="en-US" smtClean="0"/>
              <a:t>11/21/23</a:t>
            </a:fld>
            <a:endParaRPr lang="en-US"/>
          </a:p>
        </p:txBody>
      </p:sp>
      <p:sp>
        <p:nvSpPr>
          <p:cNvPr id="6" name="Footer Placeholder 5">
            <a:extLst>
              <a:ext uri="{FF2B5EF4-FFF2-40B4-BE49-F238E27FC236}">
                <a16:creationId xmlns:a16="http://schemas.microsoft.com/office/drawing/2014/main" id="{132CAD9A-954F-49A5-AB4E-0B65535ED8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CA3C48-44B3-4D6C-A63E-34BB54045016}"/>
              </a:ext>
            </a:extLst>
          </p:cNvPr>
          <p:cNvSpPr>
            <a:spLocks noGrp="1"/>
          </p:cNvSpPr>
          <p:nvPr>
            <p:ph type="sldNum" sz="quarter" idx="12"/>
          </p:nvPr>
        </p:nvSpPr>
        <p:spPr/>
        <p:txBody>
          <a:bodyPr/>
          <a:lstStyle/>
          <a:p>
            <a:fld id="{676C906D-6904-4323-8BC8-01AE8FB31E31}" type="slidenum">
              <a:rPr lang="en-US" smtClean="0"/>
              <a:t>‹#›</a:t>
            </a:fld>
            <a:endParaRPr lang="en-US"/>
          </a:p>
        </p:txBody>
      </p:sp>
    </p:spTree>
    <p:extLst>
      <p:ext uri="{BB962C8B-B14F-4D97-AF65-F5344CB8AC3E}">
        <p14:creationId xmlns:p14="http://schemas.microsoft.com/office/powerpoint/2010/main" val="1482726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A2EB2-AD13-4CE6-8E8C-9C4073C9ACF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DB98BBC-9923-4FC6-937A-DEA7EA20D5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D49A3BF-CAF6-45FE-9860-36AC557C594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7D5E27B-EACC-4E36-ABC2-2E83380CA0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D50B7B5-83D8-4963-A411-4EE92F87B4B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3417B72-B7C2-434E-A388-C87DA660BF28}"/>
              </a:ext>
            </a:extLst>
          </p:cNvPr>
          <p:cNvSpPr>
            <a:spLocks noGrp="1"/>
          </p:cNvSpPr>
          <p:nvPr>
            <p:ph type="dt" sz="half" idx="10"/>
          </p:nvPr>
        </p:nvSpPr>
        <p:spPr/>
        <p:txBody>
          <a:bodyPr/>
          <a:lstStyle/>
          <a:p>
            <a:fld id="{29B3E419-F129-4598-B580-D3156B6224EA}" type="datetimeFigureOut">
              <a:rPr lang="en-US" smtClean="0"/>
              <a:t>11/21/23</a:t>
            </a:fld>
            <a:endParaRPr lang="en-US"/>
          </a:p>
        </p:txBody>
      </p:sp>
      <p:sp>
        <p:nvSpPr>
          <p:cNvPr id="8" name="Footer Placeholder 7">
            <a:extLst>
              <a:ext uri="{FF2B5EF4-FFF2-40B4-BE49-F238E27FC236}">
                <a16:creationId xmlns:a16="http://schemas.microsoft.com/office/drawing/2014/main" id="{A2BCF8A5-F285-432F-AC8B-B897C43642E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F107F0-8724-4671-88B2-8C23C6E4F86E}"/>
              </a:ext>
            </a:extLst>
          </p:cNvPr>
          <p:cNvSpPr>
            <a:spLocks noGrp="1"/>
          </p:cNvSpPr>
          <p:nvPr>
            <p:ph type="sldNum" sz="quarter" idx="12"/>
          </p:nvPr>
        </p:nvSpPr>
        <p:spPr/>
        <p:txBody>
          <a:bodyPr/>
          <a:lstStyle/>
          <a:p>
            <a:fld id="{676C906D-6904-4323-8BC8-01AE8FB31E31}" type="slidenum">
              <a:rPr lang="en-US" smtClean="0"/>
              <a:t>‹#›</a:t>
            </a:fld>
            <a:endParaRPr lang="en-US"/>
          </a:p>
        </p:txBody>
      </p:sp>
    </p:spTree>
    <p:extLst>
      <p:ext uri="{BB962C8B-B14F-4D97-AF65-F5344CB8AC3E}">
        <p14:creationId xmlns:p14="http://schemas.microsoft.com/office/powerpoint/2010/main" val="265949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990DD-0FB4-492E-8048-4E3C901F40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E796FDF-F803-44C5-8E4D-F278D04146AD}"/>
              </a:ext>
            </a:extLst>
          </p:cNvPr>
          <p:cNvSpPr>
            <a:spLocks noGrp="1"/>
          </p:cNvSpPr>
          <p:nvPr>
            <p:ph type="dt" sz="half" idx="10"/>
          </p:nvPr>
        </p:nvSpPr>
        <p:spPr/>
        <p:txBody>
          <a:bodyPr/>
          <a:lstStyle/>
          <a:p>
            <a:fld id="{29B3E419-F129-4598-B580-D3156B6224EA}" type="datetimeFigureOut">
              <a:rPr lang="en-US" smtClean="0"/>
              <a:t>11/21/23</a:t>
            </a:fld>
            <a:endParaRPr lang="en-US"/>
          </a:p>
        </p:txBody>
      </p:sp>
      <p:sp>
        <p:nvSpPr>
          <p:cNvPr id="4" name="Footer Placeholder 3">
            <a:extLst>
              <a:ext uri="{FF2B5EF4-FFF2-40B4-BE49-F238E27FC236}">
                <a16:creationId xmlns:a16="http://schemas.microsoft.com/office/drawing/2014/main" id="{25C274FD-2783-40AC-8AA9-4552D4F81C8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5FBDC79-215E-4633-BEB0-889CDD4FF67A}"/>
              </a:ext>
            </a:extLst>
          </p:cNvPr>
          <p:cNvSpPr>
            <a:spLocks noGrp="1"/>
          </p:cNvSpPr>
          <p:nvPr>
            <p:ph type="sldNum" sz="quarter" idx="12"/>
          </p:nvPr>
        </p:nvSpPr>
        <p:spPr/>
        <p:txBody>
          <a:bodyPr/>
          <a:lstStyle/>
          <a:p>
            <a:fld id="{676C906D-6904-4323-8BC8-01AE8FB31E31}" type="slidenum">
              <a:rPr lang="en-US" smtClean="0"/>
              <a:t>‹#›</a:t>
            </a:fld>
            <a:endParaRPr lang="en-US"/>
          </a:p>
        </p:txBody>
      </p:sp>
    </p:spTree>
    <p:extLst>
      <p:ext uri="{BB962C8B-B14F-4D97-AF65-F5344CB8AC3E}">
        <p14:creationId xmlns:p14="http://schemas.microsoft.com/office/powerpoint/2010/main" val="768222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69DA56-C3DC-4CCA-8EE7-8D6F4AE002DB}"/>
              </a:ext>
            </a:extLst>
          </p:cNvPr>
          <p:cNvSpPr>
            <a:spLocks noGrp="1"/>
          </p:cNvSpPr>
          <p:nvPr>
            <p:ph type="dt" sz="half" idx="10"/>
          </p:nvPr>
        </p:nvSpPr>
        <p:spPr/>
        <p:txBody>
          <a:bodyPr/>
          <a:lstStyle/>
          <a:p>
            <a:fld id="{29B3E419-F129-4598-B580-D3156B6224EA}" type="datetimeFigureOut">
              <a:rPr lang="en-US" smtClean="0"/>
              <a:t>11/21/23</a:t>
            </a:fld>
            <a:endParaRPr lang="en-US"/>
          </a:p>
        </p:txBody>
      </p:sp>
      <p:sp>
        <p:nvSpPr>
          <p:cNvPr id="3" name="Footer Placeholder 2">
            <a:extLst>
              <a:ext uri="{FF2B5EF4-FFF2-40B4-BE49-F238E27FC236}">
                <a16:creationId xmlns:a16="http://schemas.microsoft.com/office/drawing/2014/main" id="{C094AFA7-DCC2-49B3-9FC4-4168C91CA14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A781013-0D70-4B5D-BFF2-3F4FB8CD23BA}"/>
              </a:ext>
            </a:extLst>
          </p:cNvPr>
          <p:cNvSpPr>
            <a:spLocks noGrp="1"/>
          </p:cNvSpPr>
          <p:nvPr>
            <p:ph type="sldNum" sz="quarter" idx="12"/>
          </p:nvPr>
        </p:nvSpPr>
        <p:spPr/>
        <p:txBody>
          <a:bodyPr/>
          <a:lstStyle/>
          <a:p>
            <a:fld id="{676C906D-6904-4323-8BC8-01AE8FB31E31}" type="slidenum">
              <a:rPr lang="en-US" smtClean="0"/>
              <a:t>‹#›</a:t>
            </a:fld>
            <a:endParaRPr lang="en-US"/>
          </a:p>
        </p:txBody>
      </p:sp>
    </p:spTree>
    <p:extLst>
      <p:ext uri="{BB962C8B-B14F-4D97-AF65-F5344CB8AC3E}">
        <p14:creationId xmlns:p14="http://schemas.microsoft.com/office/powerpoint/2010/main" val="2249650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8446F-243D-483A-8F56-99677D0CB3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C670167-FFA2-443E-A633-F4924E1C6A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3AB707-FFF4-401F-83CB-5F8DDB4DC3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3EEB3F3-08D8-4EAF-A0E0-537C551F9938}"/>
              </a:ext>
            </a:extLst>
          </p:cNvPr>
          <p:cNvSpPr>
            <a:spLocks noGrp="1"/>
          </p:cNvSpPr>
          <p:nvPr>
            <p:ph type="dt" sz="half" idx="10"/>
          </p:nvPr>
        </p:nvSpPr>
        <p:spPr/>
        <p:txBody>
          <a:bodyPr/>
          <a:lstStyle/>
          <a:p>
            <a:fld id="{29B3E419-F129-4598-B580-D3156B6224EA}" type="datetimeFigureOut">
              <a:rPr lang="en-US" smtClean="0"/>
              <a:t>11/21/23</a:t>
            </a:fld>
            <a:endParaRPr lang="en-US"/>
          </a:p>
        </p:txBody>
      </p:sp>
      <p:sp>
        <p:nvSpPr>
          <p:cNvPr id="6" name="Footer Placeholder 5">
            <a:extLst>
              <a:ext uri="{FF2B5EF4-FFF2-40B4-BE49-F238E27FC236}">
                <a16:creationId xmlns:a16="http://schemas.microsoft.com/office/drawing/2014/main" id="{77AF73AA-D8C1-4798-8893-B2AA8B4F5E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1530C3-09A7-45AC-94E8-9DD4D022F639}"/>
              </a:ext>
            </a:extLst>
          </p:cNvPr>
          <p:cNvSpPr>
            <a:spLocks noGrp="1"/>
          </p:cNvSpPr>
          <p:nvPr>
            <p:ph type="sldNum" sz="quarter" idx="12"/>
          </p:nvPr>
        </p:nvSpPr>
        <p:spPr/>
        <p:txBody>
          <a:bodyPr/>
          <a:lstStyle/>
          <a:p>
            <a:fld id="{676C906D-6904-4323-8BC8-01AE8FB31E31}" type="slidenum">
              <a:rPr lang="en-US" smtClean="0"/>
              <a:t>‹#›</a:t>
            </a:fld>
            <a:endParaRPr lang="en-US"/>
          </a:p>
        </p:txBody>
      </p:sp>
    </p:spTree>
    <p:extLst>
      <p:ext uri="{BB962C8B-B14F-4D97-AF65-F5344CB8AC3E}">
        <p14:creationId xmlns:p14="http://schemas.microsoft.com/office/powerpoint/2010/main" val="2704855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2EEEF-3F3D-4AFB-915C-8624F1A976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6B26D02-6D76-45F1-A636-8F0ABCBBE8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B50214C-0C97-4979-A839-7639D9BC1A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EEFE3B0-59C9-4469-937A-FACDD2502F0E}"/>
              </a:ext>
            </a:extLst>
          </p:cNvPr>
          <p:cNvSpPr>
            <a:spLocks noGrp="1"/>
          </p:cNvSpPr>
          <p:nvPr>
            <p:ph type="dt" sz="half" idx="10"/>
          </p:nvPr>
        </p:nvSpPr>
        <p:spPr/>
        <p:txBody>
          <a:bodyPr/>
          <a:lstStyle/>
          <a:p>
            <a:fld id="{29B3E419-F129-4598-B580-D3156B6224EA}" type="datetimeFigureOut">
              <a:rPr lang="en-US" smtClean="0"/>
              <a:t>11/21/23</a:t>
            </a:fld>
            <a:endParaRPr lang="en-US"/>
          </a:p>
        </p:txBody>
      </p:sp>
      <p:sp>
        <p:nvSpPr>
          <p:cNvPr id="6" name="Footer Placeholder 5">
            <a:extLst>
              <a:ext uri="{FF2B5EF4-FFF2-40B4-BE49-F238E27FC236}">
                <a16:creationId xmlns:a16="http://schemas.microsoft.com/office/drawing/2014/main" id="{3FEE06ED-4010-4961-8F40-E09C655FC8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9C9456-78DA-4F6A-8FDF-0EB53CA3FA27}"/>
              </a:ext>
            </a:extLst>
          </p:cNvPr>
          <p:cNvSpPr>
            <a:spLocks noGrp="1"/>
          </p:cNvSpPr>
          <p:nvPr>
            <p:ph type="sldNum" sz="quarter" idx="12"/>
          </p:nvPr>
        </p:nvSpPr>
        <p:spPr/>
        <p:txBody>
          <a:bodyPr/>
          <a:lstStyle/>
          <a:p>
            <a:fld id="{676C906D-6904-4323-8BC8-01AE8FB31E31}" type="slidenum">
              <a:rPr lang="en-US" smtClean="0"/>
              <a:t>‹#›</a:t>
            </a:fld>
            <a:endParaRPr lang="en-US"/>
          </a:p>
        </p:txBody>
      </p:sp>
    </p:spTree>
    <p:extLst>
      <p:ext uri="{BB962C8B-B14F-4D97-AF65-F5344CB8AC3E}">
        <p14:creationId xmlns:p14="http://schemas.microsoft.com/office/powerpoint/2010/main" val="3380009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4A8BF-330D-40C3-8723-2C4D1E1B5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36BD8BA-44C5-4DF0-BF28-8DFFEB53141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C9D7F0-0CDE-47E0-9308-D68808561807}"/>
              </a:ext>
            </a:extLst>
          </p:cNvPr>
          <p:cNvSpPr>
            <a:spLocks noGrp="1"/>
          </p:cNvSpPr>
          <p:nvPr>
            <p:ph type="dt" sz="half" idx="10"/>
          </p:nvPr>
        </p:nvSpPr>
        <p:spPr/>
        <p:txBody>
          <a:bodyPr/>
          <a:lstStyle/>
          <a:p>
            <a:fld id="{29B3E419-F129-4598-B580-D3156B6224EA}" type="datetimeFigureOut">
              <a:rPr lang="en-US" smtClean="0"/>
              <a:t>11/21/23</a:t>
            </a:fld>
            <a:endParaRPr lang="en-US"/>
          </a:p>
        </p:txBody>
      </p:sp>
      <p:sp>
        <p:nvSpPr>
          <p:cNvPr id="5" name="Footer Placeholder 4">
            <a:extLst>
              <a:ext uri="{FF2B5EF4-FFF2-40B4-BE49-F238E27FC236}">
                <a16:creationId xmlns:a16="http://schemas.microsoft.com/office/drawing/2014/main" id="{27C56165-49A1-4170-AC9B-F1E58AB1C6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EB3F5F-25FB-438F-97E2-3FB4D299A2FF}"/>
              </a:ext>
            </a:extLst>
          </p:cNvPr>
          <p:cNvSpPr>
            <a:spLocks noGrp="1"/>
          </p:cNvSpPr>
          <p:nvPr>
            <p:ph type="sldNum" sz="quarter" idx="12"/>
          </p:nvPr>
        </p:nvSpPr>
        <p:spPr/>
        <p:txBody>
          <a:bodyPr/>
          <a:lstStyle/>
          <a:p>
            <a:fld id="{676C906D-6904-4323-8BC8-01AE8FB31E31}" type="slidenum">
              <a:rPr lang="en-US" smtClean="0"/>
              <a:t>‹#›</a:t>
            </a:fld>
            <a:endParaRPr lang="en-US"/>
          </a:p>
        </p:txBody>
      </p:sp>
    </p:spTree>
    <p:extLst>
      <p:ext uri="{BB962C8B-B14F-4D97-AF65-F5344CB8AC3E}">
        <p14:creationId xmlns:p14="http://schemas.microsoft.com/office/powerpoint/2010/main" val="2928470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BE9E17-ED2F-4EA1-B7A1-71BA42627ED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4AA1D8-ECE8-4FDC-81C1-5C60485325D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5C6FE8-E051-495B-873A-AFC09D602E8A}"/>
              </a:ext>
            </a:extLst>
          </p:cNvPr>
          <p:cNvSpPr>
            <a:spLocks noGrp="1"/>
          </p:cNvSpPr>
          <p:nvPr>
            <p:ph type="dt" sz="half" idx="10"/>
          </p:nvPr>
        </p:nvSpPr>
        <p:spPr/>
        <p:txBody>
          <a:bodyPr/>
          <a:lstStyle/>
          <a:p>
            <a:fld id="{29B3E419-F129-4598-B580-D3156B6224EA}" type="datetimeFigureOut">
              <a:rPr lang="en-US" smtClean="0"/>
              <a:t>11/21/23</a:t>
            </a:fld>
            <a:endParaRPr lang="en-US"/>
          </a:p>
        </p:txBody>
      </p:sp>
      <p:sp>
        <p:nvSpPr>
          <p:cNvPr id="5" name="Footer Placeholder 4">
            <a:extLst>
              <a:ext uri="{FF2B5EF4-FFF2-40B4-BE49-F238E27FC236}">
                <a16:creationId xmlns:a16="http://schemas.microsoft.com/office/drawing/2014/main" id="{054C4C3B-10E5-4E83-B2B0-DD89C2BFEB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7DA3E4-D309-429E-8C20-78A7AFA8D9A5}"/>
              </a:ext>
            </a:extLst>
          </p:cNvPr>
          <p:cNvSpPr>
            <a:spLocks noGrp="1"/>
          </p:cNvSpPr>
          <p:nvPr>
            <p:ph type="sldNum" sz="quarter" idx="12"/>
          </p:nvPr>
        </p:nvSpPr>
        <p:spPr/>
        <p:txBody>
          <a:bodyPr/>
          <a:lstStyle/>
          <a:p>
            <a:fld id="{676C906D-6904-4323-8BC8-01AE8FB31E31}" type="slidenum">
              <a:rPr lang="en-US" smtClean="0"/>
              <a:t>‹#›</a:t>
            </a:fld>
            <a:endParaRPr lang="en-US"/>
          </a:p>
        </p:txBody>
      </p:sp>
    </p:spTree>
    <p:extLst>
      <p:ext uri="{BB962C8B-B14F-4D97-AF65-F5344CB8AC3E}">
        <p14:creationId xmlns:p14="http://schemas.microsoft.com/office/powerpoint/2010/main" val="3103794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4F60A-D246-469A-8CEE-7602B76582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E5906B2-85B3-447D-9887-2AB0A281B0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619C3C-8E89-4A29-9533-3ECE50C15A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B3E419-F129-4598-B580-D3156B6224EA}" type="datetimeFigureOut">
              <a:rPr lang="en-US" smtClean="0"/>
              <a:t>11/21/23</a:t>
            </a:fld>
            <a:endParaRPr lang="en-US"/>
          </a:p>
        </p:txBody>
      </p:sp>
      <p:sp>
        <p:nvSpPr>
          <p:cNvPr id="5" name="Footer Placeholder 4">
            <a:extLst>
              <a:ext uri="{FF2B5EF4-FFF2-40B4-BE49-F238E27FC236}">
                <a16:creationId xmlns:a16="http://schemas.microsoft.com/office/drawing/2014/main" id="{D626B22A-D663-4E31-9970-34C918E4D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12C3AF0-E41E-4D51-A7A2-7820B44C3D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6C906D-6904-4323-8BC8-01AE8FB31E31}" type="slidenum">
              <a:rPr lang="en-US" smtClean="0"/>
              <a:t>‹#›</a:t>
            </a:fld>
            <a:endParaRPr lang="en-US"/>
          </a:p>
        </p:txBody>
      </p:sp>
    </p:spTree>
    <p:extLst>
      <p:ext uri="{BB962C8B-B14F-4D97-AF65-F5344CB8AC3E}">
        <p14:creationId xmlns:p14="http://schemas.microsoft.com/office/powerpoint/2010/main" val="12495988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7400201F-C8B0-450A-A3B7-F108D9CC8D85}"/>
              </a:ext>
            </a:extLst>
          </p:cNvPr>
          <p:cNvSpPr txBox="1"/>
          <p:nvPr/>
        </p:nvSpPr>
        <p:spPr>
          <a:xfrm>
            <a:off x="889001" y="939800"/>
            <a:ext cx="10413999" cy="461665"/>
          </a:xfrm>
          <a:prstGeom prst="rect">
            <a:avLst/>
          </a:prstGeom>
          <a:noFill/>
        </p:spPr>
        <p:txBody>
          <a:bodyPr wrap="square" rtlCol="0">
            <a:spAutoFit/>
          </a:bodyPr>
          <a:lstStyle/>
          <a:p>
            <a:r>
              <a:rPr lang="en-US" sz="2400" dirty="0">
                <a:solidFill>
                  <a:srgbClr val="00B050"/>
                </a:solidFill>
                <a:latin typeface="Raleway Bold"/>
              </a:rPr>
              <a:t>Expanding British Petroleum to Germany: Navigating Cultural Differences</a:t>
            </a:r>
          </a:p>
        </p:txBody>
      </p:sp>
      <p:sp>
        <p:nvSpPr>
          <p:cNvPr id="17" name="TextBox 16">
            <a:extLst>
              <a:ext uri="{FF2B5EF4-FFF2-40B4-BE49-F238E27FC236}">
                <a16:creationId xmlns:a16="http://schemas.microsoft.com/office/drawing/2014/main" id="{43514C37-932D-4D5F-8FCE-29D6258E3210}"/>
              </a:ext>
            </a:extLst>
          </p:cNvPr>
          <p:cNvSpPr txBox="1"/>
          <p:nvPr/>
        </p:nvSpPr>
        <p:spPr>
          <a:xfrm>
            <a:off x="889001" y="2875280"/>
            <a:ext cx="7181925" cy="2605393"/>
          </a:xfrm>
          <a:prstGeom prst="rect">
            <a:avLst/>
          </a:prstGeom>
          <a:noFill/>
        </p:spPr>
        <p:txBody>
          <a:bodyPr wrap="square" rtlCol="0">
            <a:spAutoFit/>
          </a:bodyPr>
          <a:lstStyle/>
          <a:p>
            <a:r>
              <a:rPr lang="en-US" sz="2333" b="1" dirty="0"/>
              <a:t>Module Name : </a:t>
            </a:r>
            <a:r>
              <a:rPr lang="en-US" sz="1800" b="1" dirty="0">
                <a:effectLst/>
                <a:latin typeface="Calibri" panose="020F0502020204030204" pitchFamily="34" charset="0"/>
                <a:ea typeface="Calibri" panose="020F0502020204030204" pitchFamily="34" charset="0"/>
              </a:rPr>
              <a:t>International Business Communications</a:t>
            </a:r>
            <a:endParaRPr lang="en-GB" sz="1800" b="1" dirty="0">
              <a:effectLst/>
              <a:latin typeface="Calibri" panose="020F0502020204030204" pitchFamily="34" charset="0"/>
              <a:ea typeface="Calibri" panose="020F0502020204030204" pitchFamily="34" charset="0"/>
            </a:endParaRPr>
          </a:p>
          <a:p>
            <a:endParaRPr lang="en-US" sz="2333" b="1" dirty="0"/>
          </a:p>
          <a:p>
            <a:r>
              <a:rPr lang="en-US" sz="2333" b="1" dirty="0"/>
              <a:t>Module Code : </a:t>
            </a:r>
            <a:r>
              <a:rPr lang="en-US" sz="1800" b="1" dirty="0">
                <a:effectLst/>
                <a:latin typeface="Calibri" panose="020F0502020204030204" pitchFamily="34" charset="0"/>
                <a:ea typeface="Calibri" panose="020F0502020204030204" pitchFamily="34" charset="0"/>
              </a:rPr>
              <a:t>LCBB6001</a:t>
            </a:r>
            <a:endParaRPr lang="en-GB" sz="1800" b="1" dirty="0">
              <a:effectLst/>
              <a:latin typeface="Calibri" panose="020F0502020204030204" pitchFamily="34" charset="0"/>
              <a:ea typeface="Calibri" panose="020F0502020204030204" pitchFamily="34" charset="0"/>
            </a:endParaRPr>
          </a:p>
          <a:p>
            <a:endParaRPr lang="en-US" sz="2333" b="1" dirty="0"/>
          </a:p>
          <a:p>
            <a:r>
              <a:rPr lang="en-US" sz="2333" b="1" dirty="0"/>
              <a:t>Student Name: Anastasia Slepuhin</a:t>
            </a:r>
          </a:p>
          <a:p>
            <a:endParaRPr lang="en-US" sz="2333" b="1" dirty="0"/>
          </a:p>
          <a:p>
            <a:r>
              <a:rPr lang="en-US" sz="2333" b="1" dirty="0"/>
              <a:t>Student ID: 2103044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62B7879A-9319-4B8D-AD46-68C227F07D19}"/>
              </a:ext>
            </a:extLst>
          </p:cNvPr>
          <p:cNvPicPr>
            <a:picLocks noChangeAspect="1"/>
          </p:cNvPicPr>
          <p:nvPr/>
        </p:nvPicPr>
        <p:blipFill>
          <a:blip r:embed="rId3"/>
          <a:stretch>
            <a:fillRect/>
          </a:stretch>
        </p:blipFill>
        <p:spPr>
          <a:xfrm>
            <a:off x="6197600" y="0"/>
            <a:ext cx="5994400" cy="6858000"/>
          </a:xfrm>
          <a:prstGeom prst="rect">
            <a:avLst/>
          </a:prstGeom>
        </p:spPr>
      </p:pic>
      <p:sp>
        <p:nvSpPr>
          <p:cNvPr id="14" name="TextBox 13">
            <a:extLst>
              <a:ext uri="{FF2B5EF4-FFF2-40B4-BE49-F238E27FC236}">
                <a16:creationId xmlns:a16="http://schemas.microsoft.com/office/drawing/2014/main" id="{316FE097-286D-4D92-BA37-180E56AC9620}"/>
              </a:ext>
            </a:extLst>
          </p:cNvPr>
          <p:cNvSpPr txBox="1"/>
          <p:nvPr/>
        </p:nvSpPr>
        <p:spPr>
          <a:xfrm>
            <a:off x="1473200" y="330200"/>
            <a:ext cx="5486400" cy="707886"/>
          </a:xfrm>
          <a:prstGeom prst="rect">
            <a:avLst/>
          </a:prstGeom>
          <a:noFill/>
        </p:spPr>
        <p:txBody>
          <a:bodyPr wrap="square" rtlCol="0">
            <a:spAutoFit/>
          </a:bodyPr>
          <a:lstStyle/>
          <a:p>
            <a:r>
              <a:rPr lang="en-US" sz="4000" dirty="0">
                <a:solidFill>
                  <a:srgbClr val="00B050"/>
                </a:solidFill>
                <a:latin typeface="Public Sans" panose="020B0604020202020204" charset="0"/>
              </a:rPr>
              <a:t>Introduction</a:t>
            </a:r>
          </a:p>
        </p:txBody>
      </p:sp>
      <p:sp>
        <p:nvSpPr>
          <p:cNvPr id="15" name="TextBox 14">
            <a:extLst>
              <a:ext uri="{FF2B5EF4-FFF2-40B4-BE49-F238E27FC236}">
                <a16:creationId xmlns:a16="http://schemas.microsoft.com/office/drawing/2014/main" id="{BC61FDDE-EEE8-49B4-9CAF-9C5AB820B893}"/>
              </a:ext>
            </a:extLst>
          </p:cNvPr>
          <p:cNvSpPr txBox="1"/>
          <p:nvPr/>
        </p:nvSpPr>
        <p:spPr>
          <a:xfrm>
            <a:off x="359508" y="1378540"/>
            <a:ext cx="5486400" cy="4708981"/>
          </a:xfrm>
          <a:prstGeom prst="rect">
            <a:avLst/>
          </a:prstGeom>
          <a:noFill/>
        </p:spPr>
        <p:txBody>
          <a:bodyPr wrap="square" rtlCol="0">
            <a:spAutoFit/>
          </a:bodyPr>
          <a:lstStyle/>
          <a:p>
            <a:pPr marL="228611" indent="-228611" algn="just">
              <a:buFont typeface="Wingdings" panose="05000000000000000000" pitchFamily="2" charset="2"/>
              <a:buChar char="Ø"/>
            </a:pPr>
            <a:r>
              <a:rPr lang="en-US" sz="2000" dirty="0">
                <a:solidFill>
                  <a:srgbClr val="00B050"/>
                </a:solidFill>
              </a:rPr>
              <a:t>The expansion of British Petroleum (BP) into Germany is a major strategic move, and we're here to talk about it.</a:t>
            </a:r>
          </a:p>
          <a:p>
            <a:pPr marL="228611" indent="-228611" algn="just">
              <a:buFont typeface="Wingdings" panose="05000000000000000000" pitchFamily="2" charset="2"/>
              <a:buChar char="Ø"/>
            </a:pPr>
            <a:endParaRPr lang="en-US" sz="2000" dirty="0">
              <a:solidFill>
                <a:srgbClr val="00B050"/>
              </a:solidFill>
            </a:endParaRPr>
          </a:p>
          <a:p>
            <a:pPr marL="228611" indent="-228611" algn="just">
              <a:buFont typeface="Wingdings" panose="05000000000000000000" pitchFamily="2" charset="2"/>
              <a:buChar char="Ø"/>
            </a:pPr>
            <a:r>
              <a:rPr lang="en-US" sz="2000" dirty="0">
                <a:solidFill>
                  <a:srgbClr val="00B050"/>
                </a:solidFill>
              </a:rPr>
              <a:t>The goal in expanding into the European Union is to strengthen our international trade footprint and open a key management office there.</a:t>
            </a:r>
          </a:p>
          <a:p>
            <a:pPr marL="228611" indent="-228611" algn="just">
              <a:buFont typeface="Wingdings" panose="05000000000000000000" pitchFamily="2" charset="2"/>
              <a:buChar char="Ø"/>
            </a:pPr>
            <a:endParaRPr lang="en-US" sz="2000" dirty="0">
              <a:solidFill>
                <a:srgbClr val="00B050"/>
              </a:solidFill>
            </a:endParaRPr>
          </a:p>
          <a:p>
            <a:pPr marL="228611" indent="-228611" algn="just">
              <a:buFont typeface="Wingdings" panose="05000000000000000000" pitchFamily="2" charset="2"/>
              <a:buChar char="Ø"/>
            </a:pPr>
            <a:r>
              <a:rPr lang="en-US" sz="2000" dirty="0">
                <a:solidFill>
                  <a:srgbClr val="00B050"/>
                </a:solidFill>
              </a:rPr>
              <a:t>The effectiveness of this endeavor depends in large part on our ability to recognize and cope with cultural differences.</a:t>
            </a:r>
          </a:p>
          <a:p>
            <a:pPr marL="228611" indent="-228611" algn="just">
              <a:buFont typeface="Wingdings" panose="05000000000000000000" pitchFamily="2" charset="2"/>
              <a:buChar char="Ø"/>
            </a:pPr>
            <a:endParaRPr lang="en-US" sz="2000" dirty="0">
              <a:solidFill>
                <a:srgbClr val="00B050"/>
              </a:solidFill>
            </a:endParaRPr>
          </a:p>
          <a:p>
            <a:pPr marL="228611" indent="-228611" algn="just">
              <a:buFont typeface="Wingdings" panose="05000000000000000000" pitchFamily="2" charset="2"/>
              <a:buChar char="Ø"/>
            </a:pPr>
            <a:r>
              <a:rPr lang="en-US" sz="2000" dirty="0">
                <a:solidFill>
                  <a:srgbClr val="00B050"/>
                </a:solidFill>
              </a:rPr>
              <a:t>The success of this new venture will depend greatly on our ability to communicate across cultural boundaries.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488DA41-DF37-4AE7-BDFE-03DEAB506C8A}"/>
              </a:ext>
            </a:extLst>
          </p:cNvPr>
          <p:cNvPicPr>
            <a:picLocks noChangeAspect="1"/>
          </p:cNvPicPr>
          <p:nvPr/>
        </p:nvPicPr>
        <p:blipFill rotWithShape="1">
          <a:blip r:embed="rId3"/>
          <a:srcRect b="7977"/>
          <a:stretch/>
        </p:blipFill>
        <p:spPr>
          <a:xfrm>
            <a:off x="6807201" y="1498600"/>
            <a:ext cx="4787243" cy="4531600"/>
          </a:xfrm>
          <a:prstGeom prst="rect">
            <a:avLst/>
          </a:prstGeom>
        </p:spPr>
      </p:pic>
      <p:sp>
        <p:nvSpPr>
          <p:cNvPr id="9" name="TextBox 8">
            <a:extLst>
              <a:ext uri="{FF2B5EF4-FFF2-40B4-BE49-F238E27FC236}">
                <a16:creationId xmlns:a16="http://schemas.microsoft.com/office/drawing/2014/main" id="{AD4C6F46-A52B-449A-836C-5F9C5A86759E}"/>
              </a:ext>
            </a:extLst>
          </p:cNvPr>
          <p:cNvSpPr txBox="1"/>
          <p:nvPr/>
        </p:nvSpPr>
        <p:spPr>
          <a:xfrm>
            <a:off x="711200" y="523564"/>
            <a:ext cx="8400040" cy="605422"/>
          </a:xfrm>
          <a:prstGeom prst="rect">
            <a:avLst/>
          </a:prstGeom>
          <a:noFill/>
        </p:spPr>
        <p:txBody>
          <a:bodyPr wrap="square" rtlCol="0">
            <a:spAutoFit/>
          </a:bodyPr>
          <a:lstStyle/>
          <a:p>
            <a:r>
              <a:rPr lang="en-US" sz="3334" dirty="0">
                <a:solidFill>
                  <a:srgbClr val="00B050"/>
                </a:solidFill>
                <a:latin typeface="Raleway Bold"/>
              </a:rPr>
              <a:t>Cultural Differences: UK vs. Germany</a:t>
            </a:r>
          </a:p>
        </p:txBody>
      </p:sp>
      <p:sp>
        <p:nvSpPr>
          <p:cNvPr id="10" name="TextBox 9">
            <a:extLst>
              <a:ext uri="{FF2B5EF4-FFF2-40B4-BE49-F238E27FC236}">
                <a16:creationId xmlns:a16="http://schemas.microsoft.com/office/drawing/2014/main" id="{845547C3-AFCA-442D-8E2B-9B4F078BDBDA}"/>
              </a:ext>
            </a:extLst>
          </p:cNvPr>
          <p:cNvSpPr txBox="1"/>
          <p:nvPr/>
        </p:nvSpPr>
        <p:spPr>
          <a:xfrm>
            <a:off x="711200" y="1803400"/>
            <a:ext cx="5689600" cy="3785652"/>
          </a:xfrm>
          <a:prstGeom prst="rect">
            <a:avLst/>
          </a:prstGeom>
          <a:noFill/>
        </p:spPr>
        <p:txBody>
          <a:bodyPr wrap="square" rtlCol="0">
            <a:spAutoFit/>
          </a:bodyPr>
          <a:lstStyle/>
          <a:p>
            <a:pPr algn="just"/>
            <a:r>
              <a:rPr lang="en-US" sz="1200" b="1" dirty="0">
                <a:solidFill>
                  <a:srgbClr val="00B050"/>
                </a:solidFill>
                <a:latin typeface="Raleway "/>
              </a:rPr>
              <a:t>Language disparities:</a:t>
            </a:r>
            <a:r>
              <a:rPr lang="en-US" sz="1200" dirty="0">
                <a:solidFill>
                  <a:srgbClr val="00B050"/>
                </a:solidFill>
                <a:latin typeface="Raleway "/>
              </a:rPr>
              <a:t> Differences in language can impact effective communication and must be addressed to ensure clear and efficient interactions between team members in the UK and Germany.</a:t>
            </a:r>
          </a:p>
          <a:p>
            <a:pPr algn="just"/>
            <a:endParaRPr lang="en-US" sz="1200" dirty="0">
              <a:solidFill>
                <a:srgbClr val="00B050"/>
              </a:solidFill>
              <a:latin typeface="Raleway "/>
            </a:endParaRPr>
          </a:p>
          <a:p>
            <a:pPr algn="just"/>
            <a:r>
              <a:rPr lang="en-US" sz="1200" b="1" dirty="0">
                <a:solidFill>
                  <a:srgbClr val="00B050"/>
                </a:solidFill>
                <a:latin typeface="Raleway "/>
              </a:rPr>
              <a:t>Ethnic diversity:</a:t>
            </a:r>
            <a:r>
              <a:rPr lang="en-US" sz="1200" dirty="0">
                <a:solidFill>
                  <a:srgbClr val="00B050"/>
                </a:solidFill>
                <a:latin typeface="Raleway "/>
              </a:rPr>
              <a:t> Recognizing the diverse ethnic backgrounds within Germany and considering their influence on workplace dynamics is essential for fostering inclusivity and cohesion.</a:t>
            </a:r>
          </a:p>
          <a:p>
            <a:pPr algn="just"/>
            <a:endParaRPr lang="en-US" sz="1200" dirty="0">
              <a:solidFill>
                <a:srgbClr val="00B050"/>
              </a:solidFill>
              <a:latin typeface="Raleway "/>
            </a:endParaRPr>
          </a:p>
          <a:p>
            <a:pPr algn="just"/>
            <a:r>
              <a:rPr lang="en-US" sz="1200" b="1" dirty="0">
                <a:solidFill>
                  <a:srgbClr val="00B050"/>
                </a:solidFill>
                <a:latin typeface="Raleway "/>
              </a:rPr>
              <a:t>Social structures: </a:t>
            </a:r>
            <a:r>
              <a:rPr lang="en-US" sz="1200" dirty="0">
                <a:solidFill>
                  <a:srgbClr val="00B050"/>
                </a:solidFill>
                <a:latin typeface="Raleway "/>
              </a:rPr>
              <a:t>Understanding the variations in social hierarchies, group dynamics, and interpersonal relationships is crucial for shaping a harmonious work environment in Germany.</a:t>
            </a:r>
          </a:p>
          <a:p>
            <a:pPr algn="just"/>
            <a:endParaRPr lang="en-US" sz="1200" dirty="0">
              <a:solidFill>
                <a:srgbClr val="00B050"/>
              </a:solidFill>
              <a:latin typeface="Raleway "/>
            </a:endParaRPr>
          </a:p>
          <a:p>
            <a:pPr algn="just"/>
            <a:r>
              <a:rPr lang="en-US" sz="1200" b="1" dirty="0">
                <a:solidFill>
                  <a:srgbClr val="00B050"/>
                </a:solidFill>
                <a:latin typeface="Raleway "/>
              </a:rPr>
              <a:t>Religious values: </a:t>
            </a:r>
            <a:r>
              <a:rPr lang="en-US" sz="1200" dirty="0">
                <a:solidFill>
                  <a:srgbClr val="00B050"/>
                </a:solidFill>
                <a:latin typeface="Raleway "/>
              </a:rPr>
              <a:t>Acknowledging the significance of religious values and practices can help us accommodate diverse religious beliefs, ensuring respect and inclusivity within the workforce.</a:t>
            </a:r>
          </a:p>
          <a:p>
            <a:pPr algn="just"/>
            <a:endParaRPr lang="en-US" sz="1200" dirty="0">
              <a:solidFill>
                <a:srgbClr val="00B050"/>
              </a:solidFill>
              <a:latin typeface="Raleway "/>
            </a:endParaRPr>
          </a:p>
          <a:p>
            <a:pPr algn="just"/>
            <a:r>
              <a:rPr lang="en-US" sz="1200" b="1" dirty="0">
                <a:solidFill>
                  <a:srgbClr val="00B050"/>
                </a:solidFill>
                <a:latin typeface="Raleway "/>
              </a:rPr>
              <a:t>Work-related attitudes: </a:t>
            </a:r>
            <a:r>
              <a:rPr lang="en-US" sz="1200" dirty="0">
                <a:solidFill>
                  <a:srgbClr val="00B050"/>
                </a:solidFill>
                <a:latin typeface="Raleway "/>
              </a:rPr>
              <a:t>Recognizing disparities in work ethics, expectations, and attitudes towards professional life is vital for effective team collaboration and maintaining high morale among employees in both the UK and Germany.</a:t>
            </a:r>
          </a:p>
          <a:p>
            <a:pPr algn="just"/>
            <a:r>
              <a:rPr lang="en-US" sz="1200" dirty="0">
                <a:solidFill>
                  <a:srgbClr val="00B050"/>
                </a:solidFill>
                <a:latin typeface="Raleway "/>
              </a:rPr>
              <a:t>(</a:t>
            </a:r>
            <a:r>
              <a:rPr lang="en-US" sz="1200" spc="79" dirty="0">
                <a:solidFill>
                  <a:srgbClr val="00B050"/>
                </a:solidFill>
                <a:latin typeface="Times New Roman" panose="02020603050405020304" pitchFamily="18" charset="0"/>
                <a:cs typeface="Times New Roman" panose="02020603050405020304" pitchFamily="18" charset="0"/>
              </a:rPr>
              <a:t>Littrell and Nicolae, 2005</a:t>
            </a:r>
            <a:r>
              <a:rPr lang="en-US" sz="1200" dirty="0">
                <a:solidFill>
                  <a:srgbClr val="00B050"/>
                </a:solidFill>
                <a:latin typeface="Raleway "/>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7069812" y="-547070"/>
            <a:ext cx="5584701" cy="7952139"/>
          </a:xfrm>
          <a:custGeom>
            <a:avLst/>
            <a:gdLst/>
            <a:ahLst/>
            <a:cxnLst/>
            <a:rect l="l" t="t" r="r" b="b"/>
            <a:pathLst>
              <a:path w="8377052" h="11928208">
                <a:moveTo>
                  <a:pt x="0" y="0"/>
                </a:moveTo>
                <a:lnTo>
                  <a:pt x="8377052" y="0"/>
                </a:lnTo>
                <a:lnTo>
                  <a:pt x="8377052" y="11928208"/>
                </a:lnTo>
                <a:lnTo>
                  <a:pt x="0" y="11928208"/>
                </a:lnTo>
                <a:lnTo>
                  <a:pt x="0" y="0"/>
                </a:lnTo>
                <a:close/>
              </a:path>
            </a:pathLst>
          </a:custGeom>
          <a:blipFill>
            <a:blip r:embed="rId3"/>
            <a:stretch>
              <a:fillRect l="-71590" r="-41730"/>
            </a:stretch>
          </a:blipFill>
        </p:spPr>
        <p:txBody>
          <a:bodyPr/>
          <a:lstStyle/>
          <a:p>
            <a:endParaRPr lang="en-US" sz="1200"/>
          </a:p>
        </p:txBody>
      </p:sp>
      <p:sp>
        <p:nvSpPr>
          <p:cNvPr id="4" name="TextBox 4"/>
          <p:cNvSpPr txBox="1"/>
          <p:nvPr/>
        </p:nvSpPr>
        <p:spPr>
          <a:xfrm>
            <a:off x="578980" y="685800"/>
            <a:ext cx="5507495" cy="692497"/>
          </a:xfrm>
          <a:prstGeom prst="rect">
            <a:avLst/>
          </a:prstGeom>
        </p:spPr>
        <p:txBody>
          <a:bodyPr lIns="0" tIns="0" rIns="0" bIns="0" rtlCol="0" anchor="t">
            <a:spAutoFit/>
          </a:bodyPr>
          <a:lstStyle/>
          <a:p>
            <a:pPr>
              <a:lnSpc>
                <a:spcPts val="5440"/>
              </a:lnSpc>
            </a:pPr>
            <a:r>
              <a:rPr lang="en-US" sz="5666" spc="-464" dirty="0">
                <a:solidFill>
                  <a:srgbClr val="3A855D"/>
                </a:solidFill>
                <a:latin typeface="Public Sans"/>
              </a:rPr>
              <a:t>Cultural Similarities</a:t>
            </a:r>
          </a:p>
        </p:txBody>
      </p:sp>
      <p:sp>
        <p:nvSpPr>
          <p:cNvPr id="5" name="TextBox 5"/>
          <p:cNvSpPr txBox="1"/>
          <p:nvPr/>
        </p:nvSpPr>
        <p:spPr>
          <a:xfrm>
            <a:off x="914400" y="1651001"/>
            <a:ext cx="5013225" cy="3905364"/>
          </a:xfrm>
          <a:prstGeom prst="rect">
            <a:avLst/>
          </a:prstGeom>
        </p:spPr>
        <p:txBody>
          <a:bodyPr lIns="0" tIns="0" rIns="0" bIns="0" rtlCol="0" anchor="t">
            <a:spAutoFit/>
          </a:bodyPr>
          <a:lstStyle/>
          <a:p>
            <a:pPr algn="just">
              <a:lnSpc>
                <a:spcPts val="1799"/>
              </a:lnSpc>
              <a:spcBef>
                <a:spcPct val="0"/>
              </a:spcBef>
            </a:pPr>
            <a:r>
              <a:rPr lang="en-US" sz="1333" b="1" spc="79" dirty="0">
                <a:solidFill>
                  <a:srgbClr val="3A855D"/>
                </a:solidFill>
                <a:latin typeface="Public Sans Medium"/>
              </a:rPr>
              <a:t>Emphasize commonalities: </a:t>
            </a:r>
            <a:r>
              <a:rPr lang="en-US" sz="1333" spc="79" dirty="0">
                <a:solidFill>
                  <a:srgbClr val="3A855D"/>
                </a:solidFill>
                <a:latin typeface="Public Sans Medium"/>
              </a:rPr>
              <a:t>This means highlighting aspects or characteristics that the UK and Germany have in common, such as certain cultural norms or global business practices. These commonalities can serve as a foundation for understanding and cooperation.</a:t>
            </a:r>
          </a:p>
          <a:p>
            <a:pPr algn="just">
              <a:lnSpc>
                <a:spcPts val="1799"/>
              </a:lnSpc>
              <a:spcBef>
                <a:spcPct val="0"/>
              </a:spcBef>
            </a:pPr>
            <a:endParaRPr lang="en-US" sz="1333" spc="79" dirty="0">
              <a:solidFill>
                <a:srgbClr val="3A855D"/>
              </a:solidFill>
              <a:latin typeface="Public Sans Medium"/>
            </a:endParaRPr>
          </a:p>
          <a:p>
            <a:pPr algn="just">
              <a:lnSpc>
                <a:spcPts val="1799"/>
              </a:lnSpc>
              <a:spcBef>
                <a:spcPct val="0"/>
              </a:spcBef>
            </a:pPr>
            <a:r>
              <a:rPr lang="en-US" sz="1333" b="1" spc="79" dirty="0">
                <a:solidFill>
                  <a:srgbClr val="3A855D"/>
                </a:solidFill>
                <a:latin typeface="Public Sans Medium"/>
              </a:rPr>
              <a:t>Areas of synergy: </a:t>
            </a:r>
            <a:r>
              <a:rPr lang="en-US" sz="1333" spc="79" dirty="0">
                <a:solidFill>
                  <a:srgbClr val="3A855D"/>
                </a:solidFill>
                <a:latin typeface="Public Sans Medium"/>
              </a:rPr>
              <a:t>Refers to specific areas where the cultures of the UK and Germany align or work well together. It could be related to similar business goals, market interests, or compatible work ethics.</a:t>
            </a:r>
          </a:p>
          <a:p>
            <a:pPr algn="just">
              <a:lnSpc>
                <a:spcPts val="1799"/>
              </a:lnSpc>
              <a:spcBef>
                <a:spcPct val="0"/>
              </a:spcBef>
            </a:pPr>
            <a:endParaRPr lang="en-US" sz="1333" spc="79" dirty="0">
              <a:solidFill>
                <a:srgbClr val="3A855D"/>
              </a:solidFill>
              <a:latin typeface="Public Sans Medium"/>
            </a:endParaRPr>
          </a:p>
          <a:p>
            <a:pPr algn="just">
              <a:lnSpc>
                <a:spcPts val="1799"/>
              </a:lnSpc>
              <a:spcBef>
                <a:spcPct val="0"/>
              </a:spcBef>
            </a:pPr>
            <a:r>
              <a:rPr lang="en-US" sz="1333" b="1" spc="79" dirty="0">
                <a:solidFill>
                  <a:srgbClr val="3A855D"/>
                </a:solidFill>
                <a:latin typeface="Public Sans Medium"/>
              </a:rPr>
              <a:t>Shared values and practices: </a:t>
            </a:r>
            <a:r>
              <a:rPr lang="en-US" sz="1333" spc="79" dirty="0">
                <a:solidFill>
                  <a:srgbClr val="3A855D"/>
                </a:solidFill>
                <a:latin typeface="Public Sans Medium"/>
              </a:rPr>
              <a:t>Involves identifying values, customs, or ways of working that are similar or compatible in both the UK and Germany. It's important to recognize these shared elements as they can be leveraged to build strong, collaborative teams and promote a shared organizational culture. (Seitz, and </a:t>
            </a:r>
            <a:r>
              <a:rPr lang="en-US" sz="1333" spc="79" dirty="0" err="1">
                <a:solidFill>
                  <a:srgbClr val="3A855D"/>
                </a:solidFill>
                <a:latin typeface="Public Sans Medium"/>
              </a:rPr>
              <a:t>Handojo</a:t>
            </a:r>
            <a:r>
              <a:rPr lang="en-US" sz="1333" spc="79" dirty="0">
                <a:solidFill>
                  <a:srgbClr val="3A855D"/>
                </a:solidFill>
                <a:latin typeface="Public Sans Medium"/>
              </a:rPr>
              <a:t>, 1999)</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7924800" y="-445044"/>
            <a:ext cx="4267200" cy="7952139"/>
          </a:xfrm>
          <a:custGeom>
            <a:avLst/>
            <a:gdLst/>
            <a:ahLst/>
            <a:cxnLst/>
            <a:rect l="l" t="t" r="r" b="b"/>
            <a:pathLst>
              <a:path w="8377052" h="11928208">
                <a:moveTo>
                  <a:pt x="0" y="0"/>
                </a:moveTo>
                <a:lnTo>
                  <a:pt x="8377051" y="0"/>
                </a:lnTo>
                <a:lnTo>
                  <a:pt x="8377051" y="11928208"/>
                </a:lnTo>
                <a:lnTo>
                  <a:pt x="0" y="11928208"/>
                </a:lnTo>
                <a:lnTo>
                  <a:pt x="0" y="0"/>
                </a:lnTo>
                <a:close/>
              </a:path>
            </a:pathLst>
          </a:custGeom>
          <a:blipFill>
            <a:blip r:embed="rId3"/>
            <a:stretch>
              <a:fillRect l="-133730" r="-133730"/>
            </a:stretch>
          </a:blipFill>
        </p:spPr>
        <p:txBody>
          <a:bodyPr/>
          <a:lstStyle/>
          <a:p>
            <a:endParaRPr lang="en-US" sz="1200"/>
          </a:p>
        </p:txBody>
      </p:sp>
      <p:sp>
        <p:nvSpPr>
          <p:cNvPr id="4" name="TextBox 4"/>
          <p:cNvSpPr txBox="1"/>
          <p:nvPr/>
        </p:nvSpPr>
        <p:spPr>
          <a:xfrm>
            <a:off x="384299" y="511414"/>
            <a:ext cx="7365652" cy="692497"/>
          </a:xfrm>
          <a:prstGeom prst="rect">
            <a:avLst/>
          </a:prstGeom>
        </p:spPr>
        <p:txBody>
          <a:bodyPr wrap="square" lIns="0" tIns="0" rIns="0" bIns="0" rtlCol="0" anchor="t">
            <a:spAutoFit/>
          </a:bodyPr>
          <a:lstStyle/>
          <a:p>
            <a:pPr>
              <a:lnSpc>
                <a:spcPts val="5440"/>
              </a:lnSpc>
            </a:pPr>
            <a:r>
              <a:rPr lang="en-US" sz="4667" spc="-464" dirty="0">
                <a:solidFill>
                  <a:srgbClr val="3A855D"/>
                </a:solidFill>
                <a:latin typeface="Public Sans"/>
              </a:rPr>
              <a:t>Hofstede's Cultural Dimensions</a:t>
            </a:r>
          </a:p>
        </p:txBody>
      </p:sp>
      <p:sp>
        <p:nvSpPr>
          <p:cNvPr id="5" name="TextBox 5"/>
          <p:cNvSpPr txBox="1"/>
          <p:nvPr/>
        </p:nvSpPr>
        <p:spPr>
          <a:xfrm>
            <a:off x="812800" y="1803401"/>
            <a:ext cx="5013225" cy="4597862"/>
          </a:xfrm>
          <a:prstGeom prst="rect">
            <a:avLst/>
          </a:prstGeom>
        </p:spPr>
        <p:txBody>
          <a:bodyPr lIns="0" tIns="0" rIns="0" bIns="0" rtlCol="0" anchor="t">
            <a:spAutoFit/>
          </a:bodyPr>
          <a:lstStyle/>
          <a:p>
            <a:pPr marL="228611" indent="-228611" algn="just">
              <a:lnSpc>
                <a:spcPts val="1799"/>
              </a:lnSpc>
              <a:spcBef>
                <a:spcPct val="0"/>
              </a:spcBef>
              <a:buFont typeface="Wingdings" panose="05000000000000000000" pitchFamily="2" charset="2"/>
              <a:buChar char="Ø"/>
            </a:pPr>
            <a:r>
              <a:rPr lang="en-US" sz="1333" b="1" spc="79" dirty="0">
                <a:solidFill>
                  <a:srgbClr val="3A855D"/>
                </a:solidFill>
                <a:latin typeface="Public Sans Medium"/>
              </a:rPr>
              <a:t>Explanation of Hofstede's Cultural Dimension:  </a:t>
            </a:r>
            <a:r>
              <a:rPr lang="en-US" sz="1333" spc="79" dirty="0">
                <a:solidFill>
                  <a:srgbClr val="3A855D"/>
                </a:solidFill>
                <a:latin typeface="Public Sans Medium"/>
              </a:rPr>
              <a:t>Geert Hofstede's Cultural Dimensions theory identifies various cultural dimensions, including individualism-collectivism, power distance, uncertainty avoidance, masculinity-femininity, and long-term orientation, reflecting unique cultural traits and values. (Wu, 2006) </a:t>
            </a:r>
          </a:p>
          <a:p>
            <a:pPr marL="228611" indent="-228611" algn="just">
              <a:lnSpc>
                <a:spcPts val="1799"/>
              </a:lnSpc>
              <a:spcBef>
                <a:spcPct val="0"/>
              </a:spcBef>
              <a:buFont typeface="Wingdings" panose="05000000000000000000" pitchFamily="2" charset="2"/>
              <a:buChar char="Ø"/>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Ø"/>
            </a:pPr>
            <a:r>
              <a:rPr lang="en-US" sz="1333" b="1" spc="79" dirty="0">
                <a:solidFill>
                  <a:srgbClr val="3A855D"/>
                </a:solidFill>
                <a:latin typeface="Public Sans Medium"/>
              </a:rPr>
              <a:t>Application of these dimensions to the UK and Germany:  </a:t>
            </a:r>
            <a:r>
              <a:rPr lang="en-US" sz="1333" spc="79" dirty="0">
                <a:solidFill>
                  <a:srgbClr val="3A855D"/>
                </a:solidFill>
                <a:latin typeface="Public Sans Medium"/>
              </a:rPr>
              <a:t>Hofstede's Cultural Dimensions analysis reveals UK and Germany's cultural tendencies, with UK being more individualistic and Germany exhibiting higher power distance and masculinity focus. (Soares and Farhangmehr,2007.)</a:t>
            </a:r>
          </a:p>
          <a:p>
            <a:pPr marL="228611" indent="-228611" algn="just">
              <a:lnSpc>
                <a:spcPts val="1799"/>
              </a:lnSpc>
              <a:spcBef>
                <a:spcPct val="0"/>
              </a:spcBef>
              <a:buFont typeface="Wingdings" panose="05000000000000000000" pitchFamily="2" charset="2"/>
              <a:buChar char="Ø"/>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Ø"/>
            </a:pPr>
            <a:r>
              <a:rPr lang="en-US" sz="1333" b="1" spc="79" dirty="0">
                <a:solidFill>
                  <a:srgbClr val="3A855D"/>
                </a:solidFill>
                <a:latin typeface="Public Sans Medium"/>
              </a:rPr>
              <a:t>Examples of how these dimensions can affect business interactions: </a:t>
            </a:r>
            <a:r>
              <a:rPr lang="en-US" sz="1333" spc="79" dirty="0">
                <a:solidFill>
                  <a:srgbClr val="3A855D"/>
                </a:solidFill>
                <a:latin typeface="Public Sans Medium"/>
              </a:rPr>
              <a:t>Understanding UK and German cultural traits can predict business interactions, allowing for tailored communication and management approaches to bridge potential gaps and build effective cross-cultural relationships.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907980" y="334252"/>
            <a:ext cx="5486106" cy="624466"/>
          </a:xfrm>
          <a:prstGeom prst="rect">
            <a:avLst/>
          </a:prstGeom>
        </p:spPr>
        <p:txBody>
          <a:bodyPr lIns="0" tIns="0" rIns="0" bIns="0" rtlCol="0" anchor="t">
            <a:spAutoFit/>
          </a:bodyPr>
          <a:lstStyle/>
          <a:p>
            <a:pPr>
              <a:lnSpc>
                <a:spcPts val="5440"/>
              </a:lnSpc>
            </a:pPr>
            <a:r>
              <a:rPr lang="en-US" sz="3600" spc="-464" dirty="0">
                <a:solidFill>
                  <a:srgbClr val="3A855D"/>
                </a:solidFill>
                <a:latin typeface="Public Sans"/>
              </a:rPr>
              <a:t>Trompenaars' Cultural Dimensions</a:t>
            </a:r>
          </a:p>
        </p:txBody>
      </p:sp>
      <p:sp>
        <p:nvSpPr>
          <p:cNvPr id="4" name="TextBox 4"/>
          <p:cNvSpPr txBox="1"/>
          <p:nvPr/>
        </p:nvSpPr>
        <p:spPr>
          <a:xfrm>
            <a:off x="913801" y="1627667"/>
            <a:ext cx="5013225" cy="4828694"/>
          </a:xfrm>
          <a:prstGeom prst="rect">
            <a:avLst/>
          </a:prstGeom>
        </p:spPr>
        <p:txBody>
          <a:bodyPr lIns="0" tIns="0" rIns="0" bIns="0" rtlCol="0" anchor="t">
            <a:spAutoFit/>
          </a:bodyPr>
          <a:lstStyle/>
          <a:p>
            <a:pPr marL="228611" indent="-228611" algn="just">
              <a:lnSpc>
                <a:spcPts val="1799"/>
              </a:lnSpc>
              <a:spcBef>
                <a:spcPct val="0"/>
              </a:spcBef>
              <a:buFont typeface="Wingdings" panose="05000000000000000000" pitchFamily="2" charset="2"/>
              <a:buChar char="Ø"/>
            </a:pPr>
            <a:r>
              <a:rPr lang="en-US" sz="1333" b="1" spc="79" dirty="0">
                <a:solidFill>
                  <a:srgbClr val="3A855D"/>
                </a:solidFill>
                <a:latin typeface="Public Sans Medium"/>
              </a:rPr>
              <a:t>Explanation of Trompenaars' Cultural Dimensions: </a:t>
            </a:r>
            <a:r>
              <a:rPr lang="en-US" sz="1333" spc="79" dirty="0">
                <a:solidFill>
                  <a:srgbClr val="3A855D"/>
                </a:solidFill>
                <a:latin typeface="Public Sans Medium"/>
              </a:rPr>
              <a:t>Trompenaars' Cultural Dimensions theory, based on universalism vs. particularism, individualism vs. communitarianism, and specific vs. diffuse, provides a framework for understanding cultural approaches to rules, relationships, and work-life balance.</a:t>
            </a:r>
          </a:p>
          <a:p>
            <a:pPr marL="228611" indent="-228611" algn="just">
              <a:lnSpc>
                <a:spcPts val="1799"/>
              </a:lnSpc>
              <a:spcBef>
                <a:spcPct val="0"/>
              </a:spcBef>
              <a:buFont typeface="Wingdings" panose="05000000000000000000" pitchFamily="2" charset="2"/>
              <a:buChar char="Ø"/>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Ø"/>
            </a:pPr>
            <a:r>
              <a:rPr lang="en-US" sz="1333" spc="79" dirty="0">
                <a:solidFill>
                  <a:srgbClr val="3A855D"/>
                </a:solidFill>
                <a:latin typeface="Public Sans Medium"/>
              </a:rPr>
              <a:t> </a:t>
            </a:r>
            <a:r>
              <a:rPr lang="en-US" sz="1333" b="1" spc="79" dirty="0">
                <a:solidFill>
                  <a:srgbClr val="3A855D"/>
                </a:solidFill>
                <a:latin typeface="Public Sans Medium"/>
              </a:rPr>
              <a:t>Application of these dimensions to the UK and Germany:</a:t>
            </a:r>
            <a:r>
              <a:rPr lang="en-US" sz="1333" spc="79" dirty="0">
                <a:solidFill>
                  <a:srgbClr val="3A855D"/>
                </a:solidFill>
                <a:latin typeface="Public Sans Medium"/>
              </a:rPr>
              <a:t> Trompenaars' dimensions can be applied to the UK and Germany to determine their stance on universalism, individualism, particularism, and communitarianism.</a:t>
            </a:r>
          </a:p>
          <a:p>
            <a:pPr marL="228611" indent="-228611" algn="just">
              <a:lnSpc>
                <a:spcPts val="1799"/>
              </a:lnSpc>
              <a:spcBef>
                <a:spcPct val="0"/>
              </a:spcBef>
              <a:buFont typeface="Wingdings" panose="05000000000000000000" pitchFamily="2" charset="2"/>
              <a:buChar char="Ø"/>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Ø"/>
            </a:pPr>
            <a:r>
              <a:rPr lang="en-US" sz="1333" b="1" spc="79" dirty="0">
                <a:solidFill>
                  <a:srgbClr val="3A855D"/>
                </a:solidFill>
                <a:latin typeface="Public Sans Medium"/>
              </a:rPr>
              <a:t>Examples of how these dimensions can affect business interactions:</a:t>
            </a:r>
            <a:r>
              <a:rPr lang="en-US" sz="1333" spc="79" dirty="0">
                <a:solidFill>
                  <a:srgbClr val="3A855D"/>
                </a:solidFill>
                <a:latin typeface="Public Sans Medium"/>
              </a:rPr>
              <a:t> Understanding Trompenaars' dimensions helps predict cultural traits influencing business interactions, such as UK's universalism preference, allowing for adaptation of strategies and communication styles. (Hofstede, 1996 )</a:t>
            </a:r>
          </a:p>
          <a:p>
            <a:pPr marL="228611" indent="-228611" algn="just">
              <a:lnSpc>
                <a:spcPts val="1799"/>
              </a:lnSpc>
              <a:spcBef>
                <a:spcPct val="0"/>
              </a:spcBef>
              <a:buFont typeface="Wingdings" panose="05000000000000000000" pitchFamily="2" charset="2"/>
              <a:buChar char="Ø"/>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Ø"/>
            </a:pPr>
            <a:endParaRPr lang="en-US" sz="1333" spc="79" dirty="0">
              <a:solidFill>
                <a:srgbClr val="3A855D"/>
              </a:solidFill>
              <a:latin typeface="Public Sans Medium"/>
            </a:endParaRPr>
          </a:p>
        </p:txBody>
      </p:sp>
      <p:sp>
        <p:nvSpPr>
          <p:cNvPr id="19" name="TextBox 19"/>
          <p:cNvSpPr txBox="1"/>
          <p:nvPr/>
        </p:nvSpPr>
        <p:spPr>
          <a:xfrm>
            <a:off x="8387239" y="4745266"/>
            <a:ext cx="2754751" cy="985847"/>
          </a:xfrm>
          <a:prstGeom prst="rect">
            <a:avLst/>
          </a:prstGeom>
        </p:spPr>
        <p:txBody>
          <a:bodyPr lIns="0" tIns="0" rIns="0" bIns="0" rtlCol="0" anchor="t">
            <a:spAutoFit/>
          </a:bodyPr>
          <a:lstStyle/>
          <a:p>
            <a:pPr algn="just">
              <a:lnSpc>
                <a:spcPts val="1260"/>
              </a:lnSpc>
              <a:spcBef>
                <a:spcPct val="0"/>
              </a:spcBef>
            </a:pPr>
            <a:r>
              <a:rPr lang="en-US" sz="933" spc="56">
                <a:solidFill>
                  <a:srgbClr val="F1F0EC"/>
                </a:solidFill>
                <a:latin typeface="Public Sans Medium"/>
              </a:rPr>
              <a:t>Lorem ipsum dolor sit amet, consectetur adipiscing elit, sed do eiusmod tempor incididunt ut labore et dolore magna aliqua. Ut enim ad minim veniam, quis nostrud exercitation ullamco laboris nisi ut aliquip ex ea commodo consequat.</a:t>
            </a:r>
          </a:p>
        </p:txBody>
      </p:sp>
      <p:pic>
        <p:nvPicPr>
          <p:cNvPr id="20" name="Picture 19">
            <a:extLst>
              <a:ext uri="{FF2B5EF4-FFF2-40B4-BE49-F238E27FC236}">
                <a16:creationId xmlns:a16="http://schemas.microsoft.com/office/drawing/2014/main" id="{F2F95213-A520-42AB-BCF0-A6745C1AB955}"/>
              </a:ext>
            </a:extLst>
          </p:cNvPr>
          <p:cNvPicPr>
            <a:picLocks noChangeAspect="1"/>
          </p:cNvPicPr>
          <p:nvPr/>
        </p:nvPicPr>
        <p:blipFill>
          <a:blip r:embed="rId3"/>
          <a:stretch>
            <a:fillRect/>
          </a:stretch>
        </p:blipFill>
        <p:spPr>
          <a:xfrm>
            <a:off x="7199096" y="18253"/>
            <a:ext cx="5013225" cy="6858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a:off x="7069812" y="-547070"/>
            <a:ext cx="5584701" cy="7952139"/>
          </a:xfrm>
          <a:custGeom>
            <a:avLst/>
            <a:gdLst/>
            <a:ahLst/>
            <a:cxnLst/>
            <a:rect l="l" t="t" r="r" b="b"/>
            <a:pathLst>
              <a:path w="8377052" h="11928208">
                <a:moveTo>
                  <a:pt x="0" y="0"/>
                </a:moveTo>
                <a:lnTo>
                  <a:pt x="8377052" y="0"/>
                </a:lnTo>
                <a:lnTo>
                  <a:pt x="8377052" y="11928208"/>
                </a:lnTo>
                <a:lnTo>
                  <a:pt x="0" y="11928208"/>
                </a:lnTo>
                <a:lnTo>
                  <a:pt x="0" y="0"/>
                </a:lnTo>
                <a:close/>
              </a:path>
            </a:pathLst>
          </a:custGeom>
          <a:blipFill>
            <a:blip r:embed="rId3"/>
            <a:stretch>
              <a:fillRect l="-56860" r="-56860"/>
            </a:stretch>
          </a:blipFill>
        </p:spPr>
        <p:txBody>
          <a:bodyPr/>
          <a:lstStyle/>
          <a:p>
            <a:endParaRPr lang="en-US" sz="1200"/>
          </a:p>
        </p:txBody>
      </p:sp>
      <p:sp>
        <p:nvSpPr>
          <p:cNvPr id="4" name="TextBox 4"/>
          <p:cNvSpPr txBox="1"/>
          <p:nvPr/>
        </p:nvSpPr>
        <p:spPr>
          <a:xfrm>
            <a:off x="520306" y="330200"/>
            <a:ext cx="5412399" cy="616707"/>
          </a:xfrm>
          <a:prstGeom prst="rect">
            <a:avLst/>
          </a:prstGeom>
        </p:spPr>
        <p:txBody>
          <a:bodyPr lIns="0" tIns="0" rIns="0" bIns="0" rtlCol="0" anchor="t">
            <a:spAutoFit/>
          </a:bodyPr>
          <a:lstStyle/>
          <a:p>
            <a:pPr>
              <a:lnSpc>
                <a:spcPts val="5440"/>
              </a:lnSpc>
            </a:pPr>
            <a:r>
              <a:rPr lang="en-US" sz="3334" spc="-464" dirty="0">
                <a:solidFill>
                  <a:srgbClr val="3A855D"/>
                </a:solidFill>
                <a:latin typeface="Public Sans"/>
              </a:rPr>
              <a:t>Intercultural Communication Theories</a:t>
            </a:r>
          </a:p>
        </p:txBody>
      </p:sp>
      <p:sp>
        <p:nvSpPr>
          <p:cNvPr id="5" name="TextBox 5"/>
          <p:cNvSpPr txBox="1"/>
          <p:nvPr/>
        </p:nvSpPr>
        <p:spPr>
          <a:xfrm>
            <a:off x="955612" y="2395287"/>
            <a:ext cx="5013225" cy="1135375"/>
          </a:xfrm>
          <a:prstGeom prst="rect">
            <a:avLst/>
          </a:prstGeom>
        </p:spPr>
        <p:txBody>
          <a:bodyPr lIns="0" tIns="0" rIns="0" bIns="0" rtlCol="0" anchor="t">
            <a:spAutoFit/>
          </a:bodyPr>
          <a:lstStyle/>
          <a:p>
            <a:pPr marL="228611" indent="-228611">
              <a:lnSpc>
                <a:spcPts val="1799"/>
              </a:lnSpc>
              <a:spcBef>
                <a:spcPct val="0"/>
              </a:spcBef>
              <a:buFont typeface="Wingdings" panose="05000000000000000000" pitchFamily="2" charset="2"/>
              <a:buChar char="v"/>
            </a:pPr>
            <a:r>
              <a:rPr lang="en-US" sz="1333" spc="79" dirty="0">
                <a:solidFill>
                  <a:srgbClr val="3A855D"/>
                </a:solidFill>
                <a:latin typeface="Public Sans Medium"/>
              </a:rPr>
              <a:t>High-Context vs. Low-Context Communication.</a:t>
            </a:r>
          </a:p>
          <a:p>
            <a:pPr>
              <a:lnSpc>
                <a:spcPts val="1799"/>
              </a:lnSpc>
              <a:spcBef>
                <a:spcPct val="0"/>
              </a:spcBef>
            </a:pPr>
            <a:endParaRPr lang="en-US" sz="1333" spc="79" dirty="0">
              <a:solidFill>
                <a:srgbClr val="3A855D"/>
              </a:solidFill>
              <a:latin typeface="Public Sans Medium"/>
            </a:endParaRPr>
          </a:p>
          <a:p>
            <a:pPr marL="228611" indent="-228611">
              <a:lnSpc>
                <a:spcPts val="1799"/>
              </a:lnSpc>
              <a:spcBef>
                <a:spcPct val="0"/>
              </a:spcBef>
              <a:buFont typeface="Wingdings" panose="05000000000000000000" pitchFamily="2" charset="2"/>
              <a:buChar char="v"/>
            </a:pPr>
            <a:r>
              <a:rPr lang="en-US" sz="1333" spc="79" dirty="0">
                <a:solidFill>
                  <a:srgbClr val="3A855D"/>
                </a:solidFill>
                <a:latin typeface="Public Sans Medium"/>
              </a:rPr>
              <a:t>Individualism vs. Collectivism.</a:t>
            </a:r>
          </a:p>
          <a:p>
            <a:pPr marL="228611" indent="-228611">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nSpc>
                <a:spcPts val="1799"/>
              </a:lnSpc>
              <a:spcBef>
                <a:spcPct val="0"/>
              </a:spcBef>
              <a:buFont typeface="Wingdings" panose="05000000000000000000" pitchFamily="2" charset="2"/>
              <a:buChar char="v"/>
            </a:pPr>
            <a:r>
              <a:rPr lang="en-US" sz="1333" spc="79" dirty="0">
                <a:solidFill>
                  <a:srgbClr val="3A855D"/>
                </a:solidFill>
                <a:latin typeface="Public Sans Medium"/>
              </a:rPr>
              <a:t>High-Power Distance vs. Low-Power Distance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4">
            <a:extLst>
              <a:ext uri="{FF2B5EF4-FFF2-40B4-BE49-F238E27FC236}">
                <a16:creationId xmlns:a16="http://schemas.microsoft.com/office/drawing/2014/main" id="{32BBCFC0-83AF-4AEC-BEAF-8B92A55136A7}"/>
              </a:ext>
            </a:extLst>
          </p:cNvPr>
          <p:cNvSpPr txBox="1"/>
          <p:nvPr/>
        </p:nvSpPr>
        <p:spPr>
          <a:xfrm>
            <a:off x="883188" y="268382"/>
            <a:ext cx="5412399" cy="616707"/>
          </a:xfrm>
          <a:prstGeom prst="rect">
            <a:avLst/>
          </a:prstGeom>
        </p:spPr>
        <p:txBody>
          <a:bodyPr lIns="0" tIns="0" rIns="0" bIns="0" rtlCol="0" anchor="t">
            <a:spAutoFit/>
          </a:bodyPr>
          <a:lstStyle/>
          <a:p>
            <a:pPr>
              <a:lnSpc>
                <a:spcPts val="5440"/>
              </a:lnSpc>
            </a:pPr>
            <a:r>
              <a:rPr lang="en-US" sz="3334" spc="-464" dirty="0">
                <a:solidFill>
                  <a:srgbClr val="3A855D"/>
                </a:solidFill>
                <a:latin typeface="Public Sans"/>
              </a:rPr>
              <a:t>Cultural Integration Strategy</a:t>
            </a:r>
          </a:p>
        </p:txBody>
      </p:sp>
      <p:sp>
        <p:nvSpPr>
          <p:cNvPr id="36" name="TextBox 5">
            <a:extLst>
              <a:ext uri="{FF2B5EF4-FFF2-40B4-BE49-F238E27FC236}">
                <a16:creationId xmlns:a16="http://schemas.microsoft.com/office/drawing/2014/main" id="{61D67419-AB8C-4885-8C63-CE2E42E95B09}"/>
              </a:ext>
            </a:extLst>
          </p:cNvPr>
          <p:cNvSpPr txBox="1"/>
          <p:nvPr/>
        </p:nvSpPr>
        <p:spPr>
          <a:xfrm>
            <a:off x="762000" y="1244600"/>
            <a:ext cx="5013225" cy="5059527"/>
          </a:xfrm>
          <a:prstGeom prst="rect">
            <a:avLst/>
          </a:prstGeom>
        </p:spPr>
        <p:txBody>
          <a:bodyPr lIns="0" tIns="0" rIns="0" bIns="0" rtlCol="0" anchor="t">
            <a:spAutoFit/>
          </a:bodyPr>
          <a:lstStyle/>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Cultural integration is vital for a successful expansion into Germany.</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It ensures a harmonious work environment and maximizes the benefits of diversity.</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Develop a comprehensive cultural training program for employees from both the UK and Germany.</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Promote cultural sensitivity and awareness within the organization.</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Encourage cross-cultural collaboration through initiatives like mixed teams and cultural exchange programs</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Create a corporate culture that embraces diversity and inclusion.</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Encourage open communication and feedback mechanisms to address cultural challenges. (Denison and Guidroz,2011)</a:t>
            </a:r>
          </a:p>
        </p:txBody>
      </p:sp>
      <p:pic>
        <p:nvPicPr>
          <p:cNvPr id="37" name="Picture 36">
            <a:extLst>
              <a:ext uri="{FF2B5EF4-FFF2-40B4-BE49-F238E27FC236}">
                <a16:creationId xmlns:a16="http://schemas.microsoft.com/office/drawing/2014/main" id="{431EAEC3-5722-4459-B3A0-E0E5EF2D57AC}"/>
              </a:ext>
            </a:extLst>
          </p:cNvPr>
          <p:cNvPicPr>
            <a:picLocks noChangeAspect="1"/>
          </p:cNvPicPr>
          <p:nvPr/>
        </p:nvPicPr>
        <p:blipFill>
          <a:blip r:embed="rId3"/>
          <a:stretch>
            <a:fillRect/>
          </a:stretch>
        </p:blipFill>
        <p:spPr>
          <a:xfrm>
            <a:off x="7178774" y="0"/>
            <a:ext cx="5016614" cy="68580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4">
            <a:extLst>
              <a:ext uri="{FF2B5EF4-FFF2-40B4-BE49-F238E27FC236}">
                <a16:creationId xmlns:a16="http://schemas.microsoft.com/office/drawing/2014/main" id="{32BBCFC0-83AF-4AEC-BEAF-8B92A55136A7}"/>
              </a:ext>
            </a:extLst>
          </p:cNvPr>
          <p:cNvSpPr txBox="1"/>
          <p:nvPr/>
        </p:nvSpPr>
        <p:spPr>
          <a:xfrm>
            <a:off x="883188" y="542262"/>
            <a:ext cx="5412399" cy="616707"/>
          </a:xfrm>
          <a:prstGeom prst="rect">
            <a:avLst/>
          </a:prstGeom>
        </p:spPr>
        <p:txBody>
          <a:bodyPr lIns="0" tIns="0" rIns="0" bIns="0" rtlCol="0" anchor="t">
            <a:spAutoFit/>
          </a:bodyPr>
          <a:lstStyle/>
          <a:p>
            <a:pPr>
              <a:lnSpc>
                <a:spcPts val="5440"/>
              </a:lnSpc>
            </a:pPr>
            <a:r>
              <a:rPr lang="en-US" sz="3334" spc="-464" dirty="0">
                <a:solidFill>
                  <a:srgbClr val="3A855D"/>
                </a:solidFill>
                <a:latin typeface="Public Sans"/>
              </a:rPr>
              <a:t>Risk Assessment and Mitigation</a:t>
            </a:r>
          </a:p>
        </p:txBody>
      </p:sp>
      <p:sp>
        <p:nvSpPr>
          <p:cNvPr id="36" name="TextBox 5">
            <a:extLst>
              <a:ext uri="{FF2B5EF4-FFF2-40B4-BE49-F238E27FC236}">
                <a16:creationId xmlns:a16="http://schemas.microsoft.com/office/drawing/2014/main" id="{61D67419-AB8C-4885-8C63-CE2E42E95B09}"/>
              </a:ext>
            </a:extLst>
          </p:cNvPr>
          <p:cNvSpPr txBox="1"/>
          <p:nvPr/>
        </p:nvSpPr>
        <p:spPr>
          <a:xfrm>
            <a:off x="883188" y="1978099"/>
            <a:ext cx="5013225" cy="3443700"/>
          </a:xfrm>
          <a:prstGeom prst="rect">
            <a:avLst/>
          </a:prstGeom>
        </p:spPr>
        <p:txBody>
          <a:bodyPr lIns="0" tIns="0" rIns="0" bIns="0" rtlCol="0" anchor="t">
            <a:spAutoFit/>
          </a:bodyPr>
          <a:lstStyle/>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Identify cultural risks that may arise during the expansion into Germany.</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Understand how these cultural risks can impact business operations, relationships, and reputation.</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Recognize the significance of addressing these risks proactively to ensure a smooth transition.</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Identify and address legal and regulatory differences between the UK and Germany.</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Establish contingency plans for potential cultural misunderstandings, such as communication breakdowns or misinterpretations.</a:t>
            </a:r>
          </a:p>
        </p:txBody>
      </p:sp>
      <p:pic>
        <p:nvPicPr>
          <p:cNvPr id="3" name="Picture 2">
            <a:extLst>
              <a:ext uri="{FF2B5EF4-FFF2-40B4-BE49-F238E27FC236}">
                <a16:creationId xmlns:a16="http://schemas.microsoft.com/office/drawing/2014/main" id="{712B2724-23C9-43B1-8DC6-235E232740CC}"/>
              </a:ext>
            </a:extLst>
          </p:cNvPr>
          <p:cNvPicPr>
            <a:picLocks noChangeAspect="1"/>
          </p:cNvPicPr>
          <p:nvPr/>
        </p:nvPicPr>
        <p:blipFill>
          <a:blip r:embed="rId3"/>
          <a:stretch>
            <a:fillRect/>
          </a:stretch>
        </p:blipFill>
        <p:spPr>
          <a:xfrm>
            <a:off x="7844036" y="0"/>
            <a:ext cx="4347964" cy="6858000"/>
          </a:xfrm>
          <a:prstGeom prst="rect">
            <a:avLst/>
          </a:prstGeom>
        </p:spPr>
      </p:pic>
    </p:spTree>
    <p:extLst>
      <p:ext uri="{BB962C8B-B14F-4D97-AF65-F5344CB8AC3E}">
        <p14:creationId xmlns:p14="http://schemas.microsoft.com/office/powerpoint/2010/main" val="3510953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4">
            <a:extLst>
              <a:ext uri="{FF2B5EF4-FFF2-40B4-BE49-F238E27FC236}">
                <a16:creationId xmlns:a16="http://schemas.microsoft.com/office/drawing/2014/main" id="{32BBCFC0-83AF-4AEC-BEAF-8B92A55136A7}"/>
              </a:ext>
            </a:extLst>
          </p:cNvPr>
          <p:cNvSpPr txBox="1"/>
          <p:nvPr/>
        </p:nvSpPr>
        <p:spPr>
          <a:xfrm>
            <a:off x="883188" y="677042"/>
            <a:ext cx="5412399" cy="616707"/>
          </a:xfrm>
          <a:prstGeom prst="rect">
            <a:avLst/>
          </a:prstGeom>
        </p:spPr>
        <p:txBody>
          <a:bodyPr lIns="0" tIns="0" rIns="0" bIns="0" rtlCol="0" anchor="t">
            <a:spAutoFit/>
          </a:bodyPr>
          <a:lstStyle/>
          <a:p>
            <a:pPr>
              <a:lnSpc>
                <a:spcPts val="5440"/>
              </a:lnSpc>
            </a:pPr>
            <a:r>
              <a:rPr lang="en-US" sz="3334" spc="-464" dirty="0">
                <a:solidFill>
                  <a:srgbClr val="3A855D"/>
                </a:solidFill>
                <a:latin typeface="Public Sans"/>
              </a:rPr>
              <a:t>Business Communication Solutions</a:t>
            </a:r>
          </a:p>
        </p:txBody>
      </p:sp>
      <p:sp>
        <p:nvSpPr>
          <p:cNvPr id="36" name="TextBox 5">
            <a:extLst>
              <a:ext uri="{FF2B5EF4-FFF2-40B4-BE49-F238E27FC236}">
                <a16:creationId xmlns:a16="http://schemas.microsoft.com/office/drawing/2014/main" id="{61D67419-AB8C-4885-8C63-CE2E42E95B09}"/>
              </a:ext>
            </a:extLst>
          </p:cNvPr>
          <p:cNvSpPr txBox="1"/>
          <p:nvPr/>
        </p:nvSpPr>
        <p:spPr>
          <a:xfrm>
            <a:off x="762000" y="1803401"/>
            <a:ext cx="5740400" cy="3905364"/>
          </a:xfrm>
          <a:prstGeom prst="rect">
            <a:avLst/>
          </a:prstGeom>
        </p:spPr>
        <p:txBody>
          <a:bodyPr wrap="square" lIns="0" tIns="0" rIns="0" bIns="0" rtlCol="0" anchor="t">
            <a:spAutoFit/>
          </a:bodyPr>
          <a:lstStyle/>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Implement effective strategies for communication between British and German teams.</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Emphasize active listening, clarity, and cross-cultural communication training.</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Utilize technology for virtual communication and collaboration when necessary.</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Develop and implement cultural sensitivity programs for employees from both the UK and Germany.</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Ensure that documents, policies, and communication materials are available in multiple languages.</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Consider local partnerships or joint ventures with German companies to ease market entry. (Okoro, 2012. )</a:t>
            </a:r>
          </a:p>
        </p:txBody>
      </p:sp>
      <p:pic>
        <p:nvPicPr>
          <p:cNvPr id="3" name="Picture 2">
            <a:extLst>
              <a:ext uri="{FF2B5EF4-FFF2-40B4-BE49-F238E27FC236}">
                <a16:creationId xmlns:a16="http://schemas.microsoft.com/office/drawing/2014/main" id="{B0C5BE9A-A3EB-4828-867B-A30044776B90}"/>
              </a:ext>
            </a:extLst>
          </p:cNvPr>
          <p:cNvPicPr>
            <a:picLocks noChangeAspect="1"/>
          </p:cNvPicPr>
          <p:nvPr/>
        </p:nvPicPr>
        <p:blipFill>
          <a:blip r:embed="rId3"/>
          <a:stretch>
            <a:fillRect/>
          </a:stretch>
        </p:blipFill>
        <p:spPr>
          <a:xfrm>
            <a:off x="6829710" y="0"/>
            <a:ext cx="5412399" cy="6858000"/>
          </a:xfrm>
          <a:prstGeom prst="rect">
            <a:avLst/>
          </a:prstGeom>
        </p:spPr>
      </p:pic>
    </p:spTree>
    <p:extLst>
      <p:ext uri="{BB962C8B-B14F-4D97-AF65-F5344CB8AC3E}">
        <p14:creationId xmlns:p14="http://schemas.microsoft.com/office/powerpoint/2010/main" val="3695898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4">
            <a:extLst>
              <a:ext uri="{FF2B5EF4-FFF2-40B4-BE49-F238E27FC236}">
                <a16:creationId xmlns:a16="http://schemas.microsoft.com/office/drawing/2014/main" id="{32BBCFC0-83AF-4AEC-BEAF-8B92A55136A7}"/>
              </a:ext>
            </a:extLst>
          </p:cNvPr>
          <p:cNvSpPr txBox="1"/>
          <p:nvPr/>
        </p:nvSpPr>
        <p:spPr>
          <a:xfrm>
            <a:off x="1320801" y="692282"/>
            <a:ext cx="5412399" cy="616707"/>
          </a:xfrm>
          <a:prstGeom prst="rect">
            <a:avLst/>
          </a:prstGeom>
        </p:spPr>
        <p:txBody>
          <a:bodyPr lIns="0" tIns="0" rIns="0" bIns="0" rtlCol="0" anchor="t">
            <a:spAutoFit/>
          </a:bodyPr>
          <a:lstStyle/>
          <a:p>
            <a:pPr>
              <a:lnSpc>
                <a:spcPts val="5440"/>
              </a:lnSpc>
            </a:pPr>
            <a:r>
              <a:rPr lang="en-US" sz="3334" spc="-464" dirty="0">
                <a:solidFill>
                  <a:srgbClr val="3A855D"/>
                </a:solidFill>
                <a:latin typeface="Public Sans"/>
              </a:rPr>
              <a:t>Monitoring and Evaluation</a:t>
            </a:r>
          </a:p>
        </p:txBody>
      </p:sp>
      <p:sp>
        <p:nvSpPr>
          <p:cNvPr id="36" name="TextBox 5">
            <a:extLst>
              <a:ext uri="{FF2B5EF4-FFF2-40B4-BE49-F238E27FC236}">
                <a16:creationId xmlns:a16="http://schemas.microsoft.com/office/drawing/2014/main" id="{61D67419-AB8C-4885-8C63-CE2E42E95B09}"/>
              </a:ext>
            </a:extLst>
          </p:cNvPr>
          <p:cNvSpPr txBox="1"/>
          <p:nvPr/>
        </p:nvSpPr>
        <p:spPr>
          <a:xfrm>
            <a:off x="883188" y="1978099"/>
            <a:ext cx="5013225" cy="2751202"/>
          </a:xfrm>
          <a:prstGeom prst="rect">
            <a:avLst/>
          </a:prstGeom>
        </p:spPr>
        <p:txBody>
          <a:bodyPr lIns="0" tIns="0" rIns="0" bIns="0" rtlCol="0" anchor="t">
            <a:spAutoFit/>
          </a:bodyPr>
          <a:lstStyle/>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Continual monitoring and evaluation of cultural integration efforts are essential for long-term success.</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It allows us to identify areas of success and areas that require improvement.</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Identify specific KPIs to measure the effectiveness of cultural integration, such as employee satisfaction, cross-cultural collaboration, and productivity.</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Establish mechanisms for collecting feedback from employees in both the UK and Germany.</a:t>
            </a:r>
          </a:p>
        </p:txBody>
      </p:sp>
      <p:pic>
        <p:nvPicPr>
          <p:cNvPr id="4" name="Picture 3">
            <a:extLst>
              <a:ext uri="{FF2B5EF4-FFF2-40B4-BE49-F238E27FC236}">
                <a16:creationId xmlns:a16="http://schemas.microsoft.com/office/drawing/2014/main" id="{A2A36BD0-8501-4ECB-BE0C-60152CCD78F6}"/>
              </a:ext>
            </a:extLst>
          </p:cNvPr>
          <p:cNvPicPr>
            <a:picLocks noChangeAspect="1"/>
          </p:cNvPicPr>
          <p:nvPr/>
        </p:nvPicPr>
        <p:blipFill>
          <a:blip r:embed="rId3"/>
          <a:stretch>
            <a:fillRect/>
          </a:stretch>
        </p:blipFill>
        <p:spPr>
          <a:xfrm>
            <a:off x="7559040" y="0"/>
            <a:ext cx="4632960" cy="6858000"/>
          </a:xfrm>
          <a:prstGeom prst="rect">
            <a:avLst/>
          </a:prstGeom>
        </p:spPr>
      </p:pic>
    </p:spTree>
    <p:extLst>
      <p:ext uri="{BB962C8B-B14F-4D97-AF65-F5344CB8AC3E}">
        <p14:creationId xmlns:p14="http://schemas.microsoft.com/office/powerpoint/2010/main" val="468590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4">
            <a:extLst>
              <a:ext uri="{FF2B5EF4-FFF2-40B4-BE49-F238E27FC236}">
                <a16:creationId xmlns:a16="http://schemas.microsoft.com/office/drawing/2014/main" id="{32BBCFC0-83AF-4AEC-BEAF-8B92A55136A7}"/>
              </a:ext>
            </a:extLst>
          </p:cNvPr>
          <p:cNvSpPr txBox="1"/>
          <p:nvPr/>
        </p:nvSpPr>
        <p:spPr>
          <a:xfrm>
            <a:off x="1320801" y="692282"/>
            <a:ext cx="5412399" cy="616707"/>
          </a:xfrm>
          <a:prstGeom prst="rect">
            <a:avLst/>
          </a:prstGeom>
        </p:spPr>
        <p:txBody>
          <a:bodyPr lIns="0" tIns="0" rIns="0" bIns="0" rtlCol="0" anchor="t">
            <a:spAutoFit/>
          </a:bodyPr>
          <a:lstStyle/>
          <a:p>
            <a:pPr>
              <a:lnSpc>
                <a:spcPts val="5440"/>
              </a:lnSpc>
            </a:pPr>
            <a:r>
              <a:rPr lang="en-US" sz="3334" spc="-464" dirty="0">
                <a:solidFill>
                  <a:srgbClr val="3A855D"/>
                </a:solidFill>
                <a:latin typeface="Public Sans"/>
              </a:rPr>
              <a:t>Recommendations </a:t>
            </a:r>
          </a:p>
        </p:txBody>
      </p:sp>
      <p:sp>
        <p:nvSpPr>
          <p:cNvPr id="36" name="TextBox 5">
            <a:extLst>
              <a:ext uri="{FF2B5EF4-FFF2-40B4-BE49-F238E27FC236}">
                <a16:creationId xmlns:a16="http://schemas.microsoft.com/office/drawing/2014/main" id="{61D67419-AB8C-4885-8C63-CE2E42E95B09}"/>
              </a:ext>
            </a:extLst>
          </p:cNvPr>
          <p:cNvSpPr txBox="1"/>
          <p:nvPr/>
        </p:nvSpPr>
        <p:spPr>
          <a:xfrm>
            <a:off x="883188" y="1978100"/>
            <a:ext cx="5013225" cy="3674532"/>
          </a:xfrm>
          <a:prstGeom prst="rect">
            <a:avLst/>
          </a:prstGeom>
        </p:spPr>
        <p:txBody>
          <a:bodyPr lIns="0" tIns="0" rIns="0" bIns="0" rtlCol="0" anchor="t">
            <a:spAutoFit/>
          </a:bodyPr>
          <a:lstStyle/>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Form a local advisory team comprising experienced individuals with deep cultural insights and market knowledge in Germany.</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This team will provide invaluable guidance and recommendations throughout the expansion process.</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Develop and implement a robust cultural training program for all employees, both British and German.</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Ensure that advertising, messaging, and branding materials resonate with the German audience.</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Create an inclusive work environment that values diversity, encourages open communication, and celebrates cultural differences.</a:t>
            </a:r>
          </a:p>
        </p:txBody>
      </p:sp>
      <p:pic>
        <p:nvPicPr>
          <p:cNvPr id="3" name="Picture 2">
            <a:extLst>
              <a:ext uri="{FF2B5EF4-FFF2-40B4-BE49-F238E27FC236}">
                <a16:creationId xmlns:a16="http://schemas.microsoft.com/office/drawing/2014/main" id="{F6A975CE-FD38-4888-81F5-F676C9E20617}"/>
              </a:ext>
            </a:extLst>
          </p:cNvPr>
          <p:cNvPicPr>
            <a:picLocks noChangeAspect="1"/>
          </p:cNvPicPr>
          <p:nvPr/>
        </p:nvPicPr>
        <p:blipFill>
          <a:blip r:embed="rId3"/>
          <a:stretch>
            <a:fillRect/>
          </a:stretch>
        </p:blipFill>
        <p:spPr>
          <a:xfrm>
            <a:off x="7217213" y="15240"/>
            <a:ext cx="5269627" cy="6969760"/>
          </a:xfrm>
          <a:prstGeom prst="rect">
            <a:avLst/>
          </a:prstGeom>
        </p:spPr>
      </p:pic>
    </p:spTree>
    <p:extLst>
      <p:ext uri="{BB962C8B-B14F-4D97-AF65-F5344CB8AC3E}">
        <p14:creationId xmlns:p14="http://schemas.microsoft.com/office/powerpoint/2010/main" val="4038809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4">
            <a:extLst>
              <a:ext uri="{FF2B5EF4-FFF2-40B4-BE49-F238E27FC236}">
                <a16:creationId xmlns:a16="http://schemas.microsoft.com/office/drawing/2014/main" id="{32BBCFC0-83AF-4AEC-BEAF-8B92A55136A7}"/>
              </a:ext>
            </a:extLst>
          </p:cNvPr>
          <p:cNvSpPr txBox="1"/>
          <p:nvPr/>
        </p:nvSpPr>
        <p:spPr>
          <a:xfrm>
            <a:off x="1320801" y="692282"/>
            <a:ext cx="5412399" cy="616707"/>
          </a:xfrm>
          <a:prstGeom prst="rect">
            <a:avLst/>
          </a:prstGeom>
        </p:spPr>
        <p:txBody>
          <a:bodyPr lIns="0" tIns="0" rIns="0" bIns="0" rtlCol="0" anchor="t">
            <a:spAutoFit/>
          </a:bodyPr>
          <a:lstStyle/>
          <a:p>
            <a:pPr>
              <a:lnSpc>
                <a:spcPts val="5440"/>
              </a:lnSpc>
            </a:pPr>
            <a:r>
              <a:rPr lang="en-US" sz="3334" spc="-464" dirty="0">
                <a:solidFill>
                  <a:srgbClr val="3A855D"/>
                </a:solidFill>
                <a:latin typeface="Public Sans"/>
              </a:rPr>
              <a:t>Conclusion</a:t>
            </a:r>
          </a:p>
        </p:txBody>
      </p:sp>
      <p:sp>
        <p:nvSpPr>
          <p:cNvPr id="36" name="TextBox 5">
            <a:extLst>
              <a:ext uri="{FF2B5EF4-FFF2-40B4-BE49-F238E27FC236}">
                <a16:creationId xmlns:a16="http://schemas.microsoft.com/office/drawing/2014/main" id="{61D67419-AB8C-4885-8C63-CE2E42E95B09}"/>
              </a:ext>
            </a:extLst>
          </p:cNvPr>
          <p:cNvSpPr txBox="1"/>
          <p:nvPr/>
        </p:nvSpPr>
        <p:spPr>
          <a:xfrm>
            <a:off x="883188" y="1978100"/>
            <a:ext cx="5013225" cy="2058705"/>
          </a:xfrm>
          <a:prstGeom prst="rect">
            <a:avLst/>
          </a:prstGeom>
        </p:spPr>
        <p:txBody>
          <a:bodyPr lIns="0" tIns="0" rIns="0" bIns="0" rtlCol="0" anchor="t">
            <a:spAutoFit/>
          </a:bodyPr>
          <a:lstStyle/>
          <a:p>
            <a:pPr marL="228611" indent="-228611" algn="just">
              <a:lnSpc>
                <a:spcPts val="1799"/>
              </a:lnSpc>
              <a:spcBef>
                <a:spcPct val="0"/>
              </a:spcBef>
              <a:buFont typeface="Wingdings" panose="05000000000000000000" pitchFamily="2" charset="2"/>
              <a:buChar char="v"/>
            </a:pPr>
            <a:r>
              <a:rPr lang="en-US" sz="1333" spc="79" dirty="0">
                <a:solidFill>
                  <a:srgbClr val="3A855D"/>
                </a:solidFill>
                <a:latin typeface="Public Sans Medium"/>
              </a:rPr>
              <a:t>In conclusion, we've explored critical aspects of our expansion into Germany, from cultural differences to integration strategies.</a:t>
            </a:r>
          </a:p>
          <a:p>
            <a:pPr marL="228611" indent="-228611" algn="just">
              <a:lnSpc>
                <a:spcPts val="1799"/>
              </a:lnSpc>
              <a:spcBef>
                <a:spcPct val="0"/>
              </a:spcBef>
              <a:buFont typeface="Wingdings" panose="05000000000000000000" pitchFamily="2" charset="2"/>
              <a:buChar char="v"/>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Ø"/>
            </a:pPr>
            <a:r>
              <a:rPr lang="en-US" sz="1333" spc="79" dirty="0">
                <a:solidFill>
                  <a:srgbClr val="3A855D"/>
                </a:solidFill>
                <a:latin typeface="Public Sans Medium"/>
              </a:rPr>
              <a:t>Emphasize Cultural Understanding.</a:t>
            </a:r>
          </a:p>
          <a:p>
            <a:pPr marL="228611" indent="-228611" algn="just">
              <a:lnSpc>
                <a:spcPts val="1799"/>
              </a:lnSpc>
              <a:spcBef>
                <a:spcPct val="0"/>
              </a:spcBef>
              <a:buFont typeface="Wingdings" panose="05000000000000000000" pitchFamily="2" charset="2"/>
              <a:buChar char="Ø"/>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Ø"/>
            </a:pPr>
            <a:r>
              <a:rPr lang="en-US" sz="1333" spc="79" dirty="0">
                <a:solidFill>
                  <a:srgbClr val="3A855D"/>
                </a:solidFill>
                <a:latin typeface="Public Sans Medium"/>
              </a:rPr>
              <a:t>Highlight Potential for Success.</a:t>
            </a:r>
          </a:p>
          <a:p>
            <a:pPr marL="228611" indent="-228611" algn="just">
              <a:lnSpc>
                <a:spcPts val="1799"/>
              </a:lnSpc>
              <a:spcBef>
                <a:spcPct val="0"/>
              </a:spcBef>
              <a:buFont typeface="Wingdings" panose="05000000000000000000" pitchFamily="2" charset="2"/>
              <a:buChar char="Ø"/>
            </a:pPr>
            <a:endParaRPr lang="en-US" sz="1333" spc="79" dirty="0">
              <a:solidFill>
                <a:srgbClr val="3A855D"/>
              </a:solidFill>
              <a:latin typeface="Public Sans Medium"/>
            </a:endParaRPr>
          </a:p>
          <a:p>
            <a:pPr marL="228611" indent="-228611" algn="just">
              <a:lnSpc>
                <a:spcPts val="1799"/>
              </a:lnSpc>
              <a:spcBef>
                <a:spcPct val="0"/>
              </a:spcBef>
              <a:buFont typeface="Wingdings" panose="05000000000000000000" pitchFamily="2" charset="2"/>
              <a:buChar char="Ø"/>
            </a:pPr>
            <a:r>
              <a:rPr lang="en-US" sz="1333" spc="79" dirty="0">
                <a:solidFill>
                  <a:srgbClr val="3A855D"/>
                </a:solidFill>
                <a:latin typeface="Public Sans Medium"/>
              </a:rPr>
              <a:t>Express Readiness and Optimism.</a:t>
            </a:r>
          </a:p>
        </p:txBody>
      </p:sp>
      <p:pic>
        <p:nvPicPr>
          <p:cNvPr id="3" name="Picture 2">
            <a:extLst>
              <a:ext uri="{FF2B5EF4-FFF2-40B4-BE49-F238E27FC236}">
                <a16:creationId xmlns:a16="http://schemas.microsoft.com/office/drawing/2014/main" id="{7667DACB-46AA-4B72-B3A7-6BF5ED184DA0}"/>
              </a:ext>
            </a:extLst>
          </p:cNvPr>
          <p:cNvPicPr>
            <a:picLocks noChangeAspect="1"/>
          </p:cNvPicPr>
          <p:nvPr/>
        </p:nvPicPr>
        <p:blipFill>
          <a:blip r:embed="rId3"/>
          <a:stretch>
            <a:fillRect/>
          </a:stretch>
        </p:blipFill>
        <p:spPr>
          <a:xfrm>
            <a:off x="6322501" y="1542711"/>
            <a:ext cx="5283299" cy="3772579"/>
          </a:xfrm>
          <a:prstGeom prst="roundRect">
            <a:avLst>
              <a:gd name="adj" fmla="val 24208"/>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790883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4">
            <a:extLst>
              <a:ext uri="{FF2B5EF4-FFF2-40B4-BE49-F238E27FC236}">
                <a16:creationId xmlns:a16="http://schemas.microsoft.com/office/drawing/2014/main" id="{32BBCFC0-83AF-4AEC-BEAF-8B92A55136A7}"/>
              </a:ext>
            </a:extLst>
          </p:cNvPr>
          <p:cNvSpPr txBox="1"/>
          <p:nvPr/>
        </p:nvSpPr>
        <p:spPr>
          <a:xfrm>
            <a:off x="1320801" y="692282"/>
            <a:ext cx="5412399" cy="616707"/>
          </a:xfrm>
          <a:prstGeom prst="rect">
            <a:avLst/>
          </a:prstGeom>
        </p:spPr>
        <p:txBody>
          <a:bodyPr lIns="0" tIns="0" rIns="0" bIns="0" rtlCol="0" anchor="t">
            <a:spAutoFit/>
          </a:bodyPr>
          <a:lstStyle/>
          <a:p>
            <a:pPr>
              <a:lnSpc>
                <a:spcPts val="5440"/>
              </a:lnSpc>
            </a:pPr>
            <a:r>
              <a:rPr lang="en-US" sz="3334" spc="-464" dirty="0">
                <a:solidFill>
                  <a:srgbClr val="3A855D"/>
                </a:solidFill>
                <a:latin typeface="Public Sans"/>
              </a:rPr>
              <a:t>References </a:t>
            </a:r>
          </a:p>
        </p:txBody>
      </p:sp>
      <p:sp>
        <p:nvSpPr>
          <p:cNvPr id="36" name="TextBox 5">
            <a:extLst>
              <a:ext uri="{FF2B5EF4-FFF2-40B4-BE49-F238E27FC236}">
                <a16:creationId xmlns:a16="http://schemas.microsoft.com/office/drawing/2014/main" id="{61D67419-AB8C-4885-8C63-CE2E42E95B09}"/>
              </a:ext>
            </a:extLst>
          </p:cNvPr>
          <p:cNvSpPr txBox="1"/>
          <p:nvPr/>
        </p:nvSpPr>
        <p:spPr>
          <a:xfrm>
            <a:off x="711200" y="1559478"/>
            <a:ext cx="8684597" cy="4591000"/>
          </a:xfrm>
          <a:prstGeom prst="rect">
            <a:avLst/>
          </a:prstGeom>
        </p:spPr>
        <p:txBody>
          <a:bodyPr wrap="square" lIns="0" tIns="0" rIns="0" bIns="0" rtlCol="0" anchor="t">
            <a:spAutoFit/>
          </a:bodyPr>
          <a:lstStyle/>
          <a:p>
            <a:pPr algn="just">
              <a:lnSpc>
                <a:spcPts val="1799"/>
              </a:lnSpc>
              <a:spcBef>
                <a:spcPct val="0"/>
              </a:spcBef>
            </a:pPr>
            <a:r>
              <a:rPr lang="en-US" sz="1067" spc="79" dirty="0">
                <a:solidFill>
                  <a:srgbClr val="3A855D"/>
                </a:solidFill>
                <a:latin typeface="Times New Roman" panose="02020603050405020304" pitchFamily="18" charset="0"/>
                <a:cs typeface="Times New Roman" panose="02020603050405020304" pitchFamily="18" charset="0"/>
              </a:rPr>
              <a:t>Littrell, R.F. and Nicolae Valentin, L., 2005. Preferred leadership </a:t>
            </a:r>
            <a:r>
              <a:rPr lang="en-US" sz="1067" spc="79" dirty="0" err="1">
                <a:solidFill>
                  <a:srgbClr val="3A855D"/>
                </a:solidFill>
                <a:latin typeface="Times New Roman" panose="02020603050405020304" pitchFamily="18" charset="0"/>
                <a:cs typeface="Times New Roman" panose="02020603050405020304" pitchFamily="18" charset="0"/>
              </a:rPr>
              <a:t>behaviours</a:t>
            </a:r>
            <a:r>
              <a:rPr lang="en-US" sz="1067" spc="79" dirty="0">
                <a:solidFill>
                  <a:srgbClr val="3A855D"/>
                </a:solidFill>
                <a:latin typeface="Times New Roman" panose="02020603050405020304" pitchFamily="18" charset="0"/>
                <a:cs typeface="Times New Roman" panose="02020603050405020304" pitchFamily="18" charset="0"/>
              </a:rPr>
              <a:t>: exploratory results from Romania, Germany, and the UK. Journal of Management Development, 24(5), pp.421-442.</a:t>
            </a:r>
          </a:p>
          <a:p>
            <a:pPr algn="just">
              <a:lnSpc>
                <a:spcPts val="1799"/>
              </a:lnSpc>
              <a:spcBef>
                <a:spcPct val="0"/>
              </a:spcBef>
            </a:pPr>
            <a:endParaRPr lang="en-US" sz="1067" spc="79" dirty="0">
              <a:solidFill>
                <a:srgbClr val="3A855D"/>
              </a:solidFill>
              <a:latin typeface="Times New Roman" panose="02020603050405020304" pitchFamily="18" charset="0"/>
              <a:cs typeface="Times New Roman" panose="02020603050405020304" pitchFamily="18" charset="0"/>
            </a:endParaRPr>
          </a:p>
          <a:p>
            <a:pPr algn="just">
              <a:lnSpc>
                <a:spcPts val="1799"/>
              </a:lnSpc>
              <a:spcBef>
                <a:spcPct val="0"/>
              </a:spcBef>
            </a:pPr>
            <a:r>
              <a:rPr lang="en-US" sz="1067" spc="79" dirty="0">
                <a:solidFill>
                  <a:srgbClr val="3A855D"/>
                </a:solidFill>
                <a:latin typeface="Times New Roman" panose="02020603050405020304" pitchFamily="18" charset="0"/>
                <a:cs typeface="Times New Roman" panose="02020603050405020304" pitchFamily="18" charset="0"/>
              </a:rPr>
              <a:t>Seitz, V.A. and </a:t>
            </a:r>
            <a:r>
              <a:rPr lang="en-US" sz="1067" spc="79" dirty="0" err="1">
                <a:solidFill>
                  <a:srgbClr val="3A855D"/>
                </a:solidFill>
                <a:latin typeface="Times New Roman" panose="02020603050405020304" pitchFamily="18" charset="0"/>
                <a:cs typeface="Times New Roman" panose="02020603050405020304" pitchFamily="18" charset="0"/>
              </a:rPr>
              <a:t>Handojo</a:t>
            </a:r>
            <a:r>
              <a:rPr lang="en-US" sz="1067" spc="79" dirty="0">
                <a:solidFill>
                  <a:srgbClr val="3A855D"/>
                </a:solidFill>
                <a:latin typeface="Times New Roman" panose="02020603050405020304" pitchFamily="18" charset="0"/>
                <a:cs typeface="Times New Roman" panose="02020603050405020304" pitchFamily="18" charset="0"/>
              </a:rPr>
              <a:t>, D., 1999. Market similarity and advertising standardization: a study of the UK, Germany and the USA. Journal of Marketing Practice: Applied Marketing Science, 3(3), pp.171-183.</a:t>
            </a:r>
          </a:p>
          <a:p>
            <a:pPr algn="just">
              <a:lnSpc>
                <a:spcPts val="1799"/>
              </a:lnSpc>
              <a:spcBef>
                <a:spcPct val="0"/>
              </a:spcBef>
            </a:pPr>
            <a:endParaRPr lang="en-US" sz="1067" spc="79" dirty="0">
              <a:solidFill>
                <a:srgbClr val="3A855D"/>
              </a:solidFill>
              <a:latin typeface="Times New Roman" panose="02020603050405020304" pitchFamily="18" charset="0"/>
              <a:cs typeface="Times New Roman" panose="02020603050405020304" pitchFamily="18" charset="0"/>
            </a:endParaRPr>
          </a:p>
          <a:p>
            <a:pPr algn="just">
              <a:lnSpc>
                <a:spcPts val="1799"/>
              </a:lnSpc>
              <a:spcBef>
                <a:spcPct val="0"/>
              </a:spcBef>
            </a:pPr>
            <a:r>
              <a:rPr lang="en-US" sz="1067" spc="79" dirty="0">
                <a:solidFill>
                  <a:srgbClr val="3A855D"/>
                </a:solidFill>
                <a:latin typeface="Times New Roman" panose="02020603050405020304" pitchFamily="18" charset="0"/>
                <a:cs typeface="Times New Roman" panose="02020603050405020304" pitchFamily="18" charset="0"/>
              </a:rPr>
              <a:t>Wu, M., 2006. Hofstede's cultural dimensions 30 years later: A study of Taiwan and the United States. Intercultural communication studies, 15(1), p.33.</a:t>
            </a:r>
          </a:p>
          <a:p>
            <a:pPr algn="just">
              <a:lnSpc>
                <a:spcPts val="1799"/>
              </a:lnSpc>
              <a:spcBef>
                <a:spcPct val="0"/>
              </a:spcBef>
            </a:pPr>
            <a:endParaRPr lang="en-US" sz="1067" spc="79" dirty="0">
              <a:solidFill>
                <a:srgbClr val="3A855D"/>
              </a:solidFill>
              <a:latin typeface="Times New Roman" panose="02020603050405020304" pitchFamily="18" charset="0"/>
              <a:cs typeface="Times New Roman" panose="02020603050405020304" pitchFamily="18" charset="0"/>
            </a:endParaRPr>
          </a:p>
          <a:p>
            <a:pPr algn="just">
              <a:lnSpc>
                <a:spcPts val="1799"/>
              </a:lnSpc>
              <a:spcBef>
                <a:spcPct val="0"/>
              </a:spcBef>
            </a:pPr>
            <a:r>
              <a:rPr lang="en-US" sz="1067" spc="79" dirty="0">
                <a:solidFill>
                  <a:srgbClr val="3A855D"/>
                </a:solidFill>
                <a:latin typeface="Times New Roman" panose="02020603050405020304" pitchFamily="18" charset="0"/>
                <a:cs typeface="Times New Roman" panose="02020603050405020304" pitchFamily="18" charset="0"/>
              </a:rPr>
              <a:t>Soares, A.M., </a:t>
            </a:r>
            <a:r>
              <a:rPr lang="en-US" sz="1067" spc="79" dirty="0" err="1">
                <a:solidFill>
                  <a:srgbClr val="3A855D"/>
                </a:solidFill>
                <a:latin typeface="Times New Roman" panose="02020603050405020304" pitchFamily="18" charset="0"/>
                <a:cs typeface="Times New Roman" panose="02020603050405020304" pitchFamily="18" charset="0"/>
              </a:rPr>
              <a:t>Farhangmehr</a:t>
            </a:r>
            <a:r>
              <a:rPr lang="en-US" sz="1067" spc="79" dirty="0">
                <a:solidFill>
                  <a:srgbClr val="3A855D"/>
                </a:solidFill>
                <a:latin typeface="Times New Roman" panose="02020603050405020304" pitchFamily="18" charset="0"/>
                <a:cs typeface="Times New Roman" panose="02020603050405020304" pitchFamily="18" charset="0"/>
              </a:rPr>
              <a:t>, M. and </a:t>
            </a:r>
            <a:r>
              <a:rPr lang="en-US" sz="1067" spc="79" dirty="0" err="1">
                <a:solidFill>
                  <a:srgbClr val="3A855D"/>
                </a:solidFill>
                <a:latin typeface="Times New Roman" panose="02020603050405020304" pitchFamily="18" charset="0"/>
                <a:cs typeface="Times New Roman" panose="02020603050405020304" pitchFamily="18" charset="0"/>
              </a:rPr>
              <a:t>Shoham</a:t>
            </a:r>
            <a:r>
              <a:rPr lang="en-US" sz="1067" spc="79" dirty="0">
                <a:solidFill>
                  <a:srgbClr val="3A855D"/>
                </a:solidFill>
                <a:latin typeface="Times New Roman" panose="02020603050405020304" pitchFamily="18" charset="0"/>
                <a:cs typeface="Times New Roman" panose="02020603050405020304" pitchFamily="18" charset="0"/>
              </a:rPr>
              <a:t>, A., 2007. Hofstede's dimensions of culture in international marketing studies. Journal of business research, 60(3), pp.277-284.</a:t>
            </a:r>
          </a:p>
          <a:p>
            <a:pPr algn="just">
              <a:lnSpc>
                <a:spcPts val="1799"/>
              </a:lnSpc>
              <a:spcBef>
                <a:spcPct val="0"/>
              </a:spcBef>
            </a:pPr>
            <a:endParaRPr lang="en-US" sz="1067" spc="79" dirty="0">
              <a:solidFill>
                <a:srgbClr val="3A855D"/>
              </a:solidFill>
              <a:latin typeface="Times New Roman" panose="02020603050405020304" pitchFamily="18" charset="0"/>
              <a:cs typeface="Times New Roman" panose="02020603050405020304" pitchFamily="18" charset="0"/>
            </a:endParaRPr>
          </a:p>
          <a:p>
            <a:pPr algn="just">
              <a:lnSpc>
                <a:spcPts val="1799"/>
              </a:lnSpc>
              <a:spcBef>
                <a:spcPct val="0"/>
              </a:spcBef>
            </a:pPr>
            <a:r>
              <a:rPr lang="en-US" sz="1067" spc="79" dirty="0">
                <a:solidFill>
                  <a:srgbClr val="3A855D"/>
                </a:solidFill>
                <a:latin typeface="Times New Roman" panose="02020603050405020304" pitchFamily="18" charset="0"/>
                <a:cs typeface="Times New Roman" panose="02020603050405020304" pitchFamily="18" charset="0"/>
              </a:rPr>
              <a:t>Hofstede, G., 1996. Riding the waves of commerce: A test of </a:t>
            </a:r>
            <a:r>
              <a:rPr lang="en-US" sz="1067" spc="79" dirty="0" err="1">
                <a:solidFill>
                  <a:srgbClr val="3A855D"/>
                </a:solidFill>
                <a:latin typeface="Times New Roman" panose="02020603050405020304" pitchFamily="18" charset="0"/>
                <a:cs typeface="Times New Roman" panose="02020603050405020304" pitchFamily="18" charset="0"/>
              </a:rPr>
              <a:t>trompenaars</a:t>
            </a:r>
            <a:r>
              <a:rPr lang="en-US" sz="1067" spc="79" dirty="0">
                <a:solidFill>
                  <a:srgbClr val="3A855D"/>
                </a:solidFill>
                <a:latin typeface="Times New Roman" panose="02020603050405020304" pitchFamily="18" charset="0"/>
                <a:cs typeface="Times New Roman" panose="02020603050405020304" pitchFamily="18" charset="0"/>
              </a:rPr>
              <a:t>'“model” of national culture differences. International journal of intercultural relations, 20(2), pp.189-198.</a:t>
            </a:r>
          </a:p>
          <a:p>
            <a:pPr algn="just">
              <a:lnSpc>
                <a:spcPts val="1799"/>
              </a:lnSpc>
              <a:spcBef>
                <a:spcPct val="0"/>
              </a:spcBef>
            </a:pPr>
            <a:endParaRPr lang="en-US" sz="1067" spc="79" dirty="0">
              <a:solidFill>
                <a:srgbClr val="3A855D"/>
              </a:solidFill>
              <a:latin typeface="Times New Roman" panose="02020603050405020304" pitchFamily="18" charset="0"/>
              <a:cs typeface="Times New Roman" panose="02020603050405020304" pitchFamily="18" charset="0"/>
            </a:endParaRPr>
          </a:p>
          <a:p>
            <a:pPr algn="just">
              <a:lnSpc>
                <a:spcPts val="1799"/>
              </a:lnSpc>
              <a:spcBef>
                <a:spcPct val="0"/>
              </a:spcBef>
            </a:pPr>
            <a:r>
              <a:rPr lang="en-US" sz="1067" spc="79" dirty="0">
                <a:solidFill>
                  <a:srgbClr val="3A855D"/>
                </a:solidFill>
                <a:latin typeface="Times New Roman" panose="02020603050405020304" pitchFamily="18" charset="0"/>
                <a:cs typeface="Times New Roman" panose="02020603050405020304" pitchFamily="18" charset="0"/>
              </a:rPr>
              <a:t>Denison, D.R., Adkins, B. and </a:t>
            </a:r>
            <a:r>
              <a:rPr lang="en-US" sz="1067" spc="79" dirty="0" err="1">
                <a:solidFill>
                  <a:srgbClr val="3A855D"/>
                </a:solidFill>
                <a:latin typeface="Times New Roman" panose="02020603050405020304" pitchFamily="18" charset="0"/>
                <a:cs typeface="Times New Roman" panose="02020603050405020304" pitchFamily="18" charset="0"/>
              </a:rPr>
              <a:t>Guidroz</a:t>
            </a:r>
            <a:r>
              <a:rPr lang="en-US" sz="1067" spc="79" dirty="0">
                <a:solidFill>
                  <a:srgbClr val="3A855D"/>
                </a:solidFill>
                <a:latin typeface="Times New Roman" panose="02020603050405020304" pitchFamily="18" charset="0"/>
                <a:cs typeface="Times New Roman" panose="02020603050405020304" pitchFamily="18" charset="0"/>
              </a:rPr>
              <a:t>, A.M., 2011. Managing cultural integration in cross-border mergers and acquisitions. In Advances in global leadership (pp. 95-115). Emerald Group Publishing Limited.</a:t>
            </a:r>
          </a:p>
          <a:p>
            <a:pPr algn="just">
              <a:lnSpc>
                <a:spcPts val="1799"/>
              </a:lnSpc>
              <a:spcBef>
                <a:spcPct val="0"/>
              </a:spcBef>
            </a:pPr>
            <a:endParaRPr lang="en-US" sz="1067" spc="79" dirty="0">
              <a:solidFill>
                <a:srgbClr val="3A855D"/>
              </a:solidFill>
              <a:latin typeface="Times New Roman" panose="02020603050405020304" pitchFamily="18" charset="0"/>
              <a:cs typeface="Times New Roman" panose="02020603050405020304" pitchFamily="18" charset="0"/>
            </a:endParaRPr>
          </a:p>
          <a:p>
            <a:pPr algn="just">
              <a:lnSpc>
                <a:spcPts val="1799"/>
              </a:lnSpc>
              <a:spcBef>
                <a:spcPct val="0"/>
              </a:spcBef>
            </a:pPr>
            <a:r>
              <a:rPr lang="en-US" sz="1067" spc="79" dirty="0">
                <a:solidFill>
                  <a:srgbClr val="3A855D"/>
                </a:solidFill>
                <a:latin typeface="Times New Roman" panose="02020603050405020304" pitchFamily="18" charset="0"/>
                <a:cs typeface="Times New Roman" panose="02020603050405020304" pitchFamily="18" charset="0"/>
              </a:rPr>
              <a:t>Okoro, E., 2012. Cross-cultural etiquette and communication in global business: Toward a strategic framework for managing corporate expansion. International journal of business and management, 7(16), p.130.</a:t>
            </a:r>
          </a:p>
        </p:txBody>
      </p:sp>
    </p:spTree>
    <p:extLst>
      <p:ext uri="{BB962C8B-B14F-4D97-AF65-F5344CB8AC3E}">
        <p14:creationId xmlns:p14="http://schemas.microsoft.com/office/powerpoint/2010/main" val="32954218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2390</Words>
  <Application>Microsoft Macintosh PowerPoint</Application>
  <PresentationFormat>Widescreen</PresentationFormat>
  <Paragraphs>174</Paragraphs>
  <Slides>14</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Arial</vt:lpstr>
      <vt:lpstr>Calibri</vt:lpstr>
      <vt:lpstr>Calibri Light</vt:lpstr>
      <vt:lpstr>Public Sans</vt:lpstr>
      <vt:lpstr>Public Sans Medium</vt:lpstr>
      <vt:lpstr>Raleway </vt:lpstr>
      <vt:lpstr>Raleway Bold</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Rayhan Shikdar</dc:creator>
  <cp:lastModifiedBy>Alina</cp:lastModifiedBy>
  <cp:revision>4</cp:revision>
  <dcterms:created xsi:type="dcterms:W3CDTF">2023-11-04T08:19:53Z</dcterms:created>
  <dcterms:modified xsi:type="dcterms:W3CDTF">2023-11-21T15:55:40Z</dcterms:modified>
</cp:coreProperties>
</file>