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63" r:id="rId3"/>
    <p:sldId id="257" r:id="rId4"/>
    <p:sldId id="260" r:id="rId5"/>
    <p:sldId id="258" r:id="rId6"/>
    <p:sldId id="265" r:id="rId7"/>
    <p:sldId id="267" r:id="rId8"/>
    <p:sldId id="259" r:id="rId9"/>
    <p:sldId id="266" r:id="rId10"/>
    <p:sldId id="261" r:id="rId11"/>
    <p:sldId id="262" r:id="rId12"/>
    <p:sldId id="268"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971" autoAdjust="0"/>
    <p:restoredTop sz="68683" autoAdjust="0"/>
  </p:normalViewPr>
  <p:slideViewPr>
    <p:cSldViewPr>
      <p:cViewPr>
        <p:scale>
          <a:sx n="50" d="100"/>
          <a:sy n="50" d="100"/>
        </p:scale>
        <p:origin x="-2022"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65BD78C-8B63-4A4A-B36D-C8604BA264C2}" type="datetimeFigureOut">
              <a:rPr lang="en-GB" smtClean="0"/>
              <a:t>13/01/2018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CFD383B-4E08-4316-901A-2196D2189667}" type="slidenum">
              <a:rPr lang="en-GB" smtClean="0"/>
              <a:t>‹#›</a:t>
            </a:fld>
            <a:endParaRPr lang="en-GB"/>
          </a:p>
        </p:txBody>
      </p:sp>
    </p:spTree>
    <p:extLst>
      <p:ext uri="{BB962C8B-B14F-4D97-AF65-F5344CB8AC3E}">
        <p14:creationId xmlns:p14="http://schemas.microsoft.com/office/powerpoint/2010/main" val="25312368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My dissertation</a:t>
            </a:r>
            <a:r>
              <a:rPr lang="en-GB" baseline="0" dirty="0" smtClean="0"/>
              <a:t> topic was initially about Ancient Egyptian Magic as a whole, but then I realised that it was way too broad so I narrowed it down to the European perception of Ancient Egyptian Magic through the analysis of certain types of objects that were used in the practice of magic. The title will change as I go along with the research and the writing of the dissertation, but this is the one that I came up with so far</a:t>
            </a:r>
            <a:endParaRPr lang="en-GB" dirty="0"/>
          </a:p>
        </p:txBody>
      </p:sp>
      <p:sp>
        <p:nvSpPr>
          <p:cNvPr id="4" name="Slide Number Placeholder 3"/>
          <p:cNvSpPr>
            <a:spLocks noGrp="1"/>
          </p:cNvSpPr>
          <p:nvPr>
            <p:ph type="sldNum" sz="quarter" idx="10"/>
          </p:nvPr>
        </p:nvSpPr>
        <p:spPr/>
        <p:txBody>
          <a:bodyPr/>
          <a:lstStyle/>
          <a:p>
            <a:fld id="{DCFD383B-4E08-4316-901A-2196D2189667}" type="slidenum">
              <a:rPr lang="en-GB" smtClean="0"/>
              <a:t>1</a:t>
            </a:fld>
            <a:endParaRPr lang="en-GB"/>
          </a:p>
        </p:txBody>
      </p:sp>
    </p:spTree>
    <p:extLst>
      <p:ext uri="{BB962C8B-B14F-4D97-AF65-F5344CB8AC3E}">
        <p14:creationId xmlns:p14="http://schemas.microsoft.com/office/powerpoint/2010/main" val="36699263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To help</a:t>
            </a:r>
            <a:r>
              <a:rPr lang="en-GB" baseline="0" dirty="0" smtClean="0"/>
              <a:t> with the research of my topic I made several aims which acted as a framework for the data I was to collect. I of course was going to look at the uses of magic and how some of the objects used in magic were used. The last one was a tricky one as I had to find almost exactly where and when the European views of magic first originated and how it has shaped our perceptions of magic today. I realised that the third point is an expansion of the last one and I may remove that aim as I go along with the research.</a:t>
            </a:r>
            <a:endParaRPr lang="en-GB" dirty="0"/>
          </a:p>
        </p:txBody>
      </p:sp>
      <p:sp>
        <p:nvSpPr>
          <p:cNvPr id="4" name="Slide Number Placeholder 3"/>
          <p:cNvSpPr>
            <a:spLocks noGrp="1"/>
          </p:cNvSpPr>
          <p:nvPr>
            <p:ph type="sldNum" sz="quarter" idx="10"/>
          </p:nvPr>
        </p:nvSpPr>
        <p:spPr/>
        <p:txBody>
          <a:bodyPr/>
          <a:lstStyle/>
          <a:p>
            <a:fld id="{DCFD383B-4E08-4316-901A-2196D2189667}" type="slidenum">
              <a:rPr lang="en-GB" smtClean="0"/>
              <a:t>2</a:t>
            </a:fld>
            <a:endParaRPr lang="en-GB"/>
          </a:p>
        </p:txBody>
      </p:sp>
    </p:spTree>
    <p:extLst>
      <p:ext uri="{BB962C8B-B14F-4D97-AF65-F5344CB8AC3E}">
        <p14:creationId xmlns:p14="http://schemas.microsoft.com/office/powerpoint/2010/main" val="10172547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a:t>
            </a:r>
            <a:r>
              <a:rPr lang="en-GB" baseline="0" dirty="0" smtClean="0"/>
              <a:t>e modern perceptions of magic generally are now mainly just party tricks like pulling a rabbit out of a hat or the magic we see in fiction like J. K. Rowling’s </a:t>
            </a:r>
            <a:r>
              <a:rPr lang="en-GB" i="1" baseline="0" dirty="0" smtClean="0"/>
              <a:t>Harry Potter</a:t>
            </a:r>
            <a:r>
              <a:rPr lang="en-GB" i="0" baseline="0" dirty="0" smtClean="0"/>
              <a:t>, but there are other views on magic which are tied to different religions and beliefs such as Paganism which defines magic as tapping into the forces of nature. Religion and magic are intertwined with each other in many respects and magic is often overshadowed by the religious element and then marked as mere superstition and a method used by the religious cults to control the public. But in truth magic is still a mystery and whether or not it was real, it was real for the ancient Egyptians. </a:t>
            </a:r>
            <a:endParaRPr lang="en-GB" dirty="0"/>
          </a:p>
        </p:txBody>
      </p:sp>
      <p:sp>
        <p:nvSpPr>
          <p:cNvPr id="4" name="Slide Number Placeholder 3"/>
          <p:cNvSpPr>
            <a:spLocks noGrp="1"/>
          </p:cNvSpPr>
          <p:nvPr>
            <p:ph type="sldNum" sz="quarter" idx="10"/>
          </p:nvPr>
        </p:nvSpPr>
        <p:spPr/>
        <p:txBody>
          <a:bodyPr/>
          <a:lstStyle/>
          <a:p>
            <a:fld id="{DCFD383B-4E08-4316-901A-2196D2189667}" type="slidenum">
              <a:rPr lang="en-GB" smtClean="0"/>
              <a:t>3</a:t>
            </a:fld>
            <a:endParaRPr lang="en-GB"/>
          </a:p>
        </p:txBody>
      </p:sp>
    </p:spTree>
    <p:extLst>
      <p:ext uri="{BB962C8B-B14F-4D97-AF65-F5344CB8AC3E}">
        <p14:creationId xmlns:p14="http://schemas.microsoft.com/office/powerpoint/2010/main" val="41540188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Magic</a:t>
            </a:r>
            <a:r>
              <a:rPr lang="en-GB" baseline="0" dirty="0" smtClean="0"/>
              <a:t> to us nowadays is mainly influenced by the fictional works which are then portrayed in motion pictures such as Harry Potter, or the Brothers Grimm tales in Disney. One of the closest things to what I’ve looked at is J. K. Rowling’s representation of the Defence Against the Dark Arts as they are a form of protection from the dark forces of magic. This is one of the most influential elements of our perceptions of magic however there were of course earlier influences which Richard Cavendish explains may have originated from the Roman era as it was the start of Western tradition and the new ways of thinking. He also states that the exact history of magic and the way of looking at it cannot be pinpointed due to the different branches of magic.</a:t>
            </a:r>
          </a:p>
          <a:p>
            <a:endParaRPr lang="en-GB" dirty="0"/>
          </a:p>
        </p:txBody>
      </p:sp>
      <p:sp>
        <p:nvSpPr>
          <p:cNvPr id="4" name="Slide Number Placeholder 3"/>
          <p:cNvSpPr>
            <a:spLocks noGrp="1"/>
          </p:cNvSpPr>
          <p:nvPr>
            <p:ph type="sldNum" sz="quarter" idx="10"/>
          </p:nvPr>
        </p:nvSpPr>
        <p:spPr/>
        <p:txBody>
          <a:bodyPr/>
          <a:lstStyle/>
          <a:p>
            <a:fld id="{DCFD383B-4E08-4316-901A-2196D2189667}" type="slidenum">
              <a:rPr lang="en-GB" smtClean="0"/>
              <a:t>4</a:t>
            </a:fld>
            <a:endParaRPr lang="en-GB"/>
          </a:p>
        </p:txBody>
      </p:sp>
    </p:spTree>
    <p:extLst>
      <p:ext uri="{BB962C8B-B14F-4D97-AF65-F5344CB8AC3E}">
        <p14:creationId xmlns:p14="http://schemas.microsoft.com/office/powerpoint/2010/main" val="14032620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a:t>
            </a:r>
            <a:r>
              <a:rPr lang="en-GB" baseline="0" dirty="0" smtClean="0"/>
              <a:t> ancient Egypt, magic was not some form of trickery used by con artists, it was a powerful force that was the foundation for all of creation. It was believed that magic was used by the creator to make order out of Chaos, or </a:t>
            </a:r>
            <a:r>
              <a:rPr lang="en-GB" baseline="0" dirty="0" err="1" smtClean="0"/>
              <a:t>Apophis</a:t>
            </a:r>
            <a:r>
              <a:rPr lang="en-GB" baseline="0" dirty="0" smtClean="0"/>
              <a:t> as he was also known as, then the order became personified and was known as </a:t>
            </a:r>
            <a:r>
              <a:rPr lang="en-GB" baseline="0" dirty="0" err="1" smtClean="0"/>
              <a:t>Maat</a:t>
            </a:r>
            <a:r>
              <a:rPr lang="en-GB" baseline="0" dirty="0" smtClean="0"/>
              <a:t>, the goddess of order, justice and truth. Magic was then used by the deities and humans and acted as a continuation of the creation and protection of </a:t>
            </a:r>
            <a:r>
              <a:rPr lang="en-GB" baseline="0" dirty="0" err="1" smtClean="0"/>
              <a:t>maat</a:t>
            </a:r>
            <a:r>
              <a:rPr lang="en-GB" baseline="0" dirty="0" smtClean="0"/>
              <a:t> from the forces of chaos. </a:t>
            </a:r>
          </a:p>
          <a:p>
            <a:r>
              <a:rPr lang="en-GB" baseline="0" dirty="0" smtClean="0"/>
              <a:t>The vast majority of magic we get from ancient Egypt are written spells which were used to help protect the soul </a:t>
            </a:r>
            <a:r>
              <a:rPr lang="en-GB" i="1" baseline="0" dirty="0" err="1" smtClean="0"/>
              <a:t>ba</a:t>
            </a:r>
            <a:r>
              <a:rPr lang="en-GB" i="0" baseline="0" dirty="0" smtClean="0"/>
              <a:t> (soul) of the dead on their journey to the afterlife. There are also magical objects such as amulets which are the most common items used in the practice of magic and according to Geraldine Pinch, these objects hold more information and can even differentiate the uses of magic that are not mentioned in the magical texts. Then there is ritualistic magic which is used in everyday life, this can be seen as a link to the religious aspect of magic. </a:t>
            </a:r>
          </a:p>
          <a:p>
            <a:r>
              <a:rPr lang="en-GB" i="0" baseline="0" dirty="0" smtClean="0"/>
              <a:t>Magic was used in many different ways, one of the main categories of magic was for protection which was used in medicine, fertility and even for the dead as the ancient Egyptians believed that you still needed protection on the perilous journey to the afterlife. However not all possessed magic, deities, forces of chaos, and people with abnormal traits were believed to have their own magic, the dead were considered to have a degree of magic as well. The king had magic automatically due to being the mediator between the world of men and the gods.</a:t>
            </a:r>
          </a:p>
          <a:p>
            <a:r>
              <a:rPr lang="en-GB" i="0" baseline="0" dirty="0" smtClean="0"/>
              <a:t>Even though different beings had magic, there was no good or bad side to it. Yes there were forces of chaos that possessed their own magic, however magic was a </a:t>
            </a:r>
            <a:r>
              <a:rPr lang="en-GB" i="0" baseline="0" dirty="0" smtClean="0"/>
              <a:t>tool </a:t>
            </a:r>
            <a:r>
              <a:rPr lang="en-GB" i="0" baseline="0" dirty="0" smtClean="0"/>
              <a:t>and it depended on how that tool was used, whether it was to create and defend </a:t>
            </a:r>
            <a:r>
              <a:rPr lang="en-GB" i="1" baseline="0" dirty="0" err="1" smtClean="0"/>
              <a:t>maat</a:t>
            </a:r>
            <a:r>
              <a:rPr lang="en-GB" i="0" baseline="0" dirty="0" smtClean="0"/>
              <a:t> or to destroy it. The modern views on magic are quite different as we often see two sides to things, the good and the bad, the dark and light and due to this I want to see how our views on magic have affected the perception of Ancient </a:t>
            </a:r>
            <a:r>
              <a:rPr lang="en-GB" i="0" baseline="0" dirty="0" smtClean="0"/>
              <a:t>Egypt and where this perception of magic originated.</a:t>
            </a:r>
            <a:endParaRPr lang="en-GB" i="0" baseline="0" dirty="0" smtClean="0"/>
          </a:p>
        </p:txBody>
      </p:sp>
      <p:sp>
        <p:nvSpPr>
          <p:cNvPr id="4" name="Slide Number Placeholder 3"/>
          <p:cNvSpPr>
            <a:spLocks noGrp="1"/>
          </p:cNvSpPr>
          <p:nvPr>
            <p:ph type="sldNum" sz="quarter" idx="10"/>
          </p:nvPr>
        </p:nvSpPr>
        <p:spPr/>
        <p:txBody>
          <a:bodyPr/>
          <a:lstStyle/>
          <a:p>
            <a:fld id="{DCFD383B-4E08-4316-901A-2196D2189667}" type="slidenum">
              <a:rPr lang="en-GB" smtClean="0"/>
              <a:t>5</a:t>
            </a:fld>
            <a:endParaRPr lang="en-GB"/>
          </a:p>
        </p:txBody>
      </p:sp>
    </p:spTree>
    <p:extLst>
      <p:ext uri="{BB962C8B-B14F-4D97-AF65-F5344CB8AC3E}">
        <p14:creationId xmlns:p14="http://schemas.microsoft.com/office/powerpoint/2010/main" val="17296412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a:t>
            </a:r>
            <a:r>
              <a:rPr lang="en-GB" baseline="0" dirty="0" smtClean="0"/>
              <a:t> Egyptian word for magic is </a:t>
            </a:r>
            <a:r>
              <a:rPr lang="en-GB" i="1" baseline="0" dirty="0" err="1" smtClean="0"/>
              <a:t>heka</a:t>
            </a:r>
            <a:r>
              <a:rPr lang="en-GB" i="0" baseline="0" dirty="0" smtClean="0"/>
              <a:t> and not only that but after the creator used magic to make order out of chaos, </a:t>
            </a:r>
            <a:r>
              <a:rPr lang="en-GB" i="1" baseline="0" dirty="0" err="1" smtClean="0"/>
              <a:t>heka</a:t>
            </a:r>
            <a:r>
              <a:rPr lang="en-GB" i="0" baseline="0" dirty="0" smtClean="0"/>
              <a:t> was personified and became the god of magic and medicine. As you can see in the image on the right, Heka is seen with the hieroglyphic symbol on his head, the raised arms, this symbol is often seen with the flax, the image on the left which resembles two entwined snakes. This relates to the myth of Heka defeated two serpents so this symbol is meant to relate to his power and it is actually still used today *go to next slide*. He is often seen holding two snakes to relate to the myth, but he is also depicted carrying a staff and a knife which were the tools of doctors in ancient Egypt.</a:t>
            </a:r>
          </a:p>
          <a:p>
            <a:r>
              <a:rPr lang="en-GB" i="0" baseline="0" dirty="0" smtClean="0"/>
              <a:t>Heka is mentioned in the Coffin Texts and the Pyramid Texts, both contain spells that aided the dead on their journey to the afterlife and in both texts Heka is mentioned as the authority in the journey of the dead to the afterlife. He is seen as this powerful force that even the gods should fear as he existed before all of them. Heka is associated with the afterlife due to his role as the </a:t>
            </a:r>
            <a:r>
              <a:rPr lang="en-GB" i="1" baseline="0" dirty="0" err="1" smtClean="0"/>
              <a:t>ba</a:t>
            </a:r>
            <a:r>
              <a:rPr lang="en-GB" i="1" baseline="0" dirty="0" smtClean="0"/>
              <a:t>, </a:t>
            </a:r>
            <a:r>
              <a:rPr lang="en-GB" i="0" baseline="0" dirty="0" smtClean="0"/>
              <a:t>the soul,  of the sun god Ra and protects him on his journey through the underworld. This then marked him as the protector of the souls of the dead on the perilous journey to the afterlife.</a:t>
            </a:r>
          </a:p>
          <a:p>
            <a:r>
              <a:rPr lang="en-GB" i="0" baseline="0" dirty="0" smtClean="0"/>
              <a:t>Although he possesses such great power and is quite important, Heka had no temples or shrines dedicated to him which is quite sad really, and when </a:t>
            </a:r>
            <a:r>
              <a:rPr lang="en-GB" i="0" baseline="0" dirty="0" err="1" smtClean="0"/>
              <a:t>Amun</a:t>
            </a:r>
            <a:r>
              <a:rPr lang="en-GB" i="0" baseline="0" dirty="0" smtClean="0"/>
              <a:t>-Ra comes into light, Heka is swept away and forgotten. The only form of worship Heka received was that doctors in ancient Egypt were known as priests of Heka and would ask for his aid.</a:t>
            </a:r>
            <a:endParaRPr lang="en-GB" dirty="0"/>
          </a:p>
        </p:txBody>
      </p:sp>
      <p:sp>
        <p:nvSpPr>
          <p:cNvPr id="4" name="Slide Number Placeholder 3"/>
          <p:cNvSpPr>
            <a:spLocks noGrp="1"/>
          </p:cNvSpPr>
          <p:nvPr>
            <p:ph type="sldNum" sz="quarter" idx="10"/>
          </p:nvPr>
        </p:nvSpPr>
        <p:spPr/>
        <p:txBody>
          <a:bodyPr/>
          <a:lstStyle/>
          <a:p>
            <a:fld id="{DCFD383B-4E08-4316-901A-2196D2189667}" type="slidenum">
              <a:rPr lang="en-GB" smtClean="0"/>
              <a:t>6</a:t>
            </a:fld>
            <a:endParaRPr lang="en-GB"/>
          </a:p>
        </p:txBody>
      </p:sp>
    </p:spTree>
    <p:extLst>
      <p:ext uri="{BB962C8B-B14F-4D97-AF65-F5344CB8AC3E}">
        <p14:creationId xmlns:p14="http://schemas.microsoft.com/office/powerpoint/2010/main" val="20946360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a:t>
            </a:r>
            <a:r>
              <a:rPr lang="en-GB" baseline="0" dirty="0" smtClean="0"/>
              <a:t> you can see, the symbol that we would normally associate with the Greek god Hermes, who was the god of medicine among other things, is actually the Egyptian flax hieroglyph which is associated with Heka. Quite a fun fact of the day really. </a:t>
            </a:r>
            <a:endParaRPr lang="en-GB" dirty="0"/>
          </a:p>
        </p:txBody>
      </p:sp>
      <p:sp>
        <p:nvSpPr>
          <p:cNvPr id="4" name="Slide Number Placeholder 3"/>
          <p:cNvSpPr>
            <a:spLocks noGrp="1"/>
          </p:cNvSpPr>
          <p:nvPr>
            <p:ph type="sldNum" sz="quarter" idx="10"/>
          </p:nvPr>
        </p:nvSpPr>
        <p:spPr/>
        <p:txBody>
          <a:bodyPr/>
          <a:lstStyle/>
          <a:p>
            <a:fld id="{DCFD383B-4E08-4316-901A-2196D2189667}" type="slidenum">
              <a:rPr lang="en-GB" smtClean="0"/>
              <a:t>7</a:t>
            </a:fld>
            <a:endParaRPr lang="en-GB"/>
          </a:p>
        </p:txBody>
      </p:sp>
    </p:spTree>
    <p:extLst>
      <p:ext uri="{BB962C8B-B14F-4D97-AF65-F5344CB8AC3E}">
        <p14:creationId xmlns:p14="http://schemas.microsoft.com/office/powerpoint/2010/main" val="27848528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Now moving onto magical objects.</a:t>
            </a:r>
            <a:r>
              <a:rPr lang="en-GB" baseline="0" dirty="0" smtClean="0"/>
              <a:t> As I mentioned earlier about the Pyramid and Coffin Texts which were a collection of spells that aided the dead on their journey to the afterlife, there is also the Book of the Dead. It has been marked the Bible of Egyptians by early Egyptologists, however Geraldine Pinch has stated that this is very untrue and states that it is actually a personal book that was used only for the elite dead to reach and maintain a full afterlife. The </a:t>
            </a:r>
            <a:r>
              <a:rPr lang="en-GB" baseline="0" dirty="0" err="1" smtClean="0"/>
              <a:t>BotD</a:t>
            </a:r>
            <a:r>
              <a:rPr lang="en-GB" baseline="0" dirty="0" smtClean="0"/>
              <a:t> was only for those who could afford it so it was only limited to the individuals wealth and status.</a:t>
            </a:r>
          </a:p>
          <a:p>
            <a:r>
              <a:rPr lang="en-GB" baseline="0" dirty="0" smtClean="0"/>
              <a:t>Not only were there texts that were magical, but there were also objects such as amulets, necklaces, bracelets, and even tattoos which warded off evil sprits and acted as protection to the wearer. Protection magic was used for all kinds of things, some of the uses were for fertility, medicine, the afterlife or even a simply voyage or a fishing trip, no task was seen as too small for some form of protection from the forces of chaos.</a:t>
            </a:r>
          </a:p>
          <a:p>
            <a:r>
              <a:rPr lang="en-GB" baseline="0" dirty="0" smtClean="0"/>
              <a:t>As there were loads of types of protection magic, I decided to focus on the most common of them all which was amulets and explore their different uses. </a:t>
            </a:r>
            <a:endParaRPr lang="en-GB" dirty="0"/>
          </a:p>
        </p:txBody>
      </p:sp>
      <p:sp>
        <p:nvSpPr>
          <p:cNvPr id="4" name="Slide Number Placeholder 3"/>
          <p:cNvSpPr>
            <a:spLocks noGrp="1"/>
          </p:cNvSpPr>
          <p:nvPr>
            <p:ph type="sldNum" sz="quarter" idx="10"/>
          </p:nvPr>
        </p:nvSpPr>
        <p:spPr/>
        <p:txBody>
          <a:bodyPr/>
          <a:lstStyle/>
          <a:p>
            <a:fld id="{DCFD383B-4E08-4316-901A-2196D2189667}" type="slidenum">
              <a:rPr lang="en-GB" smtClean="0"/>
              <a:t>8</a:t>
            </a:fld>
            <a:endParaRPr lang="en-GB"/>
          </a:p>
        </p:txBody>
      </p:sp>
    </p:spTree>
    <p:extLst>
      <p:ext uri="{BB962C8B-B14F-4D97-AF65-F5344CB8AC3E}">
        <p14:creationId xmlns:p14="http://schemas.microsoft.com/office/powerpoint/2010/main" val="7436933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 here is some stuff about amulets. Amulets were often</a:t>
            </a:r>
            <a:r>
              <a:rPr lang="en-GB" baseline="0" dirty="0" smtClean="0"/>
              <a:t> symbols of certain deities that were meant to hold the power of the symbol they were depicting, then the wearer of that symbol would hopefully gain protection from the deity the amulet represented. One of the most common symbols used for amulets was the Eye of Horus also known as </a:t>
            </a:r>
            <a:r>
              <a:rPr lang="en-GB" i="1" baseline="0" dirty="0" err="1" smtClean="0"/>
              <a:t>Wedjet</a:t>
            </a:r>
            <a:r>
              <a:rPr lang="en-GB" i="1" baseline="0" dirty="0" smtClean="0"/>
              <a:t> </a:t>
            </a:r>
            <a:r>
              <a:rPr lang="en-GB" i="0" u="none" baseline="0" dirty="0" smtClean="0"/>
              <a:t>which is a symbol for great protection and royal power. Most amulets became integrated into jewellery which allowed the symbols  to be easily decorated into the design. </a:t>
            </a:r>
          </a:p>
          <a:p>
            <a:r>
              <a:rPr lang="en-GB" i="0" u="none" baseline="0" dirty="0" smtClean="0"/>
              <a:t>Amulets were also used in the practice of medicine, when the doctors decided that they could treat a disease, which was often down to a demon possessing the victim as a sign of retaliation against a certain god, they would give the patient an amulet which symbolised the god the demon was fighting against and a potion to help focus the power of the god to ward off the evil spirit, it’s a lot less interesting nowadays. </a:t>
            </a:r>
          </a:p>
          <a:p>
            <a:r>
              <a:rPr lang="en-GB" i="0" u="none" baseline="0" dirty="0" smtClean="0"/>
              <a:t>One of the amulets that I found the most interesting was the Heart Scarab which was used in funerary magic. They started coming into use during the Second Intermediate Period and were often made out of a dark green stone, but in some later cases they were made out of obsidian. Sometimes, during the New Kingdom, the head of the scarab was replaced with a human head, probably to depict the deceased. The Heart Scarab became the most important part of the mummification process, on the front of the scarab, there would be a spell from the Book of the Dead that enabled the deceased to produce their heart to the scales of </a:t>
            </a:r>
            <a:r>
              <a:rPr lang="en-GB" i="0" u="none" baseline="0" dirty="0" err="1" smtClean="0"/>
              <a:t>Maat</a:t>
            </a:r>
            <a:r>
              <a:rPr lang="en-GB" i="0" u="none" baseline="0" dirty="0" smtClean="0"/>
              <a:t> for final judgement, not only that but there would also be an inscription from the dead’s family begging for their loved ones heart to stay true and hope it didn’t get eaten by the Great Devourer, you don’t see that on tomb stones these days. </a:t>
            </a:r>
          </a:p>
          <a:p>
            <a:endParaRPr lang="en-GB" i="1" dirty="0"/>
          </a:p>
        </p:txBody>
      </p:sp>
      <p:sp>
        <p:nvSpPr>
          <p:cNvPr id="4" name="Slide Number Placeholder 3"/>
          <p:cNvSpPr>
            <a:spLocks noGrp="1"/>
          </p:cNvSpPr>
          <p:nvPr>
            <p:ph type="sldNum" sz="quarter" idx="10"/>
          </p:nvPr>
        </p:nvSpPr>
        <p:spPr/>
        <p:txBody>
          <a:bodyPr/>
          <a:lstStyle/>
          <a:p>
            <a:fld id="{DCFD383B-4E08-4316-901A-2196D2189667}" type="slidenum">
              <a:rPr lang="en-GB" smtClean="0"/>
              <a:t>9</a:t>
            </a:fld>
            <a:endParaRPr lang="en-GB"/>
          </a:p>
        </p:txBody>
      </p:sp>
    </p:spTree>
    <p:extLst>
      <p:ext uri="{BB962C8B-B14F-4D97-AF65-F5344CB8AC3E}">
        <p14:creationId xmlns:p14="http://schemas.microsoft.com/office/powerpoint/2010/main" val="38902261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 what’s next? Well obviously</a:t>
            </a:r>
            <a:r>
              <a:rPr lang="en-GB" baseline="0" dirty="0" smtClean="0"/>
              <a:t> I need to start writing, however there are still a few issues such as the mass amounts of magic still in my topic so I will need to cut down on several areas as I would probably need another 10,000 words if I kept it as it is. There are also risks of me straying from the set path I have made, for example I almost went towards the comparison of ancient Egyptian magicians and modern perceptions of magicians which is a whole dissertation in itself. I also realise that I need to expand on my European scholars section of my topic as it is still too magic heavy. Other risks are having it too close to comparing it all to Harry Potter which is one example of the perceptions of magic in this modern age, however I don’t think that it’s enough to explore the issue completely. And finally, the title. As I keep going along with the research the title changes to fit the information that I’m gathering, the title I have come up with at the moment will most likely be completely different by the time I finish it all. </a:t>
            </a:r>
            <a:endParaRPr lang="en-GB" dirty="0"/>
          </a:p>
        </p:txBody>
      </p:sp>
      <p:sp>
        <p:nvSpPr>
          <p:cNvPr id="4" name="Slide Number Placeholder 3"/>
          <p:cNvSpPr>
            <a:spLocks noGrp="1"/>
          </p:cNvSpPr>
          <p:nvPr>
            <p:ph type="sldNum" sz="quarter" idx="10"/>
          </p:nvPr>
        </p:nvSpPr>
        <p:spPr/>
        <p:txBody>
          <a:bodyPr/>
          <a:lstStyle/>
          <a:p>
            <a:fld id="{DCFD383B-4E08-4316-901A-2196D2189667}" type="slidenum">
              <a:rPr lang="en-GB" smtClean="0"/>
              <a:t>10</a:t>
            </a:fld>
            <a:endParaRPr lang="en-GB"/>
          </a:p>
        </p:txBody>
      </p:sp>
    </p:spTree>
    <p:extLst>
      <p:ext uri="{BB962C8B-B14F-4D97-AF65-F5344CB8AC3E}">
        <p14:creationId xmlns:p14="http://schemas.microsoft.com/office/powerpoint/2010/main" val="7711547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84F6409E-CE64-4C5F-8C35-9736AAA7A496}" type="datetimeFigureOut">
              <a:rPr lang="en-GB" smtClean="0"/>
              <a:t>13/01/2018</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856B5DD1-9682-458A-9B84-2A38FC34F1E1}" type="slidenum">
              <a:rPr lang="en-GB" smtClean="0"/>
              <a:t>‹#›</a:t>
            </a:fld>
            <a:endParaRPr lang="en-GB"/>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84F6409E-CE64-4C5F-8C35-9736AAA7A496}" type="datetimeFigureOut">
              <a:rPr lang="en-GB" smtClean="0"/>
              <a:t>13/01/2018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6B5DD1-9682-458A-9B84-2A38FC34F1E1}" type="slidenum">
              <a:rPr lang="en-GB" smtClean="0"/>
              <a:t>‹#›</a:t>
            </a:fld>
            <a:endParaRPr lang="en-GB"/>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84F6409E-CE64-4C5F-8C35-9736AAA7A496}" type="datetimeFigureOut">
              <a:rPr lang="en-GB" smtClean="0"/>
              <a:t>13/01/2018</a:t>
            </a:fld>
            <a:endParaRPr lang="en-GB"/>
          </a:p>
        </p:txBody>
      </p:sp>
      <p:sp>
        <p:nvSpPr>
          <p:cNvPr id="5" name="Footer Placeholder 4"/>
          <p:cNvSpPr>
            <a:spLocks noGrp="1"/>
          </p:cNvSpPr>
          <p:nvPr>
            <p:ph type="ftr" sz="quarter" idx="11"/>
          </p:nvPr>
        </p:nvSpPr>
        <p:spPr>
          <a:xfrm>
            <a:off x="800100" y="6172200"/>
            <a:ext cx="4000500" cy="457200"/>
          </a:xfrm>
        </p:spPr>
        <p:txBody>
          <a:bodyPr/>
          <a:lstStyle/>
          <a:p>
            <a:endParaRPr lang="en-GB"/>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856B5DD1-9682-458A-9B84-2A38FC34F1E1}"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84F6409E-CE64-4C5F-8C35-9736AAA7A496}" type="datetimeFigureOut">
              <a:rPr lang="en-GB" smtClean="0"/>
              <a:t>13/01/2018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56B5DD1-9682-458A-9B84-2A38FC34F1E1}" type="slidenum">
              <a:rPr lang="en-GB" smtClean="0"/>
              <a:t>‹#›</a:t>
            </a:fld>
            <a:endParaRPr lang="en-GB"/>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84F6409E-CE64-4C5F-8C35-9736AAA7A496}" type="datetimeFigureOut">
              <a:rPr lang="en-GB" smtClean="0"/>
              <a:t>13/01/2018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56B5DD1-9682-458A-9B84-2A38FC34F1E1}" type="slidenum">
              <a:rPr lang="en-GB" smtClean="0"/>
              <a:t>‹#›</a:t>
            </a:fld>
            <a:endParaRPr lang="en-GB"/>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84F6409E-CE64-4C5F-8C35-9736AAA7A496}" type="datetimeFigureOut">
              <a:rPr lang="en-GB" smtClean="0"/>
              <a:t>13/01/2018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56B5DD1-9682-458A-9B84-2A38FC34F1E1}"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F6409E-CE64-4C5F-8C35-9736AAA7A496}" type="datetimeFigureOut">
              <a:rPr lang="en-GB" smtClean="0"/>
              <a:t>13/01/2018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56B5DD1-9682-458A-9B84-2A38FC34F1E1}"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84F6409E-CE64-4C5F-8C35-9736AAA7A496}" type="datetimeFigureOut">
              <a:rPr lang="en-GB" smtClean="0"/>
              <a:t>13/01/2018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56B5DD1-9682-458A-9B84-2A38FC34F1E1}" type="slidenum">
              <a:rPr lang="en-GB" smtClean="0"/>
              <a:t>‹#›</a:t>
            </a:fld>
            <a:endParaRPr lang="en-GB"/>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84F6409E-CE64-4C5F-8C35-9736AAA7A496}" type="datetimeFigureOut">
              <a:rPr lang="en-GB" smtClean="0"/>
              <a:t>13/01/2018</a:t>
            </a:fld>
            <a:endParaRPr lang="en-GB"/>
          </a:p>
        </p:txBody>
      </p:sp>
      <p:sp>
        <p:nvSpPr>
          <p:cNvPr id="6" name="Footer Placeholder 5"/>
          <p:cNvSpPr>
            <a:spLocks noGrp="1"/>
          </p:cNvSpPr>
          <p:nvPr>
            <p:ph type="ftr" sz="quarter" idx="11"/>
          </p:nvPr>
        </p:nvSpPr>
        <p:spPr>
          <a:xfrm>
            <a:off x="914400" y="6172200"/>
            <a:ext cx="3886200" cy="457200"/>
          </a:xfrm>
        </p:spPr>
        <p:txBody>
          <a:bodyPr/>
          <a:lstStyle/>
          <a:p>
            <a:endParaRPr lang="en-GB"/>
          </a:p>
        </p:txBody>
      </p:sp>
      <p:sp>
        <p:nvSpPr>
          <p:cNvPr id="7" name="Slide Number Placeholder 6"/>
          <p:cNvSpPr>
            <a:spLocks noGrp="1"/>
          </p:cNvSpPr>
          <p:nvPr>
            <p:ph type="sldNum" sz="quarter" idx="12"/>
          </p:nvPr>
        </p:nvSpPr>
        <p:spPr>
          <a:xfrm>
            <a:off x="146304" y="6208776"/>
            <a:ext cx="457200" cy="457200"/>
          </a:xfrm>
        </p:spPr>
        <p:txBody>
          <a:bodyPr/>
          <a:lstStyle/>
          <a:p>
            <a:fld id="{856B5DD1-9682-458A-9B84-2A38FC34F1E1}" type="slidenum">
              <a:rPr lang="en-GB" smtClean="0"/>
              <a:t>‹#›</a:t>
            </a:fld>
            <a:endParaRPr lang="en-GB"/>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smtClean="0"/>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4F6409E-CE64-4C5F-8C35-9736AAA7A496}" type="datetimeFigureOut">
              <a:rPr lang="en-GB" smtClean="0"/>
              <a:t>13/01/2018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6B5DD1-9682-458A-9B84-2A38FC34F1E1}"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4F6409E-CE64-4C5F-8C35-9736AAA7A496}" type="datetimeFigureOut">
              <a:rPr lang="en-GB" smtClean="0"/>
              <a:t>13/01/2018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6B5DD1-9682-458A-9B84-2A38FC34F1E1}"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84F6409E-CE64-4C5F-8C35-9736AAA7A496}" type="datetimeFigureOut">
              <a:rPr lang="en-GB" smtClean="0"/>
              <a:t>13/01/2018</a:t>
            </a:fld>
            <a:endParaRPr lang="en-GB"/>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856B5DD1-9682-458A-9B84-2A38FC34F1E1}"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gif"/></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8.gif"/></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gif"/></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GB" dirty="0" smtClean="0"/>
              <a:t>A modern European perception of Ancient Egyptian Magic through the analysis of Amulets, Texts and Jewellery</a:t>
            </a:r>
            <a:endParaRPr lang="en-GB" dirty="0"/>
          </a:p>
        </p:txBody>
      </p:sp>
      <p:sp>
        <p:nvSpPr>
          <p:cNvPr id="2" name="Title 1"/>
          <p:cNvSpPr>
            <a:spLocks noGrp="1"/>
          </p:cNvSpPr>
          <p:nvPr>
            <p:ph type="ctrTitle"/>
          </p:nvPr>
        </p:nvSpPr>
        <p:spPr>
          <a:xfrm>
            <a:off x="683568" y="1556792"/>
            <a:ext cx="7772400" cy="1470025"/>
          </a:xfrm>
        </p:spPr>
        <p:txBody>
          <a:bodyPr/>
          <a:lstStyle/>
          <a:p>
            <a:r>
              <a:rPr lang="en-GB" dirty="0" smtClean="0"/>
              <a:t>Magic in Ancient Egypt</a:t>
            </a:r>
            <a:endParaRPr lang="en-GB" dirty="0"/>
          </a:p>
        </p:txBody>
      </p:sp>
    </p:spTree>
    <p:extLst>
      <p:ext uri="{BB962C8B-B14F-4D97-AF65-F5344CB8AC3E}">
        <p14:creationId xmlns:p14="http://schemas.microsoft.com/office/powerpoint/2010/main" val="235203873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a:t>
            </a:r>
            <a:endParaRPr lang="en-GB" dirty="0"/>
          </a:p>
        </p:txBody>
      </p:sp>
      <p:sp>
        <p:nvSpPr>
          <p:cNvPr id="3" name="Content Placeholder 2"/>
          <p:cNvSpPr>
            <a:spLocks noGrp="1"/>
          </p:cNvSpPr>
          <p:nvPr>
            <p:ph sz="quarter" idx="1"/>
          </p:nvPr>
        </p:nvSpPr>
        <p:spPr/>
        <p:txBody>
          <a:bodyPr/>
          <a:lstStyle/>
          <a:p>
            <a:r>
              <a:rPr lang="en-GB" dirty="0" smtClean="0"/>
              <a:t>To explore the uses of magic in Ancient Egypt</a:t>
            </a:r>
          </a:p>
          <a:p>
            <a:r>
              <a:rPr lang="en-GB" dirty="0" smtClean="0"/>
              <a:t>How certain objects were used in the practice of magic in Ancient Egypt</a:t>
            </a:r>
          </a:p>
          <a:p>
            <a:r>
              <a:rPr lang="en-GB" dirty="0" smtClean="0"/>
              <a:t>Understand how the European perception of objects used in the practice of magic has developed our understanding of Ancient Egypt</a:t>
            </a:r>
          </a:p>
          <a:p>
            <a:r>
              <a:rPr lang="en-GB" dirty="0" smtClean="0"/>
              <a:t>Where the European perception of magic originated and how they shaped our views on magic today</a:t>
            </a:r>
          </a:p>
        </p:txBody>
      </p:sp>
    </p:spTree>
    <p:extLst>
      <p:ext uri="{BB962C8B-B14F-4D97-AF65-F5344CB8AC3E}">
        <p14:creationId xmlns:p14="http://schemas.microsoft.com/office/powerpoint/2010/main" val="100723511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Magic?</a:t>
            </a:r>
            <a:endParaRPr lang="en-GB" dirty="0"/>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27584" y="2204864"/>
            <a:ext cx="2175448" cy="21754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l="11897" r="25758"/>
          <a:stretch/>
        </p:blipFill>
        <p:spPr bwMode="auto">
          <a:xfrm>
            <a:off x="5868144" y="2204864"/>
            <a:ext cx="2482036" cy="21754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677791" y="2006713"/>
            <a:ext cx="1771650" cy="2571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3186633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European Perception of Magic</a:t>
            </a:r>
            <a:endParaRPr lang="en-GB" dirty="0"/>
          </a:p>
        </p:txBody>
      </p:sp>
      <p:sp>
        <p:nvSpPr>
          <p:cNvPr id="3" name="Content Placeholder 2"/>
          <p:cNvSpPr>
            <a:spLocks noGrp="1"/>
          </p:cNvSpPr>
          <p:nvPr>
            <p:ph sz="quarter" idx="1"/>
          </p:nvPr>
        </p:nvSpPr>
        <p:spPr>
          <a:xfrm>
            <a:off x="2771800" y="2829644"/>
            <a:ext cx="3384376" cy="1621160"/>
          </a:xfrm>
        </p:spPr>
        <p:txBody>
          <a:bodyPr>
            <a:normAutofit fontScale="92500" lnSpcReduction="10000"/>
          </a:bodyPr>
          <a:lstStyle/>
          <a:p>
            <a:r>
              <a:rPr lang="en-GB" dirty="0" smtClean="0"/>
              <a:t>J</a:t>
            </a:r>
            <a:r>
              <a:rPr lang="en-GB" dirty="0" smtClean="0"/>
              <a:t>. K. Rowling – Defence Against the Dark </a:t>
            </a:r>
            <a:r>
              <a:rPr lang="en-GB" dirty="0" smtClean="0"/>
              <a:t>Arts</a:t>
            </a:r>
          </a:p>
          <a:p>
            <a:r>
              <a:rPr lang="en-GB" dirty="0" smtClean="0"/>
              <a:t>Brothers Grimm</a:t>
            </a:r>
            <a:endParaRPr lang="en-GB" dirty="0" smtClean="0"/>
          </a:p>
          <a:p>
            <a:r>
              <a:rPr lang="en-GB" dirty="0" smtClean="0"/>
              <a:t>Cavendish (1990)</a:t>
            </a:r>
            <a:endParaRPr lang="en-GB" dirty="0" smtClean="0"/>
          </a:p>
        </p:txBody>
      </p:sp>
      <p:pic>
        <p:nvPicPr>
          <p:cNvPr id="5122" name="Picture 2" descr="Image result for defence against the dark art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56176" y="2056370"/>
            <a:ext cx="2590631" cy="3167708"/>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Image result for Brothers Grimm"/>
          <p:cNvPicPr>
            <a:picLocks noChangeAspect="1" noChangeArrowheads="1"/>
          </p:cNvPicPr>
          <p:nvPr/>
        </p:nvPicPr>
        <p:blipFill rotWithShape="1">
          <a:blip r:embed="rId4">
            <a:extLst>
              <a:ext uri="{28A0092B-C50C-407E-A947-70E740481C1C}">
                <a14:useLocalDpi xmlns:a14="http://schemas.microsoft.com/office/drawing/2010/main" val="0"/>
              </a:ext>
            </a:extLst>
          </a:blip>
          <a:srcRect l="29333" r="28667"/>
          <a:stretch/>
        </p:blipFill>
        <p:spPr bwMode="auto">
          <a:xfrm>
            <a:off x="664468" y="2132856"/>
            <a:ext cx="1963316" cy="31163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276906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Magic in Ancient Egypt</a:t>
            </a:r>
            <a:endParaRPr lang="en-GB" dirty="0"/>
          </a:p>
        </p:txBody>
      </p:sp>
      <p:sp>
        <p:nvSpPr>
          <p:cNvPr id="3" name="Content Placeholder 2"/>
          <p:cNvSpPr>
            <a:spLocks noGrp="1"/>
          </p:cNvSpPr>
          <p:nvPr>
            <p:ph sz="quarter" idx="1"/>
          </p:nvPr>
        </p:nvSpPr>
        <p:spPr/>
        <p:txBody>
          <a:bodyPr>
            <a:normAutofit/>
          </a:bodyPr>
          <a:lstStyle/>
          <a:p>
            <a:r>
              <a:rPr lang="en-GB" dirty="0" smtClean="0"/>
              <a:t>Creator of </a:t>
            </a:r>
            <a:r>
              <a:rPr lang="en-GB" dirty="0" err="1" smtClean="0"/>
              <a:t>Maat</a:t>
            </a:r>
            <a:endParaRPr lang="en-GB" i="1" dirty="0" smtClean="0"/>
          </a:p>
          <a:p>
            <a:r>
              <a:rPr lang="en-GB" dirty="0" smtClean="0"/>
              <a:t>Continuation of creating and protecting </a:t>
            </a:r>
            <a:r>
              <a:rPr lang="en-GB" i="1" dirty="0" err="1" smtClean="0"/>
              <a:t>maat</a:t>
            </a:r>
            <a:r>
              <a:rPr lang="en-GB" dirty="0" smtClean="0"/>
              <a:t> (Pinch. 2006)</a:t>
            </a:r>
          </a:p>
          <a:p>
            <a:r>
              <a:rPr lang="en-GB" dirty="0" smtClean="0"/>
              <a:t>Written spells, Objects, Funerary and Ritual</a:t>
            </a:r>
          </a:p>
          <a:p>
            <a:r>
              <a:rPr lang="en-GB" dirty="0" smtClean="0"/>
              <a:t>Medicine, fertility, funerary/dead</a:t>
            </a:r>
          </a:p>
          <a:p>
            <a:r>
              <a:rPr lang="en-GB" dirty="0" smtClean="0"/>
              <a:t>Deities, chaos, </a:t>
            </a:r>
            <a:r>
              <a:rPr lang="en-GB" dirty="0" err="1" smtClean="0"/>
              <a:t>abnormals</a:t>
            </a:r>
            <a:r>
              <a:rPr lang="en-GB" dirty="0" smtClean="0"/>
              <a:t>, the dead and Kings</a:t>
            </a:r>
          </a:p>
          <a:p>
            <a:r>
              <a:rPr lang="en-GB" dirty="0" smtClean="0"/>
              <a:t>Creation or destruction – No good or bad</a:t>
            </a:r>
          </a:p>
        </p:txBody>
      </p:sp>
    </p:spTree>
    <p:extLst>
      <p:ext uri="{BB962C8B-B14F-4D97-AF65-F5344CB8AC3E}">
        <p14:creationId xmlns:p14="http://schemas.microsoft.com/office/powerpoint/2010/main" val="364783040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Heka –God of Magic and Medicine</a:t>
            </a:r>
            <a:endParaRPr lang="en-GB" dirty="0"/>
          </a:p>
        </p:txBody>
      </p:sp>
      <p:sp>
        <p:nvSpPr>
          <p:cNvPr id="3" name="Content Placeholder 2"/>
          <p:cNvSpPr>
            <a:spLocks noGrp="1"/>
          </p:cNvSpPr>
          <p:nvPr>
            <p:ph sz="quarter" idx="1"/>
          </p:nvPr>
        </p:nvSpPr>
        <p:spPr>
          <a:xfrm>
            <a:off x="467544" y="1479028"/>
            <a:ext cx="4824536" cy="4572000"/>
          </a:xfrm>
        </p:spPr>
        <p:txBody>
          <a:bodyPr>
            <a:normAutofit/>
          </a:bodyPr>
          <a:lstStyle/>
          <a:p>
            <a:r>
              <a:rPr lang="en-GB" i="1" dirty="0" smtClean="0"/>
              <a:t>Heka</a:t>
            </a:r>
            <a:r>
              <a:rPr lang="en-GB" dirty="0" smtClean="0"/>
              <a:t> – Magic – used by the creator to create and maintain the world</a:t>
            </a:r>
          </a:p>
          <a:p>
            <a:r>
              <a:rPr lang="en-GB" dirty="0" smtClean="0"/>
              <a:t>Heka – Human form associated with the creator</a:t>
            </a:r>
          </a:p>
          <a:p>
            <a:r>
              <a:rPr lang="en-GB" dirty="0" smtClean="0"/>
              <a:t>Authority </a:t>
            </a:r>
            <a:r>
              <a:rPr lang="en-GB" dirty="0" smtClean="0"/>
              <a:t>of the </a:t>
            </a:r>
            <a:r>
              <a:rPr lang="en-GB" u="sng" dirty="0" smtClean="0"/>
              <a:t>Pyramid and Coffin Texts</a:t>
            </a:r>
          </a:p>
          <a:p>
            <a:r>
              <a:rPr lang="en-GB" u="sng" dirty="0" smtClean="0"/>
              <a:t>Protector of </a:t>
            </a:r>
            <a:r>
              <a:rPr lang="en-GB" u="sng" dirty="0" smtClean="0"/>
              <a:t>souls </a:t>
            </a:r>
            <a:r>
              <a:rPr lang="en-GB" dirty="0" smtClean="0"/>
              <a:t> - </a:t>
            </a:r>
            <a:r>
              <a:rPr lang="en-GB" i="1" dirty="0" err="1" smtClean="0"/>
              <a:t>ba</a:t>
            </a:r>
            <a:r>
              <a:rPr lang="en-GB" dirty="0" smtClean="0"/>
              <a:t> of the sun god</a:t>
            </a:r>
          </a:p>
          <a:p>
            <a:r>
              <a:rPr lang="en-GB" dirty="0" smtClean="0"/>
              <a:t>No temples, shrines or cults</a:t>
            </a:r>
          </a:p>
          <a:p>
            <a:r>
              <a:rPr lang="en-GB" u="sng" dirty="0" smtClean="0"/>
              <a:t>‘Priests of Heka’</a:t>
            </a:r>
            <a:endParaRPr lang="en-GB" u="sng" dirty="0" smtClean="0"/>
          </a:p>
        </p:txBody>
      </p:sp>
      <p:pic>
        <p:nvPicPr>
          <p:cNvPr id="1028" name="Picture 4" descr="https://www.ancient.eu/img/r/p/750x750/5988.jpg?v=148568265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10109" y="1484784"/>
            <a:ext cx="2331686" cy="416372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6282332" y="5857730"/>
            <a:ext cx="2587239" cy="646331"/>
          </a:xfrm>
          <a:prstGeom prst="rect">
            <a:avLst/>
          </a:prstGeom>
          <a:noFill/>
        </p:spPr>
        <p:txBody>
          <a:bodyPr wrap="square" rtlCol="0">
            <a:spAutoFit/>
          </a:bodyPr>
          <a:lstStyle/>
          <a:p>
            <a:r>
              <a:rPr lang="en-GB" dirty="0" smtClean="0"/>
              <a:t>Heka statue, Museum of Ancient Egypt at Cairo</a:t>
            </a:r>
            <a:endParaRPr lang="en-GB" dirty="0"/>
          </a:p>
        </p:txBody>
      </p:sp>
      <p:pic>
        <p:nvPicPr>
          <p:cNvPr id="1026" name="Picture 2" descr="Image result for the flax hieroglyph"/>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62690" y="2924944"/>
            <a:ext cx="1616303" cy="16163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715942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result for caduceus medicine"/>
          <p:cNvPicPr>
            <a:picLocks noChangeAspect="1" noChangeArrowheads="1"/>
          </p:cNvPicPr>
          <p:nvPr/>
        </p:nvPicPr>
        <p:blipFill rotWithShape="1">
          <a:blip r:embed="rId3">
            <a:extLst>
              <a:ext uri="{28A0092B-C50C-407E-A947-70E740481C1C}">
                <a14:useLocalDpi xmlns:a14="http://schemas.microsoft.com/office/drawing/2010/main" val="0"/>
              </a:ext>
            </a:extLst>
          </a:blip>
          <a:srcRect l="10996" r="9082"/>
          <a:stretch/>
        </p:blipFill>
        <p:spPr bwMode="auto">
          <a:xfrm>
            <a:off x="1259632" y="2132856"/>
            <a:ext cx="3168869" cy="2610248"/>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Image result for the flax hieroglyph"/>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48064" y="1953784"/>
            <a:ext cx="2968392" cy="29683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49156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592" y="260648"/>
            <a:ext cx="7772400" cy="1143000"/>
          </a:xfrm>
        </p:spPr>
        <p:txBody>
          <a:bodyPr/>
          <a:lstStyle/>
          <a:p>
            <a:r>
              <a:rPr lang="en-GB" dirty="0" smtClean="0"/>
              <a:t>Magical Objects</a:t>
            </a:r>
            <a:endParaRPr lang="en-GB" dirty="0"/>
          </a:p>
        </p:txBody>
      </p:sp>
      <p:sp>
        <p:nvSpPr>
          <p:cNvPr id="3" name="Content Placeholder 2"/>
          <p:cNvSpPr>
            <a:spLocks noGrp="1"/>
          </p:cNvSpPr>
          <p:nvPr>
            <p:ph sz="quarter" idx="1"/>
          </p:nvPr>
        </p:nvSpPr>
        <p:spPr>
          <a:xfrm>
            <a:off x="914400" y="1447800"/>
            <a:ext cx="4737720" cy="4599856"/>
          </a:xfrm>
        </p:spPr>
        <p:txBody>
          <a:bodyPr>
            <a:normAutofit/>
          </a:bodyPr>
          <a:lstStyle/>
          <a:p>
            <a:r>
              <a:rPr lang="en-GB" dirty="0" smtClean="0"/>
              <a:t>The Pyramid </a:t>
            </a:r>
            <a:r>
              <a:rPr lang="en-GB" dirty="0" smtClean="0"/>
              <a:t>Texts</a:t>
            </a:r>
          </a:p>
          <a:p>
            <a:r>
              <a:rPr lang="en-GB" dirty="0" smtClean="0"/>
              <a:t>The Coffin Texts – Map to the afterlife</a:t>
            </a:r>
          </a:p>
          <a:p>
            <a:r>
              <a:rPr lang="en-GB" dirty="0" smtClean="0"/>
              <a:t>The Book of the Dead – ‘Bible of Ancient Egypt’</a:t>
            </a:r>
            <a:endParaRPr lang="en-GB" dirty="0" smtClean="0"/>
          </a:p>
          <a:p>
            <a:r>
              <a:rPr lang="en-GB" u="sng" dirty="0" smtClean="0"/>
              <a:t>Amulets</a:t>
            </a:r>
            <a:r>
              <a:rPr lang="en-GB" dirty="0" smtClean="0"/>
              <a:t>, Necklaces,  Bracelets, Tattoos, Texts</a:t>
            </a:r>
          </a:p>
          <a:p>
            <a:r>
              <a:rPr lang="en-GB" dirty="0" smtClean="0"/>
              <a:t>Protection magic – Fertility, medicine, voyages, afterlife</a:t>
            </a:r>
          </a:p>
          <a:p>
            <a:endParaRPr lang="en-GB" dirty="0"/>
          </a:p>
        </p:txBody>
      </p:sp>
      <p:pic>
        <p:nvPicPr>
          <p:cNvPr id="3074" name="Picture 2" descr="Coffin Decorated with the Book of Two Way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52120" y="908720"/>
            <a:ext cx="2675698" cy="352839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5652120" y="4581128"/>
            <a:ext cx="3096344" cy="646331"/>
          </a:xfrm>
          <a:prstGeom prst="rect">
            <a:avLst/>
          </a:prstGeom>
          <a:noFill/>
        </p:spPr>
        <p:txBody>
          <a:bodyPr wrap="square" rtlCol="0">
            <a:spAutoFit/>
          </a:bodyPr>
          <a:lstStyle/>
          <a:p>
            <a:r>
              <a:rPr lang="en-GB" dirty="0" smtClean="0"/>
              <a:t>Inside of coffin decorated with the Coffin Texts, British Museum</a:t>
            </a:r>
            <a:endParaRPr lang="en-GB" dirty="0"/>
          </a:p>
        </p:txBody>
      </p:sp>
    </p:spTree>
    <p:extLst>
      <p:ext uri="{BB962C8B-B14F-4D97-AF65-F5344CB8AC3E}">
        <p14:creationId xmlns:p14="http://schemas.microsoft.com/office/powerpoint/2010/main" val="190975423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Case Study - Amulets</a:t>
            </a:r>
            <a:endParaRPr lang="en-GB" dirty="0"/>
          </a:p>
        </p:txBody>
      </p:sp>
      <p:sp>
        <p:nvSpPr>
          <p:cNvPr id="3" name="Content Placeholder 2"/>
          <p:cNvSpPr>
            <a:spLocks noGrp="1"/>
          </p:cNvSpPr>
          <p:nvPr>
            <p:ph sz="quarter" idx="1"/>
          </p:nvPr>
        </p:nvSpPr>
        <p:spPr>
          <a:xfrm>
            <a:off x="914400" y="1447800"/>
            <a:ext cx="4809728" cy="4572000"/>
          </a:xfrm>
        </p:spPr>
        <p:txBody>
          <a:bodyPr/>
          <a:lstStyle/>
          <a:p>
            <a:r>
              <a:rPr lang="en-GB" dirty="0" smtClean="0"/>
              <a:t>Images of gods – possessed power</a:t>
            </a:r>
          </a:p>
          <a:p>
            <a:r>
              <a:rPr lang="en-GB" dirty="0" smtClean="0"/>
              <a:t>Eye of Horus - </a:t>
            </a:r>
            <a:r>
              <a:rPr lang="en-GB" i="1" dirty="0" err="1" smtClean="0"/>
              <a:t>Wedjet</a:t>
            </a:r>
            <a:endParaRPr lang="en-GB" dirty="0" smtClean="0"/>
          </a:p>
          <a:p>
            <a:r>
              <a:rPr lang="en-GB" dirty="0" smtClean="0"/>
              <a:t>Jewellery – symbols used as amulets</a:t>
            </a:r>
          </a:p>
          <a:p>
            <a:r>
              <a:rPr lang="en-GB" dirty="0" smtClean="0"/>
              <a:t>Medicine – gods VS demons</a:t>
            </a:r>
          </a:p>
          <a:p>
            <a:r>
              <a:rPr lang="en-GB" dirty="0" smtClean="0"/>
              <a:t>The Heart Scarab</a:t>
            </a:r>
          </a:p>
        </p:txBody>
      </p:sp>
      <p:pic>
        <p:nvPicPr>
          <p:cNvPr id="4098" name="Picture 2" descr="Back of heart scarab."/>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648644" y="4149080"/>
            <a:ext cx="3024336" cy="2013344"/>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FIC.07.16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541158" y="3212976"/>
            <a:ext cx="1777813" cy="267053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6052120" y="5989398"/>
            <a:ext cx="2664296" cy="646331"/>
          </a:xfrm>
          <a:prstGeom prst="rect">
            <a:avLst/>
          </a:prstGeom>
          <a:noFill/>
        </p:spPr>
        <p:txBody>
          <a:bodyPr wrap="square" rtlCol="0">
            <a:spAutoFit/>
          </a:bodyPr>
          <a:lstStyle/>
          <a:p>
            <a:r>
              <a:rPr lang="en-GB" dirty="0" smtClean="0"/>
              <a:t>Heart Scarab, John Hopkins Archaeological Museum</a:t>
            </a:r>
            <a:endParaRPr lang="en-GB" dirty="0"/>
          </a:p>
        </p:txBody>
      </p:sp>
      <p:pic>
        <p:nvPicPr>
          <p:cNvPr id="4102" name="Picture 6" descr="Image result for eye of horus"/>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960070" y="548680"/>
            <a:ext cx="2448272" cy="188312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6372200" y="2708920"/>
            <a:ext cx="2344216" cy="369332"/>
          </a:xfrm>
          <a:prstGeom prst="rect">
            <a:avLst/>
          </a:prstGeom>
          <a:noFill/>
        </p:spPr>
        <p:txBody>
          <a:bodyPr wrap="square" rtlCol="0">
            <a:spAutoFit/>
          </a:bodyPr>
          <a:lstStyle/>
          <a:p>
            <a:r>
              <a:rPr lang="en-GB" dirty="0" smtClean="0"/>
              <a:t>Eye of Horus (</a:t>
            </a:r>
            <a:r>
              <a:rPr lang="en-GB" i="1" dirty="0" err="1" smtClean="0"/>
              <a:t>Wadjet</a:t>
            </a:r>
            <a:r>
              <a:rPr lang="en-GB" dirty="0" smtClean="0"/>
              <a:t>)</a:t>
            </a:r>
            <a:endParaRPr lang="en-GB" dirty="0"/>
          </a:p>
        </p:txBody>
      </p:sp>
    </p:spTree>
    <p:extLst>
      <p:ext uri="{BB962C8B-B14F-4D97-AF65-F5344CB8AC3E}">
        <p14:creationId xmlns:p14="http://schemas.microsoft.com/office/powerpoint/2010/main" val="393053825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next?</a:t>
            </a:r>
            <a:endParaRPr lang="en-GB" dirty="0"/>
          </a:p>
        </p:txBody>
      </p:sp>
      <p:sp>
        <p:nvSpPr>
          <p:cNvPr id="3" name="Content Placeholder 2"/>
          <p:cNvSpPr>
            <a:spLocks noGrp="1"/>
          </p:cNvSpPr>
          <p:nvPr>
            <p:ph sz="quarter" idx="1"/>
          </p:nvPr>
        </p:nvSpPr>
        <p:spPr/>
        <p:txBody>
          <a:bodyPr/>
          <a:lstStyle/>
          <a:p>
            <a:r>
              <a:rPr lang="en-GB" dirty="0" smtClean="0"/>
              <a:t>Start to write!</a:t>
            </a:r>
          </a:p>
          <a:p>
            <a:r>
              <a:rPr lang="en-GB" dirty="0" smtClean="0"/>
              <a:t>Main focus of magic? – </a:t>
            </a:r>
            <a:r>
              <a:rPr lang="en-GB" u="sng" dirty="0" smtClean="0"/>
              <a:t>Medicine and Heka – Protection</a:t>
            </a:r>
          </a:p>
          <a:p>
            <a:r>
              <a:rPr lang="en-GB" dirty="0" smtClean="0"/>
              <a:t>Focus on type of magic used with amulets?</a:t>
            </a:r>
          </a:p>
          <a:p>
            <a:r>
              <a:rPr lang="en-GB" dirty="0" smtClean="0"/>
              <a:t>Comparison with ancient Egyptian magicians and modern magicians?</a:t>
            </a:r>
          </a:p>
          <a:p>
            <a:r>
              <a:rPr lang="en-GB" dirty="0" smtClean="0"/>
              <a:t>More European scholars on the views on Egyptian magic and magic itself</a:t>
            </a:r>
          </a:p>
          <a:p>
            <a:r>
              <a:rPr lang="en-GB" dirty="0" smtClean="0"/>
              <a:t>Too close to Harry Potter? </a:t>
            </a:r>
          </a:p>
          <a:p>
            <a:r>
              <a:rPr lang="en-GB" dirty="0" smtClean="0"/>
              <a:t>The title? Continuously changes</a:t>
            </a:r>
          </a:p>
          <a:p>
            <a:endParaRPr lang="en-GB" dirty="0" smtClean="0"/>
          </a:p>
        </p:txBody>
      </p:sp>
    </p:spTree>
    <p:extLst>
      <p:ext uri="{BB962C8B-B14F-4D97-AF65-F5344CB8AC3E}">
        <p14:creationId xmlns:p14="http://schemas.microsoft.com/office/powerpoint/2010/main" val="63266907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sz="quarter" idx="1"/>
          </p:nvPr>
        </p:nvSpPr>
        <p:spPr/>
        <p:txBody>
          <a:bodyPr>
            <a:normAutofit fontScale="85000" lnSpcReduction="20000"/>
          </a:bodyPr>
          <a:lstStyle/>
          <a:p>
            <a:r>
              <a:rPr lang="en-GB" sz="2800" dirty="0">
                <a:solidFill>
                  <a:srgbClr val="000000"/>
                </a:solidFill>
                <a:latin typeface="Calibri"/>
                <a:ea typeface="Times New Roman"/>
                <a:cs typeface="Times New Roman"/>
              </a:rPr>
              <a:t>Budge. E. A. W (2017) </a:t>
            </a:r>
            <a:r>
              <a:rPr lang="en-GB" sz="2800" i="1" dirty="0">
                <a:solidFill>
                  <a:srgbClr val="000000"/>
                </a:solidFill>
                <a:latin typeface="Calibri"/>
                <a:ea typeface="Times New Roman"/>
                <a:cs typeface="Times New Roman"/>
              </a:rPr>
              <a:t>Egyptian Magic: A history of ancient Egyptian magical practices including amulets, names, spells, enchantments, figures, formulae, supernatural ceremonies, and words of power</a:t>
            </a:r>
            <a:r>
              <a:rPr lang="en-GB" sz="2800" dirty="0">
                <a:solidFill>
                  <a:srgbClr val="000000"/>
                </a:solidFill>
                <a:latin typeface="Calibri"/>
                <a:ea typeface="Times New Roman"/>
                <a:cs typeface="Times New Roman"/>
              </a:rPr>
              <a:t>. </a:t>
            </a:r>
            <a:r>
              <a:rPr lang="en-GB" sz="2800" dirty="0" err="1">
                <a:solidFill>
                  <a:srgbClr val="000000"/>
                </a:solidFill>
                <a:latin typeface="Calibri"/>
                <a:ea typeface="Times New Roman"/>
                <a:cs typeface="Times New Roman"/>
              </a:rPr>
              <a:t>Chartwell</a:t>
            </a:r>
            <a:r>
              <a:rPr lang="en-GB" sz="2800" dirty="0">
                <a:solidFill>
                  <a:srgbClr val="000000"/>
                </a:solidFill>
                <a:latin typeface="Calibri"/>
                <a:ea typeface="Times New Roman"/>
                <a:cs typeface="Times New Roman"/>
              </a:rPr>
              <a:t> Books</a:t>
            </a:r>
            <a:endParaRPr lang="en-GB" sz="3200" dirty="0">
              <a:latin typeface="Times New Roman"/>
              <a:ea typeface="Times New Roman"/>
            </a:endParaRPr>
          </a:p>
          <a:p>
            <a:r>
              <a:rPr lang="en-GB" sz="2800" dirty="0">
                <a:solidFill>
                  <a:srgbClr val="000000"/>
                </a:solidFill>
                <a:latin typeface="Calibri"/>
                <a:ea typeface="Times New Roman"/>
                <a:cs typeface="Times New Roman"/>
              </a:rPr>
              <a:t>Cavendish. R (1990) </a:t>
            </a:r>
            <a:r>
              <a:rPr lang="en-GB" sz="2800" i="1" dirty="0">
                <a:solidFill>
                  <a:srgbClr val="000000"/>
                </a:solidFill>
                <a:latin typeface="Calibri"/>
                <a:ea typeface="Times New Roman"/>
                <a:cs typeface="Times New Roman"/>
              </a:rPr>
              <a:t>A History of Magic</a:t>
            </a:r>
            <a:r>
              <a:rPr lang="en-GB" sz="2800" dirty="0">
                <a:solidFill>
                  <a:srgbClr val="000000"/>
                </a:solidFill>
                <a:latin typeface="Calibri"/>
                <a:ea typeface="Times New Roman"/>
                <a:cs typeface="Times New Roman"/>
              </a:rPr>
              <a:t>. ARKANA</a:t>
            </a:r>
            <a:endParaRPr lang="en-GB" sz="3200" dirty="0">
              <a:latin typeface="Times New Roman"/>
              <a:ea typeface="Times New Roman"/>
            </a:endParaRPr>
          </a:p>
          <a:p>
            <a:r>
              <a:rPr lang="en-GB" sz="2800" dirty="0" err="1">
                <a:solidFill>
                  <a:srgbClr val="000000"/>
                </a:solidFill>
                <a:latin typeface="Calibri"/>
                <a:ea typeface="Times New Roman"/>
                <a:cs typeface="Times New Roman"/>
              </a:rPr>
              <a:t>Goelet</a:t>
            </a:r>
            <a:r>
              <a:rPr lang="en-GB" sz="2800" dirty="0">
                <a:solidFill>
                  <a:srgbClr val="000000"/>
                </a:solidFill>
                <a:latin typeface="Calibri"/>
                <a:ea typeface="Times New Roman"/>
                <a:cs typeface="Times New Roman"/>
              </a:rPr>
              <a:t>. O (2015) </a:t>
            </a:r>
            <a:r>
              <a:rPr lang="en-GB" sz="2800" i="1" dirty="0">
                <a:solidFill>
                  <a:srgbClr val="000000"/>
                </a:solidFill>
                <a:latin typeface="Calibri"/>
                <a:ea typeface="Times New Roman"/>
                <a:cs typeface="Times New Roman"/>
              </a:rPr>
              <a:t>The Egyptian Book of the Dead: The Book of Going Forth by Day: The Complete Papyrus of </a:t>
            </a:r>
            <a:r>
              <a:rPr lang="en-GB" sz="2800" i="1" dirty="0" err="1">
                <a:solidFill>
                  <a:srgbClr val="000000"/>
                </a:solidFill>
                <a:latin typeface="Calibri"/>
                <a:ea typeface="Times New Roman"/>
                <a:cs typeface="Times New Roman"/>
              </a:rPr>
              <a:t>Ani</a:t>
            </a:r>
            <a:r>
              <a:rPr lang="en-GB" sz="2800" i="1" dirty="0">
                <a:solidFill>
                  <a:srgbClr val="000000"/>
                </a:solidFill>
                <a:latin typeface="Calibri"/>
                <a:ea typeface="Times New Roman"/>
                <a:cs typeface="Times New Roman"/>
              </a:rPr>
              <a:t> Featuring Integrated Text and Full-</a:t>
            </a:r>
            <a:r>
              <a:rPr lang="en-GB" sz="2800" i="1" dirty="0" err="1">
                <a:solidFill>
                  <a:srgbClr val="000000"/>
                </a:solidFill>
                <a:latin typeface="Calibri"/>
                <a:ea typeface="Times New Roman"/>
                <a:cs typeface="Times New Roman"/>
              </a:rPr>
              <a:t>Color</a:t>
            </a:r>
            <a:r>
              <a:rPr lang="en-GB" sz="2800" i="1" dirty="0">
                <a:solidFill>
                  <a:srgbClr val="000000"/>
                </a:solidFill>
                <a:latin typeface="Calibri"/>
                <a:ea typeface="Times New Roman"/>
                <a:cs typeface="Times New Roman"/>
              </a:rPr>
              <a:t> Images</a:t>
            </a:r>
            <a:r>
              <a:rPr lang="en-GB" sz="2800" dirty="0">
                <a:solidFill>
                  <a:srgbClr val="000000"/>
                </a:solidFill>
                <a:latin typeface="Calibri"/>
                <a:ea typeface="Times New Roman"/>
                <a:cs typeface="Times New Roman"/>
              </a:rPr>
              <a:t>. Chronicle Books</a:t>
            </a:r>
            <a:endParaRPr lang="en-GB" sz="3200" dirty="0">
              <a:latin typeface="Times New Roman"/>
              <a:ea typeface="Times New Roman"/>
            </a:endParaRPr>
          </a:p>
          <a:p>
            <a:r>
              <a:rPr lang="en-GB" sz="2800" dirty="0" err="1">
                <a:solidFill>
                  <a:srgbClr val="000000"/>
                </a:solidFill>
                <a:latin typeface="Calibri"/>
                <a:ea typeface="Times New Roman"/>
                <a:cs typeface="Times New Roman"/>
              </a:rPr>
              <a:t>Mahdy</a:t>
            </a:r>
            <a:r>
              <a:rPr lang="en-GB" sz="2800" dirty="0">
                <a:solidFill>
                  <a:srgbClr val="000000"/>
                </a:solidFill>
                <a:latin typeface="Calibri"/>
                <a:ea typeface="Times New Roman"/>
                <a:cs typeface="Times New Roman"/>
              </a:rPr>
              <a:t>. C. E (1991) </a:t>
            </a:r>
            <a:r>
              <a:rPr lang="en-GB" sz="2800" i="1" dirty="0">
                <a:solidFill>
                  <a:srgbClr val="000000"/>
                </a:solidFill>
                <a:latin typeface="Calibri"/>
                <a:ea typeface="Times New Roman"/>
                <a:cs typeface="Times New Roman"/>
              </a:rPr>
              <a:t>Mummies, myth and magic in Ancient Egypt</a:t>
            </a:r>
            <a:r>
              <a:rPr lang="en-GB" sz="2800" dirty="0">
                <a:solidFill>
                  <a:srgbClr val="000000"/>
                </a:solidFill>
                <a:latin typeface="Calibri"/>
                <a:ea typeface="Times New Roman"/>
                <a:cs typeface="Times New Roman"/>
              </a:rPr>
              <a:t>. Thames and Hudson Ltd, London</a:t>
            </a:r>
            <a:endParaRPr lang="en-GB" sz="3200" dirty="0">
              <a:latin typeface="Times New Roman"/>
              <a:ea typeface="Times New Roman"/>
            </a:endParaRPr>
          </a:p>
          <a:p>
            <a:r>
              <a:rPr lang="en-GB" sz="2800" dirty="0">
                <a:solidFill>
                  <a:srgbClr val="000000"/>
                </a:solidFill>
                <a:latin typeface="Calibri"/>
                <a:ea typeface="Times New Roman"/>
                <a:cs typeface="Times New Roman"/>
              </a:rPr>
              <a:t>Pinch. G (2004) </a:t>
            </a:r>
            <a:r>
              <a:rPr lang="en-GB" sz="2800" i="1" dirty="0">
                <a:solidFill>
                  <a:srgbClr val="000000"/>
                </a:solidFill>
                <a:latin typeface="Calibri"/>
                <a:ea typeface="Times New Roman"/>
                <a:cs typeface="Times New Roman"/>
              </a:rPr>
              <a:t>Egyptian Mythology: A Guide to the Gods, Goddesses, and Traditions of Ancient Egypt</a:t>
            </a:r>
            <a:r>
              <a:rPr lang="en-GB" sz="2800" dirty="0">
                <a:solidFill>
                  <a:srgbClr val="000000"/>
                </a:solidFill>
                <a:latin typeface="Calibri"/>
                <a:ea typeface="Times New Roman"/>
                <a:cs typeface="Times New Roman"/>
              </a:rPr>
              <a:t>. Oxford University Press</a:t>
            </a:r>
            <a:endParaRPr lang="en-GB" sz="3200" dirty="0">
              <a:latin typeface="Times New Roman"/>
              <a:ea typeface="Times New Roman"/>
            </a:endParaRPr>
          </a:p>
          <a:p>
            <a:pPr marL="0" indent="0">
              <a:buNone/>
            </a:pPr>
            <a:endParaRPr lang="en-GB" dirty="0"/>
          </a:p>
        </p:txBody>
      </p:sp>
    </p:spTree>
    <p:extLst>
      <p:ext uri="{BB962C8B-B14F-4D97-AF65-F5344CB8AC3E}">
        <p14:creationId xmlns:p14="http://schemas.microsoft.com/office/powerpoint/2010/main" val="21380893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 Cont.</a:t>
            </a:r>
            <a:endParaRPr lang="en-GB" dirty="0"/>
          </a:p>
        </p:txBody>
      </p:sp>
      <p:sp>
        <p:nvSpPr>
          <p:cNvPr id="3" name="Content Placeholder 2"/>
          <p:cNvSpPr>
            <a:spLocks noGrp="1"/>
          </p:cNvSpPr>
          <p:nvPr>
            <p:ph sz="quarter" idx="1"/>
          </p:nvPr>
        </p:nvSpPr>
        <p:spPr/>
        <p:txBody>
          <a:bodyPr>
            <a:normAutofit lnSpcReduction="10000"/>
          </a:bodyPr>
          <a:lstStyle/>
          <a:p>
            <a:r>
              <a:rPr lang="en-GB" sz="2400" dirty="0">
                <a:solidFill>
                  <a:srgbClr val="000000"/>
                </a:solidFill>
                <a:latin typeface="Calibri"/>
                <a:ea typeface="Times New Roman"/>
                <a:cs typeface="Times New Roman"/>
              </a:rPr>
              <a:t>Pinch. G (2006) </a:t>
            </a:r>
            <a:r>
              <a:rPr lang="en-GB" sz="2400" i="1" dirty="0">
                <a:solidFill>
                  <a:srgbClr val="000000"/>
                </a:solidFill>
                <a:latin typeface="Calibri"/>
                <a:ea typeface="Times New Roman"/>
                <a:cs typeface="Times New Roman"/>
              </a:rPr>
              <a:t>Magic in Ancient Egypt</a:t>
            </a:r>
            <a:r>
              <a:rPr lang="en-GB" sz="2400" dirty="0">
                <a:solidFill>
                  <a:srgbClr val="000000"/>
                </a:solidFill>
                <a:latin typeface="Calibri"/>
                <a:ea typeface="Times New Roman"/>
                <a:cs typeface="Times New Roman"/>
              </a:rPr>
              <a:t>. (revised edition) University of Texas Press, Austin. </a:t>
            </a:r>
            <a:endParaRPr lang="en-GB" sz="2800" dirty="0">
              <a:latin typeface="Times New Roman"/>
              <a:ea typeface="Times New Roman"/>
            </a:endParaRPr>
          </a:p>
          <a:p>
            <a:r>
              <a:rPr lang="en-GB" sz="2400" dirty="0" err="1">
                <a:solidFill>
                  <a:srgbClr val="000000"/>
                </a:solidFill>
                <a:latin typeface="Calibri"/>
                <a:ea typeface="Times New Roman"/>
                <a:cs typeface="Times New Roman"/>
              </a:rPr>
              <a:t>Rankine</a:t>
            </a:r>
            <a:r>
              <a:rPr lang="en-GB" sz="2400" dirty="0">
                <a:solidFill>
                  <a:srgbClr val="000000"/>
                </a:solidFill>
                <a:latin typeface="Calibri"/>
                <a:ea typeface="Times New Roman"/>
                <a:cs typeface="Times New Roman"/>
              </a:rPr>
              <a:t>. D (2006) </a:t>
            </a:r>
            <a:r>
              <a:rPr lang="en-GB" sz="2400" i="1" dirty="0">
                <a:solidFill>
                  <a:srgbClr val="000000"/>
                </a:solidFill>
                <a:latin typeface="Calibri"/>
                <a:ea typeface="Times New Roman"/>
                <a:cs typeface="Times New Roman"/>
              </a:rPr>
              <a:t>Heka: The Practices of Ancient Egyptian Ritual and Magic: The Practices of Ancient Egyptian Ritual and Magic</a:t>
            </a:r>
            <a:r>
              <a:rPr lang="en-GB" sz="2400" dirty="0">
                <a:solidFill>
                  <a:srgbClr val="000000"/>
                </a:solidFill>
                <a:latin typeface="Calibri"/>
                <a:ea typeface="Times New Roman"/>
                <a:cs typeface="Times New Roman"/>
              </a:rPr>
              <a:t>. </a:t>
            </a:r>
            <a:r>
              <a:rPr lang="en-GB" sz="2400" dirty="0" err="1">
                <a:solidFill>
                  <a:srgbClr val="000000"/>
                </a:solidFill>
                <a:latin typeface="Calibri"/>
                <a:ea typeface="Times New Roman"/>
                <a:cs typeface="Times New Roman"/>
              </a:rPr>
              <a:t>Avalonia</a:t>
            </a:r>
            <a:endParaRPr lang="en-GB" sz="2800" dirty="0">
              <a:latin typeface="Times New Roman"/>
              <a:ea typeface="Times New Roman"/>
            </a:endParaRPr>
          </a:p>
          <a:p>
            <a:r>
              <a:rPr lang="en-GB" sz="2400" dirty="0">
                <a:solidFill>
                  <a:srgbClr val="000000"/>
                </a:solidFill>
                <a:latin typeface="Calibri"/>
                <a:ea typeface="Times New Roman"/>
                <a:cs typeface="Times New Roman"/>
              </a:rPr>
              <a:t>Tatar. M (1987) </a:t>
            </a:r>
            <a:r>
              <a:rPr lang="en-GB" sz="2400" i="1" dirty="0">
                <a:solidFill>
                  <a:srgbClr val="000000"/>
                </a:solidFill>
                <a:latin typeface="Calibri"/>
                <a:ea typeface="Times New Roman"/>
                <a:cs typeface="Times New Roman"/>
              </a:rPr>
              <a:t>The Hard Facts of the Grimm</a:t>
            </a:r>
            <a:r>
              <a:rPr lang="en-GB" sz="2400" i="1" dirty="0">
                <a:solidFill>
                  <a:srgbClr val="000000"/>
                </a:solidFill>
                <a:ea typeface="Times New Roman"/>
                <a:cs typeface="Times New Roman"/>
              </a:rPr>
              <a:t>’</a:t>
            </a:r>
            <a:r>
              <a:rPr lang="en-GB" sz="2400" i="1" dirty="0">
                <a:solidFill>
                  <a:srgbClr val="000000"/>
                </a:solidFill>
                <a:latin typeface="Calibri"/>
                <a:ea typeface="Times New Roman"/>
                <a:cs typeface="Times New Roman"/>
              </a:rPr>
              <a:t>s Fairy Tales</a:t>
            </a:r>
            <a:r>
              <a:rPr lang="en-GB" sz="2400" dirty="0">
                <a:solidFill>
                  <a:srgbClr val="000000"/>
                </a:solidFill>
                <a:latin typeface="Calibri"/>
                <a:ea typeface="Times New Roman"/>
                <a:cs typeface="Times New Roman"/>
              </a:rPr>
              <a:t>. Princeton, New Jersey, Princeton University Press</a:t>
            </a:r>
            <a:endParaRPr lang="en-GB" sz="2800" dirty="0">
              <a:latin typeface="Times New Roman"/>
              <a:ea typeface="Times New Roman"/>
            </a:endParaRPr>
          </a:p>
          <a:p>
            <a:r>
              <a:rPr lang="en-GB" sz="2400" dirty="0">
                <a:solidFill>
                  <a:srgbClr val="000000"/>
                </a:solidFill>
                <a:latin typeface="Calibri"/>
                <a:ea typeface="Times New Roman"/>
                <a:cs typeface="Times New Roman"/>
              </a:rPr>
              <a:t>Wilkinson. R. H (1999) </a:t>
            </a:r>
            <a:r>
              <a:rPr lang="en-GB" sz="2400" i="1" dirty="0">
                <a:solidFill>
                  <a:srgbClr val="000000"/>
                </a:solidFill>
                <a:latin typeface="Calibri"/>
                <a:ea typeface="Times New Roman"/>
                <a:cs typeface="Times New Roman"/>
              </a:rPr>
              <a:t>Symbol and Magic in Egyptian Art</a:t>
            </a:r>
            <a:r>
              <a:rPr lang="en-GB" sz="2400" dirty="0">
                <a:solidFill>
                  <a:srgbClr val="000000"/>
                </a:solidFill>
                <a:latin typeface="Calibri"/>
                <a:ea typeface="Times New Roman"/>
                <a:cs typeface="Times New Roman"/>
              </a:rPr>
              <a:t>. Thames &amp; Hudson Ltd</a:t>
            </a:r>
            <a:endParaRPr lang="en-GB" sz="2800" dirty="0">
              <a:latin typeface="Times New Roman"/>
              <a:ea typeface="Times New Roman"/>
            </a:endParaRPr>
          </a:p>
          <a:p>
            <a:r>
              <a:rPr lang="en-GB" sz="2400" dirty="0" err="1">
                <a:solidFill>
                  <a:srgbClr val="000000"/>
                </a:solidFill>
                <a:latin typeface="Calibri"/>
                <a:ea typeface="Times New Roman"/>
                <a:cs typeface="Times New Roman"/>
              </a:rPr>
              <a:t>Zipes</a:t>
            </a:r>
            <a:r>
              <a:rPr lang="en-GB" sz="2400" dirty="0">
                <a:solidFill>
                  <a:srgbClr val="000000"/>
                </a:solidFill>
                <a:latin typeface="Calibri"/>
                <a:ea typeface="Times New Roman"/>
                <a:cs typeface="Times New Roman"/>
              </a:rPr>
              <a:t>. J (1989) </a:t>
            </a:r>
            <a:r>
              <a:rPr lang="en-GB" sz="2400" i="1" dirty="0">
                <a:solidFill>
                  <a:srgbClr val="000000"/>
                </a:solidFill>
                <a:latin typeface="Calibri"/>
                <a:ea typeface="Times New Roman"/>
                <a:cs typeface="Times New Roman"/>
              </a:rPr>
              <a:t>The Brothers Grimm: From Enchanted Forests to the Modern World</a:t>
            </a:r>
            <a:r>
              <a:rPr lang="en-GB" sz="2400" dirty="0">
                <a:solidFill>
                  <a:srgbClr val="000000"/>
                </a:solidFill>
                <a:latin typeface="Calibri"/>
                <a:ea typeface="Times New Roman"/>
                <a:cs typeface="Times New Roman"/>
              </a:rPr>
              <a:t>. Routledge, New York &amp; London</a:t>
            </a:r>
            <a:endParaRPr lang="en-GB" sz="2800" dirty="0">
              <a:latin typeface="Times New Roman"/>
              <a:ea typeface="Times New Roman"/>
            </a:endParaRPr>
          </a:p>
          <a:p>
            <a:endParaRPr lang="en-GB" dirty="0"/>
          </a:p>
        </p:txBody>
      </p:sp>
    </p:spTree>
    <p:extLst>
      <p:ext uri="{BB962C8B-B14F-4D97-AF65-F5344CB8AC3E}">
        <p14:creationId xmlns:p14="http://schemas.microsoft.com/office/powerpoint/2010/main" val="4151851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767</TotalTime>
  <Words>2704</Words>
  <Application>Microsoft Office PowerPoint</Application>
  <PresentationFormat>On-screen Show (4:3)</PresentationFormat>
  <Paragraphs>91</Paragraphs>
  <Slides>12</Slides>
  <Notes>10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Equity</vt:lpstr>
      <vt:lpstr>Magic in Ancient Egypt</vt:lpstr>
      <vt:lpstr>Aims</vt:lpstr>
      <vt:lpstr>What is Magic?</vt:lpstr>
      <vt:lpstr>European Perception of Magic</vt:lpstr>
      <vt:lpstr>Magic in Ancient Egypt</vt:lpstr>
      <vt:lpstr>Heka –God of Magic and Medicine</vt:lpstr>
      <vt:lpstr>PowerPoint Presentation</vt:lpstr>
      <vt:lpstr>Magical Objects</vt:lpstr>
      <vt:lpstr>Case Study - Amulets</vt:lpstr>
      <vt:lpstr>What next?</vt:lpstr>
      <vt:lpstr>Bibliography</vt:lpstr>
      <vt:lpstr>Bibliography Cont.</vt:lpstr>
    </vt:vector>
  </TitlesOfParts>
  <Company>Hewlett-Packard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Jack</dc:creator>
  <cp:lastModifiedBy>Jack</cp:lastModifiedBy>
  <cp:revision>90</cp:revision>
  <dcterms:created xsi:type="dcterms:W3CDTF">2018-01-09T14:02:23Z</dcterms:created>
  <dcterms:modified xsi:type="dcterms:W3CDTF">2018-01-13T16:54:58Z</dcterms:modified>
</cp:coreProperties>
</file>