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1" r:id="rId2"/>
  </p:sldMasterIdLst>
  <p:notesMasterIdLst>
    <p:notesMasterId r:id="rId31"/>
  </p:notesMasterIdLst>
  <p:sldIdLst>
    <p:sldId id="285" r:id="rId3"/>
    <p:sldId id="404" r:id="rId4"/>
    <p:sldId id="405" r:id="rId5"/>
    <p:sldId id="401" r:id="rId6"/>
    <p:sldId id="403" r:id="rId7"/>
    <p:sldId id="402" r:id="rId8"/>
    <p:sldId id="406" r:id="rId9"/>
    <p:sldId id="400" r:id="rId10"/>
    <p:sldId id="399" r:id="rId11"/>
    <p:sldId id="416" r:id="rId12"/>
    <p:sldId id="398" r:id="rId13"/>
    <p:sldId id="420" r:id="rId14"/>
    <p:sldId id="391" r:id="rId15"/>
    <p:sldId id="388" r:id="rId16"/>
    <p:sldId id="389" r:id="rId17"/>
    <p:sldId id="393" r:id="rId18"/>
    <p:sldId id="395" r:id="rId19"/>
    <p:sldId id="394" r:id="rId20"/>
    <p:sldId id="407" r:id="rId21"/>
    <p:sldId id="415" r:id="rId22"/>
    <p:sldId id="421" r:id="rId23"/>
    <p:sldId id="414" r:id="rId24"/>
    <p:sldId id="412" r:id="rId25"/>
    <p:sldId id="261" r:id="rId26"/>
    <p:sldId id="413" r:id="rId27"/>
    <p:sldId id="291" r:id="rId28"/>
    <p:sldId id="410" r:id="rId29"/>
    <p:sldId id="409" r:id="rId30"/>
  </p:sldIdLst>
  <p:sldSz cx="12192000" cy="6858000"/>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887" autoAdjust="0"/>
  </p:normalViewPr>
  <p:slideViewPr>
    <p:cSldViewPr snapToGrid="0">
      <p:cViewPr varScale="1">
        <p:scale>
          <a:sx n="67" d="100"/>
          <a:sy n="67" d="100"/>
        </p:scale>
        <p:origin x="49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5E47E20D-1744-4DD0-A5EA-33F5BBF0FD7D}" type="datetimeFigureOut">
              <a:rPr lang="en-GB" smtClean="0"/>
              <a:t>30/07/2020</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82F424A8-1B06-47BB-A832-B89FFA1DECC0}" type="slidenum">
              <a:rPr lang="en-GB" smtClean="0"/>
              <a:t>‹#›</a:t>
            </a:fld>
            <a:endParaRPr lang="en-GB"/>
          </a:p>
        </p:txBody>
      </p:sp>
    </p:spTree>
    <p:extLst>
      <p:ext uri="{BB962C8B-B14F-4D97-AF65-F5344CB8AC3E}">
        <p14:creationId xmlns:p14="http://schemas.microsoft.com/office/powerpoint/2010/main" val="3176974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355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atin typeface="Gill San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7.jpe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922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0984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15703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8230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30/07/2020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3598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30/07/2020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966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30/07/2020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7110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33200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3091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242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6315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14400" y="609600"/>
            <a:ext cx="103632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914400" y="6248400"/>
            <a:ext cx="2540000" cy="457200"/>
          </a:xfrm>
        </p:spPr>
        <p:txBody>
          <a:bodyPr/>
          <a:lstStyle>
            <a:lvl1pPr>
              <a:defRPr/>
            </a:lvl1pPr>
          </a:lstStyle>
          <a:p>
            <a:pPr>
              <a:defRPr/>
            </a:pPr>
            <a:endParaRPr lang="en-GB">
              <a:solidFill>
                <a:srgbClr val="FFFFFF"/>
              </a:solidFill>
            </a:endParaRPr>
          </a:p>
        </p:txBody>
      </p:sp>
      <p:sp>
        <p:nvSpPr>
          <p:cNvPr id="4" name="Footer Placeholder 3"/>
          <p:cNvSpPr>
            <a:spLocks noGrp="1"/>
          </p:cNvSpPr>
          <p:nvPr>
            <p:ph type="ftr" sz="quarter" idx="11"/>
          </p:nvPr>
        </p:nvSpPr>
        <p:spPr>
          <a:xfrm>
            <a:off x="4165600" y="6248400"/>
            <a:ext cx="3860800" cy="457200"/>
          </a:xfrm>
        </p:spPr>
        <p:txBody>
          <a:bodyPr/>
          <a:lstStyle>
            <a:lvl1pPr>
              <a:defRPr/>
            </a:lvl1pPr>
          </a:lstStyle>
          <a:p>
            <a:pPr>
              <a:defRPr/>
            </a:pPr>
            <a:endParaRPr lang="en-GB">
              <a:solidFill>
                <a:srgbClr val="FFFFFF"/>
              </a:solidFill>
            </a:endParaRPr>
          </a:p>
        </p:txBody>
      </p:sp>
      <p:sp>
        <p:nvSpPr>
          <p:cNvPr id="5" name="Slide Number Placeholder 4"/>
          <p:cNvSpPr>
            <a:spLocks noGrp="1"/>
          </p:cNvSpPr>
          <p:nvPr>
            <p:ph type="sldNum" sz="quarter" idx="12"/>
          </p:nvPr>
        </p:nvSpPr>
        <p:spPr>
          <a:xfrm>
            <a:off x="8737600" y="6248400"/>
            <a:ext cx="2540000" cy="457200"/>
          </a:xfrm>
        </p:spPr>
        <p:txBody>
          <a:bodyPr/>
          <a:lstStyle>
            <a:lvl1pPr>
              <a:defRPr/>
            </a:lvl1pPr>
          </a:lstStyle>
          <a:p>
            <a:pPr>
              <a:defRPr/>
            </a:pPr>
            <a:fld id="{8F724BB5-6F7D-4246-BF65-DE03E5B4FAD2}" type="slidenum">
              <a:rPr lang="en-GB">
                <a:solidFill>
                  <a:srgbClr val="FFFFFF"/>
                </a:solidFill>
              </a:rPr>
              <a:pPr>
                <a:defRPr/>
              </a:pPr>
              <a:t>‹#›</a:t>
            </a:fld>
            <a:endParaRPr lang="en-GB">
              <a:solidFill>
                <a:srgbClr val="FFFFFF"/>
              </a:solidFill>
            </a:endParaRPr>
          </a:p>
        </p:txBody>
      </p:sp>
    </p:spTree>
    <p:extLst>
      <p:ext uri="{BB962C8B-B14F-4D97-AF65-F5344CB8AC3E}">
        <p14:creationId xmlns:p14="http://schemas.microsoft.com/office/powerpoint/2010/main" val="2896711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518" y="0"/>
            <a:ext cx="12164967" cy="6858000"/>
          </a:xfrm>
          <a:prstGeom prst="rect">
            <a:avLst/>
          </a:prstGeom>
        </p:spPr>
      </p:pic>
      <p:pic>
        <p:nvPicPr>
          <p:cNvPr id="7" name="Picture 6"/>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3516" y="5720080"/>
            <a:ext cx="12192000" cy="1137920"/>
          </a:xfrm>
          <a:prstGeom prst="rect">
            <a:avLst/>
          </a:prstGeom>
        </p:spPr>
      </p:pic>
    </p:spTree>
    <p:extLst>
      <p:ext uri="{BB962C8B-B14F-4D97-AF65-F5344CB8AC3E}">
        <p14:creationId xmlns:p14="http://schemas.microsoft.com/office/powerpoint/2010/main" val="9676039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DF13EBFC-D8F7-4CB9-A0D1-D8604DC52410}" type="datetime1">
              <a:rPr lang="en-US" smtClean="0"/>
              <a:pPr/>
              <a:t>7/30/2020</a:t>
            </a:fld>
            <a:endParaRPr lang="en-US"/>
          </a:p>
        </p:txBody>
      </p:sp>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482" y="0"/>
            <a:ext cx="12165037" cy="6858000"/>
          </a:xfrm>
          <a:prstGeom prst="rect">
            <a:avLst/>
          </a:prstGeom>
        </p:spPr>
      </p:pic>
      <p:pic>
        <p:nvPicPr>
          <p:cNvPr id="5" name="Picture 4"/>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5609880"/>
            <a:ext cx="12192000" cy="1248120"/>
          </a:xfrm>
          <a:prstGeom prst="rect">
            <a:avLst/>
          </a:prstGeom>
        </p:spPr>
      </p:pic>
      <p:pic>
        <p:nvPicPr>
          <p:cNvPr id="3" name="Picture 2"/>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3518" y="0"/>
            <a:ext cx="12164967" cy="6858000"/>
          </a:xfrm>
          <a:prstGeom prst="rect">
            <a:avLst/>
          </a:prstGeom>
        </p:spPr>
      </p:pic>
      <p:pic>
        <p:nvPicPr>
          <p:cNvPr id="6" name="Picture 5"/>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3481" y="5664980"/>
            <a:ext cx="12192000" cy="1137920"/>
          </a:xfrm>
          <a:prstGeom prst="rect">
            <a:avLst/>
          </a:prstGeom>
        </p:spPr>
      </p:pic>
    </p:spTree>
    <p:extLst>
      <p:ext uri="{BB962C8B-B14F-4D97-AF65-F5344CB8AC3E}">
        <p14:creationId xmlns:p14="http://schemas.microsoft.com/office/powerpoint/2010/main" val="43219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518" y="0"/>
            <a:ext cx="12164967" cy="6858000"/>
          </a:xfrm>
          <a:prstGeom prst="rect">
            <a:avLst/>
          </a:prstGeom>
        </p:spPr>
      </p:pic>
      <p:pic>
        <p:nvPicPr>
          <p:cNvPr id="3" name="Picture 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3516" y="5720080"/>
            <a:ext cx="12192000" cy="1137920"/>
          </a:xfrm>
          <a:prstGeom prst="rect">
            <a:avLst/>
          </a:prstGeom>
        </p:spPr>
      </p:pic>
    </p:spTree>
    <p:extLst>
      <p:ext uri="{BB962C8B-B14F-4D97-AF65-F5344CB8AC3E}">
        <p14:creationId xmlns:p14="http://schemas.microsoft.com/office/powerpoint/2010/main" val="35475734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518" y="0"/>
            <a:ext cx="12164967" cy="6858000"/>
          </a:xfrm>
          <a:prstGeom prst="rect">
            <a:avLst/>
          </a:prstGeom>
        </p:spPr>
      </p:pic>
      <p:pic>
        <p:nvPicPr>
          <p:cNvPr id="3" name="Picture 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3516" y="5720080"/>
            <a:ext cx="12192000" cy="1137920"/>
          </a:xfrm>
          <a:prstGeom prst="rect">
            <a:avLst/>
          </a:prstGeom>
        </p:spPr>
      </p:pic>
    </p:spTree>
    <p:extLst>
      <p:ext uri="{BB962C8B-B14F-4D97-AF65-F5344CB8AC3E}">
        <p14:creationId xmlns:p14="http://schemas.microsoft.com/office/powerpoint/2010/main" val="1973105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518" y="0"/>
            <a:ext cx="12164967" cy="6858000"/>
          </a:xfrm>
          <a:prstGeom prst="rect">
            <a:avLst/>
          </a:prstGeom>
        </p:spPr>
      </p:pic>
    </p:spTree>
    <p:extLst>
      <p:ext uri="{BB962C8B-B14F-4D97-AF65-F5344CB8AC3E}">
        <p14:creationId xmlns:p14="http://schemas.microsoft.com/office/powerpoint/2010/main" val="5563821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89511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759296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a:p>
        </p:txBody>
      </p:sp>
      <p:sp>
        <p:nvSpPr>
          <p:cNvPr id="5" name="Rectangle 4">
            <a:extLst>
              <a:ext uri="{FF2B5EF4-FFF2-40B4-BE49-F238E27FC236}">
                <a16:creationId xmlns:a16="http://schemas.microsoft.com/office/drawing/2014/main" id="{53D69EEB-50C0-4644-8335-F6FEDE1BD1E5}"/>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D4893CCE-A7D6-4CB7-B1D9-4B30C2AF05A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2F72D60B-9FF5-4538-B39D-F1E297A63D0A}"/>
              </a:ext>
            </a:extLst>
          </p:cNvPr>
          <p:cNvSpPr>
            <a:spLocks noGrp="1" noChangeArrowheads="1"/>
          </p:cNvSpPr>
          <p:nvPr>
            <p:ph type="sldNum" sz="quarter" idx="12"/>
          </p:nvPr>
        </p:nvSpPr>
        <p:spPr>
          <a:ln/>
        </p:spPr>
        <p:txBody>
          <a:bodyPr/>
          <a:lstStyle>
            <a:lvl1pPr>
              <a:defRPr/>
            </a:lvl1pPr>
          </a:lstStyle>
          <a:p>
            <a:fld id="{54D2F28A-78FC-4705-99A6-2571EF895211}" type="slidenum">
              <a:rPr lang="en-GB" altLang="en-US"/>
              <a:pPr/>
              <a:t>‹#›</a:t>
            </a:fld>
            <a:endParaRPr lang="en-GB" altLang="en-US"/>
          </a:p>
        </p:txBody>
      </p:sp>
    </p:spTree>
    <p:extLst>
      <p:ext uri="{BB962C8B-B14F-4D97-AF65-F5344CB8AC3E}">
        <p14:creationId xmlns:p14="http://schemas.microsoft.com/office/powerpoint/2010/main" val="3725320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7C005C8C-97F9-4676-9A72-005FF4D64FC7}" type="datetimeFigureOut">
              <a:rPr lang="en-US"/>
              <a:pPr>
                <a:defRPr/>
              </a:pPr>
              <a:t>7/30/2020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44F576C-25B7-4F0D-804B-7D7F33C1EB49}" type="slidenum">
              <a:rPr lang="en-GB"/>
              <a:pPr>
                <a:defRPr/>
              </a:pPr>
              <a:t>‹#›</a:t>
            </a:fld>
            <a:endParaRPr lang="en-GB"/>
          </a:p>
        </p:txBody>
      </p:sp>
    </p:spTree>
    <p:extLst>
      <p:ext uri="{BB962C8B-B14F-4D97-AF65-F5344CB8AC3E}">
        <p14:creationId xmlns:p14="http://schemas.microsoft.com/office/powerpoint/2010/main" val="26668233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4680979-BCAE-4CD5-8A1F-ADB60175E468}" type="datetimeFigureOut">
              <a:rPr lang="en-US"/>
              <a:pPr>
                <a:defRPr/>
              </a:pPr>
              <a:t>7/30/2020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52FECA-586E-4F1E-A040-71D43701E93B}" type="slidenum">
              <a:rPr lang="en-GB"/>
              <a:pPr>
                <a:defRPr/>
              </a:pPr>
              <a:t>‹#›</a:t>
            </a:fld>
            <a:endParaRPr lang="en-GB"/>
          </a:p>
        </p:txBody>
      </p:sp>
    </p:spTree>
    <p:extLst>
      <p:ext uri="{BB962C8B-B14F-4D97-AF65-F5344CB8AC3E}">
        <p14:creationId xmlns:p14="http://schemas.microsoft.com/office/powerpoint/2010/main" val="31892047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AFD81D1A-A235-41E6-A9A6-A9C714F06BBD}" type="datetimeFigureOut">
              <a:rPr lang="en-US"/>
              <a:pPr>
                <a:defRPr/>
              </a:pPr>
              <a:t>7/30/2020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C99A3EC-0114-4A29-A4F3-D1A612B62DBC}" type="slidenum">
              <a:rPr lang="en-GB"/>
              <a:pPr>
                <a:defRPr/>
              </a:pPr>
              <a:t>‹#›</a:t>
            </a:fld>
            <a:endParaRPr lang="en-GB"/>
          </a:p>
        </p:txBody>
      </p:sp>
    </p:spTree>
    <p:extLst>
      <p:ext uri="{BB962C8B-B14F-4D97-AF65-F5344CB8AC3E}">
        <p14:creationId xmlns:p14="http://schemas.microsoft.com/office/powerpoint/2010/main" val="26525752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B19FA26B-CCA9-4CA0-ACAC-84FB95E61048}" type="datetimeFigureOut">
              <a:rPr lang="en-US"/>
              <a:pPr>
                <a:defRPr/>
              </a:pPr>
              <a:t>7/30/2020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484AA662-ABAE-4549-A66C-82747FDFAB79}" type="slidenum">
              <a:rPr lang="en-GB"/>
              <a:pPr>
                <a:defRPr/>
              </a:pPr>
              <a:t>‹#›</a:t>
            </a:fld>
            <a:endParaRPr lang="en-GB"/>
          </a:p>
        </p:txBody>
      </p:sp>
    </p:spTree>
    <p:extLst>
      <p:ext uri="{BB962C8B-B14F-4D97-AF65-F5344CB8AC3E}">
        <p14:creationId xmlns:p14="http://schemas.microsoft.com/office/powerpoint/2010/main" val="9144610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0D8FEDD-F39E-4E02-B41F-8DDCB33E56B7}" type="datetimeFigureOut">
              <a:rPr lang="en-US"/>
              <a:pPr>
                <a:defRPr/>
              </a:pPr>
              <a:t>7/30/2020</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036A8D2A-A7EC-4E12-9A3F-8893FD3D7E9D}" type="slidenum">
              <a:rPr lang="en-GB"/>
              <a:pPr>
                <a:defRPr/>
              </a:pPr>
              <a:t>‹#›</a:t>
            </a:fld>
            <a:endParaRPr lang="en-GB"/>
          </a:p>
        </p:txBody>
      </p:sp>
    </p:spTree>
    <p:extLst>
      <p:ext uri="{BB962C8B-B14F-4D97-AF65-F5344CB8AC3E}">
        <p14:creationId xmlns:p14="http://schemas.microsoft.com/office/powerpoint/2010/main" val="22669986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FEF31FEC-936B-462C-96C6-8A9B8E59888C}" type="datetimeFigureOut">
              <a:rPr lang="en-US"/>
              <a:pPr>
                <a:defRPr/>
              </a:pPr>
              <a:t>7/30/2020</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5CFF9650-D1AE-4E36-A717-3BBBFDC4D1E9}" type="slidenum">
              <a:rPr lang="en-GB"/>
              <a:pPr>
                <a:defRPr/>
              </a:pPr>
              <a:t>‹#›</a:t>
            </a:fld>
            <a:endParaRPr lang="en-GB"/>
          </a:p>
        </p:txBody>
      </p:sp>
    </p:spTree>
    <p:extLst>
      <p:ext uri="{BB962C8B-B14F-4D97-AF65-F5344CB8AC3E}">
        <p14:creationId xmlns:p14="http://schemas.microsoft.com/office/powerpoint/2010/main" val="38748966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2033966-1218-40AA-BC63-B4AC22EF008E}" type="datetimeFigureOut">
              <a:rPr lang="en-US"/>
              <a:pPr>
                <a:defRPr/>
              </a:pPr>
              <a:t>7/30/2020</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B254B0C2-BAF4-4590-8376-9BDF36509F5A}" type="slidenum">
              <a:rPr lang="en-GB"/>
              <a:pPr>
                <a:defRPr/>
              </a:pPr>
              <a:t>‹#›</a:t>
            </a:fld>
            <a:endParaRPr lang="en-GB"/>
          </a:p>
        </p:txBody>
      </p:sp>
    </p:spTree>
    <p:extLst>
      <p:ext uri="{BB962C8B-B14F-4D97-AF65-F5344CB8AC3E}">
        <p14:creationId xmlns:p14="http://schemas.microsoft.com/office/powerpoint/2010/main" val="4352068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BCFF8D9-4641-43F7-8B84-BEAFE7E67328}" type="datetimeFigureOut">
              <a:rPr lang="en-US"/>
              <a:pPr>
                <a:defRPr/>
              </a:pPr>
              <a:t>7/30/2020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8BDD749D-EF74-471C-8641-85081656735C}" type="slidenum">
              <a:rPr lang="en-GB"/>
              <a:pPr>
                <a:defRPr/>
              </a:pPr>
              <a:t>‹#›</a:t>
            </a:fld>
            <a:endParaRPr lang="en-GB"/>
          </a:p>
        </p:txBody>
      </p:sp>
    </p:spTree>
    <p:extLst>
      <p:ext uri="{BB962C8B-B14F-4D97-AF65-F5344CB8AC3E}">
        <p14:creationId xmlns:p14="http://schemas.microsoft.com/office/powerpoint/2010/main" val="10748610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164AB7E-C946-4766-ADE0-AFDDB86FD5AC}" type="datetimeFigureOut">
              <a:rPr lang="en-US"/>
              <a:pPr>
                <a:defRPr/>
              </a:pPr>
              <a:t>7/30/2020</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E05EB76-B6A7-4C92-8949-72A9DD7A57FC}" type="slidenum">
              <a:rPr lang="en-GB"/>
              <a:pPr>
                <a:defRPr/>
              </a:pPr>
              <a:t>‹#›</a:t>
            </a:fld>
            <a:endParaRPr lang="en-GB"/>
          </a:p>
        </p:txBody>
      </p:sp>
    </p:spTree>
    <p:extLst>
      <p:ext uri="{BB962C8B-B14F-4D97-AF65-F5344CB8AC3E}">
        <p14:creationId xmlns:p14="http://schemas.microsoft.com/office/powerpoint/2010/main" val="1980011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CC2E490-8EFA-4DBE-B58A-5BDCC6697FC9}" type="datetimeFigureOut">
              <a:rPr lang="en-US"/>
              <a:pPr>
                <a:defRPr/>
              </a:pPr>
              <a:t>7/30/2020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C913ED5-F561-4D27-B952-48EABF9FA28D}" type="slidenum">
              <a:rPr lang="en-GB"/>
              <a:pPr>
                <a:defRPr/>
              </a:pPr>
              <a:t>‹#›</a:t>
            </a:fld>
            <a:endParaRPr lang="en-GB"/>
          </a:p>
        </p:txBody>
      </p:sp>
    </p:spTree>
    <p:extLst>
      <p:ext uri="{BB962C8B-B14F-4D97-AF65-F5344CB8AC3E}">
        <p14:creationId xmlns:p14="http://schemas.microsoft.com/office/powerpoint/2010/main" val="10016889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B88A6DA4-F8A9-40FF-8B95-E5AEB7F3FF13}" type="datetimeFigureOut">
              <a:rPr lang="en-US"/>
              <a:pPr>
                <a:defRPr/>
              </a:pPr>
              <a:t>7/30/2020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1580256-E57E-4034-B7E6-65DB9EB7C000}" type="slidenum">
              <a:rPr lang="en-GB"/>
              <a:pPr>
                <a:defRPr/>
              </a:pPr>
              <a:t>‹#›</a:t>
            </a:fld>
            <a:endParaRPr lang="en-GB"/>
          </a:p>
        </p:txBody>
      </p:sp>
    </p:spTree>
    <p:extLst>
      <p:ext uri="{BB962C8B-B14F-4D97-AF65-F5344CB8AC3E}">
        <p14:creationId xmlns:p14="http://schemas.microsoft.com/office/powerpoint/2010/main" val="2690501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6411232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09600" y="1600201"/>
            <a:ext cx="109728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550EF709-4ADC-4329-A150-DBEE298D92E8}" type="datetimeFigureOut">
              <a:rPr lang="en-US"/>
              <a:pPr>
                <a:defRPr/>
              </a:pPr>
              <a:t>7/30/2020</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F99922F3-983E-486C-939B-5729247B5F15}" type="slidenum">
              <a:rPr lang="en-GB"/>
              <a:pPr>
                <a:defRPr/>
              </a:pPr>
              <a:t>‹#›</a:t>
            </a:fld>
            <a:endParaRPr lang="en-GB"/>
          </a:p>
        </p:txBody>
      </p:sp>
    </p:spTree>
    <p:extLst>
      <p:ext uri="{BB962C8B-B14F-4D97-AF65-F5344CB8AC3E}">
        <p14:creationId xmlns:p14="http://schemas.microsoft.com/office/powerpoint/2010/main" val="279544433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cpni.gov.uk/insider-risks/insider-risk-mitigation-framework"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1.xml"/><Relationship Id="rId1" Type="http://schemas.openxmlformats.org/officeDocument/2006/relationships/slideLayout" Target="../slideLayouts/slideLayout2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8" Type="http://schemas.openxmlformats.org/officeDocument/2006/relationships/hyperlink" Target="https://www.independent.co.uk/news/uk/home-news/met-police-extremist-prevent-radicalisation-neo-nazi-terror-a9387721.html" TargetMode="External"/><Relationship Id="rId3" Type="http://schemas.openxmlformats.org/officeDocument/2006/relationships/hyperlink" Target="https://www.cpni.gov.uk/" TargetMode="External"/><Relationship Id="rId7" Type="http://schemas.openxmlformats.org/officeDocument/2006/relationships/hyperlink" Target="https://www.gov.uk/government/organisations/national-counter-terrorism-security-office" TargetMode="External"/><Relationship Id="rId12" Type="http://schemas.openxmlformats.org/officeDocument/2006/relationships/hyperlink" Target="https://www.justice.gov/opa/pr/kansas-man-pleads-guilty-plot-explode-car-bomb-airport" TargetMode="External"/><Relationship Id="rId2" Type="http://schemas.openxmlformats.org/officeDocument/2006/relationships/hyperlink" Target="https://www.bbc.co.uk/news/uk-england-tyne-12561994" TargetMode="External"/><Relationship Id="rId1" Type="http://schemas.openxmlformats.org/officeDocument/2006/relationships/slideLayout" Target="../slideLayouts/slideLayout2.xml"/><Relationship Id="rId6" Type="http://schemas.openxmlformats.org/officeDocument/2006/relationships/hyperlink" Target="https://act.campaign.gov.uk/" TargetMode="External"/><Relationship Id="rId11" Type="http://schemas.openxmlformats.org/officeDocument/2006/relationships/hyperlink" Target="https" TargetMode="External"/><Relationship Id="rId5" Type="http://schemas.openxmlformats.org/officeDocument/2006/relationships/hyperlink" Target="https://www.gov.uk/government/organisations/national-counter-terrorism-security-office/about" TargetMode="External"/><Relationship Id="rId10" Type="http://schemas.openxmlformats.org/officeDocument/2006/relationships/hyperlink" Target="https://www.mi5.gov.uk/terrorist-methods" TargetMode="External"/><Relationship Id="rId4" Type="http://schemas.openxmlformats.org/officeDocument/2006/relationships/hyperlink" Target="https://www.theguardian.com/uk/2008/apr/22/uksecurity.ukcrime" TargetMode="External"/><Relationship Id="rId9" Type="http://schemas.openxmlformats.org/officeDocument/2006/relationships/hyperlink" Target="https://www.mi5.gov.uk/news/intelligence-security-and-the-law"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 Box 2">
            <a:extLst>
              <a:ext uri="{FF2B5EF4-FFF2-40B4-BE49-F238E27FC236}">
                <a16:creationId xmlns:a16="http://schemas.microsoft.com/office/drawing/2014/main" id="{DB100C1E-EFC6-46EF-8274-7A991A4BBB75}"/>
              </a:ext>
            </a:extLst>
          </p:cNvPr>
          <p:cNvSpPr txBox="1">
            <a:spLocks noChangeArrowheads="1"/>
          </p:cNvSpPr>
          <p:nvPr/>
        </p:nvSpPr>
        <p:spPr bwMode="auto">
          <a:xfrm>
            <a:off x="911424" y="1988841"/>
            <a:ext cx="10363200" cy="14700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gn="ctr" fontAlgn="base">
              <a:spcBef>
                <a:spcPct val="0"/>
              </a:spcBef>
              <a:spcAft>
                <a:spcPts val="600"/>
              </a:spcAft>
              <a:defRPr/>
            </a:pPr>
            <a:r>
              <a:rPr lang="en-GB" altLang="en-US" sz="4400" dirty="0">
                <a:latin typeface="+mj-lt"/>
                <a:ea typeface="+mj-ea"/>
                <a:cs typeface="+mj-cs"/>
              </a:rPr>
              <a:t>Counter Terrorism</a:t>
            </a:r>
          </a:p>
        </p:txBody>
      </p:sp>
      <p:sp>
        <p:nvSpPr>
          <p:cNvPr id="71" name="Subtitle 2">
            <a:extLst>
              <a:ext uri="{FF2B5EF4-FFF2-40B4-BE49-F238E27FC236}">
                <a16:creationId xmlns:a16="http://schemas.microsoft.com/office/drawing/2014/main" id="{26136A4B-0040-44A5-99D9-D639378A7A9B}"/>
              </a:ext>
            </a:extLst>
          </p:cNvPr>
          <p:cNvSpPr>
            <a:spLocks noGrp="1"/>
          </p:cNvSpPr>
          <p:nvPr>
            <p:ph type="subTitle" idx="1"/>
          </p:nvPr>
        </p:nvSpPr>
        <p:spPr>
          <a:xfrm>
            <a:off x="1825824" y="3744615"/>
            <a:ext cx="8534400" cy="1752600"/>
          </a:xfrm>
        </p:spPr>
        <p:txBody>
          <a:bodyPr/>
          <a:lstStyle/>
          <a:p>
            <a:r>
              <a:rPr lang="en-US" dirty="0">
                <a:solidFill>
                  <a:schemeClr val="bg1"/>
                </a:solidFill>
              </a:rPr>
              <a:t>Wynne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340-9264-47F0-878A-B6F356E7370B}"/>
              </a:ext>
            </a:extLst>
          </p:cNvPr>
          <p:cNvSpPr>
            <a:spLocks noGrp="1"/>
          </p:cNvSpPr>
          <p:nvPr>
            <p:ph type="title"/>
          </p:nvPr>
        </p:nvSpPr>
        <p:spPr>
          <a:xfrm>
            <a:off x="609600" y="274638"/>
            <a:ext cx="10972800" cy="1143000"/>
          </a:xfrm>
        </p:spPr>
        <p:txBody>
          <a:bodyPr anchor="ctr">
            <a:normAutofit/>
          </a:bodyPr>
          <a:lstStyle/>
          <a:p>
            <a:r>
              <a:rPr lang="en-GB" dirty="0"/>
              <a:t>Terrorism Today</a:t>
            </a:r>
          </a:p>
        </p:txBody>
      </p:sp>
      <p:sp>
        <p:nvSpPr>
          <p:cNvPr id="3" name="Content Placeholder 2">
            <a:extLst>
              <a:ext uri="{FF2B5EF4-FFF2-40B4-BE49-F238E27FC236}">
                <a16:creationId xmlns:a16="http://schemas.microsoft.com/office/drawing/2014/main" id="{54C2EB62-7466-44B2-BF67-D3DCE7B4D0AD}"/>
              </a:ext>
            </a:extLst>
          </p:cNvPr>
          <p:cNvSpPr>
            <a:spLocks noGrp="1"/>
          </p:cNvSpPr>
          <p:nvPr>
            <p:ph sz="half" idx="1"/>
          </p:nvPr>
        </p:nvSpPr>
        <p:spPr>
          <a:xfrm>
            <a:off x="609600" y="1600201"/>
            <a:ext cx="5384800" cy="3989040"/>
          </a:xfrm>
        </p:spPr>
        <p:txBody>
          <a:bodyPr>
            <a:normAutofit/>
          </a:bodyPr>
          <a:lstStyle/>
          <a:p>
            <a:pPr marL="0" marR="72390" indent="0">
              <a:spcBef>
                <a:spcPts val="915"/>
              </a:spcBef>
              <a:spcAft>
                <a:spcPts val="0"/>
              </a:spcAft>
              <a:buNone/>
            </a:pPr>
            <a:r>
              <a:rPr lang="en-US" sz="2600" dirty="0">
                <a:effectLst/>
              </a:rPr>
              <a:t>Terrorism in </a:t>
            </a:r>
            <a:r>
              <a:rPr lang="en-US" sz="2600" dirty="0"/>
              <a:t>modern times has </a:t>
            </a:r>
            <a:br>
              <a:rPr lang="en-US" sz="2600" dirty="0">
                <a:effectLst/>
              </a:rPr>
            </a:br>
            <a:r>
              <a:rPr lang="en-US" sz="2600" dirty="0">
                <a:effectLst/>
              </a:rPr>
              <a:t>resulted in the instilment of fear, loss of life and destruction </a:t>
            </a:r>
            <a:r>
              <a:rPr lang="en-US" sz="2600" dirty="0"/>
              <a:t>at</a:t>
            </a:r>
            <a:r>
              <a:rPr lang="en-US" sz="2600" dirty="0">
                <a:effectLst/>
              </a:rPr>
              <a:t> a global level. </a:t>
            </a:r>
          </a:p>
          <a:p>
            <a:pPr marL="0" marR="72390" indent="0">
              <a:spcBef>
                <a:spcPts val="915"/>
              </a:spcBef>
              <a:spcAft>
                <a:spcPts val="0"/>
              </a:spcAft>
              <a:buNone/>
            </a:pPr>
            <a:r>
              <a:rPr lang="en-US" sz="2600" dirty="0">
                <a:effectLst/>
              </a:rPr>
              <a:t>As we discussed in Year 1 terrorism is a complex and ever-changing phenomenon with </a:t>
            </a:r>
            <a:r>
              <a:rPr lang="en-US" sz="2600" dirty="0"/>
              <a:t>the </a:t>
            </a:r>
            <a:r>
              <a:rPr lang="en-US" sz="2600" dirty="0">
                <a:effectLst/>
              </a:rPr>
              <a:t>rapid evolution of ideology, </a:t>
            </a:r>
            <a:r>
              <a:rPr lang="en-US" sz="2600" dirty="0" err="1">
                <a:effectLst/>
              </a:rPr>
              <a:t>behaviour</a:t>
            </a:r>
            <a:r>
              <a:rPr lang="en-US" sz="2600" dirty="0">
                <a:effectLst/>
              </a:rPr>
              <a:t>, tactics and use of technology. </a:t>
            </a:r>
            <a:endParaRPr lang="en-GB" sz="2600" dirty="0"/>
          </a:p>
        </p:txBody>
      </p:sp>
      <p:pic>
        <p:nvPicPr>
          <p:cNvPr id="6" name="Content Placeholder 5">
            <a:extLst>
              <a:ext uri="{FF2B5EF4-FFF2-40B4-BE49-F238E27FC236}">
                <a16:creationId xmlns:a16="http://schemas.microsoft.com/office/drawing/2014/main" id="{B5C0D720-F623-4D6F-81C7-74D20D8D7178}"/>
              </a:ext>
            </a:extLst>
          </p:cNvPr>
          <p:cNvPicPr>
            <a:picLocks noGrp="1" noChangeAspect="1"/>
          </p:cNvPicPr>
          <p:nvPr>
            <p:ph sz="half" idx="2"/>
          </p:nvPr>
        </p:nvPicPr>
        <p:blipFill rotWithShape="1">
          <a:blip r:embed="rId2"/>
          <a:srcRect r="10170"/>
          <a:stretch/>
        </p:blipFill>
        <p:spPr>
          <a:xfrm>
            <a:off x="6197600" y="1600201"/>
            <a:ext cx="5384800" cy="3989040"/>
          </a:xfrm>
          <a:noFill/>
        </p:spPr>
      </p:pic>
    </p:spTree>
    <p:extLst>
      <p:ext uri="{BB962C8B-B14F-4D97-AF65-F5344CB8AC3E}">
        <p14:creationId xmlns:p14="http://schemas.microsoft.com/office/powerpoint/2010/main" val="731855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340-9264-47F0-878A-B6F356E7370B}"/>
              </a:ext>
            </a:extLst>
          </p:cNvPr>
          <p:cNvSpPr>
            <a:spLocks noGrp="1"/>
          </p:cNvSpPr>
          <p:nvPr>
            <p:ph type="title"/>
          </p:nvPr>
        </p:nvSpPr>
        <p:spPr>
          <a:xfrm>
            <a:off x="609600" y="274638"/>
            <a:ext cx="10972800" cy="1143000"/>
          </a:xfrm>
        </p:spPr>
        <p:txBody>
          <a:bodyPr anchor="ctr">
            <a:normAutofit/>
          </a:bodyPr>
          <a:lstStyle/>
          <a:p>
            <a:r>
              <a:rPr lang="en-GB" dirty="0"/>
              <a:t>Terrorism Today</a:t>
            </a:r>
          </a:p>
        </p:txBody>
      </p:sp>
      <p:sp>
        <p:nvSpPr>
          <p:cNvPr id="3" name="Content Placeholder 2">
            <a:extLst>
              <a:ext uri="{FF2B5EF4-FFF2-40B4-BE49-F238E27FC236}">
                <a16:creationId xmlns:a16="http://schemas.microsoft.com/office/drawing/2014/main" id="{54C2EB62-7466-44B2-BF67-D3DCE7B4D0AD}"/>
              </a:ext>
            </a:extLst>
          </p:cNvPr>
          <p:cNvSpPr>
            <a:spLocks noGrp="1"/>
          </p:cNvSpPr>
          <p:nvPr>
            <p:ph sz="half" idx="1"/>
          </p:nvPr>
        </p:nvSpPr>
        <p:spPr>
          <a:xfrm>
            <a:off x="609600" y="1600201"/>
            <a:ext cx="5384800" cy="3989040"/>
          </a:xfrm>
        </p:spPr>
        <p:txBody>
          <a:bodyPr>
            <a:normAutofit/>
          </a:bodyPr>
          <a:lstStyle/>
          <a:p>
            <a:pPr marL="0" marR="72390" indent="0">
              <a:spcBef>
                <a:spcPts val="915"/>
              </a:spcBef>
              <a:spcAft>
                <a:spcPts val="0"/>
              </a:spcAft>
              <a:buNone/>
            </a:pPr>
            <a:endParaRPr lang="en-US" dirty="0">
              <a:effectLst/>
            </a:endParaRPr>
          </a:p>
          <a:p>
            <a:pPr marL="0" marR="72390" indent="0">
              <a:spcBef>
                <a:spcPts val="915"/>
              </a:spcBef>
              <a:spcAft>
                <a:spcPts val="0"/>
              </a:spcAft>
              <a:buNone/>
            </a:pPr>
            <a:r>
              <a:rPr lang="en-US" dirty="0">
                <a:effectLst/>
              </a:rPr>
              <a:t>One of the tactical developments on ‘New’ terrorism (post 1960’s) has been the emergence of the ‘Insider Threat’ </a:t>
            </a:r>
            <a:endParaRPr lang="en-GB" dirty="0"/>
          </a:p>
        </p:txBody>
      </p:sp>
      <p:pic>
        <p:nvPicPr>
          <p:cNvPr id="6" name="Content Placeholder 5">
            <a:extLst>
              <a:ext uri="{FF2B5EF4-FFF2-40B4-BE49-F238E27FC236}">
                <a16:creationId xmlns:a16="http://schemas.microsoft.com/office/drawing/2014/main" id="{F2EFACE1-50E0-4778-9542-FB69EB978D0C}"/>
              </a:ext>
            </a:extLst>
          </p:cNvPr>
          <p:cNvPicPr>
            <a:picLocks noGrp="1" noChangeAspect="1"/>
          </p:cNvPicPr>
          <p:nvPr>
            <p:ph sz="half" idx="2"/>
          </p:nvPr>
        </p:nvPicPr>
        <p:blipFill>
          <a:blip r:embed="rId2"/>
          <a:stretch>
            <a:fillRect/>
          </a:stretch>
        </p:blipFill>
        <p:spPr>
          <a:xfrm>
            <a:off x="6197600" y="2248521"/>
            <a:ext cx="5384800" cy="2692400"/>
          </a:xfrm>
          <a:noFill/>
        </p:spPr>
      </p:pic>
    </p:spTree>
    <p:extLst>
      <p:ext uri="{BB962C8B-B14F-4D97-AF65-F5344CB8AC3E}">
        <p14:creationId xmlns:p14="http://schemas.microsoft.com/office/powerpoint/2010/main" val="3089038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340-9264-47F0-878A-B6F356E7370B}"/>
              </a:ext>
            </a:extLst>
          </p:cNvPr>
          <p:cNvSpPr>
            <a:spLocks noGrp="1"/>
          </p:cNvSpPr>
          <p:nvPr>
            <p:ph type="title"/>
          </p:nvPr>
        </p:nvSpPr>
        <p:spPr>
          <a:xfrm>
            <a:off x="609600" y="274638"/>
            <a:ext cx="10972800" cy="1143000"/>
          </a:xfrm>
        </p:spPr>
        <p:txBody>
          <a:bodyPr anchor="ctr">
            <a:normAutofit/>
          </a:bodyPr>
          <a:lstStyle/>
          <a:p>
            <a:r>
              <a:rPr lang="en-GB" dirty="0"/>
              <a:t>Insider Threat - Definition</a:t>
            </a:r>
          </a:p>
        </p:txBody>
      </p:sp>
      <p:pic>
        <p:nvPicPr>
          <p:cNvPr id="6" name="Content Placeholder 5">
            <a:extLst>
              <a:ext uri="{FF2B5EF4-FFF2-40B4-BE49-F238E27FC236}">
                <a16:creationId xmlns:a16="http://schemas.microsoft.com/office/drawing/2014/main" id="{3F7C6CC2-A18D-443A-B689-8BF12E1D3491}"/>
              </a:ext>
            </a:extLst>
          </p:cNvPr>
          <p:cNvPicPr>
            <a:picLocks noGrp="1" noChangeAspect="1"/>
          </p:cNvPicPr>
          <p:nvPr>
            <p:ph sz="half" idx="1"/>
          </p:nvPr>
        </p:nvPicPr>
        <p:blipFill rotWithShape="1">
          <a:blip r:embed="rId2"/>
          <a:srcRect l="26564" r="5940" b="-1"/>
          <a:stretch/>
        </p:blipFill>
        <p:spPr>
          <a:xfrm>
            <a:off x="609600" y="1600201"/>
            <a:ext cx="5384800" cy="3989040"/>
          </a:xfrm>
          <a:noFill/>
        </p:spPr>
      </p:pic>
      <p:sp>
        <p:nvSpPr>
          <p:cNvPr id="3" name="Content Placeholder 2">
            <a:extLst>
              <a:ext uri="{FF2B5EF4-FFF2-40B4-BE49-F238E27FC236}">
                <a16:creationId xmlns:a16="http://schemas.microsoft.com/office/drawing/2014/main" id="{54C2EB62-7466-44B2-BF67-D3DCE7B4D0AD}"/>
              </a:ext>
            </a:extLst>
          </p:cNvPr>
          <p:cNvSpPr>
            <a:spLocks noGrp="1"/>
          </p:cNvSpPr>
          <p:nvPr>
            <p:ph sz="half" idx="2"/>
          </p:nvPr>
        </p:nvSpPr>
        <p:spPr>
          <a:xfrm>
            <a:off x="6197600" y="1600201"/>
            <a:ext cx="5384800" cy="3989040"/>
          </a:xfrm>
        </p:spPr>
        <p:txBody>
          <a:bodyPr>
            <a:normAutofit lnSpcReduction="10000"/>
          </a:bodyPr>
          <a:lstStyle/>
          <a:p>
            <a:pPr marL="0" marR="72390" indent="0">
              <a:lnSpc>
                <a:spcPct val="90000"/>
              </a:lnSpc>
              <a:spcBef>
                <a:spcPts val="930"/>
              </a:spcBef>
              <a:spcAft>
                <a:spcPts val="0"/>
              </a:spcAft>
              <a:buNone/>
            </a:pPr>
            <a:endParaRPr lang="en-GB" sz="2600" b="0" i="0" dirty="0">
              <a:effectLst/>
            </a:endParaRPr>
          </a:p>
          <a:p>
            <a:pPr marL="0" marR="72390" indent="0">
              <a:lnSpc>
                <a:spcPct val="90000"/>
              </a:lnSpc>
              <a:spcBef>
                <a:spcPts val="930"/>
              </a:spcBef>
              <a:spcAft>
                <a:spcPts val="0"/>
              </a:spcAft>
              <a:buNone/>
            </a:pPr>
            <a:r>
              <a:rPr lang="en-GB" sz="2600" b="0" i="0" dirty="0">
                <a:effectLst/>
              </a:rPr>
              <a:t>There is no agreed definition of the ‘Insider Threat’, Einwechter (2002) defines an ‘Insider’ as </a:t>
            </a:r>
            <a:r>
              <a:rPr lang="en-US" sz="2600" dirty="0">
                <a:effectLst/>
              </a:rPr>
              <a:t>‘someone</a:t>
            </a:r>
            <a:r>
              <a:rPr lang="en-US" sz="2600" spc="175" dirty="0">
                <a:effectLst/>
              </a:rPr>
              <a:t> </a:t>
            </a:r>
            <a:r>
              <a:rPr lang="en-US" sz="2600" dirty="0">
                <a:effectLst/>
              </a:rPr>
              <a:t>who</a:t>
            </a:r>
            <a:r>
              <a:rPr lang="en-US" sz="2600" spc="180" dirty="0">
                <a:effectLst/>
              </a:rPr>
              <a:t> </a:t>
            </a:r>
            <a:r>
              <a:rPr lang="en-US" sz="2600" dirty="0">
                <a:effectLst/>
              </a:rPr>
              <a:t>is</a:t>
            </a:r>
            <a:r>
              <a:rPr lang="en-US" sz="2600" spc="175" dirty="0">
                <a:effectLst/>
              </a:rPr>
              <a:t> </a:t>
            </a:r>
            <a:r>
              <a:rPr lang="en-US" sz="2600" dirty="0">
                <a:effectLst/>
              </a:rPr>
              <a:t>entrusted</a:t>
            </a:r>
            <a:r>
              <a:rPr lang="en-US" sz="2600" spc="175" dirty="0">
                <a:effectLst/>
              </a:rPr>
              <a:t> </a:t>
            </a:r>
            <a:r>
              <a:rPr lang="en-US" sz="2600" dirty="0">
                <a:effectLst/>
              </a:rPr>
              <a:t>with</a:t>
            </a:r>
            <a:r>
              <a:rPr lang="en-US" sz="2600" spc="180" dirty="0">
                <a:effectLst/>
              </a:rPr>
              <a:t> </a:t>
            </a:r>
            <a:r>
              <a:rPr lang="en-US" sz="2600" dirty="0">
                <a:effectLst/>
              </a:rPr>
              <a:t>authorized</a:t>
            </a:r>
            <a:r>
              <a:rPr lang="en-US" sz="2600" spc="180" dirty="0">
                <a:effectLst/>
              </a:rPr>
              <a:t> </a:t>
            </a:r>
            <a:r>
              <a:rPr lang="en-US" sz="2600" dirty="0">
                <a:effectLst/>
              </a:rPr>
              <a:t>access,</a:t>
            </a:r>
            <a:r>
              <a:rPr lang="en-US" sz="2600" spc="180" dirty="0">
                <a:effectLst/>
              </a:rPr>
              <a:t> </a:t>
            </a:r>
            <a:r>
              <a:rPr lang="en-US" sz="2600" dirty="0">
                <a:effectLst/>
              </a:rPr>
              <a:t>who</a:t>
            </a:r>
            <a:r>
              <a:rPr lang="en-US" sz="2600" spc="175" dirty="0">
                <a:effectLst/>
              </a:rPr>
              <a:t> </a:t>
            </a:r>
            <a:r>
              <a:rPr lang="en-US" sz="2600" dirty="0">
                <a:effectLst/>
              </a:rPr>
              <a:t>instead</a:t>
            </a:r>
            <a:r>
              <a:rPr lang="en-US" sz="2600" spc="170" dirty="0">
                <a:effectLst/>
              </a:rPr>
              <a:t> </a:t>
            </a:r>
            <a:r>
              <a:rPr lang="en-US" sz="2600" dirty="0">
                <a:effectLst/>
              </a:rPr>
              <a:t>of</a:t>
            </a:r>
            <a:r>
              <a:rPr lang="en-US" sz="2600" spc="180" dirty="0">
                <a:effectLst/>
              </a:rPr>
              <a:t> </a:t>
            </a:r>
            <a:r>
              <a:rPr lang="en-US" sz="2600" dirty="0">
                <a:effectLst/>
              </a:rPr>
              <a:t>fulfilling</a:t>
            </a:r>
            <a:r>
              <a:rPr lang="en-US" sz="2600" spc="170" dirty="0">
                <a:effectLst/>
              </a:rPr>
              <a:t> </a:t>
            </a:r>
            <a:r>
              <a:rPr lang="en-US" sz="2600" dirty="0">
                <a:effectLst/>
              </a:rPr>
              <a:t>assigned responsibilities, manipulates access to a system to exploit it’ whilst </a:t>
            </a:r>
            <a:endParaRPr lang="en-GB" sz="2600" b="0" i="0" dirty="0">
              <a:effectLst/>
            </a:endParaRPr>
          </a:p>
          <a:p>
            <a:pPr marL="0" indent="0">
              <a:lnSpc>
                <a:spcPct val="90000"/>
              </a:lnSpc>
              <a:buNone/>
            </a:pPr>
            <a:br>
              <a:rPr lang="en-GB" sz="2600" b="0" i="0" dirty="0">
                <a:effectLst/>
              </a:rPr>
            </a:br>
            <a:endParaRPr lang="en-GB" sz="2600" dirty="0"/>
          </a:p>
        </p:txBody>
      </p:sp>
    </p:spTree>
    <p:extLst>
      <p:ext uri="{BB962C8B-B14F-4D97-AF65-F5344CB8AC3E}">
        <p14:creationId xmlns:p14="http://schemas.microsoft.com/office/powerpoint/2010/main" val="161434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340-9264-47F0-878A-B6F356E7370B}"/>
              </a:ext>
            </a:extLst>
          </p:cNvPr>
          <p:cNvSpPr>
            <a:spLocks noGrp="1"/>
          </p:cNvSpPr>
          <p:nvPr>
            <p:ph type="title"/>
          </p:nvPr>
        </p:nvSpPr>
        <p:spPr>
          <a:xfrm>
            <a:off x="609600" y="274638"/>
            <a:ext cx="10972800" cy="1143000"/>
          </a:xfrm>
        </p:spPr>
        <p:txBody>
          <a:bodyPr anchor="ctr">
            <a:normAutofit/>
          </a:bodyPr>
          <a:lstStyle/>
          <a:p>
            <a:r>
              <a:rPr kumimoji="0" lang="en-GB" b="0" i="0" u="none" strike="noStrike" kern="1200" cap="none" spc="0" normalizeH="0" baseline="0" noProof="0">
                <a:ln>
                  <a:noFill/>
                </a:ln>
                <a:effectLst/>
                <a:uLnTx/>
                <a:uFillTx/>
              </a:rPr>
              <a:t>Insider Threat - Definition</a:t>
            </a:r>
            <a:endParaRPr lang="en-GB" dirty="0"/>
          </a:p>
        </p:txBody>
      </p:sp>
      <p:sp>
        <p:nvSpPr>
          <p:cNvPr id="3" name="Content Placeholder 2">
            <a:extLst>
              <a:ext uri="{FF2B5EF4-FFF2-40B4-BE49-F238E27FC236}">
                <a16:creationId xmlns:a16="http://schemas.microsoft.com/office/drawing/2014/main" id="{54C2EB62-7466-44B2-BF67-D3DCE7B4D0AD}"/>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US" sz="2600" dirty="0" err="1">
                <a:effectLst/>
              </a:rPr>
              <a:t>Greitzer</a:t>
            </a:r>
            <a:r>
              <a:rPr lang="en-US" sz="2600" dirty="0">
                <a:effectLst/>
              </a:rPr>
              <a:t> et al (2012) goes further by stating that insider threat relates to ‘harmful acts that trusted individuals might carry out’ and that ‘the insider threat is manifested when human </a:t>
            </a:r>
            <a:r>
              <a:rPr lang="en-US" sz="2600" dirty="0" err="1">
                <a:effectLst/>
              </a:rPr>
              <a:t>behaviours</a:t>
            </a:r>
            <a:r>
              <a:rPr lang="en-US" sz="2600" dirty="0">
                <a:effectLst/>
              </a:rPr>
              <a:t> depart from established policies, regardless of whether it results from malice or disregard for security policies’</a:t>
            </a:r>
            <a:endParaRPr lang="en-GB" sz="2600" dirty="0"/>
          </a:p>
        </p:txBody>
      </p:sp>
      <p:pic>
        <p:nvPicPr>
          <p:cNvPr id="6" name="Content Placeholder 5">
            <a:extLst>
              <a:ext uri="{FF2B5EF4-FFF2-40B4-BE49-F238E27FC236}">
                <a16:creationId xmlns:a16="http://schemas.microsoft.com/office/drawing/2014/main" id="{CED0A46B-CE5E-4937-A022-BBF5F1F2685C}"/>
              </a:ext>
            </a:extLst>
          </p:cNvPr>
          <p:cNvPicPr>
            <a:picLocks noGrp="1" noChangeAspect="1"/>
          </p:cNvPicPr>
          <p:nvPr>
            <p:ph sz="half" idx="2"/>
          </p:nvPr>
        </p:nvPicPr>
        <p:blipFill rotWithShape="1">
          <a:blip r:embed="rId2"/>
          <a:srcRect l="5508" r="4662"/>
          <a:stretch/>
        </p:blipFill>
        <p:spPr>
          <a:xfrm>
            <a:off x="6197600" y="1600201"/>
            <a:ext cx="5384800" cy="3989040"/>
          </a:xfrm>
          <a:noFill/>
        </p:spPr>
      </p:pic>
    </p:spTree>
    <p:extLst>
      <p:ext uri="{BB962C8B-B14F-4D97-AF65-F5344CB8AC3E}">
        <p14:creationId xmlns:p14="http://schemas.microsoft.com/office/powerpoint/2010/main" val="862428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C40B004-5D13-42ED-99B1-F72A9B6A258C}"/>
              </a:ext>
            </a:extLst>
          </p:cNvPr>
          <p:cNvSpPr>
            <a:spLocks noGrp="1"/>
          </p:cNvSpPr>
          <p:nvPr>
            <p:ph type="title"/>
          </p:nvPr>
        </p:nvSpPr>
        <p:spPr/>
        <p:txBody>
          <a:bodyPr/>
          <a:lstStyle/>
          <a:p>
            <a:r>
              <a:rPr lang="en-GB" dirty="0"/>
              <a:t>Key themes from Definitions</a:t>
            </a:r>
          </a:p>
        </p:txBody>
      </p:sp>
      <p:pic>
        <p:nvPicPr>
          <p:cNvPr id="6" name="image1.jpeg">
            <a:extLst>
              <a:ext uri="{FF2B5EF4-FFF2-40B4-BE49-F238E27FC236}">
                <a16:creationId xmlns:a16="http://schemas.microsoft.com/office/drawing/2014/main" id="{B78DA346-441E-4106-B6B8-28734AC9DB77}"/>
              </a:ext>
            </a:extLst>
          </p:cNvPr>
          <p:cNvPicPr/>
          <p:nvPr/>
        </p:nvPicPr>
        <p:blipFill>
          <a:blip r:embed="rId2" cstate="print"/>
          <a:stretch>
            <a:fillRect/>
          </a:stretch>
        </p:blipFill>
        <p:spPr>
          <a:xfrm>
            <a:off x="2320413" y="1610032"/>
            <a:ext cx="7551173" cy="3637936"/>
          </a:xfrm>
          <a:prstGeom prst="rect">
            <a:avLst/>
          </a:prstGeom>
        </p:spPr>
      </p:pic>
    </p:spTree>
    <p:extLst>
      <p:ext uri="{BB962C8B-B14F-4D97-AF65-F5344CB8AC3E}">
        <p14:creationId xmlns:p14="http://schemas.microsoft.com/office/powerpoint/2010/main" val="1603071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340-9264-47F0-878A-B6F356E7370B}"/>
              </a:ext>
            </a:extLst>
          </p:cNvPr>
          <p:cNvSpPr>
            <a:spLocks noGrp="1"/>
          </p:cNvSpPr>
          <p:nvPr>
            <p:ph type="title"/>
          </p:nvPr>
        </p:nvSpPr>
        <p:spPr>
          <a:xfrm>
            <a:off x="609600" y="274638"/>
            <a:ext cx="10972800" cy="1143000"/>
          </a:xfrm>
        </p:spPr>
        <p:txBody>
          <a:bodyPr anchor="ctr">
            <a:normAutofit/>
          </a:bodyPr>
          <a:lstStyle/>
          <a:p>
            <a:r>
              <a:rPr lang="en-GB" dirty="0"/>
              <a:t>Insider Threat - Definition</a:t>
            </a:r>
          </a:p>
        </p:txBody>
      </p:sp>
      <p:pic>
        <p:nvPicPr>
          <p:cNvPr id="10" name="Content Placeholder 9">
            <a:extLst>
              <a:ext uri="{FF2B5EF4-FFF2-40B4-BE49-F238E27FC236}">
                <a16:creationId xmlns:a16="http://schemas.microsoft.com/office/drawing/2014/main" id="{8B975624-EAAE-49BA-9788-028D7FD5E802}"/>
              </a:ext>
            </a:extLst>
          </p:cNvPr>
          <p:cNvPicPr>
            <a:picLocks noGrp="1" noChangeAspect="1"/>
          </p:cNvPicPr>
          <p:nvPr>
            <p:ph sz="half" idx="1"/>
          </p:nvPr>
        </p:nvPicPr>
        <p:blipFill>
          <a:blip r:embed="rId2"/>
          <a:stretch>
            <a:fillRect/>
          </a:stretch>
        </p:blipFill>
        <p:spPr>
          <a:xfrm>
            <a:off x="609600" y="1937859"/>
            <a:ext cx="5384800" cy="3313723"/>
          </a:xfrm>
          <a:noFill/>
        </p:spPr>
      </p:pic>
      <p:sp>
        <p:nvSpPr>
          <p:cNvPr id="3" name="Content Placeholder 2">
            <a:extLst>
              <a:ext uri="{FF2B5EF4-FFF2-40B4-BE49-F238E27FC236}">
                <a16:creationId xmlns:a16="http://schemas.microsoft.com/office/drawing/2014/main" id="{54C2EB62-7466-44B2-BF67-D3DCE7B4D0AD}"/>
              </a:ext>
            </a:extLst>
          </p:cNvPr>
          <p:cNvSpPr>
            <a:spLocks noGrp="1"/>
          </p:cNvSpPr>
          <p:nvPr>
            <p:ph sz="half" idx="2"/>
          </p:nvPr>
        </p:nvSpPr>
        <p:spPr>
          <a:xfrm>
            <a:off x="6197600" y="1600201"/>
            <a:ext cx="5384800" cy="3989040"/>
          </a:xfrm>
        </p:spPr>
        <p:txBody>
          <a:bodyPr>
            <a:normAutofit lnSpcReduction="10000"/>
          </a:bodyPr>
          <a:lstStyle/>
          <a:p>
            <a:pPr marL="0" marR="72390" indent="0">
              <a:lnSpc>
                <a:spcPct val="90000"/>
              </a:lnSpc>
              <a:spcAft>
                <a:spcPts val="0"/>
              </a:spcAft>
              <a:buNone/>
            </a:pPr>
            <a:r>
              <a:rPr lang="en-US" sz="2000" dirty="0"/>
              <a:t>T</a:t>
            </a:r>
            <a:r>
              <a:rPr lang="en-US" sz="2000" dirty="0">
                <a:effectLst/>
              </a:rPr>
              <a:t>he UK’s Centre for the Protection of National Infrastructure (CPNI) (2015) highlight that attacks, including criminal, </a:t>
            </a:r>
          </a:p>
          <a:p>
            <a:pPr marL="0" marR="72390" indent="0">
              <a:lnSpc>
                <a:spcPct val="90000"/>
              </a:lnSpc>
              <a:spcAft>
                <a:spcPts val="0"/>
              </a:spcAft>
              <a:buNone/>
            </a:pPr>
            <a:r>
              <a:rPr lang="en-US" sz="2000" dirty="0">
                <a:effectLst/>
              </a:rPr>
              <a:t>terrorism and from those seeking commercial advantage, may depend on the co-operation of an insider. </a:t>
            </a:r>
          </a:p>
          <a:p>
            <a:pPr marL="0" marR="72390" indent="0">
              <a:lnSpc>
                <a:spcPct val="90000"/>
              </a:lnSpc>
              <a:spcAft>
                <a:spcPts val="0"/>
              </a:spcAft>
              <a:buNone/>
            </a:pPr>
            <a:r>
              <a:rPr lang="en-US" sz="2000" dirty="0">
                <a:effectLst/>
              </a:rPr>
              <a:t>Indeed, this insider could potentially be an employee or any contract or agency staff who has access to the </a:t>
            </a:r>
            <a:r>
              <a:rPr lang="en-US" sz="2000" dirty="0" err="1">
                <a:effectLst/>
              </a:rPr>
              <a:t>organisations</a:t>
            </a:r>
            <a:r>
              <a:rPr lang="en-US" sz="2000" dirty="0">
                <a:effectLst/>
              </a:rPr>
              <a:t> </a:t>
            </a:r>
          </a:p>
          <a:p>
            <a:pPr marL="0" marR="72390" indent="0">
              <a:lnSpc>
                <a:spcPct val="90000"/>
              </a:lnSpc>
              <a:spcAft>
                <a:spcPts val="0"/>
              </a:spcAft>
              <a:buNone/>
            </a:pPr>
            <a:r>
              <a:rPr lang="en-US" sz="2000" dirty="0">
                <a:effectLst/>
              </a:rPr>
              <a:t>premises, who may already work for that organization, or who may have recently joined specifically to exploit the access to that</a:t>
            </a:r>
            <a:r>
              <a:rPr lang="en-US" sz="2000" spc="-55" dirty="0">
                <a:effectLst/>
              </a:rPr>
              <a:t> </a:t>
            </a:r>
            <a:r>
              <a:rPr lang="en-US" sz="2000" dirty="0">
                <a:effectLst/>
              </a:rPr>
              <a:t>organization.</a:t>
            </a:r>
            <a:endParaRPr lang="en-GB" sz="2000" dirty="0">
              <a:effectLst/>
            </a:endParaRPr>
          </a:p>
          <a:p>
            <a:pPr marL="0" indent="0">
              <a:lnSpc>
                <a:spcPct val="90000"/>
              </a:lnSpc>
              <a:buNone/>
            </a:pPr>
            <a:br>
              <a:rPr lang="en-GB" sz="1500" b="0" i="0" dirty="0">
                <a:effectLst/>
              </a:rPr>
            </a:br>
            <a:endParaRPr lang="en-GB" sz="1500" dirty="0"/>
          </a:p>
        </p:txBody>
      </p:sp>
    </p:spTree>
    <p:extLst>
      <p:ext uri="{BB962C8B-B14F-4D97-AF65-F5344CB8AC3E}">
        <p14:creationId xmlns:p14="http://schemas.microsoft.com/office/powerpoint/2010/main" val="1571107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58951F9-C237-4591-AC8F-218EFEDD6FE6}"/>
              </a:ext>
            </a:extLst>
          </p:cNvPr>
          <p:cNvPicPr>
            <a:picLocks noGrp="1" noChangeAspect="1"/>
          </p:cNvPicPr>
          <p:nvPr>
            <p:ph sz="half" idx="1"/>
          </p:nvPr>
        </p:nvPicPr>
        <p:blipFill rotWithShape="1">
          <a:blip r:embed="rId2"/>
          <a:srcRect l="3075" r="2120" b="-1"/>
          <a:stretch/>
        </p:blipFill>
        <p:spPr>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p:spPr>
      </p:pic>
      <p:sp>
        <p:nvSpPr>
          <p:cNvPr id="4" name="Content Placeholder 3">
            <a:extLst>
              <a:ext uri="{FF2B5EF4-FFF2-40B4-BE49-F238E27FC236}">
                <a16:creationId xmlns:a16="http://schemas.microsoft.com/office/drawing/2014/main" id="{4C5C97A1-76BB-4DCA-B4A9-53F5EE3A6446}"/>
              </a:ext>
            </a:extLst>
          </p:cNvPr>
          <p:cNvSpPr>
            <a:spLocks noGrp="1"/>
          </p:cNvSpPr>
          <p:nvPr>
            <p:ph sz="half" idx="2"/>
          </p:nvPr>
        </p:nvSpPr>
        <p:spPr>
          <a:xfrm>
            <a:off x="841248" y="2340077"/>
            <a:ext cx="5808448" cy="1765897"/>
          </a:xfrm>
        </p:spPr>
        <p:txBody>
          <a:bodyPr vert="horz" lIns="91440" tIns="45720" rIns="91440" bIns="45720" rtlCol="0">
            <a:noAutofit/>
          </a:bodyPr>
          <a:lstStyle/>
          <a:p>
            <a:pPr marL="0" indent="0" eaLnBrk="1" hangingPunct="1">
              <a:lnSpc>
                <a:spcPct val="90000"/>
              </a:lnSpc>
              <a:spcBef>
                <a:spcPts val="1000"/>
              </a:spcBef>
              <a:buNone/>
            </a:pPr>
            <a:r>
              <a:rPr lang="en-US" sz="1800" dirty="0"/>
              <a:t>In 1984 Indian Prime Minister Indira Gandhi was assassinated by her own bodyguards following her directions to remove the Sikh leader from the ‘Golden Temple’ in the Punjab. </a:t>
            </a:r>
          </a:p>
          <a:p>
            <a:pPr marL="0" indent="0" eaLnBrk="1" hangingPunct="1">
              <a:lnSpc>
                <a:spcPct val="90000"/>
              </a:lnSpc>
              <a:spcBef>
                <a:spcPts val="1000"/>
              </a:spcBef>
              <a:buNone/>
            </a:pPr>
            <a:r>
              <a:rPr lang="en-US" sz="1800" dirty="0"/>
              <a:t>As Gandhi walked through the gardens of the Prime Ministers Buildings her bodyguards shot her dead. </a:t>
            </a:r>
          </a:p>
          <a:p>
            <a:pPr marL="0" indent="0" eaLnBrk="1" hangingPunct="1">
              <a:lnSpc>
                <a:spcPct val="90000"/>
              </a:lnSpc>
              <a:spcBef>
                <a:spcPts val="1000"/>
              </a:spcBef>
              <a:buNone/>
            </a:pPr>
            <a:r>
              <a:rPr lang="en-US" sz="1800" dirty="0"/>
              <a:t>We might term this as an ‘Insider’ attack as </a:t>
            </a:r>
            <a:r>
              <a:rPr lang="en-US" sz="1800" dirty="0" err="1"/>
              <a:t>Ganghi’s</a:t>
            </a:r>
            <a:r>
              <a:rPr lang="en-US" sz="1800" dirty="0"/>
              <a:t> bodyguards had access to her private residence as a result of their employment.  </a:t>
            </a:r>
          </a:p>
        </p:txBody>
      </p:sp>
      <p:sp>
        <p:nvSpPr>
          <p:cNvPr id="2" name="Title 1">
            <a:extLst>
              <a:ext uri="{FF2B5EF4-FFF2-40B4-BE49-F238E27FC236}">
                <a16:creationId xmlns:a16="http://schemas.microsoft.com/office/drawing/2014/main" id="{61975092-C9A9-4F03-86AB-102E81B5A864}"/>
              </a:ext>
            </a:extLst>
          </p:cNvPr>
          <p:cNvSpPr>
            <a:spLocks noGrp="1"/>
          </p:cNvSpPr>
          <p:nvPr>
            <p:ph type="title"/>
          </p:nvPr>
        </p:nvSpPr>
        <p:spPr>
          <a:xfrm>
            <a:off x="841248" y="797442"/>
            <a:ext cx="6270964" cy="1463977"/>
          </a:xfrm>
        </p:spPr>
        <p:txBody>
          <a:bodyPr vert="horz" lIns="91440" tIns="45720" rIns="91440" bIns="45720" rtlCol="0" anchor="b">
            <a:normAutofit fontScale="90000"/>
          </a:bodyPr>
          <a:lstStyle/>
          <a:p>
            <a:pPr algn="l" eaLnBrk="1" hangingPunct="1">
              <a:lnSpc>
                <a:spcPct val="90000"/>
              </a:lnSpc>
            </a:pPr>
            <a:r>
              <a:rPr lang="en-US" sz="5400" dirty="0"/>
              <a:t>The Insider Threat</a:t>
            </a:r>
            <a:br>
              <a:rPr lang="en-US" sz="5400" dirty="0"/>
            </a:br>
            <a:r>
              <a:rPr lang="en-US" sz="5400" dirty="0"/>
              <a:t>Background</a:t>
            </a:r>
          </a:p>
        </p:txBody>
      </p:sp>
      <p:sp>
        <p:nvSpPr>
          <p:cNvPr id="11" name="Freeform: Shape 10">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21285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47DE-41F8-44C2-B362-1CCBA34500A9}"/>
              </a:ext>
            </a:extLst>
          </p:cNvPr>
          <p:cNvSpPr>
            <a:spLocks noGrp="1"/>
          </p:cNvSpPr>
          <p:nvPr>
            <p:ph type="title"/>
          </p:nvPr>
        </p:nvSpPr>
        <p:spPr>
          <a:xfrm>
            <a:off x="6289158" y="803325"/>
            <a:ext cx="5259707" cy="1325563"/>
          </a:xfrm>
        </p:spPr>
        <p:txBody>
          <a:bodyPr vert="horz" lIns="91440" tIns="45720" rIns="91440" bIns="45720" rtlCol="0" anchor="ctr">
            <a:normAutofit/>
          </a:bodyPr>
          <a:lstStyle/>
          <a:p>
            <a:pPr algn="l" eaLnBrk="1" hangingPunct="1">
              <a:lnSpc>
                <a:spcPct val="90000"/>
              </a:lnSpc>
            </a:pPr>
            <a:r>
              <a:rPr lang="en-US" dirty="0"/>
              <a:t>Insider Threat – </a:t>
            </a:r>
            <a:r>
              <a:rPr lang="en-US" dirty="0" err="1"/>
              <a:t>Naji</a:t>
            </a:r>
            <a:r>
              <a:rPr lang="en-US" dirty="0"/>
              <a:t> 2006</a:t>
            </a:r>
          </a:p>
        </p:txBody>
      </p:sp>
      <p:sp>
        <p:nvSpPr>
          <p:cNvPr id="17" name="Freeform: Shape 1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Content Placeholder 5">
            <a:extLst>
              <a:ext uri="{FF2B5EF4-FFF2-40B4-BE49-F238E27FC236}">
                <a16:creationId xmlns:a16="http://schemas.microsoft.com/office/drawing/2014/main" id="{A27BDA76-7EB2-45DB-81D6-2996003969E3}"/>
              </a:ext>
            </a:extLst>
          </p:cNvPr>
          <p:cNvPicPr>
            <a:picLocks noGrp="1" noChangeAspect="1"/>
          </p:cNvPicPr>
          <p:nvPr>
            <p:ph sz="half" idx="2"/>
          </p:nvPr>
        </p:nvPicPr>
        <p:blipFill rotWithShape="1">
          <a:blip r:embed="rId2"/>
          <a:srcRect l="29086" r="504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27DBB046-4239-44AD-9716-C7FD6A5CA64E}"/>
              </a:ext>
            </a:extLst>
          </p:cNvPr>
          <p:cNvSpPr>
            <a:spLocks noGrp="1"/>
          </p:cNvSpPr>
          <p:nvPr>
            <p:ph sz="half" idx="1"/>
          </p:nvPr>
        </p:nvSpPr>
        <p:spPr>
          <a:xfrm>
            <a:off x="6289158" y="2279017"/>
            <a:ext cx="5259714" cy="4003795"/>
          </a:xfrm>
        </p:spPr>
        <p:txBody>
          <a:bodyPr vert="horz" lIns="91440" tIns="45720" rIns="91440" bIns="45720" rtlCol="0" anchor="t">
            <a:normAutofit lnSpcReduction="10000"/>
          </a:bodyPr>
          <a:lstStyle/>
          <a:p>
            <a:pPr marL="0" marR="762000" indent="0" eaLnBrk="1" hangingPunct="1">
              <a:lnSpc>
                <a:spcPct val="90000"/>
              </a:lnSpc>
              <a:spcAft>
                <a:spcPts val="0"/>
              </a:spcAft>
              <a:buNone/>
            </a:pPr>
            <a:r>
              <a:rPr lang="en-US" sz="2000" i="1" dirty="0">
                <a:effectLst/>
              </a:rPr>
              <a:t>(We) should infiltrate the police forces, the armies, the different political parties, the newspapers, the Islamic groups, the petroleum companies (as an employee or as an engineer), private security companies, sensitive civil institutions, etc. </a:t>
            </a:r>
          </a:p>
          <a:p>
            <a:pPr marL="0" marR="762000" indent="0" eaLnBrk="1" hangingPunct="1">
              <a:lnSpc>
                <a:spcPct val="90000"/>
              </a:lnSpc>
              <a:spcAft>
                <a:spcPts val="0"/>
              </a:spcAft>
              <a:buNone/>
            </a:pPr>
            <a:r>
              <a:rPr lang="en-US" sz="2000" i="1" dirty="0">
                <a:effectLst/>
              </a:rPr>
              <a:t>That actually began several decades ago, but we need to increase it …….. </a:t>
            </a:r>
          </a:p>
          <a:p>
            <a:pPr marL="0" marR="762000" indent="0" eaLnBrk="1" hangingPunct="1">
              <a:lnSpc>
                <a:spcPct val="90000"/>
              </a:lnSpc>
              <a:spcAft>
                <a:spcPts val="0"/>
              </a:spcAft>
              <a:buNone/>
            </a:pPr>
            <a:r>
              <a:rPr lang="en-US" sz="2000" i="1" dirty="0">
                <a:effectLst/>
              </a:rPr>
              <a:t>Likewise, we may need to infiltrate a single place with more than one member—one member will not know another (member) and vice versa—for different roles or the same role if it requires more than one member.</a:t>
            </a:r>
            <a:endParaRPr lang="en-US" sz="2000" dirty="0">
              <a:effectLst/>
            </a:endParaRPr>
          </a:p>
          <a:p>
            <a:pPr indent="-228600" eaLnBrk="1" hangingPunct="1">
              <a:lnSpc>
                <a:spcPct val="90000"/>
              </a:lnSpc>
              <a:buFont typeface="Arial" panose="020B0604020202020204" pitchFamily="34" charset="0"/>
              <a:buChar char="•"/>
            </a:pPr>
            <a:endParaRPr lang="en-US" sz="1700" dirty="0"/>
          </a:p>
        </p:txBody>
      </p:sp>
    </p:spTree>
    <p:extLst>
      <p:ext uri="{BB962C8B-B14F-4D97-AF65-F5344CB8AC3E}">
        <p14:creationId xmlns:p14="http://schemas.microsoft.com/office/powerpoint/2010/main" val="291084603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D40D09-B8C7-404F-9F6D-FA6CD66CDACD}"/>
              </a:ext>
            </a:extLst>
          </p:cNvPr>
          <p:cNvSpPr>
            <a:spLocks noGrp="1"/>
          </p:cNvSpPr>
          <p:nvPr>
            <p:ph type="title"/>
          </p:nvPr>
        </p:nvSpPr>
        <p:spPr/>
        <p:txBody>
          <a:bodyPr/>
          <a:lstStyle/>
          <a:p>
            <a:r>
              <a:rPr lang="en-GB" dirty="0"/>
              <a:t>Insider Activities</a:t>
            </a:r>
          </a:p>
        </p:txBody>
      </p:sp>
      <p:sp>
        <p:nvSpPr>
          <p:cNvPr id="5" name="Content Placeholder 4">
            <a:extLst>
              <a:ext uri="{FF2B5EF4-FFF2-40B4-BE49-F238E27FC236}">
                <a16:creationId xmlns:a16="http://schemas.microsoft.com/office/drawing/2014/main" id="{67F7BCD8-C680-4C0C-995E-C71A9A4D4AC9}"/>
              </a:ext>
            </a:extLst>
          </p:cNvPr>
          <p:cNvSpPr>
            <a:spLocks noGrp="1"/>
          </p:cNvSpPr>
          <p:nvPr>
            <p:ph sz="half" idx="1"/>
          </p:nvPr>
        </p:nvSpPr>
        <p:spPr>
          <a:xfrm>
            <a:off x="441649" y="1534887"/>
            <a:ext cx="5384800" cy="3989040"/>
          </a:xfrm>
        </p:spPr>
        <p:txBody>
          <a:bodyPr>
            <a:normAutofit fontScale="55000" lnSpcReduction="20000"/>
          </a:bodyPr>
          <a:lstStyle/>
          <a:p>
            <a:pPr marL="0" marR="72390" indent="0" algn="just">
              <a:spcBef>
                <a:spcPts val="5"/>
              </a:spcBef>
              <a:spcAft>
                <a:spcPts val="0"/>
              </a:spcAft>
              <a:buNone/>
            </a:pPr>
            <a:r>
              <a:rPr lang="en-US" sz="2800" dirty="0">
                <a:effectLst/>
                <a:latin typeface="Calibri Light" panose="020F0302020204030204" pitchFamily="34" charset="0"/>
                <a:ea typeface="Arial" panose="020B0604020202020204" pitchFamily="34" charset="0"/>
                <a:cs typeface="Calibri Light" panose="020F0302020204030204" pitchFamily="34" charset="0"/>
              </a:rPr>
              <a:t>In 2011, a British Airways (BA) employee named </a:t>
            </a:r>
            <a:r>
              <a:rPr lang="en-US" sz="2800" dirty="0" err="1">
                <a:effectLst/>
                <a:latin typeface="Calibri Light" panose="020F0302020204030204" pitchFamily="34" charset="0"/>
                <a:ea typeface="Arial" panose="020B0604020202020204" pitchFamily="34" charset="0"/>
                <a:cs typeface="Calibri Light" panose="020F0302020204030204" pitchFamily="34" charset="0"/>
              </a:rPr>
              <a:t>Rajib</a:t>
            </a:r>
            <a:r>
              <a:rPr lang="en-US" sz="2800" dirty="0">
                <a:effectLst/>
                <a:latin typeface="Calibri Light" panose="020F0302020204030204" pitchFamily="34" charset="0"/>
                <a:ea typeface="Arial" panose="020B0604020202020204" pitchFamily="34" charset="0"/>
                <a:cs typeface="Calibri Light" panose="020F0302020204030204" pitchFamily="34" charset="0"/>
              </a:rPr>
              <a:t> Karim was found guilty of plotting to blow up an aircraft, sharing sensitive company information and offering to help financial or disruptive attacks on BA</a:t>
            </a:r>
            <a:r>
              <a:rPr kumimoji="0" lang="en-US" sz="2700" b="0" i="0" u="none" strike="noStrike" kern="1200" cap="none" spc="0" normalizeH="0" baseline="0" noProof="0" dirty="0">
                <a:ln>
                  <a:noFill/>
                </a:ln>
                <a:solidFill>
                  <a:prstClr val="black"/>
                </a:solidFill>
                <a:effectLst/>
                <a:uLnTx/>
                <a:uFillTx/>
                <a:latin typeface="Calibri Light" panose="020F0302020204030204" pitchFamily="34" charset="0"/>
                <a:ea typeface="Arial" panose="020B0604020202020204" pitchFamily="34" charset="0"/>
                <a:cs typeface="Calibri Light" panose="020F0302020204030204" pitchFamily="34" charset="0"/>
              </a:rPr>
              <a:t> (</a:t>
            </a:r>
            <a:r>
              <a:rPr kumimoji="0" lang="en-US" sz="2700" b="0" i="0" u="none" strike="noStrike" kern="1200" cap="none" spc="0" normalizeH="0" baseline="0" noProof="0" dirty="0" err="1">
                <a:ln>
                  <a:noFill/>
                </a:ln>
                <a:solidFill>
                  <a:prstClr val="black"/>
                </a:solidFill>
                <a:effectLst/>
                <a:uLnTx/>
                <a:uFillTx/>
                <a:latin typeface="Calibri Light" panose="020F0302020204030204" pitchFamily="34" charset="0"/>
                <a:ea typeface="Arial" panose="020B0604020202020204" pitchFamily="34" charset="0"/>
                <a:cs typeface="Calibri Light" panose="020F0302020204030204" pitchFamily="34" charset="0"/>
              </a:rPr>
              <a:t>Loffi</a:t>
            </a:r>
            <a:r>
              <a:rPr kumimoji="0" lang="en-US" sz="2700" b="0" i="0" u="none" strike="noStrike" kern="1200" cap="none" spc="0" normalizeH="0" baseline="0" noProof="0" dirty="0">
                <a:ln>
                  <a:noFill/>
                </a:ln>
                <a:solidFill>
                  <a:prstClr val="black"/>
                </a:solidFill>
                <a:effectLst/>
                <a:uLnTx/>
                <a:uFillTx/>
                <a:latin typeface="Calibri Light" panose="020F0302020204030204" pitchFamily="34" charset="0"/>
                <a:ea typeface="Arial" panose="020B0604020202020204" pitchFamily="34" charset="0"/>
                <a:cs typeface="Calibri Light" panose="020F0302020204030204" pitchFamily="34" charset="0"/>
              </a:rPr>
              <a:t> and Wallace, 2014).</a:t>
            </a:r>
            <a:r>
              <a:rPr lang="en-US" sz="2800" dirty="0">
                <a:effectLst/>
                <a:latin typeface="Calibri Light" panose="020F0302020204030204" pitchFamily="34" charset="0"/>
                <a:ea typeface="Arial" panose="020B0604020202020204" pitchFamily="34" charset="0"/>
                <a:cs typeface="Calibri Light" panose="020F0302020204030204" pitchFamily="34" charset="0"/>
              </a:rPr>
              <a:t> </a:t>
            </a:r>
          </a:p>
          <a:p>
            <a:pPr marL="0" marR="72390" indent="0" algn="just">
              <a:spcBef>
                <a:spcPts val="5"/>
              </a:spcBef>
              <a:spcAft>
                <a:spcPts val="0"/>
              </a:spcAft>
              <a:buNone/>
            </a:pPr>
            <a:endParaRPr lang="en-US" dirty="0">
              <a:latin typeface="Calibri Light" panose="020F0302020204030204" pitchFamily="34" charset="0"/>
              <a:ea typeface="Arial" panose="020B0604020202020204" pitchFamily="34" charset="0"/>
              <a:cs typeface="Calibri Light" panose="020F0302020204030204" pitchFamily="34" charset="0"/>
            </a:endParaRPr>
          </a:p>
          <a:p>
            <a:pPr marL="0" marR="72390" indent="0" algn="just">
              <a:spcBef>
                <a:spcPts val="5"/>
              </a:spcBef>
              <a:spcAft>
                <a:spcPts val="0"/>
              </a:spcAft>
              <a:buNone/>
            </a:pPr>
            <a:r>
              <a:rPr lang="en-US" sz="2800" dirty="0">
                <a:effectLst/>
                <a:latin typeface="Calibri Light" panose="020F0302020204030204" pitchFamily="34" charset="0"/>
                <a:ea typeface="Arial" panose="020B0604020202020204" pitchFamily="34" charset="0"/>
                <a:cs typeface="Calibri Light" panose="020F0302020204030204" pitchFamily="34" charset="0"/>
              </a:rPr>
              <a:t>In 2006 the AQ linked individual </a:t>
            </a:r>
            <a:r>
              <a:rPr lang="en-US" sz="2800" dirty="0" err="1">
                <a:effectLst/>
                <a:latin typeface="Calibri Light" panose="020F0302020204030204" pitchFamily="34" charset="0"/>
                <a:ea typeface="Arial" panose="020B0604020202020204" pitchFamily="34" charset="0"/>
                <a:cs typeface="Calibri Light" panose="020F0302020204030204" pitchFamily="34" charset="0"/>
              </a:rPr>
              <a:t>Sohail</a:t>
            </a:r>
            <a:r>
              <a:rPr lang="en-US" sz="2800" dirty="0">
                <a:effectLst/>
                <a:latin typeface="Calibri Light" panose="020F0302020204030204" pitchFamily="34" charset="0"/>
                <a:ea typeface="Arial" panose="020B0604020202020204" pitchFamily="34" charset="0"/>
                <a:cs typeface="Calibri Light" panose="020F0302020204030204" pitchFamily="34" charset="0"/>
              </a:rPr>
              <a:t> Anjum Qureshi was in contact with a female who was employed as a retail assistant working airside at London’s Heathrow Airport. Whilst the two appear to have been in email contact only, Qureshi was able to obtain information about the security searching regime from her (</a:t>
            </a:r>
            <a:r>
              <a:rPr lang="en-US" sz="2800" dirty="0" err="1">
                <a:effectLst/>
                <a:latin typeface="Calibri Light" panose="020F0302020204030204" pitchFamily="34" charset="0"/>
                <a:ea typeface="Arial" panose="020B0604020202020204" pitchFamily="34" charset="0"/>
                <a:cs typeface="Calibri Light" panose="020F0302020204030204" pitchFamily="34" charset="0"/>
              </a:rPr>
              <a:t>Casciani</a:t>
            </a:r>
            <a:r>
              <a:rPr lang="en-US" sz="2800" dirty="0">
                <a:effectLst/>
                <a:latin typeface="Calibri Light" panose="020F0302020204030204" pitchFamily="34" charset="0"/>
                <a:ea typeface="Arial" panose="020B0604020202020204" pitchFamily="34" charset="0"/>
                <a:cs typeface="Calibri Light" panose="020F0302020204030204" pitchFamily="34" charset="0"/>
              </a:rPr>
              <a:t>, 2008). </a:t>
            </a:r>
          </a:p>
          <a:p>
            <a:pPr marL="0" marR="72390" indent="0" algn="just">
              <a:spcBef>
                <a:spcPts val="5"/>
              </a:spcBef>
              <a:spcAft>
                <a:spcPts val="0"/>
              </a:spcAft>
              <a:buNone/>
            </a:pPr>
            <a:endParaRPr lang="en-US" dirty="0">
              <a:latin typeface="Calibri Light" panose="020F0302020204030204" pitchFamily="34" charset="0"/>
              <a:ea typeface="Arial" panose="020B0604020202020204" pitchFamily="34" charset="0"/>
              <a:cs typeface="Calibri Light" panose="020F0302020204030204" pitchFamily="34" charset="0"/>
            </a:endParaRPr>
          </a:p>
          <a:p>
            <a:pPr marL="0" marR="72390" indent="0" algn="just">
              <a:spcBef>
                <a:spcPts val="5"/>
              </a:spcBef>
              <a:spcAft>
                <a:spcPts val="0"/>
              </a:spcAft>
              <a:buNone/>
            </a:pPr>
            <a:r>
              <a:rPr lang="en-US" sz="2800" dirty="0">
                <a:effectLst/>
                <a:latin typeface="Calibri Light" panose="020F0302020204030204" pitchFamily="34" charset="0"/>
                <a:ea typeface="Arial" panose="020B0604020202020204" pitchFamily="34" charset="0"/>
                <a:cs typeface="Calibri Light" panose="020F0302020204030204" pitchFamily="34" charset="0"/>
              </a:rPr>
              <a:t>In 2013 Terry Loewen, a 58-year old airport avionics technician claimed that Osama bin Laden and Anwar al-Awlaki were his inspiration for engaging in violent jihad (McLaughlin, 2013). Loewen was arrested during an FBI led operation where he believed that he was driving a vehicle laden with explosives into the secure area of the airport to detonate the vehicle between the airport’s two terminals at the early morning peak passenger time (</a:t>
            </a:r>
            <a:r>
              <a:rPr lang="en-US" sz="2800" dirty="0" err="1">
                <a:effectLst/>
                <a:latin typeface="Calibri Light" panose="020F0302020204030204" pitchFamily="34" charset="0"/>
                <a:ea typeface="Arial" panose="020B0604020202020204" pitchFamily="34" charset="0"/>
                <a:cs typeface="Calibri Light" panose="020F0302020204030204" pitchFamily="34" charset="0"/>
              </a:rPr>
              <a:t>Loffi</a:t>
            </a:r>
            <a:r>
              <a:rPr lang="en-US" sz="2800" dirty="0">
                <a:effectLst/>
                <a:latin typeface="Calibri Light" panose="020F0302020204030204" pitchFamily="34" charset="0"/>
                <a:ea typeface="Arial" panose="020B0604020202020204" pitchFamily="34" charset="0"/>
                <a:cs typeface="Calibri Light" panose="020F0302020204030204" pitchFamily="34" charset="0"/>
              </a:rPr>
              <a:t> and Wallace, 2014).</a:t>
            </a:r>
            <a:endParaRPr lang="en-GB" sz="2800" dirty="0">
              <a:effectLst/>
              <a:latin typeface="Calibri Light" panose="020F0302020204030204" pitchFamily="34" charset="0"/>
              <a:ea typeface="Arial" panose="020B0604020202020204" pitchFamily="34" charset="0"/>
              <a:cs typeface="Calibri Light" panose="020F0302020204030204" pitchFamily="34" charset="0"/>
            </a:endParaRPr>
          </a:p>
          <a:p>
            <a:endParaRPr lang="en-GB" sz="2800" dirty="0">
              <a:effectLst/>
              <a:latin typeface="Arial" panose="020B0604020202020204" pitchFamily="34" charset="0"/>
              <a:ea typeface="Arial" panose="020B0604020202020204" pitchFamily="34" charset="0"/>
            </a:endParaRPr>
          </a:p>
          <a:p>
            <a:endParaRPr lang="en-GB" dirty="0"/>
          </a:p>
        </p:txBody>
      </p:sp>
      <p:pic>
        <p:nvPicPr>
          <p:cNvPr id="9" name="Content Placeholder 8">
            <a:extLst>
              <a:ext uri="{FF2B5EF4-FFF2-40B4-BE49-F238E27FC236}">
                <a16:creationId xmlns:a16="http://schemas.microsoft.com/office/drawing/2014/main" id="{7C4F03E2-0992-4BBB-926D-0A8866B24610}"/>
              </a:ext>
            </a:extLst>
          </p:cNvPr>
          <p:cNvPicPr>
            <a:picLocks noGrp="1" noChangeAspect="1"/>
          </p:cNvPicPr>
          <p:nvPr>
            <p:ph sz="half" idx="2"/>
          </p:nvPr>
        </p:nvPicPr>
        <p:blipFill>
          <a:blip r:embed="rId2"/>
          <a:stretch>
            <a:fillRect/>
          </a:stretch>
        </p:blipFill>
        <p:spPr>
          <a:xfrm>
            <a:off x="6096000" y="1317780"/>
            <a:ext cx="1464906" cy="1951602"/>
          </a:xfrm>
        </p:spPr>
      </p:pic>
      <p:pic>
        <p:nvPicPr>
          <p:cNvPr id="11" name="Picture 10">
            <a:extLst>
              <a:ext uri="{FF2B5EF4-FFF2-40B4-BE49-F238E27FC236}">
                <a16:creationId xmlns:a16="http://schemas.microsoft.com/office/drawing/2014/main" id="{79E3BE9E-12DF-44F0-B71B-F3B83D80125E}"/>
              </a:ext>
            </a:extLst>
          </p:cNvPr>
          <p:cNvPicPr>
            <a:picLocks noChangeAspect="1"/>
          </p:cNvPicPr>
          <p:nvPr/>
        </p:nvPicPr>
        <p:blipFill>
          <a:blip r:embed="rId3"/>
          <a:stretch>
            <a:fillRect/>
          </a:stretch>
        </p:blipFill>
        <p:spPr>
          <a:xfrm>
            <a:off x="7965621" y="1967010"/>
            <a:ext cx="3784730" cy="2270838"/>
          </a:xfrm>
          <a:prstGeom prst="rect">
            <a:avLst/>
          </a:prstGeom>
        </p:spPr>
      </p:pic>
      <p:pic>
        <p:nvPicPr>
          <p:cNvPr id="13" name="Picture 12">
            <a:extLst>
              <a:ext uri="{FF2B5EF4-FFF2-40B4-BE49-F238E27FC236}">
                <a16:creationId xmlns:a16="http://schemas.microsoft.com/office/drawing/2014/main" id="{001222AC-89D7-4388-879A-2C33A9580C8D}"/>
              </a:ext>
            </a:extLst>
          </p:cNvPr>
          <p:cNvPicPr>
            <a:picLocks noChangeAspect="1"/>
          </p:cNvPicPr>
          <p:nvPr/>
        </p:nvPicPr>
        <p:blipFill>
          <a:blip r:embed="rId4"/>
          <a:stretch>
            <a:fillRect/>
          </a:stretch>
        </p:blipFill>
        <p:spPr>
          <a:xfrm>
            <a:off x="5913728" y="3818754"/>
            <a:ext cx="2895600" cy="1581150"/>
          </a:xfrm>
          <a:prstGeom prst="rect">
            <a:avLst/>
          </a:prstGeom>
        </p:spPr>
      </p:pic>
    </p:spTree>
    <p:extLst>
      <p:ext uri="{BB962C8B-B14F-4D97-AF65-F5344CB8AC3E}">
        <p14:creationId xmlns:p14="http://schemas.microsoft.com/office/powerpoint/2010/main" val="523483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E8BA763A-CDF6-44C4-923A-9AB799D5C6F8}"/>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tretch/>
        </p:blipFill>
        <p:spPr>
          <a:xfrm>
            <a:off x="865239" y="265471"/>
            <a:ext cx="10609005" cy="5444863"/>
          </a:xfrm>
          <a:noFill/>
        </p:spPr>
      </p:pic>
    </p:spTree>
    <p:extLst>
      <p:ext uri="{BB962C8B-B14F-4D97-AF65-F5344CB8AC3E}">
        <p14:creationId xmlns:p14="http://schemas.microsoft.com/office/powerpoint/2010/main" val="1497295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D40D09-B8C7-404F-9F6D-FA6CD66CDACD}"/>
              </a:ext>
            </a:extLst>
          </p:cNvPr>
          <p:cNvSpPr>
            <a:spLocks noGrp="1"/>
          </p:cNvSpPr>
          <p:nvPr>
            <p:ph type="title"/>
          </p:nvPr>
        </p:nvSpPr>
        <p:spPr>
          <a:xfrm>
            <a:off x="609600" y="274638"/>
            <a:ext cx="10972800" cy="1143000"/>
          </a:xfrm>
        </p:spPr>
        <p:txBody>
          <a:bodyPr anchor="ctr">
            <a:normAutofit/>
          </a:bodyPr>
          <a:lstStyle/>
          <a:p>
            <a:r>
              <a:rPr lang="en-GB" dirty="0"/>
              <a:t>Prevention of Insider Threat</a:t>
            </a:r>
          </a:p>
        </p:txBody>
      </p:sp>
      <p:sp>
        <p:nvSpPr>
          <p:cNvPr id="5" name="Content Placeholder 4">
            <a:extLst>
              <a:ext uri="{FF2B5EF4-FFF2-40B4-BE49-F238E27FC236}">
                <a16:creationId xmlns:a16="http://schemas.microsoft.com/office/drawing/2014/main" id="{67F7BCD8-C680-4C0C-995E-C71A9A4D4AC9}"/>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1800" b="0" i="0">
                <a:effectLst/>
              </a:rPr>
              <a:t>The CPNI's framework for developing an Insider Threat programme is aimed at reducing insider risk and facilitate an objective review of security allowing measures to be updated or deployed in a risk-based manner.</a:t>
            </a:r>
          </a:p>
          <a:p>
            <a:pPr marL="0" indent="0">
              <a:lnSpc>
                <a:spcPct val="90000"/>
              </a:lnSpc>
              <a:buNone/>
            </a:pPr>
            <a:endParaRPr lang="en-GB" sz="1800" b="0" i="0">
              <a:effectLst/>
            </a:endParaRPr>
          </a:p>
          <a:p>
            <a:pPr marL="0" indent="0">
              <a:lnSpc>
                <a:spcPct val="90000"/>
              </a:lnSpc>
              <a:buNone/>
            </a:pPr>
            <a:r>
              <a:rPr lang="en-GB" sz="1800"/>
              <a:t>Follow the link to the interactive diagram on Insider Threat</a:t>
            </a:r>
            <a:endParaRPr lang="en-GB" sz="1800">
              <a:hlinkClick r:id="rId2"/>
            </a:endParaRPr>
          </a:p>
          <a:p>
            <a:pPr>
              <a:lnSpc>
                <a:spcPct val="90000"/>
              </a:lnSpc>
            </a:pPr>
            <a:endParaRPr lang="en-GB" sz="1800">
              <a:hlinkClick r:id="rId2"/>
            </a:endParaRPr>
          </a:p>
          <a:p>
            <a:pPr>
              <a:lnSpc>
                <a:spcPct val="90000"/>
              </a:lnSpc>
            </a:pPr>
            <a:endParaRPr lang="en-GB" sz="1800">
              <a:hlinkClick r:id="rId2"/>
            </a:endParaRPr>
          </a:p>
          <a:p>
            <a:pPr>
              <a:lnSpc>
                <a:spcPct val="90000"/>
              </a:lnSpc>
            </a:pPr>
            <a:endParaRPr lang="en-GB" sz="1800">
              <a:hlinkClick r:id="rId2"/>
            </a:endParaRPr>
          </a:p>
          <a:p>
            <a:pPr>
              <a:lnSpc>
                <a:spcPct val="90000"/>
              </a:lnSpc>
            </a:pPr>
            <a:r>
              <a:rPr lang="en-GB" sz="1800">
                <a:hlinkClick r:id="rId2"/>
              </a:rPr>
              <a:t>https://www.cpni.gov.uk/insider-risks/insider-risk-mitigation-framework</a:t>
            </a:r>
            <a:endParaRPr lang="en-GB" sz="1800"/>
          </a:p>
        </p:txBody>
      </p:sp>
      <p:pic>
        <p:nvPicPr>
          <p:cNvPr id="3" name="Content Placeholder 2" descr="A screenshot of a cell phone&#10;&#10;Description automatically generated">
            <a:extLst>
              <a:ext uri="{FF2B5EF4-FFF2-40B4-BE49-F238E27FC236}">
                <a16:creationId xmlns:a16="http://schemas.microsoft.com/office/drawing/2014/main" id="{5DCF74BE-2F94-4A2C-8A22-D212C0485E0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2" y="1570707"/>
            <a:ext cx="5384800" cy="3716585"/>
          </a:xfrm>
          <a:noFill/>
        </p:spPr>
      </p:pic>
    </p:spTree>
    <p:extLst>
      <p:ext uri="{BB962C8B-B14F-4D97-AF65-F5344CB8AC3E}">
        <p14:creationId xmlns:p14="http://schemas.microsoft.com/office/powerpoint/2010/main" val="2464631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E69765-828A-4643-A8D6-CE440306C054}"/>
              </a:ext>
            </a:extLst>
          </p:cNvPr>
          <p:cNvSpPr>
            <a:spLocks noGrp="1"/>
          </p:cNvSpPr>
          <p:nvPr>
            <p:ph type="title"/>
          </p:nvPr>
        </p:nvSpPr>
        <p:spPr/>
        <p:txBody>
          <a:bodyPr/>
          <a:lstStyle/>
          <a:p>
            <a:r>
              <a:rPr lang="en-GB" dirty="0"/>
              <a:t>The UK’s CT Structure</a:t>
            </a:r>
          </a:p>
        </p:txBody>
      </p:sp>
      <p:sp>
        <p:nvSpPr>
          <p:cNvPr id="8" name="Content Placeholder 7">
            <a:extLst>
              <a:ext uri="{FF2B5EF4-FFF2-40B4-BE49-F238E27FC236}">
                <a16:creationId xmlns:a16="http://schemas.microsoft.com/office/drawing/2014/main" id="{EBCC6381-7663-442B-83B9-EF891495B998}"/>
              </a:ext>
            </a:extLst>
          </p:cNvPr>
          <p:cNvSpPr>
            <a:spLocks noGrp="1"/>
          </p:cNvSpPr>
          <p:nvPr>
            <p:ph sz="half"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Gotham A"/>
                <a:ea typeface="+mn-ea"/>
                <a:cs typeface="+mn-cs"/>
              </a:rPr>
              <a:t>Around the UK there are eleven regional counter terrorism units (CTUs) and intelligence units (CTIUs). These units collaborate daily to confront the threat from terrorism. They have officers and staff working in a range of specialist fields such as investigations, forensics, digital exploitation, financial inquiries, community liaison and communications.</a:t>
            </a:r>
          </a:p>
          <a:p>
            <a:pPr marL="0" indent="0">
              <a:buNone/>
            </a:pPr>
            <a:endParaRPr lang="en-GB" dirty="0"/>
          </a:p>
        </p:txBody>
      </p:sp>
      <p:pic>
        <p:nvPicPr>
          <p:cNvPr id="11" name="Content Placeholder 10">
            <a:extLst>
              <a:ext uri="{FF2B5EF4-FFF2-40B4-BE49-F238E27FC236}">
                <a16:creationId xmlns:a16="http://schemas.microsoft.com/office/drawing/2014/main" id="{2167878E-EE5A-4659-B0B0-F3D3BC6E0738}"/>
              </a:ext>
            </a:extLst>
          </p:cNvPr>
          <p:cNvPicPr>
            <a:picLocks noGrp="1" noChangeAspect="1"/>
          </p:cNvPicPr>
          <p:nvPr>
            <p:ph sz="half" idx="2"/>
          </p:nvPr>
        </p:nvPicPr>
        <p:blipFill>
          <a:blip r:embed="rId2"/>
          <a:stretch>
            <a:fillRect/>
          </a:stretch>
        </p:blipFill>
        <p:spPr>
          <a:xfrm>
            <a:off x="7508394" y="1167107"/>
            <a:ext cx="3063190" cy="4422481"/>
          </a:xfrm>
        </p:spPr>
      </p:pic>
    </p:spTree>
    <p:extLst>
      <p:ext uri="{BB962C8B-B14F-4D97-AF65-F5344CB8AC3E}">
        <p14:creationId xmlns:p14="http://schemas.microsoft.com/office/powerpoint/2010/main" val="2725979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E69765-828A-4643-A8D6-CE440306C054}"/>
              </a:ext>
            </a:extLst>
          </p:cNvPr>
          <p:cNvSpPr>
            <a:spLocks noGrp="1"/>
          </p:cNvSpPr>
          <p:nvPr>
            <p:ph type="title"/>
          </p:nvPr>
        </p:nvSpPr>
        <p:spPr/>
        <p:txBody>
          <a:bodyPr/>
          <a:lstStyle/>
          <a:p>
            <a:r>
              <a:rPr lang="en-GB" dirty="0"/>
              <a:t>The UK’s CT Structure</a:t>
            </a:r>
          </a:p>
        </p:txBody>
      </p:sp>
      <p:sp>
        <p:nvSpPr>
          <p:cNvPr id="8" name="Content Placeholder 7">
            <a:extLst>
              <a:ext uri="{FF2B5EF4-FFF2-40B4-BE49-F238E27FC236}">
                <a16:creationId xmlns:a16="http://schemas.microsoft.com/office/drawing/2014/main" id="{EBCC6381-7663-442B-83B9-EF891495B998}"/>
              </a:ext>
            </a:extLst>
          </p:cNvPr>
          <p:cNvSpPr>
            <a:spLocks noGrp="1"/>
          </p:cNvSpPr>
          <p:nvPr>
            <p:ph sz="half"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Gotham A"/>
                <a:ea typeface="+mn-ea"/>
                <a:cs typeface="+mn-cs"/>
              </a:rPr>
              <a:t>At the centre of the network sits the Counter Terrorism Policing Headquarters (CTPHQ), which devises policy and strategy, coordinates national projects and programmes, and provides a single national Counter Terrorism Policing voice for key stakeholders including government, intelligence agencies and other partners.</a:t>
            </a:r>
          </a:p>
          <a:p>
            <a:endParaRPr lang="en-GB" dirty="0"/>
          </a:p>
        </p:txBody>
      </p:sp>
      <p:pic>
        <p:nvPicPr>
          <p:cNvPr id="11" name="Content Placeholder 10">
            <a:extLst>
              <a:ext uri="{FF2B5EF4-FFF2-40B4-BE49-F238E27FC236}">
                <a16:creationId xmlns:a16="http://schemas.microsoft.com/office/drawing/2014/main" id="{2167878E-EE5A-4659-B0B0-F3D3BC6E0738}"/>
              </a:ext>
            </a:extLst>
          </p:cNvPr>
          <p:cNvPicPr>
            <a:picLocks noGrp="1" noChangeAspect="1"/>
          </p:cNvPicPr>
          <p:nvPr>
            <p:ph sz="half" idx="2"/>
          </p:nvPr>
        </p:nvPicPr>
        <p:blipFill>
          <a:blip r:embed="rId2"/>
          <a:stretch>
            <a:fillRect/>
          </a:stretch>
        </p:blipFill>
        <p:spPr>
          <a:xfrm>
            <a:off x="7508394" y="1167107"/>
            <a:ext cx="3063190" cy="4422481"/>
          </a:xfrm>
        </p:spPr>
      </p:pic>
    </p:spTree>
    <p:extLst>
      <p:ext uri="{BB962C8B-B14F-4D97-AF65-F5344CB8AC3E}">
        <p14:creationId xmlns:p14="http://schemas.microsoft.com/office/powerpoint/2010/main" val="3697037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77370F-FD7C-452B-BA15-A058B73D84F3}"/>
              </a:ext>
            </a:extLst>
          </p:cNvPr>
          <p:cNvSpPr>
            <a:spLocks noGrp="1"/>
          </p:cNvSpPr>
          <p:nvPr>
            <p:ph type="title"/>
          </p:nvPr>
        </p:nvSpPr>
        <p:spPr/>
        <p:txBody>
          <a:bodyPr>
            <a:normAutofit/>
          </a:bodyPr>
          <a:lstStyle/>
          <a:p>
            <a:r>
              <a:rPr kumimoji="0" lang="en-GB" b="0" i="0" u="none" strike="noStrike" kern="1200" cap="none" spc="0" normalizeH="0" baseline="0" noProof="0" dirty="0">
                <a:ln>
                  <a:noFill/>
                </a:ln>
                <a:effectLst/>
                <a:uLnTx/>
                <a:uFillTx/>
                <a:latin typeface="Gotham A"/>
                <a:ea typeface="+mn-ea"/>
                <a:cs typeface="+mn-cs"/>
              </a:rPr>
              <a:t>National Operations Centre</a:t>
            </a:r>
            <a:endParaRPr lang="en-GB" dirty="0"/>
          </a:p>
        </p:txBody>
      </p:sp>
      <p:sp>
        <p:nvSpPr>
          <p:cNvPr id="6" name="Content Placeholder 5">
            <a:extLst>
              <a:ext uri="{FF2B5EF4-FFF2-40B4-BE49-F238E27FC236}">
                <a16:creationId xmlns:a16="http://schemas.microsoft.com/office/drawing/2014/main" id="{47B990B7-619B-489E-B456-AC75BBA0BB62}"/>
              </a:ext>
            </a:extLst>
          </p:cNvPr>
          <p:cNvSpPr>
            <a:spLocks noGrp="1"/>
          </p:cNvSpPr>
          <p:nvPr>
            <p:ph sz="half" idx="2"/>
          </p:nvPr>
        </p:nvSpPr>
        <p:spPr/>
        <p:txBody>
          <a:bodyPr>
            <a:norm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3F76"/>
              </a:solidFill>
              <a:effectLst/>
              <a:uLnTx/>
              <a:uFillTx/>
              <a:latin typeface="Gotham A"/>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2400" dirty="0">
              <a:solidFill>
                <a:srgbClr val="003F76"/>
              </a:solidFill>
              <a:latin typeface="Gotham A"/>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Gotham A"/>
                <a:ea typeface="+mn-ea"/>
                <a:cs typeface="+mn-cs"/>
              </a:rPr>
              <a:t>Alongside the headquarters is the National Operations Centre, a central command made up of units that provide operational support to the national network.</a:t>
            </a:r>
          </a:p>
          <a:p>
            <a:pPr marL="0" indent="0">
              <a:buNone/>
            </a:pPr>
            <a:endParaRPr lang="en-GB" dirty="0"/>
          </a:p>
        </p:txBody>
      </p:sp>
      <p:pic>
        <p:nvPicPr>
          <p:cNvPr id="12" name="Content Placeholder 11">
            <a:extLst>
              <a:ext uri="{FF2B5EF4-FFF2-40B4-BE49-F238E27FC236}">
                <a16:creationId xmlns:a16="http://schemas.microsoft.com/office/drawing/2014/main" id="{5E407B89-1B7B-4907-8A3A-D80B6E40CD74}"/>
              </a:ext>
            </a:extLst>
          </p:cNvPr>
          <p:cNvPicPr>
            <a:picLocks noGrp="1" noChangeAspect="1"/>
          </p:cNvPicPr>
          <p:nvPr>
            <p:ph sz="half" idx="1"/>
          </p:nvPr>
        </p:nvPicPr>
        <p:blipFill>
          <a:blip r:embed="rId2"/>
          <a:stretch>
            <a:fillRect/>
          </a:stretch>
        </p:blipFill>
        <p:spPr>
          <a:xfrm>
            <a:off x="1427583" y="1600201"/>
            <a:ext cx="2522019" cy="3789919"/>
          </a:xfrm>
        </p:spPr>
      </p:pic>
    </p:spTree>
    <p:extLst>
      <p:ext uri="{BB962C8B-B14F-4D97-AF65-F5344CB8AC3E}">
        <p14:creationId xmlns:p14="http://schemas.microsoft.com/office/powerpoint/2010/main" val="3967755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77370F-FD7C-452B-BA15-A058B73D84F3}"/>
              </a:ext>
            </a:extLst>
          </p:cNvPr>
          <p:cNvSpPr>
            <a:spLocks noGrp="1"/>
          </p:cNvSpPr>
          <p:nvPr>
            <p:ph type="title"/>
          </p:nvPr>
        </p:nvSpPr>
        <p:spPr/>
        <p:txBody>
          <a:bodyPr>
            <a:normAutofit/>
          </a:bodyPr>
          <a:lstStyle/>
          <a:p>
            <a:r>
              <a:rPr kumimoji="0" lang="en-GB" b="0" i="0" u="none" strike="noStrike" kern="1200" cap="none" spc="0" normalizeH="0" baseline="0" noProof="0" dirty="0">
                <a:ln>
                  <a:noFill/>
                </a:ln>
                <a:effectLst/>
                <a:uLnTx/>
                <a:uFillTx/>
                <a:latin typeface="Gotham A"/>
                <a:ea typeface="+mn-ea"/>
                <a:cs typeface="+mn-cs"/>
              </a:rPr>
              <a:t>The National CBRN Centre</a:t>
            </a:r>
            <a:endParaRPr lang="en-GB" dirty="0"/>
          </a:p>
        </p:txBody>
      </p:sp>
      <p:sp>
        <p:nvSpPr>
          <p:cNvPr id="6" name="Content Placeholder 5">
            <a:extLst>
              <a:ext uri="{FF2B5EF4-FFF2-40B4-BE49-F238E27FC236}">
                <a16:creationId xmlns:a16="http://schemas.microsoft.com/office/drawing/2014/main" id="{47B990B7-619B-489E-B456-AC75BBA0BB62}"/>
              </a:ext>
            </a:extLst>
          </p:cNvPr>
          <p:cNvSpPr>
            <a:spLocks noGrp="1"/>
          </p:cNvSpPr>
          <p:nvPr>
            <p:ph sz="half" idx="2"/>
          </p:nvPr>
        </p:nvSpPr>
        <p:spPr/>
        <p:txBody>
          <a:bodyPr>
            <a:norm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3F76"/>
              </a:solidFill>
              <a:effectLst/>
              <a:uLnTx/>
              <a:uFillTx/>
              <a:latin typeface="Gotham A"/>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lang="en-GB" sz="2400" dirty="0">
              <a:solidFill>
                <a:srgbClr val="003F76"/>
              </a:solidFill>
              <a:latin typeface="Gotham A"/>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Gotham A"/>
                <a:ea typeface="+mn-ea"/>
                <a:cs typeface="+mn-cs"/>
              </a:rPr>
              <a:t>The National CBRN Centre brings together the emergency services to protect and prepare the UK against the chemical, biological, radiological and nuclear (CBRN) threat.</a:t>
            </a:r>
          </a:p>
          <a:p>
            <a:pPr marL="0" indent="0">
              <a:buNone/>
            </a:pPr>
            <a:endParaRPr lang="en-GB" dirty="0"/>
          </a:p>
        </p:txBody>
      </p:sp>
      <p:pic>
        <p:nvPicPr>
          <p:cNvPr id="1026" name="Picture 2" descr="UK public warned chemical or biological terrorist attack is 'marching  closer' - Daily Record">
            <a:extLst>
              <a:ext uri="{FF2B5EF4-FFF2-40B4-BE49-F238E27FC236}">
                <a16:creationId xmlns:a16="http://schemas.microsoft.com/office/drawing/2014/main" id="{0E4F051F-74A8-47D4-AFE2-A2DFE661BA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69233" y="1932903"/>
            <a:ext cx="4849206" cy="3226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122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F253A-6FFF-4E23-A053-742D99FA3130}"/>
              </a:ext>
            </a:extLst>
          </p:cNvPr>
          <p:cNvSpPr>
            <a:spLocks noGrp="1"/>
          </p:cNvSpPr>
          <p:nvPr>
            <p:ph type="title"/>
          </p:nvPr>
        </p:nvSpPr>
        <p:spPr/>
        <p:txBody>
          <a:bodyPr/>
          <a:lstStyle/>
          <a:p>
            <a:r>
              <a:rPr lang="en-GB" dirty="0"/>
              <a:t>Special Branch</a:t>
            </a:r>
          </a:p>
        </p:txBody>
      </p:sp>
      <p:pic>
        <p:nvPicPr>
          <p:cNvPr id="6" name="Content Placeholder 5">
            <a:extLst>
              <a:ext uri="{FF2B5EF4-FFF2-40B4-BE49-F238E27FC236}">
                <a16:creationId xmlns:a16="http://schemas.microsoft.com/office/drawing/2014/main" id="{96345C5C-290C-4CA9-B3B8-46CDCC5D95A5}"/>
              </a:ext>
            </a:extLst>
          </p:cNvPr>
          <p:cNvPicPr>
            <a:picLocks noGrp="1" noChangeAspect="1"/>
          </p:cNvPicPr>
          <p:nvPr>
            <p:ph sz="half" idx="1"/>
          </p:nvPr>
        </p:nvPicPr>
        <p:blipFill>
          <a:blip r:embed="rId2"/>
          <a:stretch>
            <a:fillRect/>
          </a:stretch>
        </p:blipFill>
        <p:spPr>
          <a:xfrm>
            <a:off x="1492898" y="1521940"/>
            <a:ext cx="2699883" cy="3814120"/>
          </a:xfrm>
        </p:spPr>
      </p:pic>
      <p:sp>
        <p:nvSpPr>
          <p:cNvPr id="4" name="Content Placeholder 3">
            <a:extLst>
              <a:ext uri="{FF2B5EF4-FFF2-40B4-BE49-F238E27FC236}">
                <a16:creationId xmlns:a16="http://schemas.microsoft.com/office/drawing/2014/main" id="{EC72ACAA-9D07-4D1A-B045-0E862FC25A1B}"/>
              </a:ext>
            </a:extLst>
          </p:cNvPr>
          <p:cNvSpPr>
            <a:spLocks noGrp="1"/>
          </p:cNvSpPr>
          <p:nvPr>
            <p:ph sz="half" idx="2"/>
          </p:nvPr>
        </p:nvSpPr>
        <p:spPr/>
        <p:txBody>
          <a:bodyPr>
            <a:normAutofit fontScale="70000" lnSpcReduction="20000"/>
          </a:bodyPr>
          <a:lstStyle/>
          <a:p>
            <a:pPr marL="0" indent="0" algn="l">
              <a:buNone/>
            </a:pPr>
            <a:r>
              <a:rPr lang="en-GB" b="0" i="0" dirty="0">
                <a:solidFill>
                  <a:srgbClr val="000000"/>
                </a:solidFill>
                <a:effectLst/>
                <a:latin typeface="titillium_webregular"/>
              </a:rPr>
              <a:t>Each UK Police force has a ‘Special Branch’, the role of these ‘branches’ is to identify </a:t>
            </a:r>
            <a:r>
              <a:rPr lang="en-GB" dirty="0">
                <a:solidFill>
                  <a:srgbClr val="000000"/>
                </a:solidFill>
                <a:latin typeface="titillium_webregular"/>
              </a:rPr>
              <a:t>and investigate</a:t>
            </a:r>
            <a:r>
              <a:rPr lang="en-GB" b="0" i="0" dirty="0">
                <a:solidFill>
                  <a:srgbClr val="000000"/>
                </a:solidFill>
                <a:effectLst/>
                <a:latin typeface="titillium_webregular"/>
              </a:rPr>
              <a:t>:</a:t>
            </a:r>
          </a:p>
          <a:p>
            <a:pPr algn="l">
              <a:buFont typeface="Arial" panose="020B0604020202020204" pitchFamily="34" charset="0"/>
              <a:buChar char="•"/>
            </a:pPr>
            <a:r>
              <a:rPr lang="en-GB" b="0" i="0" dirty="0">
                <a:solidFill>
                  <a:srgbClr val="000000"/>
                </a:solidFill>
                <a:effectLst/>
                <a:latin typeface="titillium_webregular"/>
              </a:rPr>
              <a:t>Espionage (Spying), </a:t>
            </a:r>
          </a:p>
          <a:p>
            <a:pPr algn="l">
              <a:buFont typeface="Arial" panose="020B0604020202020204" pitchFamily="34" charset="0"/>
              <a:buChar char="•"/>
            </a:pPr>
            <a:r>
              <a:rPr lang="en-GB" b="0" i="0" dirty="0">
                <a:solidFill>
                  <a:srgbClr val="000000"/>
                </a:solidFill>
                <a:effectLst/>
                <a:latin typeface="titillium_webregular"/>
              </a:rPr>
              <a:t>Proliferation (of Weapons of Mass Destruction or component parts)</a:t>
            </a:r>
          </a:p>
          <a:p>
            <a:pPr algn="l">
              <a:buFont typeface="Arial" panose="020B0604020202020204" pitchFamily="34" charset="0"/>
              <a:buChar char="•"/>
            </a:pPr>
            <a:r>
              <a:rPr lang="en-GB" b="0" i="0" dirty="0">
                <a:solidFill>
                  <a:srgbClr val="000000"/>
                </a:solidFill>
                <a:effectLst/>
                <a:latin typeface="titillium_webregular"/>
              </a:rPr>
              <a:t>Subversion (the undermining of democracy); and</a:t>
            </a:r>
          </a:p>
          <a:p>
            <a:pPr algn="l">
              <a:buFont typeface="Arial" panose="020B0604020202020204" pitchFamily="34" charset="0"/>
              <a:buChar char="•"/>
            </a:pPr>
            <a:r>
              <a:rPr lang="en-GB" b="0" i="0" dirty="0">
                <a:solidFill>
                  <a:srgbClr val="000000"/>
                </a:solidFill>
                <a:effectLst/>
                <a:latin typeface="titillium_webregular"/>
              </a:rPr>
              <a:t>terrorism.</a:t>
            </a:r>
          </a:p>
          <a:p>
            <a:pPr marL="0" indent="0" algn="l">
              <a:buNone/>
            </a:pPr>
            <a:r>
              <a:rPr lang="en-GB" b="0" i="0" dirty="0">
                <a:solidFill>
                  <a:srgbClr val="000000"/>
                </a:solidFill>
                <a:effectLst/>
                <a:latin typeface="titillium_webregular"/>
              </a:rPr>
              <a:t>The most effective means of disrupting terrorists is to arrest and then prosecute them, Special Branches act as liaison between the Police and the Security Services, who are responsible for co-ordinating intelligence operations.</a:t>
            </a:r>
          </a:p>
        </p:txBody>
      </p:sp>
    </p:spTree>
    <p:extLst>
      <p:ext uri="{BB962C8B-B14F-4D97-AF65-F5344CB8AC3E}">
        <p14:creationId xmlns:p14="http://schemas.microsoft.com/office/powerpoint/2010/main" val="2414437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43F1-0EAE-45FD-84CF-C2F11C26C527}"/>
              </a:ext>
            </a:extLst>
          </p:cNvPr>
          <p:cNvSpPr>
            <a:spLocks noGrp="1"/>
          </p:cNvSpPr>
          <p:nvPr>
            <p:ph type="title"/>
          </p:nvPr>
        </p:nvSpPr>
        <p:spPr/>
        <p:txBody>
          <a:bodyPr>
            <a:normAutofit/>
          </a:bodyPr>
          <a:lstStyle/>
          <a:p>
            <a:r>
              <a:rPr lang="en-GB" sz="3600" dirty="0"/>
              <a:t>The Security Service – What is it and what is it for?</a:t>
            </a:r>
          </a:p>
        </p:txBody>
      </p:sp>
      <p:sp>
        <p:nvSpPr>
          <p:cNvPr id="3" name="Content Placeholder 2">
            <a:extLst>
              <a:ext uri="{FF2B5EF4-FFF2-40B4-BE49-F238E27FC236}">
                <a16:creationId xmlns:a16="http://schemas.microsoft.com/office/drawing/2014/main" id="{3F4E065B-C46F-43CB-89BE-B776CD23BBCD}"/>
              </a:ext>
            </a:extLst>
          </p:cNvPr>
          <p:cNvSpPr>
            <a:spLocks noGrp="1"/>
          </p:cNvSpPr>
          <p:nvPr>
            <p:ph sz="half" idx="1"/>
          </p:nvPr>
        </p:nvSpPr>
        <p:spPr/>
        <p:txBody>
          <a:bodyPr>
            <a:normAutofit fontScale="62500" lnSpcReduction="20000"/>
          </a:bodyPr>
          <a:lstStyle/>
          <a:p>
            <a:pPr marL="0" indent="0" algn="l">
              <a:buNone/>
            </a:pPr>
            <a:r>
              <a:rPr lang="en-GB" b="0" i="0" dirty="0">
                <a:solidFill>
                  <a:srgbClr val="000000"/>
                </a:solidFill>
                <a:effectLst/>
                <a:latin typeface="titillium_webregular"/>
              </a:rPr>
              <a:t>The principal function of the Security Service - set out in the Security Service Act - is the protection of national security. It is the national security intelligence agency responsible for the identification of, investigation of and threats to national security the economic well-being of the United Kingdom which arise from overseas.</a:t>
            </a:r>
          </a:p>
          <a:p>
            <a:pPr marL="0" indent="0" algn="l">
              <a:buNone/>
            </a:pPr>
            <a:endParaRPr lang="en-GB" dirty="0">
              <a:solidFill>
                <a:srgbClr val="000000"/>
              </a:solidFill>
              <a:latin typeface="titillium_webregular"/>
            </a:endParaRPr>
          </a:p>
          <a:p>
            <a:pPr marL="0" indent="0" algn="l">
              <a:buNone/>
            </a:pPr>
            <a:r>
              <a:rPr lang="en-GB" b="0" i="0" dirty="0">
                <a:solidFill>
                  <a:srgbClr val="000000"/>
                </a:solidFill>
                <a:effectLst/>
                <a:latin typeface="titillium_webregular"/>
              </a:rPr>
              <a:t>Due to the covert nature of these threats the work of the Security Service is achieved through the use of secret sources and techniques to find out what those whom we investigate are at pains to conceal.</a:t>
            </a:r>
          </a:p>
          <a:p>
            <a:pPr marL="0" indent="0" algn="l">
              <a:buNone/>
            </a:pPr>
            <a:endParaRPr lang="en-GB" b="0" i="0" dirty="0">
              <a:solidFill>
                <a:srgbClr val="000000"/>
              </a:solidFill>
              <a:effectLst/>
              <a:latin typeface="titillium_webregular"/>
            </a:endParaRPr>
          </a:p>
          <a:p>
            <a:pPr marL="0" indent="0" algn="l">
              <a:buNone/>
            </a:pPr>
            <a:r>
              <a:rPr lang="en-GB" b="0" i="0" dirty="0">
                <a:solidFill>
                  <a:srgbClr val="000000"/>
                </a:solidFill>
                <a:effectLst/>
                <a:latin typeface="titillium_webregular"/>
              </a:rPr>
              <a:t>Often working closely with others the service gathers, assesses and develops intelligence to the point where direct action to counter the threat is appropriate.</a:t>
            </a:r>
          </a:p>
        </p:txBody>
      </p:sp>
      <p:pic>
        <p:nvPicPr>
          <p:cNvPr id="6" name="Content Placeholder 5">
            <a:extLst>
              <a:ext uri="{FF2B5EF4-FFF2-40B4-BE49-F238E27FC236}">
                <a16:creationId xmlns:a16="http://schemas.microsoft.com/office/drawing/2014/main" id="{554005D3-B062-4324-AC37-D41650F88FB5}"/>
              </a:ext>
            </a:extLst>
          </p:cNvPr>
          <p:cNvPicPr>
            <a:picLocks noGrp="1" noChangeAspect="1"/>
          </p:cNvPicPr>
          <p:nvPr>
            <p:ph sz="half" idx="2"/>
          </p:nvPr>
        </p:nvPicPr>
        <p:blipFill>
          <a:blip r:embed="rId2"/>
          <a:stretch>
            <a:fillRect/>
          </a:stretch>
        </p:blipFill>
        <p:spPr>
          <a:xfrm>
            <a:off x="6801109" y="2138176"/>
            <a:ext cx="3893632" cy="2581647"/>
          </a:xfrm>
        </p:spPr>
      </p:pic>
    </p:spTree>
    <p:extLst>
      <p:ext uri="{BB962C8B-B14F-4D97-AF65-F5344CB8AC3E}">
        <p14:creationId xmlns:p14="http://schemas.microsoft.com/office/powerpoint/2010/main" val="2622798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43F1-0EAE-45FD-84CF-C2F11C26C527}"/>
              </a:ext>
            </a:extLst>
          </p:cNvPr>
          <p:cNvSpPr>
            <a:spLocks noGrp="1"/>
          </p:cNvSpPr>
          <p:nvPr>
            <p:ph type="title"/>
          </p:nvPr>
        </p:nvSpPr>
        <p:spPr>
          <a:xfrm>
            <a:off x="609600" y="274638"/>
            <a:ext cx="10972800" cy="1143000"/>
          </a:xfrm>
        </p:spPr>
        <p:txBody>
          <a:bodyPr anchor="ctr">
            <a:normAutofit/>
          </a:bodyPr>
          <a:lstStyle/>
          <a:p>
            <a:r>
              <a:rPr lang="en-GB" dirty="0"/>
              <a:t>NaCTSO</a:t>
            </a:r>
          </a:p>
        </p:txBody>
      </p:sp>
      <p:pic>
        <p:nvPicPr>
          <p:cNvPr id="8" name="Content Placeholder 7">
            <a:extLst>
              <a:ext uri="{FF2B5EF4-FFF2-40B4-BE49-F238E27FC236}">
                <a16:creationId xmlns:a16="http://schemas.microsoft.com/office/drawing/2014/main" id="{A265F92B-6E21-40B5-9671-7D776ADC9EAD}"/>
              </a:ext>
            </a:extLst>
          </p:cNvPr>
          <p:cNvPicPr>
            <a:picLocks noGrp="1" noChangeAspect="1"/>
          </p:cNvPicPr>
          <p:nvPr>
            <p:ph sz="half" idx="1"/>
          </p:nvPr>
        </p:nvPicPr>
        <p:blipFill>
          <a:blip r:embed="rId2"/>
          <a:stretch>
            <a:fillRect/>
          </a:stretch>
        </p:blipFill>
        <p:spPr>
          <a:xfrm>
            <a:off x="609600" y="2228328"/>
            <a:ext cx="5384800" cy="2732785"/>
          </a:xfrm>
          <a:noFill/>
        </p:spPr>
      </p:pic>
      <p:sp>
        <p:nvSpPr>
          <p:cNvPr id="5" name="Content Placeholder 4">
            <a:extLst>
              <a:ext uri="{FF2B5EF4-FFF2-40B4-BE49-F238E27FC236}">
                <a16:creationId xmlns:a16="http://schemas.microsoft.com/office/drawing/2014/main" id="{58BED795-F09A-45AF-B13F-1188608A3246}"/>
              </a:ext>
            </a:extLst>
          </p:cNvPr>
          <p:cNvSpPr>
            <a:spLocks noGrp="1"/>
          </p:cNvSpPr>
          <p:nvPr>
            <p:ph sz="half" idx="2"/>
          </p:nvPr>
        </p:nvSpPr>
        <p:spPr>
          <a:xfrm>
            <a:off x="6197600" y="1600201"/>
            <a:ext cx="5384800" cy="3989040"/>
          </a:xfrm>
        </p:spPr>
        <p:txBody>
          <a:bodyPr>
            <a:normAutofit/>
          </a:bodyPr>
          <a:lstStyle/>
          <a:p>
            <a:pPr marL="342900" marR="0" lvl="0" indent="-342900" defTabSz="914400" rtl="0" eaLnBrk="0" fontAlgn="base" latinLnBrk="0" hangingPunct="0">
              <a:spcBef>
                <a:spcPct val="20000"/>
              </a:spcBef>
              <a:spcAft>
                <a:spcPct val="0"/>
              </a:spcAft>
              <a:buClrTx/>
              <a:buSzTx/>
              <a:buFont typeface="Arial" charset="0"/>
              <a:buChar char="•"/>
              <a:tabLst/>
              <a:defRPr/>
            </a:pPr>
            <a:r>
              <a:rPr kumimoji="0" lang="en-GB" b="0" i="0" u="none" strike="noStrike" kern="1200" cap="none" spc="0" normalizeH="0" baseline="0" noProof="0" dirty="0">
                <a:ln>
                  <a:noFill/>
                </a:ln>
                <a:effectLst/>
                <a:uLnTx/>
                <a:uFillTx/>
              </a:rPr>
              <a:t>The National Counter Terrorism Security Office (NaCTSO) is a police unit that supports the ‘protect and prepare’ strands of the government’s counter terrorism strategy.</a:t>
            </a:r>
          </a:p>
          <a:p>
            <a:endParaRPr lang="en-GB" dirty="0"/>
          </a:p>
        </p:txBody>
      </p:sp>
    </p:spTree>
    <p:extLst>
      <p:ext uri="{BB962C8B-B14F-4D97-AF65-F5344CB8AC3E}">
        <p14:creationId xmlns:p14="http://schemas.microsoft.com/office/powerpoint/2010/main" val="3015350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43F1-0EAE-45FD-84CF-C2F11C26C527}"/>
              </a:ext>
            </a:extLst>
          </p:cNvPr>
          <p:cNvSpPr>
            <a:spLocks noGrp="1"/>
          </p:cNvSpPr>
          <p:nvPr>
            <p:ph type="title"/>
          </p:nvPr>
        </p:nvSpPr>
        <p:spPr>
          <a:xfrm>
            <a:off x="609600" y="274638"/>
            <a:ext cx="10972800" cy="1143000"/>
          </a:xfrm>
        </p:spPr>
        <p:txBody>
          <a:bodyPr anchor="ctr">
            <a:normAutofit/>
          </a:bodyPr>
          <a:lstStyle/>
          <a:p>
            <a:r>
              <a:rPr kumimoji="0" lang="en-GB" sz="4400" b="0" i="0" u="none" strike="noStrike" kern="1200" cap="none" spc="0" normalizeH="0" baseline="0" noProof="0" dirty="0">
                <a:ln>
                  <a:noFill/>
                </a:ln>
                <a:solidFill>
                  <a:prstClr val="black"/>
                </a:solidFill>
                <a:effectLst/>
                <a:uLnTx/>
                <a:uFillTx/>
                <a:latin typeface="Calibri"/>
                <a:ea typeface="+mj-ea"/>
                <a:cs typeface="+mj-cs"/>
              </a:rPr>
              <a:t>NaCTSO – Responsibilities</a:t>
            </a:r>
            <a:endParaRPr lang="en-GB" dirty="0"/>
          </a:p>
        </p:txBody>
      </p:sp>
      <p:pic>
        <p:nvPicPr>
          <p:cNvPr id="8" name="Content Placeholder 7">
            <a:extLst>
              <a:ext uri="{FF2B5EF4-FFF2-40B4-BE49-F238E27FC236}">
                <a16:creationId xmlns:a16="http://schemas.microsoft.com/office/drawing/2014/main" id="{A265F92B-6E21-40B5-9671-7D776ADC9EAD}"/>
              </a:ext>
            </a:extLst>
          </p:cNvPr>
          <p:cNvPicPr>
            <a:picLocks noGrp="1" noChangeAspect="1"/>
          </p:cNvPicPr>
          <p:nvPr>
            <p:ph sz="half" idx="1"/>
          </p:nvPr>
        </p:nvPicPr>
        <p:blipFill>
          <a:blip r:embed="rId2"/>
          <a:stretch>
            <a:fillRect/>
          </a:stretch>
        </p:blipFill>
        <p:spPr>
          <a:xfrm>
            <a:off x="609600" y="2228328"/>
            <a:ext cx="5384800" cy="2732785"/>
          </a:xfrm>
          <a:noFill/>
        </p:spPr>
      </p:pic>
      <p:sp>
        <p:nvSpPr>
          <p:cNvPr id="5" name="Content Placeholder 4">
            <a:extLst>
              <a:ext uri="{FF2B5EF4-FFF2-40B4-BE49-F238E27FC236}">
                <a16:creationId xmlns:a16="http://schemas.microsoft.com/office/drawing/2014/main" id="{58BED795-F09A-45AF-B13F-1188608A3246}"/>
              </a:ext>
            </a:extLst>
          </p:cNvPr>
          <p:cNvSpPr>
            <a:spLocks noGrp="1"/>
          </p:cNvSpPr>
          <p:nvPr>
            <p:ph sz="half" idx="2"/>
          </p:nvPr>
        </p:nvSpPr>
        <p:spPr>
          <a:xfrm>
            <a:off x="6197600" y="1600201"/>
            <a:ext cx="5384800" cy="3989040"/>
          </a:xfrm>
        </p:spPr>
        <p:txBody>
          <a:bodyPr>
            <a:normAutofit fontScale="92500"/>
          </a:bodyPr>
          <a:lstStyle/>
          <a:p>
            <a:pPr algn="l"/>
            <a:r>
              <a:rPr lang="en-GB" b="0" i="0" dirty="0">
                <a:solidFill>
                  <a:srgbClr val="0B0C0C"/>
                </a:solidFill>
                <a:effectLst/>
                <a:latin typeface="nta"/>
              </a:rPr>
              <a:t>Provide help, advice and guidance to government and industry to protect from terrorist threat:</a:t>
            </a:r>
          </a:p>
          <a:p>
            <a:pPr algn="l">
              <a:buFont typeface="Arial" panose="020B0604020202020204" pitchFamily="34" charset="0"/>
              <a:buChar char="•"/>
            </a:pPr>
            <a:r>
              <a:rPr lang="en-GB" dirty="0">
                <a:solidFill>
                  <a:srgbClr val="0B0C0C"/>
                </a:solidFill>
                <a:latin typeface="nta"/>
              </a:rPr>
              <a:t>C</a:t>
            </a:r>
            <a:r>
              <a:rPr lang="en-GB" b="0" i="0" dirty="0">
                <a:solidFill>
                  <a:srgbClr val="0B0C0C"/>
                </a:solidFill>
                <a:effectLst/>
                <a:latin typeface="nta"/>
              </a:rPr>
              <a:t>rowded places throughout the UK</a:t>
            </a:r>
          </a:p>
          <a:p>
            <a:pPr algn="l">
              <a:buFont typeface="Arial" panose="020B0604020202020204" pitchFamily="34" charset="0"/>
              <a:buChar char="•"/>
            </a:pPr>
            <a:r>
              <a:rPr lang="en-GB" dirty="0">
                <a:solidFill>
                  <a:srgbClr val="0B0C0C"/>
                </a:solidFill>
                <a:latin typeface="nta"/>
              </a:rPr>
              <a:t>H</a:t>
            </a:r>
            <a:r>
              <a:rPr lang="en-GB" b="0" i="0" dirty="0">
                <a:solidFill>
                  <a:srgbClr val="0B0C0C"/>
                </a:solidFill>
                <a:effectLst/>
                <a:latin typeface="nta"/>
              </a:rPr>
              <a:t>azardous sites and dangerous substances</a:t>
            </a:r>
          </a:p>
          <a:p>
            <a:pPr algn="l">
              <a:buFont typeface="Arial" panose="020B0604020202020204" pitchFamily="34" charset="0"/>
              <a:buChar char="•"/>
            </a:pPr>
            <a:r>
              <a:rPr lang="en-GB" dirty="0">
                <a:solidFill>
                  <a:srgbClr val="0B0C0C"/>
                </a:solidFill>
                <a:latin typeface="nta"/>
              </a:rPr>
              <a:t>T</a:t>
            </a:r>
            <a:r>
              <a:rPr lang="en-GB" b="0" i="0" dirty="0">
                <a:solidFill>
                  <a:srgbClr val="0B0C0C"/>
                </a:solidFill>
                <a:effectLst/>
                <a:latin typeface="nta"/>
              </a:rPr>
              <a:t>he critical national infrastructure</a:t>
            </a:r>
          </a:p>
          <a:p>
            <a:pPr algn="l">
              <a:buFont typeface="Arial" panose="020B0604020202020204" pitchFamily="34" charset="0"/>
              <a:buChar char="•"/>
            </a:pPr>
            <a:r>
              <a:rPr lang="en-GB" dirty="0">
                <a:solidFill>
                  <a:srgbClr val="0B0C0C"/>
                </a:solidFill>
                <a:latin typeface="nta"/>
              </a:rPr>
              <a:t>P</a:t>
            </a:r>
            <a:r>
              <a:rPr lang="en-GB" b="0" i="0" dirty="0">
                <a:solidFill>
                  <a:srgbClr val="0B0C0C"/>
                </a:solidFill>
                <a:effectLst/>
                <a:latin typeface="nta"/>
              </a:rPr>
              <a:t>ersonal security</a:t>
            </a:r>
          </a:p>
          <a:p>
            <a:endParaRPr lang="en-GB" dirty="0"/>
          </a:p>
        </p:txBody>
      </p:sp>
    </p:spTree>
    <p:extLst>
      <p:ext uri="{BB962C8B-B14F-4D97-AF65-F5344CB8AC3E}">
        <p14:creationId xmlns:p14="http://schemas.microsoft.com/office/powerpoint/2010/main" val="2147182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EDA20-82FC-4F98-B463-FF587B4CD703}"/>
              </a:ext>
            </a:extLst>
          </p:cNvPr>
          <p:cNvSpPr>
            <a:spLocks noGrp="1"/>
          </p:cNvSpPr>
          <p:nvPr>
            <p:ph type="title"/>
          </p:nvPr>
        </p:nvSpPr>
        <p:spPr/>
        <p:txBody>
          <a:bodyPr/>
          <a:lstStyle/>
          <a:p>
            <a:r>
              <a:rPr lang="en-GB" dirty="0"/>
              <a:t>Terrorist Funding and Forgery</a:t>
            </a:r>
          </a:p>
        </p:txBody>
      </p:sp>
      <p:sp>
        <p:nvSpPr>
          <p:cNvPr id="3" name="Content Placeholder 2">
            <a:extLst>
              <a:ext uri="{FF2B5EF4-FFF2-40B4-BE49-F238E27FC236}">
                <a16:creationId xmlns:a16="http://schemas.microsoft.com/office/drawing/2014/main" id="{A1F78546-2F90-4153-AED2-C4BAF2FECD59}"/>
              </a:ext>
            </a:extLst>
          </p:cNvPr>
          <p:cNvSpPr>
            <a:spLocks noGrp="1"/>
          </p:cNvSpPr>
          <p:nvPr>
            <p:ph sz="half" idx="1"/>
          </p:nvPr>
        </p:nvSpPr>
        <p:spPr/>
        <p:txBody>
          <a:bodyPr/>
          <a:lstStyle/>
          <a:p>
            <a:pPr marL="0" indent="0">
              <a:buNone/>
            </a:pPr>
            <a:r>
              <a:rPr lang="en-GB" dirty="0"/>
              <a:t>To operate terrorist groups like all organisations need funds, typically funds are raised through criminality and in particular through:</a:t>
            </a:r>
          </a:p>
          <a:p>
            <a:r>
              <a:rPr lang="en-GB" dirty="0"/>
              <a:t>Fraud</a:t>
            </a:r>
          </a:p>
          <a:p>
            <a:r>
              <a:rPr lang="en-GB" dirty="0"/>
              <a:t>Money Laundering</a:t>
            </a:r>
          </a:p>
          <a:p>
            <a:r>
              <a:rPr lang="en-GB" dirty="0"/>
              <a:t>ID Theft</a:t>
            </a:r>
          </a:p>
        </p:txBody>
      </p:sp>
      <p:pic>
        <p:nvPicPr>
          <p:cNvPr id="6" name="Content Placeholder 5">
            <a:extLst>
              <a:ext uri="{FF2B5EF4-FFF2-40B4-BE49-F238E27FC236}">
                <a16:creationId xmlns:a16="http://schemas.microsoft.com/office/drawing/2014/main" id="{899A60B2-7038-477B-9471-21E45316235A}"/>
              </a:ext>
            </a:extLst>
          </p:cNvPr>
          <p:cNvPicPr>
            <a:picLocks noGrp="1" noChangeAspect="1"/>
          </p:cNvPicPr>
          <p:nvPr>
            <p:ph sz="half" idx="2"/>
          </p:nvPr>
        </p:nvPicPr>
        <p:blipFill>
          <a:blip r:embed="rId2"/>
          <a:stretch>
            <a:fillRect/>
          </a:stretch>
        </p:blipFill>
        <p:spPr>
          <a:xfrm>
            <a:off x="6567169" y="1300162"/>
            <a:ext cx="2962275" cy="1543050"/>
          </a:xfrm>
        </p:spPr>
      </p:pic>
      <p:pic>
        <p:nvPicPr>
          <p:cNvPr id="8" name="Picture 7">
            <a:extLst>
              <a:ext uri="{FF2B5EF4-FFF2-40B4-BE49-F238E27FC236}">
                <a16:creationId xmlns:a16="http://schemas.microsoft.com/office/drawing/2014/main" id="{F7ECC59C-BFDF-4C83-B2ED-058DE1A0ED48}"/>
              </a:ext>
            </a:extLst>
          </p:cNvPr>
          <p:cNvPicPr>
            <a:picLocks noChangeAspect="1"/>
          </p:cNvPicPr>
          <p:nvPr/>
        </p:nvPicPr>
        <p:blipFill>
          <a:blip r:embed="rId3"/>
          <a:stretch>
            <a:fillRect/>
          </a:stretch>
        </p:blipFill>
        <p:spPr>
          <a:xfrm>
            <a:off x="8048307" y="2843212"/>
            <a:ext cx="2619375" cy="1743075"/>
          </a:xfrm>
          <a:prstGeom prst="rect">
            <a:avLst/>
          </a:prstGeom>
        </p:spPr>
      </p:pic>
      <p:pic>
        <p:nvPicPr>
          <p:cNvPr id="10" name="Picture 9">
            <a:extLst>
              <a:ext uri="{FF2B5EF4-FFF2-40B4-BE49-F238E27FC236}">
                <a16:creationId xmlns:a16="http://schemas.microsoft.com/office/drawing/2014/main" id="{C761EB4A-B6C2-4888-808F-26B4C929002B}"/>
              </a:ext>
            </a:extLst>
          </p:cNvPr>
          <p:cNvPicPr>
            <a:picLocks noChangeAspect="1"/>
          </p:cNvPicPr>
          <p:nvPr/>
        </p:nvPicPr>
        <p:blipFill>
          <a:blip r:embed="rId4"/>
          <a:stretch>
            <a:fillRect/>
          </a:stretch>
        </p:blipFill>
        <p:spPr>
          <a:xfrm>
            <a:off x="5682932" y="3868736"/>
            <a:ext cx="2244409" cy="1681405"/>
          </a:xfrm>
          <a:prstGeom prst="rect">
            <a:avLst/>
          </a:prstGeom>
        </p:spPr>
      </p:pic>
    </p:spTree>
    <p:extLst>
      <p:ext uri="{BB962C8B-B14F-4D97-AF65-F5344CB8AC3E}">
        <p14:creationId xmlns:p14="http://schemas.microsoft.com/office/powerpoint/2010/main" val="118272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135" y="476778"/>
            <a:ext cx="7212450" cy="5920653"/>
          </a:xfrm>
          <a:prstGeom prst="rect">
            <a:avLst/>
          </a:prstGeom>
          <a:solidFill>
            <a:srgbClr val="733B4F">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244B9EF9-86E6-4DD3-9A73-EF5317BDBC8C}"/>
              </a:ext>
            </a:extLst>
          </p:cNvPr>
          <p:cNvSpPr>
            <a:spLocks/>
          </p:cNvSpPr>
          <p:nvPr/>
        </p:nvSpPr>
        <p:spPr bwMode="auto">
          <a:xfrm>
            <a:off x="1118215" y="1179095"/>
            <a:ext cx="5956353" cy="3404488"/>
          </a:xfrm>
          <a:prstGeom prst="rect">
            <a:avLst/>
          </a:prstGeom>
        </p:spPr>
        <p:txBody>
          <a:bodyPr vert="horz" lIns="91440" tIns="45720" rIns="91440" bIns="45720" rtlCol="0" anchor="b">
            <a:normAutofit/>
          </a:bodyPr>
          <a:lstStyle/>
          <a:p>
            <a:pPr algn="r" fontAlgn="base">
              <a:lnSpc>
                <a:spcPct val="90000"/>
              </a:lnSpc>
              <a:spcBef>
                <a:spcPct val="0"/>
              </a:spcBef>
              <a:spcAft>
                <a:spcPts val="600"/>
              </a:spcAft>
            </a:pPr>
            <a:r>
              <a:rPr lang="en-US" sz="4800">
                <a:solidFill>
                  <a:srgbClr val="FFFFFF"/>
                </a:solidFill>
                <a:latin typeface="+mj-lt"/>
                <a:ea typeface="+mj-ea"/>
                <a:cs typeface="+mj-cs"/>
                <a:sym typeface="Comic Sans MS" pitchFamily="66" charset="0"/>
              </a:rPr>
              <a:t>What is identity....?</a:t>
            </a:r>
          </a:p>
        </p:txBody>
      </p:sp>
      <p:cxnSp>
        <p:nvCxnSpPr>
          <p:cNvPr id="15" name="Straight Connector 14">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70985"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207AC51-F001-4F8B-905C-CFD7CE2EDD77}"/>
              </a:ext>
            </a:extLst>
          </p:cNvPr>
          <p:cNvPicPr>
            <a:picLocks noChangeAspect="1"/>
          </p:cNvPicPr>
          <p:nvPr/>
        </p:nvPicPr>
        <p:blipFill rotWithShape="1">
          <a:blip r:embed="rId2"/>
          <a:srcRect t="2711" r="-1" b="-1"/>
          <a:stretch/>
        </p:blipFill>
        <p:spPr>
          <a:xfrm>
            <a:off x="7851452" y="476777"/>
            <a:ext cx="3864383" cy="5920653"/>
          </a:xfrm>
          <a:prstGeom prst="rect">
            <a:avLst/>
          </a:prstGeom>
        </p:spPr>
      </p:pic>
    </p:spTree>
    <p:extLst>
      <p:ext uri="{BB962C8B-B14F-4D97-AF65-F5344CB8AC3E}">
        <p14:creationId xmlns:p14="http://schemas.microsoft.com/office/powerpoint/2010/main" val="24757408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68A77-F714-4C6E-A683-C92B07CFD5ED}"/>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Calibri"/>
                <a:ea typeface="+mj-ea"/>
                <a:cs typeface="+mj-cs"/>
              </a:rPr>
              <a:t>Al Qaeda</a:t>
            </a:r>
            <a:endParaRPr lang="en-GB" dirty="0"/>
          </a:p>
        </p:txBody>
      </p:sp>
      <p:sp>
        <p:nvSpPr>
          <p:cNvPr id="6" name="Content Placeholder 5">
            <a:extLst>
              <a:ext uri="{FF2B5EF4-FFF2-40B4-BE49-F238E27FC236}">
                <a16:creationId xmlns:a16="http://schemas.microsoft.com/office/drawing/2014/main" id="{E0D53C3D-206A-4D9C-B40E-2E006E6BB400}"/>
              </a:ext>
            </a:extLst>
          </p:cNvPr>
          <p:cNvSpPr>
            <a:spLocks noGrp="1"/>
          </p:cNvSpPr>
          <p:nvPr>
            <p:ph idx="1"/>
          </p:nvPr>
        </p:nvSpPr>
        <p:spPr/>
        <p:txBody>
          <a:bodyPr/>
          <a:lstStyle/>
          <a:p>
            <a:pPr marL="342900" marR="0" lvl="0" indent="-342900" algn="l" defTabSz="914400" rtl="0" eaLnBrk="1" fontAlgn="base" latinLnBrk="0" hangingPunct="1">
              <a:lnSpc>
                <a:spcPct val="8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“The following security precautions should be taken: -</a:t>
            </a:r>
          </a:p>
          <a:p>
            <a:pPr marL="342900" marR="0" lvl="0" indent="-342900" algn="l" defTabSz="914400" rtl="0" eaLnBrk="1" fontAlgn="base" latinLnBrk="0" hangingPunct="1">
              <a:lnSpc>
                <a:spcPct val="80000"/>
              </a:lnSpc>
              <a:spcBef>
                <a:spcPct val="20000"/>
              </a:spcBef>
              <a:spcAft>
                <a:spcPct val="0"/>
              </a:spcAft>
              <a:buClrTx/>
              <a:buSzTx/>
              <a:buFont typeface="Wingdings" pitchFamily="1" charset="2"/>
              <a:buNone/>
              <a:tabLst/>
              <a:defRPr/>
            </a:pP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1" fontAlgn="base" latinLnBrk="0" hangingPunct="1">
              <a:lnSpc>
                <a:spcPct val="8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“All documents of the undercover brother, such as identity cards and passport, </a:t>
            </a:r>
            <a:r>
              <a:rPr kumimoji="0" lang="en-GB" sz="2400" b="0" i="0" u="sng" strike="noStrike" kern="1200" cap="none" spc="0" normalizeH="0" baseline="0" noProof="0" dirty="0">
                <a:ln>
                  <a:noFill/>
                </a:ln>
                <a:solidFill>
                  <a:prstClr val="black"/>
                </a:solidFill>
                <a:effectLst/>
                <a:uLnTx/>
                <a:uFillTx/>
                <a:latin typeface="Calibri"/>
                <a:ea typeface="+mn-ea"/>
                <a:cs typeface="+mn-cs"/>
              </a:rPr>
              <a:t>should be falsified</a:t>
            </a:r>
            <a:r>
              <a:rPr kumimoji="0" lang="en-GB" sz="2400" b="0" i="0" u="none" strike="noStrike" kern="1200" cap="none" spc="0" normalizeH="0" baseline="0" noProof="0" dirty="0">
                <a:ln>
                  <a:noFill/>
                </a:ln>
                <a:solidFill>
                  <a:prstClr val="black"/>
                </a:solidFill>
                <a:effectLst/>
                <a:uLnTx/>
                <a:uFillTx/>
                <a:latin typeface="Calibri"/>
                <a:ea typeface="+mn-ea"/>
                <a:cs typeface="+mn-cs"/>
              </a:rPr>
              <a:t>. </a:t>
            </a:r>
          </a:p>
          <a:p>
            <a:pPr marL="342900" marR="0" lvl="0" indent="-342900" algn="l" defTabSz="914400" rtl="0" eaLnBrk="1" fontAlgn="base" latinLnBrk="0" hangingPunct="1">
              <a:lnSpc>
                <a:spcPct val="80000"/>
              </a:lnSpc>
              <a:spcBef>
                <a:spcPct val="20000"/>
              </a:spcBef>
              <a:spcAft>
                <a:spcPct val="0"/>
              </a:spcAft>
              <a:buClrTx/>
              <a:buSzTx/>
              <a:buFont typeface="Wingdings" pitchFamily="1" charset="2"/>
              <a:buNone/>
              <a:tabLst/>
              <a:defRPr/>
            </a:pPr>
            <a:endParaRPr kumimoji="0" lang="en-GB"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1" fontAlgn="base" latinLnBrk="0" hangingPunct="1">
              <a:lnSpc>
                <a:spcPct val="80000"/>
              </a:lnSpc>
              <a:spcBef>
                <a:spcPct val="20000"/>
              </a:spcBef>
              <a:spcAft>
                <a:spcPct val="0"/>
              </a:spcAft>
              <a:buClrTx/>
              <a:buSzTx/>
              <a:buFont typeface="Arial" charset="0"/>
              <a:buChar char="•"/>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The photograph of the brother in these documents should be without a beard. It is preferable that the brother's public photograph [on these documents] be also without a beard. If he already has one [document] showing a photograph with a beard, he should replace it.” </a:t>
            </a:r>
          </a:p>
          <a:p>
            <a:r>
              <a:rPr lang="en-GB" sz="2400" dirty="0"/>
              <a:t>(Burns and Peterson 2005)</a:t>
            </a:r>
          </a:p>
        </p:txBody>
      </p:sp>
    </p:spTree>
    <p:extLst>
      <p:ext uri="{BB962C8B-B14F-4D97-AF65-F5344CB8AC3E}">
        <p14:creationId xmlns:p14="http://schemas.microsoft.com/office/powerpoint/2010/main" val="1725370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Grp="1" noChangeArrowheads="1"/>
          </p:cNvSpPr>
          <p:nvPr>
            <p:ph type="title"/>
          </p:nvPr>
        </p:nvSpPr>
        <p:spPr/>
        <p:txBody>
          <a:bodyPr/>
          <a:lstStyle/>
          <a:p>
            <a:pPr eaLnBrk="1" hangingPunct="1"/>
            <a:r>
              <a:rPr lang="en-US" dirty="0">
                <a:sym typeface="Gill Sans"/>
              </a:rPr>
              <a:t>TRUSTED CREDENTIALS?</a:t>
            </a:r>
          </a:p>
        </p:txBody>
      </p:sp>
      <p:grpSp>
        <p:nvGrpSpPr>
          <p:cNvPr id="22530" name="Group 4"/>
          <p:cNvGrpSpPr>
            <a:grpSpLocks/>
          </p:cNvGrpSpPr>
          <p:nvPr/>
        </p:nvGrpSpPr>
        <p:grpSpPr bwMode="auto">
          <a:xfrm>
            <a:off x="4275139" y="3187701"/>
            <a:ext cx="3463925" cy="919163"/>
            <a:chOff x="0" y="0"/>
            <a:chExt cx="3104" cy="824"/>
          </a:xfrm>
        </p:grpSpPr>
        <p:sp>
          <p:nvSpPr>
            <p:cNvPr id="22543" name="Rectangle 2"/>
            <p:cNvSpPr>
              <a:spLocks/>
            </p:cNvSpPr>
            <p:nvPr/>
          </p:nvSpPr>
          <p:spPr bwMode="auto">
            <a:xfrm>
              <a:off x="172" y="130"/>
              <a:ext cx="2441" cy="414"/>
            </a:xfrm>
            <a:prstGeom prst="rect">
              <a:avLst/>
            </a:prstGeom>
            <a:noFill/>
            <a:ln w="12700">
              <a:noFill/>
              <a:miter lim="800000"/>
              <a:headEnd/>
              <a:tailEnd/>
            </a:ln>
          </p:spPr>
          <p:txBody>
            <a:bodyPr wrap="none" lIns="0" tIns="0" rIns="0" bIns="0" anchor="ctr">
              <a:spAutoFit/>
            </a:bodyPr>
            <a:lstStyle/>
            <a:p>
              <a:pPr fontAlgn="base">
                <a:spcBef>
                  <a:spcPct val="0"/>
                </a:spcBef>
                <a:spcAft>
                  <a:spcPct val="0"/>
                </a:spcAft>
              </a:pPr>
              <a:r>
                <a:rPr lang="en-US" sz="3000">
                  <a:solidFill>
                    <a:prstClr val="black"/>
                  </a:solidFill>
                  <a:latin typeface="Calibri" pitchFamily="34" charset="0"/>
                  <a:ea typeface="MS PGothic"/>
                  <a:cs typeface="MS PGothic"/>
                </a:rPr>
                <a:t>DRIVING LICENCE</a:t>
              </a:r>
            </a:p>
          </p:txBody>
        </p:sp>
        <p:pic>
          <p:nvPicPr>
            <p:cNvPr id="22544" name="Picture 3"/>
            <p:cNvPicPr>
              <a:picLocks noChangeArrowheads="1"/>
            </p:cNvPicPr>
            <p:nvPr/>
          </p:nvPicPr>
          <p:blipFill>
            <a:blip r:embed="rId3" cstate="print"/>
            <a:srcRect/>
            <a:stretch>
              <a:fillRect/>
            </a:stretch>
          </p:blipFill>
          <p:spPr bwMode="auto">
            <a:xfrm>
              <a:off x="0" y="0"/>
              <a:ext cx="3104" cy="824"/>
            </a:xfrm>
            <a:prstGeom prst="rect">
              <a:avLst/>
            </a:prstGeom>
            <a:noFill/>
            <a:ln w="12700">
              <a:noFill/>
              <a:miter lim="800000"/>
              <a:headEnd/>
              <a:tailEnd/>
            </a:ln>
          </p:spPr>
        </p:pic>
      </p:grpSp>
      <p:grpSp>
        <p:nvGrpSpPr>
          <p:cNvPr id="22531" name="Group 7"/>
          <p:cNvGrpSpPr>
            <a:grpSpLocks/>
          </p:cNvGrpSpPr>
          <p:nvPr/>
        </p:nvGrpSpPr>
        <p:grpSpPr bwMode="auto">
          <a:xfrm>
            <a:off x="7974013" y="4232275"/>
            <a:ext cx="2062162" cy="920750"/>
            <a:chOff x="0" y="0"/>
            <a:chExt cx="1848" cy="824"/>
          </a:xfrm>
        </p:grpSpPr>
        <p:sp>
          <p:nvSpPr>
            <p:cNvPr id="22541" name="Rectangle 5"/>
            <p:cNvSpPr>
              <a:spLocks/>
            </p:cNvSpPr>
            <p:nvPr/>
          </p:nvSpPr>
          <p:spPr bwMode="auto">
            <a:xfrm>
              <a:off x="143" y="130"/>
              <a:ext cx="1426" cy="414"/>
            </a:xfrm>
            <a:prstGeom prst="rect">
              <a:avLst/>
            </a:prstGeom>
            <a:noFill/>
            <a:ln w="12700">
              <a:noFill/>
              <a:miter lim="800000"/>
              <a:headEnd/>
              <a:tailEnd/>
            </a:ln>
          </p:spPr>
          <p:txBody>
            <a:bodyPr wrap="none" lIns="0" tIns="0" rIns="0" bIns="0" anchor="ctr">
              <a:spAutoFit/>
            </a:bodyPr>
            <a:lstStyle/>
            <a:p>
              <a:pPr fontAlgn="base">
                <a:spcBef>
                  <a:spcPct val="0"/>
                </a:spcBef>
                <a:spcAft>
                  <a:spcPct val="0"/>
                </a:spcAft>
              </a:pPr>
              <a:r>
                <a:rPr lang="en-US" sz="3000">
                  <a:solidFill>
                    <a:prstClr val="black"/>
                  </a:solidFill>
                  <a:latin typeface="Calibri" pitchFamily="34" charset="0"/>
                  <a:ea typeface="MS PGothic"/>
                  <a:cs typeface="MS PGothic"/>
                </a:rPr>
                <a:t>PASSPORT</a:t>
              </a:r>
            </a:p>
          </p:txBody>
        </p:sp>
        <p:pic>
          <p:nvPicPr>
            <p:cNvPr id="22542" name="Picture 6"/>
            <p:cNvPicPr>
              <a:picLocks noChangeArrowheads="1"/>
            </p:cNvPicPr>
            <p:nvPr/>
          </p:nvPicPr>
          <p:blipFill>
            <a:blip r:embed="rId4" cstate="print"/>
            <a:srcRect/>
            <a:stretch>
              <a:fillRect/>
            </a:stretch>
          </p:blipFill>
          <p:spPr bwMode="auto">
            <a:xfrm>
              <a:off x="0" y="0"/>
              <a:ext cx="1848" cy="824"/>
            </a:xfrm>
            <a:prstGeom prst="rect">
              <a:avLst/>
            </a:prstGeom>
            <a:noFill/>
            <a:ln w="12700">
              <a:noFill/>
              <a:miter lim="800000"/>
              <a:headEnd/>
              <a:tailEnd/>
            </a:ln>
          </p:spPr>
        </p:pic>
      </p:grpSp>
      <p:grpSp>
        <p:nvGrpSpPr>
          <p:cNvPr id="22532" name="Group 10"/>
          <p:cNvGrpSpPr>
            <a:grpSpLocks/>
          </p:cNvGrpSpPr>
          <p:nvPr/>
        </p:nvGrpSpPr>
        <p:grpSpPr bwMode="auto">
          <a:xfrm>
            <a:off x="7316789" y="2160588"/>
            <a:ext cx="1374775" cy="920750"/>
            <a:chOff x="0" y="0"/>
            <a:chExt cx="1232" cy="824"/>
          </a:xfrm>
        </p:grpSpPr>
        <p:sp>
          <p:nvSpPr>
            <p:cNvPr id="22539" name="Rectangle 8"/>
            <p:cNvSpPr>
              <a:spLocks/>
            </p:cNvSpPr>
            <p:nvPr/>
          </p:nvSpPr>
          <p:spPr bwMode="auto">
            <a:xfrm>
              <a:off x="172" y="130"/>
              <a:ext cx="760" cy="414"/>
            </a:xfrm>
            <a:prstGeom prst="rect">
              <a:avLst/>
            </a:prstGeom>
            <a:noFill/>
            <a:ln w="12700">
              <a:noFill/>
              <a:miter lim="800000"/>
              <a:headEnd/>
              <a:tailEnd/>
            </a:ln>
          </p:spPr>
          <p:txBody>
            <a:bodyPr wrap="none" lIns="0" tIns="0" rIns="0" bIns="0" anchor="ctr">
              <a:spAutoFit/>
            </a:bodyPr>
            <a:lstStyle/>
            <a:p>
              <a:pPr fontAlgn="base">
                <a:spcBef>
                  <a:spcPct val="0"/>
                </a:spcBef>
                <a:spcAft>
                  <a:spcPct val="0"/>
                </a:spcAft>
              </a:pPr>
              <a:r>
                <a:rPr lang="en-US" sz="3000">
                  <a:solidFill>
                    <a:prstClr val="black"/>
                  </a:solidFill>
                  <a:latin typeface="Calibri" pitchFamily="34" charset="0"/>
                  <a:ea typeface="MS PGothic"/>
                  <a:cs typeface="MS PGothic"/>
                </a:rPr>
                <a:t>NINO</a:t>
              </a:r>
            </a:p>
          </p:txBody>
        </p:sp>
        <p:pic>
          <p:nvPicPr>
            <p:cNvPr id="22540" name="Picture 9"/>
            <p:cNvPicPr>
              <a:picLocks noChangeArrowheads="1"/>
            </p:cNvPicPr>
            <p:nvPr/>
          </p:nvPicPr>
          <p:blipFill>
            <a:blip r:embed="rId5" cstate="print"/>
            <a:srcRect/>
            <a:stretch>
              <a:fillRect/>
            </a:stretch>
          </p:blipFill>
          <p:spPr bwMode="auto">
            <a:xfrm>
              <a:off x="0" y="0"/>
              <a:ext cx="1232" cy="824"/>
            </a:xfrm>
            <a:prstGeom prst="rect">
              <a:avLst/>
            </a:prstGeom>
            <a:noFill/>
            <a:ln w="12700">
              <a:noFill/>
              <a:miter lim="800000"/>
              <a:headEnd/>
              <a:tailEnd/>
            </a:ln>
          </p:spPr>
        </p:pic>
      </p:grpSp>
      <p:grpSp>
        <p:nvGrpSpPr>
          <p:cNvPr id="22533" name="Group 13"/>
          <p:cNvGrpSpPr>
            <a:grpSpLocks/>
          </p:cNvGrpSpPr>
          <p:nvPr/>
        </p:nvGrpSpPr>
        <p:grpSpPr bwMode="auto">
          <a:xfrm>
            <a:off x="3121025" y="1928813"/>
            <a:ext cx="2482850" cy="919162"/>
            <a:chOff x="0" y="0"/>
            <a:chExt cx="2224" cy="824"/>
          </a:xfrm>
        </p:grpSpPr>
        <p:sp>
          <p:nvSpPr>
            <p:cNvPr id="22537" name="Rectangle 11"/>
            <p:cNvSpPr>
              <a:spLocks/>
            </p:cNvSpPr>
            <p:nvPr/>
          </p:nvSpPr>
          <p:spPr bwMode="auto">
            <a:xfrm>
              <a:off x="172" y="130"/>
              <a:ext cx="1685" cy="414"/>
            </a:xfrm>
            <a:prstGeom prst="rect">
              <a:avLst/>
            </a:prstGeom>
            <a:noFill/>
            <a:ln w="12700">
              <a:noFill/>
              <a:miter lim="800000"/>
              <a:headEnd/>
              <a:tailEnd/>
            </a:ln>
          </p:spPr>
          <p:txBody>
            <a:bodyPr wrap="none" lIns="0" tIns="0" rIns="0" bIns="0" anchor="ctr">
              <a:spAutoFit/>
            </a:bodyPr>
            <a:lstStyle/>
            <a:p>
              <a:pPr fontAlgn="base">
                <a:spcBef>
                  <a:spcPct val="0"/>
                </a:spcBef>
                <a:spcAft>
                  <a:spcPct val="0"/>
                </a:spcAft>
              </a:pPr>
              <a:r>
                <a:rPr lang="en-US" sz="3000">
                  <a:solidFill>
                    <a:prstClr val="black"/>
                  </a:solidFill>
                  <a:latin typeface="Calibri" pitchFamily="34" charset="0"/>
                  <a:ea typeface="MS PGothic"/>
                  <a:cs typeface="MS PGothic"/>
                </a:rPr>
                <a:t>UTILITY BILL</a:t>
              </a:r>
            </a:p>
          </p:txBody>
        </p:sp>
        <p:pic>
          <p:nvPicPr>
            <p:cNvPr id="22538" name="Picture 12"/>
            <p:cNvPicPr>
              <a:picLocks noChangeArrowheads="1"/>
            </p:cNvPicPr>
            <p:nvPr/>
          </p:nvPicPr>
          <p:blipFill>
            <a:blip r:embed="rId6" cstate="print"/>
            <a:srcRect/>
            <a:stretch>
              <a:fillRect/>
            </a:stretch>
          </p:blipFill>
          <p:spPr bwMode="auto">
            <a:xfrm>
              <a:off x="0" y="0"/>
              <a:ext cx="2224" cy="824"/>
            </a:xfrm>
            <a:prstGeom prst="rect">
              <a:avLst/>
            </a:prstGeom>
            <a:noFill/>
            <a:ln w="12700">
              <a:noFill/>
              <a:miter lim="800000"/>
              <a:headEnd/>
              <a:tailEnd/>
            </a:ln>
          </p:spPr>
        </p:pic>
      </p:grpSp>
      <p:grpSp>
        <p:nvGrpSpPr>
          <p:cNvPr id="22534" name="Group 16"/>
          <p:cNvGrpSpPr>
            <a:grpSpLocks/>
          </p:cNvGrpSpPr>
          <p:nvPr/>
        </p:nvGrpSpPr>
        <p:grpSpPr bwMode="auto">
          <a:xfrm>
            <a:off x="1755775" y="4446588"/>
            <a:ext cx="5214938" cy="920750"/>
            <a:chOff x="0" y="0"/>
            <a:chExt cx="4672" cy="824"/>
          </a:xfrm>
        </p:grpSpPr>
        <p:sp>
          <p:nvSpPr>
            <p:cNvPr id="22535" name="Rectangle 14"/>
            <p:cNvSpPr>
              <a:spLocks/>
            </p:cNvSpPr>
            <p:nvPr/>
          </p:nvSpPr>
          <p:spPr bwMode="auto">
            <a:xfrm>
              <a:off x="128" y="96"/>
              <a:ext cx="4416" cy="472"/>
            </a:xfrm>
            <a:prstGeom prst="rect">
              <a:avLst/>
            </a:prstGeom>
            <a:noFill/>
            <a:ln w="12700">
              <a:noFill/>
              <a:miter lim="800000"/>
              <a:headEnd/>
              <a:tailEnd/>
            </a:ln>
          </p:spPr>
          <p:txBody>
            <a:bodyPr lIns="0" tIns="0" rIns="0" bIns="0" anchor="ctr"/>
            <a:lstStyle/>
            <a:p>
              <a:pPr fontAlgn="base">
                <a:spcBef>
                  <a:spcPct val="0"/>
                </a:spcBef>
                <a:spcAft>
                  <a:spcPct val="0"/>
                </a:spcAft>
              </a:pPr>
              <a:r>
                <a:rPr lang="en-US" sz="3000">
                  <a:solidFill>
                    <a:prstClr val="black"/>
                  </a:solidFill>
                  <a:latin typeface="Calibri" pitchFamily="34" charset="0"/>
                  <a:ea typeface="MS PGothic"/>
                  <a:cs typeface="MS PGothic"/>
                </a:rPr>
                <a:t>BIRTH CERTIFICATE</a:t>
              </a:r>
            </a:p>
          </p:txBody>
        </p:sp>
        <p:pic>
          <p:nvPicPr>
            <p:cNvPr id="22536" name="Picture 15"/>
            <p:cNvPicPr>
              <a:picLocks noChangeArrowheads="1"/>
            </p:cNvPicPr>
            <p:nvPr/>
          </p:nvPicPr>
          <p:blipFill>
            <a:blip r:embed="rId7" cstate="print"/>
            <a:srcRect/>
            <a:stretch>
              <a:fillRect/>
            </a:stretch>
          </p:blipFill>
          <p:spPr bwMode="auto">
            <a:xfrm>
              <a:off x="0" y="0"/>
              <a:ext cx="4672" cy="824"/>
            </a:xfrm>
            <a:prstGeom prst="rect">
              <a:avLst/>
            </a:prstGeom>
            <a:noFill/>
            <a:ln w="12700">
              <a:noFill/>
              <a:miter lim="800000"/>
              <a:headEnd/>
              <a:tailEnd/>
            </a:ln>
          </p:spPr>
        </p:pic>
      </p:grpSp>
    </p:spTree>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43F1-0EAE-45FD-84CF-C2F11C26C527}"/>
              </a:ext>
            </a:extLst>
          </p:cNvPr>
          <p:cNvSpPr>
            <a:spLocks noGrp="1"/>
          </p:cNvSpPr>
          <p:nvPr>
            <p:ph type="title"/>
          </p:nvPr>
        </p:nvSpPr>
        <p:spPr/>
        <p:txBody>
          <a:bodyPr>
            <a:normAutofit/>
          </a:bodyPr>
          <a:lstStyle/>
          <a:p>
            <a:r>
              <a:rPr kumimoji="0" lang="en-US" sz="3100" b="0" i="0" u="none" strike="noStrike" kern="1200" cap="none" spc="0" normalizeH="0" baseline="0" noProof="0" dirty="0">
                <a:ln>
                  <a:noFill/>
                </a:ln>
                <a:solidFill>
                  <a:prstClr val="black"/>
                </a:solidFill>
                <a:effectLst/>
                <a:uLnTx/>
                <a:uFillTx/>
                <a:latin typeface="Calibri"/>
                <a:ea typeface="+mj-ea"/>
                <a:cs typeface="+mj-cs"/>
                <a:sym typeface="Gill Sans" charset="0"/>
              </a:rPr>
              <a:t>TERRORISTS/CRIMINALS USE THE DRIVING LICENCE AND PASSPORT:</a:t>
            </a:r>
            <a:endParaRPr lang="en-GB" sz="3600" dirty="0"/>
          </a:p>
        </p:txBody>
      </p:sp>
      <p:sp>
        <p:nvSpPr>
          <p:cNvPr id="3" name="Content Placeholder 2">
            <a:extLst>
              <a:ext uri="{FF2B5EF4-FFF2-40B4-BE49-F238E27FC236}">
                <a16:creationId xmlns:a16="http://schemas.microsoft.com/office/drawing/2014/main" id="{3F4E065B-C46F-43CB-89BE-B776CD23BBCD}"/>
              </a:ext>
            </a:extLst>
          </p:cNvPr>
          <p:cNvSpPr>
            <a:spLocks noGrp="1"/>
          </p:cNvSpPr>
          <p:nvPr>
            <p:ph sz="half" idx="1"/>
          </p:nvPr>
        </p:nvSpPr>
        <p:spPr>
          <a:xfrm>
            <a:off x="609600" y="1600201"/>
            <a:ext cx="5486400" cy="3989040"/>
          </a:xfrm>
        </p:spPr>
        <p:txBody>
          <a:bodyPr>
            <a:normAutofit/>
          </a:bodyPr>
          <a:lstStyle/>
          <a:p>
            <a:pPr marL="623888" marR="0" lvl="0" indent="-342900" algn="l" defTabSz="914400" rtl="0" eaLnBrk="1" fontAlgn="base" latinLnBrk="0" hangingPunct="1">
              <a:lnSpc>
                <a:spcPct val="100000"/>
              </a:lnSpc>
              <a:spcBef>
                <a:spcPct val="20000"/>
              </a:spcBef>
              <a:spcAft>
                <a:spcPct val="0"/>
              </a:spcAft>
              <a:buClrTx/>
              <a:buSzTx/>
              <a:buFont typeface="Gill Sans"/>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sym typeface="Gill Sans"/>
              </a:rPr>
              <a:t>To support their identity</a:t>
            </a:r>
          </a:p>
          <a:p>
            <a:pPr marL="623888" marR="0" lvl="0" indent="-342900" algn="l" defTabSz="914400" rtl="0" eaLnBrk="1" fontAlgn="base" latinLnBrk="0" hangingPunct="1">
              <a:lnSpc>
                <a:spcPct val="100000"/>
              </a:lnSpc>
              <a:spcBef>
                <a:spcPct val="20000"/>
              </a:spcBef>
              <a:spcAft>
                <a:spcPct val="0"/>
              </a:spcAft>
              <a:buClrTx/>
              <a:buSzTx/>
              <a:buFont typeface="Gill Sans"/>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sym typeface="Gill Sans"/>
              </a:rPr>
              <a:t>To open bank accounts</a:t>
            </a:r>
          </a:p>
          <a:p>
            <a:pPr marL="623888" marR="0" lvl="0" indent="-342900" algn="l" defTabSz="914400" rtl="0" eaLnBrk="1" fontAlgn="base" latinLnBrk="0" hangingPunct="1">
              <a:lnSpc>
                <a:spcPct val="100000"/>
              </a:lnSpc>
              <a:spcBef>
                <a:spcPct val="20000"/>
              </a:spcBef>
              <a:spcAft>
                <a:spcPct val="0"/>
              </a:spcAft>
              <a:buClrTx/>
              <a:buSzTx/>
              <a:buFont typeface="Gill Sans"/>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sym typeface="Gill Sans"/>
              </a:rPr>
              <a:t>To commit fraud</a:t>
            </a:r>
          </a:p>
          <a:p>
            <a:pPr marL="623888" marR="0" lvl="0" indent="-342900" algn="l" defTabSz="914400" rtl="0" eaLnBrk="1" fontAlgn="base" latinLnBrk="0" hangingPunct="1">
              <a:lnSpc>
                <a:spcPct val="100000"/>
              </a:lnSpc>
              <a:spcBef>
                <a:spcPct val="20000"/>
              </a:spcBef>
              <a:spcAft>
                <a:spcPct val="0"/>
              </a:spcAft>
              <a:buClrTx/>
              <a:buSzTx/>
              <a:buFont typeface="Gill Sans"/>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sym typeface="Gill Sans"/>
              </a:rPr>
              <a:t>To travel</a:t>
            </a:r>
          </a:p>
          <a:p>
            <a:pPr marL="623888" marR="0" lvl="0" indent="-342900" algn="l" defTabSz="914400" rtl="0" eaLnBrk="1" fontAlgn="base" latinLnBrk="0" hangingPunct="1">
              <a:lnSpc>
                <a:spcPct val="100000"/>
              </a:lnSpc>
              <a:spcBef>
                <a:spcPct val="20000"/>
              </a:spcBef>
              <a:spcAft>
                <a:spcPct val="0"/>
              </a:spcAft>
              <a:buClrTx/>
              <a:buSzTx/>
              <a:buFont typeface="Gill Sans"/>
              <a:buChar char="•"/>
              <a:tabLst/>
              <a:defRPr/>
            </a:pPr>
            <a:r>
              <a:rPr kumimoji="0" lang="en-US" sz="3200" b="0" i="0" u="none" strike="noStrike" kern="1200" cap="none" spc="0" normalizeH="0" baseline="0" noProof="0" dirty="0">
                <a:ln>
                  <a:noFill/>
                </a:ln>
                <a:solidFill>
                  <a:prstClr val="black"/>
                </a:solidFill>
                <a:effectLst/>
                <a:uLnTx/>
                <a:uFillTx/>
                <a:latin typeface="Calibri"/>
                <a:ea typeface="+mn-ea"/>
                <a:cs typeface="+mn-cs"/>
                <a:sym typeface="Gill Sans"/>
              </a:rPr>
              <a:t>To gain access to restricted areas</a:t>
            </a:r>
          </a:p>
          <a:p>
            <a:pPr marL="0" indent="0" algn="l">
              <a:buNone/>
            </a:pPr>
            <a:endParaRPr lang="en-GB" b="0" i="0" dirty="0">
              <a:solidFill>
                <a:srgbClr val="000000"/>
              </a:solidFill>
              <a:effectLst/>
              <a:latin typeface="titillium_webregular"/>
            </a:endParaRPr>
          </a:p>
        </p:txBody>
      </p:sp>
      <p:pic>
        <p:nvPicPr>
          <p:cNvPr id="6" name="Content Placeholder 5">
            <a:extLst>
              <a:ext uri="{FF2B5EF4-FFF2-40B4-BE49-F238E27FC236}">
                <a16:creationId xmlns:a16="http://schemas.microsoft.com/office/drawing/2014/main" id="{6DABFE85-7094-4511-8445-74186A8FB215}"/>
              </a:ext>
            </a:extLst>
          </p:cNvPr>
          <p:cNvPicPr>
            <a:picLocks noGrp="1" noChangeAspect="1"/>
          </p:cNvPicPr>
          <p:nvPr>
            <p:ph sz="half" idx="2"/>
          </p:nvPr>
        </p:nvPicPr>
        <p:blipFill>
          <a:blip r:embed="rId2"/>
          <a:stretch>
            <a:fillRect/>
          </a:stretch>
        </p:blipFill>
        <p:spPr>
          <a:xfrm>
            <a:off x="5594350" y="1600201"/>
            <a:ext cx="2705100" cy="1685925"/>
          </a:xfrm>
        </p:spPr>
      </p:pic>
      <p:pic>
        <p:nvPicPr>
          <p:cNvPr id="8" name="Picture 7">
            <a:extLst>
              <a:ext uri="{FF2B5EF4-FFF2-40B4-BE49-F238E27FC236}">
                <a16:creationId xmlns:a16="http://schemas.microsoft.com/office/drawing/2014/main" id="{2C84B72F-2AC9-4E7E-A93B-70367F5C5766}"/>
              </a:ext>
            </a:extLst>
          </p:cNvPr>
          <p:cNvPicPr>
            <a:picLocks noChangeAspect="1"/>
          </p:cNvPicPr>
          <p:nvPr/>
        </p:nvPicPr>
        <p:blipFill>
          <a:blip r:embed="rId3"/>
          <a:stretch>
            <a:fillRect/>
          </a:stretch>
        </p:blipFill>
        <p:spPr>
          <a:xfrm>
            <a:off x="8939530" y="1866900"/>
            <a:ext cx="2381250" cy="1562100"/>
          </a:xfrm>
          <a:prstGeom prst="rect">
            <a:avLst/>
          </a:prstGeom>
        </p:spPr>
      </p:pic>
      <p:pic>
        <p:nvPicPr>
          <p:cNvPr id="10" name="Picture 9">
            <a:extLst>
              <a:ext uri="{FF2B5EF4-FFF2-40B4-BE49-F238E27FC236}">
                <a16:creationId xmlns:a16="http://schemas.microsoft.com/office/drawing/2014/main" id="{53657F52-3017-4C65-9431-7947D99BD467}"/>
              </a:ext>
            </a:extLst>
          </p:cNvPr>
          <p:cNvPicPr>
            <a:picLocks noChangeAspect="1"/>
          </p:cNvPicPr>
          <p:nvPr/>
        </p:nvPicPr>
        <p:blipFill>
          <a:blip r:embed="rId4"/>
          <a:stretch>
            <a:fillRect/>
          </a:stretch>
        </p:blipFill>
        <p:spPr>
          <a:xfrm>
            <a:off x="7812405" y="3049587"/>
            <a:ext cx="2762250" cy="1657350"/>
          </a:xfrm>
          <a:prstGeom prst="rect">
            <a:avLst/>
          </a:prstGeom>
        </p:spPr>
      </p:pic>
    </p:spTree>
    <p:extLst>
      <p:ext uri="{BB962C8B-B14F-4D97-AF65-F5344CB8AC3E}">
        <p14:creationId xmlns:p14="http://schemas.microsoft.com/office/powerpoint/2010/main" val="8012742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D677EF2C-0B72-4595-9EF3-4D59F80FE0D5}"/>
              </a:ext>
            </a:extLst>
          </p:cNvPr>
          <p:cNvSpPr>
            <a:spLocks noGrp="1" noChangeArrowheads="1"/>
          </p:cNvSpPr>
          <p:nvPr>
            <p:ph type="title"/>
          </p:nvPr>
        </p:nvSpPr>
        <p:spPr/>
        <p:txBody>
          <a:bodyPr/>
          <a:lstStyle/>
          <a:p>
            <a:pPr eaLnBrk="1" hangingPunct="1"/>
            <a:r>
              <a:rPr lang="en-GB" altLang="en-US" dirty="0"/>
              <a:t>Key Indicators</a:t>
            </a:r>
          </a:p>
        </p:txBody>
      </p:sp>
      <p:sp>
        <p:nvSpPr>
          <p:cNvPr id="22531" name="Rectangle 3">
            <a:extLst>
              <a:ext uri="{FF2B5EF4-FFF2-40B4-BE49-F238E27FC236}">
                <a16:creationId xmlns:a16="http://schemas.microsoft.com/office/drawing/2014/main" id="{AD530952-400F-40FD-A84F-270429CADBCD}"/>
              </a:ext>
            </a:extLst>
          </p:cNvPr>
          <p:cNvSpPr>
            <a:spLocks noGrp="1" noChangeArrowheads="1"/>
          </p:cNvSpPr>
          <p:nvPr>
            <p:ph type="body" sz="half" idx="1"/>
          </p:nvPr>
        </p:nvSpPr>
        <p:spPr>
          <a:xfrm>
            <a:off x="1981201" y="1600201"/>
            <a:ext cx="4035425" cy="4525963"/>
          </a:xfrm>
        </p:spPr>
        <p:txBody>
          <a:bodyPr/>
          <a:lstStyle/>
          <a:p>
            <a:pPr eaLnBrk="1" hangingPunct="1">
              <a:buFontTx/>
              <a:buNone/>
            </a:pPr>
            <a:r>
              <a:rPr lang="en-GB" altLang="en-US" sz="2400" b="1" dirty="0"/>
              <a:t>Fraudulent accounts</a:t>
            </a:r>
          </a:p>
          <a:p>
            <a:pPr eaLnBrk="1" hangingPunct="1">
              <a:buFontTx/>
              <a:buNone/>
            </a:pPr>
            <a:endParaRPr lang="en-GB" altLang="en-US" sz="2800" dirty="0"/>
          </a:p>
          <a:p>
            <a:pPr eaLnBrk="1" hangingPunct="1">
              <a:buFontTx/>
              <a:buNone/>
            </a:pPr>
            <a:r>
              <a:rPr lang="en-GB" altLang="en-US" sz="2800" dirty="0"/>
              <a:t>Persons using multiple</a:t>
            </a:r>
          </a:p>
          <a:p>
            <a:pPr eaLnBrk="1" hangingPunct="1">
              <a:buFontTx/>
              <a:buNone/>
            </a:pPr>
            <a:r>
              <a:rPr lang="en-GB" altLang="en-US" sz="2800" dirty="0"/>
              <a:t>Identities  </a:t>
            </a:r>
          </a:p>
        </p:txBody>
      </p:sp>
      <p:pic>
        <p:nvPicPr>
          <p:cNvPr id="22532" name="Picture 4" descr="french_passport">
            <a:extLst>
              <a:ext uri="{FF2B5EF4-FFF2-40B4-BE49-F238E27FC236}">
                <a16:creationId xmlns:a16="http://schemas.microsoft.com/office/drawing/2014/main" id="{1D9828B6-030C-483C-AB1E-39C0190131EB}"/>
              </a:ext>
            </a:extLst>
          </p:cNvPr>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585744" y="1224757"/>
            <a:ext cx="3808413" cy="25352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33" name="Picture 5" descr="French ID card Lyes YAHI">
            <a:extLst>
              <a:ext uri="{FF2B5EF4-FFF2-40B4-BE49-F238E27FC236}">
                <a16:creationId xmlns:a16="http://schemas.microsoft.com/office/drawing/2014/main" id="{F6CEAACF-2198-4374-8578-DD33E82D3A8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0400" y="3133985"/>
            <a:ext cx="3200400" cy="232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F26E65-452D-470F-95C8-DE28E381D211}"/>
              </a:ext>
            </a:extLst>
          </p:cNvPr>
          <p:cNvSpPr>
            <a:spLocks noGrp="1"/>
          </p:cNvSpPr>
          <p:nvPr>
            <p:ph type="title"/>
          </p:nvPr>
        </p:nvSpPr>
        <p:spPr/>
        <p:txBody>
          <a:bodyPr/>
          <a:lstStyle/>
          <a:p>
            <a:r>
              <a:rPr lang="en-GB" dirty="0"/>
              <a:t>Bibliography/Reading List</a:t>
            </a:r>
          </a:p>
        </p:txBody>
      </p:sp>
      <p:sp>
        <p:nvSpPr>
          <p:cNvPr id="6" name="Content Placeholder 5">
            <a:extLst>
              <a:ext uri="{FF2B5EF4-FFF2-40B4-BE49-F238E27FC236}">
                <a16:creationId xmlns:a16="http://schemas.microsoft.com/office/drawing/2014/main" id="{81553A9F-AE51-4C1B-8982-933C56AB9570}"/>
              </a:ext>
            </a:extLst>
          </p:cNvPr>
          <p:cNvSpPr>
            <a:spLocks noGrp="1"/>
          </p:cNvSpPr>
          <p:nvPr>
            <p:ph idx="1"/>
          </p:nvPr>
        </p:nvSpPr>
        <p:spPr>
          <a:xfrm>
            <a:off x="609600" y="1211580"/>
            <a:ext cx="10972800" cy="4480560"/>
          </a:xfrm>
        </p:spPr>
        <p:txBody>
          <a:bodyPr>
            <a:normAutofit fontScale="25000" lnSpcReduction="20000"/>
          </a:bodyPr>
          <a:lstStyle/>
          <a:p>
            <a:r>
              <a:rPr lang="en-GB" sz="3600" kern="1800" dirty="0">
                <a:solidFill>
                  <a:srgbClr val="121212"/>
                </a:solidFill>
                <a:effectLst/>
                <a:ea typeface="Times New Roman" panose="02020603050405020304" pitchFamily="18" charset="0"/>
              </a:rPr>
              <a:t>BBC News (2011) </a:t>
            </a:r>
            <a:r>
              <a:rPr lang="en-GB" sz="3600" kern="1800" dirty="0">
                <a:solidFill>
                  <a:srgbClr val="1E1E1E"/>
                </a:solidFill>
                <a:effectLst/>
                <a:ea typeface="Times New Roman" panose="02020603050405020304" pitchFamily="18" charset="0"/>
              </a:rPr>
              <a:t>BA worker </a:t>
            </a:r>
            <a:r>
              <a:rPr lang="en-GB" sz="3600" kern="1800" dirty="0" err="1">
                <a:solidFill>
                  <a:srgbClr val="1E1E1E"/>
                </a:solidFill>
                <a:effectLst/>
                <a:ea typeface="Times New Roman" panose="02020603050405020304" pitchFamily="18" charset="0"/>
              </a:rPr>
              <a:t>Rajib</a:t>
            </a:r>
            <a:r>
              <a:rPr lang="en-GB" sz="3600" kern="1800" dirty="0">
                <a:solidFill>
                  <a:srgbClr val="1E1E1E"/>
                </a:solidFill>
                <a:effectLst/>
                <a:ea typeface="Times New Roman" panose="02020603050405020304" pitchFamily="18" charset="0"/>
              </a:rPr>
              <a:t> Karim convicted of terror charges. Available at:</a:t>
            </a:r>
            <a:r>
              <a:rPr lang="en-GB" sz="3600" b="1" kern="1800" dirty="0">
                <a:solidFill>
                  <a:srgbClr val="1E1E1E"/>
                </a:solidFill>
                <a:effectLst/>
                <a:ea typeface="Times New Roman" panose="02020603050405020304" pitchFamily="18" charset="0"/>
              </a:rPr>
              <a:t> </a:t>
            </a:r>
            <a:r>
              <a:rPr lang="en-GB" sz="3600" u="sng" kern="1200" dirty="0">
                <a:solidFill>
                  <a:srgbClr val="7030A0"/>
                </a:solidFill>
                <a:effectLst/>
                <a:ea typeface="+mn-ea"/>
                <a:hlinkClick r:id="rId2"/>
              </a:rPr>
              <a:t>https://www.bbc.co.uk/news/uk-england-tyne-12561994</a:t>
            </a:r>
            <a:endParaRPr lang="en-GB" sz="3600" u="sng" kern="1200" dirty="0">
              <a:solidFill>
                <a:srgbClr val="7030A0"/>
              </a:solidFill>
              <a:effectLst/>
              <a:ea typeface="+mn-ea"/>
            </a:endParaRPr>
          </a:p>
          <a:p>
            <a:pPr marL="0" indent="0">
              <a:buNone/>
            </a:pPr>
            <a:endParaRPr lang="en-GB" sz="3600" dirty="0">
              <a:effectLst/>
              <a:ea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600" b="0" i="0" u="none" strike="noStrike" kern="1800" cap="none" spc="0" normalizeH="0" baseline="0" noProof="0" dirty="0">
                <a:ln>
                  <a:noFill/>
                </a:ln>
                <a:solidFill>
                  <a:srgbClr val="121212"/>
                </a:solidFill>
                <a:effectLst/>
                <a:uLnTx/>
                <a:uFillTx/>
                <a:latin typeface="Myriad Pro"/>
                <a:ea typeface="Times New Roman" panose="02020603050405020304" pitchFamily="18" charset="0"/>
                <a:cs typeface="+mn-cs"/>
              </a:rPr>
              <a:t>Centre for the Protection of the National Infrastructure (CPNI) (2020) Available at: </a:t>
            </a:r>
            <a:r>
              <a:rPr kumimoji="0" lang="en-GB" sz="3600" b="0" i="0" u="sng" strike="noStrike" kern="1200" cap="none" spc="0" normalizeH="0" baseline="0" noProof="0" dirty="0">
                <a:ln>
                  <a:noFill/>
                </a:ln>
                <a:solidFill>
                  <a:srgbClr val="7030A0"/>
                </a:solidFill>
                <a:effectLst/>
                <a:uLnTx/>
                <a:uFillTx/>
                <a:latin typeface="Myriad Pro"/>
                <a:ea typeface="Times New Roman" panose="02020603050405020304" pitchFamily="18" charset="0"/>
                <a:cs typeface="+mn-cs"/>
                <a:hlinkClick r:id="rId3"/>
              </a:rPr>
              <a:t>https://www.cpni.gov.uk/</a:t>
            </a:r>
            <a:r>
              <a:rPr kumimoji="0" lang="en-GB" sz="3600" b="0" i="0" u="none" strike="noStrike" kern="1200" cap="none" spc="0" normalizeH="0" baseline="0" noProof="0" dirty="0">
                <a:ln>
                  <a:noFill/>
                </a:ln>
                <a:solidFill>
                  <a:srgbClr val="7030A0"/>
                </a:solidFill>
                <a:effectLst/>
                <a:uLnTx/>
                <a:uFillTx/>
                <a:latin typeface="Myriad Pro"/>
                <a:ea typeface="Times New Roman" panose="02020603050405020304" pitchFamily="18" charset="0"/>
                <a:cs typeface="+mn-cs"/>
              </a:rPr>
              <a:t> </a:t>
            </a:r>
            <a:r>
              <a:rPr kumimoji="0" lang="en-GB" sz="3600" b="0" i="0" u="none" strike="noStrike" kern="1200" cap="none" spc="0" normalizeH="0" baseline="0" noProof="0" dirty="0">
                <a:ln>
                  <a:noFill/>
                </a:ln>
                <a:solidFill>
                  <a:prstClr val="black"/>
                </a:solidFill>
                <a:effectLst/>
                <a:uLnTx/>
                <a:uFillTx/>
                <a:latin typeface="Myriad Pro"/>
                <a:ea typeface="Times New Roman" panose="02020603050405020304" pitchFamily="18" charset="0"/>
                <a:cs typeface="+mn-cs"/>
              </a:rPr>
              <a:t>Accessed on 3</a:t>
            </a:r>
            <a:r>
              <a:rPr kumimoji="0" lang="en-GB" sz="3600" b="0" i="0" u="none" strike="noStrike" kern="1200" cap="none" spc="0" normalizeH="0" baseline="30000" noProof="0" dirty="0">
                <a:ln>
                  <a:noFill/>
                </a:ln>
                <a:solidFill>
                  <a:prstClr val="black"/>
                </a:solidFill>
                <a:effectLst/>
                <a:uLnTx/>
                <a:uFillTx/>
                <a:latin typeface="Myriad Pro"/>
                <a:ea typeface="Times New Roman" panose="02020603050405020304" pitchFamily="18" charset="0"/>
                <a:cs typeface="+mn-cs"/>
              </a:rPr>
              <a:t>rd</a:t>
            </a:r>
            <a:r>
              <a:rPr kumimoji="0" lang="en-GB" sz="3600" b="0" i="0" u="none" strike="noStrike" kern="1200" cap="none" spc="0" normalizeH="0" baseline="0" noProof="0" dirty="0">
                <a:ln>
                  <a:noFill/>
                </a:ln>
                <a:solidFill>
                  <a:prstClr val="black"/>
                </a:solidFill>
                <a:effectLst/>
                <a:uLnTx/>
                <a:uFillTx/>
                <a:latin typeface="Myriad Pro"/>
                <a:ea typeface="Times New Roman" panose="02020603050405020304" pitchFamily="18" charset="0"/>
                <a:cs typeface="+mn-cs"/>
              </a:rPr>
              <a:t> August 2020. </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GB" sz="3600" b="0" i="0" u="none" strike="noStrike" kern="1200" cap="none" spc="0" normalizeH="0" baseline="0" noProof="0" dirty="0">
              <a:ln>
                <a:noFill/>
              </a:ln>
              <a:solidFill>
                <a:prstClr val="black"/>
              </a:solidFill>
              <a:effectLst/>
              <a:uLnTx/>
              <a:uFillTx/>
              <a:latin typeface="Myriad Pro"/>
              <a:ea typeface="Times New Roman" panose="02020603050405020304" pitchFamily="18" charset="0"/>
              <a:cs typeface="+mn-cs"/>
            </a:endParaRPr>
          </a:p>
          <a:p>
            <a:pPr marR="76200">
              <a:lnSpc>
                <a:spcPct val="105000"/>
              </a:lnSpc>
              <a:spcAft>
                <a:spcPts val="800"/>
              </a:spcAft>
              <a:tabLst>
                <a:tab pos="1118870" algn="l"/>
                <a:tab pos="1471295" algn="l"/>
                <a:tab pos="2112010" algn="l"/>
                <a:tab pos="3039745" algn="l"/>
                <a:tab pos="3493135" algn="l"/>
                <a:tab pos="4311015" algn="l"/>
                <a:tab pos="5655310" algn="l"/>
              </a:tabLst>
            </a:pPr>
            <a:r>
              <a:rPr lang="en-US" sz="3600" dirty="0">
                <a:solidFill>
                  <a:srgbClr val="212121"/>
                </a:solidFill>
                <a:effectLst/>
                <a:ea typeface="Arial" panose="020B0604020202020204" pitchFamily="34" charset="0"/>
                <a:cs typeface="Calibri" panose="020F0502020204030204" pitchFamily="34" charset="0"/>
              </a:rPr>
              <a:t>Einwechter N. (2002) Preventing and detecting insider attacks </a:t>
            </a:r>
            <a:r>
              <a:rPr lang="en-US" sz="3600" spc="-20" dirty="0">
                <a:solidFill>
                  <a:srgbClr val="212121"/>
                </a:solidFill>
                <a:effectLst/>
                <a:ea typeface="Arial" panose="020B0604020202020204" pitchFamily="34" charset="0"/>
                <a:cs typeface="Calibri" panose="020F0502020204030204" pitchFamily="34" charset="0"/>
              </a:rPr>
              <a:t>using ids. </a:t>
            </a:r>
            <a:r>
              <a:rPr lang="en-US" sz="3600" i="1" dirty="0">
                <a:solidFill>
                  <a:srgbClr val="212121"/>
                </a:solidFill>
                <a:effectLst/>
                <a:ea typeface="Arial" panose="020B0604020202020204" pitchFamily="34" charset="0"/>
                <a:cs typeface="Calibri" panose="020F0502020204030204" pitchFamily="34" charset="0"/>
              </a:rPr>
              <a:t>Security Focus,</a:t>
            </a:r>
            <a:r>
              <a:rPr lang="en-US" sz="3600" i="1" spc="-5" dirty="0">
                <a:solidFill>
                  <a:srgbClr val="212121"/>
                </a:solidFill>
                <a:effectLst/>
                <a:ea typeface="Arial" panose="020B0604020202020204" pitchFamily="34" charset="0"/>
                <a:cs typeface="Calibri" panose="020F0502020204030204" pitchFamily="34" charset="0"/>
              </a:rPr>
              <a:t> </a:t>
            </a:r>
            <a:r>
              <a:rPr lang="en-US" sz="3600" i="1" dirty="0">
                <a:solidFill>
                  <a:srgbClr val="212121"/>
                </a:solidFill>
                <a:effectLst/>
                <a:ea typeface="Arial" panose="020B0604020202020204" pitchFamily="34" charset="0"/>
                <a:cs typeface="Calibri" panose="020F0502020204030204" pitchFamily="34" charset="0"/>
              </a:rPr>
              <a:t>March</a:t>
            </a:r>
            <a:r>
              <a:rPr lang="en-US" sz="3600" dirty="0">
                <a:solidFill>
                  <a:srgbClr val="212121"/>
                </a:solidFill>
                <a:effectLst/>
                <a:ea typeface="Arial" panose="020B0604020202020204" pitchFamily="34" charset="0"/>
                <a:cs typeface="Calibri" panose="020F0502020204030204" pitchFamily="34" charset="0"/>
              </a:rPr>
              <a:t>.</a:t>
            </a:r>
            <a:endParaRPr lang="en-GB" sz="3600" dirty="0">
              <a:effectLst/>
              <a:ea typeface="Calibri" panose="020F0502020204030204" pitchFamily="34" charset="0"/>
              <a:cs typeface="Times New Roman" panose="02020603050405020304" pitchFamily="18" charset="0"/>
            </a:endParaRPr>
          </a:p>
          <a:p>
            <a:pPr marL="0" indent="0">
              <a:buNone/>
            </a:pPr>
            <a:endParaRPr lang="en-GB" sz="3600" dirty="0">
              <a:effectLst/>
              <a:ea typeface="Times New Roman" panose="02020603050405020304" pitchFamily="18" charset="0"/>
            </a:endParaRPr>
          </a:p>
          <a:p>
            <a:pPr marR="72390" algn="just">
              <a:lnSpc>
                <a:spcPct val="107000"/>
              </a:lnSpc>
              <a:spcAft>
                <a:spcPts val="800"/>
              </a:spcAft>
            </a:pPr>
            <a:r>
              <a:rPr lang="en-US" sz="3600" dirty="0" err="1">
                <a:solidFill>
                  <a:srgbClr val="212121"/>
                </a:solidFill>
                <a:effectLst/>
                <a:ea typeface="Arial" panose="020B0604020202020204" pitchFamily="34" charset="0"/>
                <a:cs typeface="Calibri" panose="020F0502020204030204" pitchFamily="34" charset="0"/>
              </a:rPr>
              <a:t>Greitzer</a:t>
            </a:r>
            <a:r>
              <a:rPr lang="en-US" sz="3600" dirty="0">
                <a:solidFill>
                  <a:srgbClr val="212121"/>
                </a:solidFill>
                <a:effectLst/>
                <a:ea typeface="Arial" panose="020B0604020202020204" pitchFamily="34" charset="0"/>
                <a:cs typeface="Calibri" panose="020F0502020204030204" pitchFamily="34" charset="0"/>
              </a:rPr>
              <a:t> F.L.,(2012) Identifying at-risk employees: Modeling psychosocial precursors of potential insider threats. In </a:t>
            </a:r>
            <a:r>
              <a:rPr lang="en-US" sz="3600" i="1" dirty="0">
                <a:solidFill>
                  <a:srgbClr val="212121"/>
                </a:solidFill>
                <a:effectLst/>
                <a:ea typeface="Arial" panose="020B0604020202020204" pitchFamily="34" charset="0"/>
                <a:cs typeface="Calibri" panose="020F0502020204030204" pitchFamily="34" charset="0"/>
              </a:rPr>
              <a:t>System Science (HICSS), 2012 45th Hawaii International Conference on </a:t>
            </a:r>
            <a:r>
              <a:rPr lang="en-US" sz="3600" dirty="0">
                <a:solidFill>
                  <a:srgbClr val="212121"/>
                </a:solidFill>
                <a:effectLst/>
                <a:ea typeface="Arial" panose="020B0604020202020204" pitchFamily="34" charset="0"/>
                <a:cs typeface="Calibri" panose="020F0502020204030204" pitchFamily="34" charset="0"/>
              </a:rPr>
              <a:t>(pp. 2392-2401). IEEE.</a:t>
            </a:r>
            <a:endParaRPr lang="en-GB" sz="3600" dirty="0">
              <a:effectLst/>
              <a:ea typeface="Calibri" panose="020F0502020204030204" pitchFamily="34" charset="0"/>
              <a:cs typeface="Times New Roman" panose="02020603050405020304" pitchFamily="18" charset="0"/>
            </a:endParaRPr>
          </a:p>
          <a:p>
            <a:pPr marL="0" indent="0">
              <a:buNone/>
            </a:pPr>
            <a:endParaRPr lang="en-GB" sz="3600" dirty="0">
              <a:effectLst/>
              <a:ea typeface="Times New Roman" panose="02020603050405020304" pitchFamily="18" charset="0"/>
            </a:endParaRPr>
          </a:p>
          <a:p>
            <a:r>
              <a:rPr lang="en-GB" sz="3600" kern="1800" dirty="0">
                <a:solidFill>
                  <a:srgbClr val="121212"/>
                </a:solidFill>
                <a:effectLst/>
                <a:ea typeface="Times New Roman" panose="02020603050405020304" pitchFamily="18" charset="0"/>
              </a:rPr>
              <a:t>Guardian The (2008) Judge rejects extension of terror plotter's jail term. Available at:</a:t>
            </a:r>
            <a:r>
              <a:rPr lang="en-GB" sz="3600" kern="1200" dirty="0">
                <a:solidFill>
                  <a:srgbClr val="000000"/>
                </a:solidFill>
                <a:effectLst/>
                <a:ea typeface="+mn-ea"/>
              </a:rPr>
              <a:t> </a:t>
            </a:r>
            <a:r>
              <a:rPr lang="en-GB" sz="3600" u="sng" kern="1200" dirty="0">
                <a:solidFill>
                  <a:srgbClr val="7030A0"/>
                </a:solidFill>
                <a:effectLst/>
                <a:ea typeface="+mn-ea"/>
                <a:hlinkClick r:id="rId4"/>
              </a:rPr>
              <a:t>https://www.theguardian.com/uk/2008/apr/22/uksecurity.ukcrime</a:t>
            </a:r>
            <a:r>
              <a:rPr lang="en-GB" sz="3600" kern="1200" dirty="0">
                <a:solidFill>
                  <a:srgbClr val="7030A0"/>
                </a:solidFill>
                <a:effectLst/>
                <a:ea typeface="+mn-ea"/>
              </a:rPr>
              <a:t> </a:t>
            </a:r>
            <a:r>
              <a:rPr lang="en-GB" sz="3600" kern="1800" dirty="0">
                <a:solidFill>
                  <a:srgbClr val="121212"/>
                </a:solidFill>
                <a:effectLst/>
                <a:ea typeface="Times New Roman" panose="02020603050405020304" pitchFamily="18" charset="0"/>
                <a:cs typeface="Calibri" panose="020F0502020204030204" pitchFamily="34" charset="0"/>
              </a:rPr>
              <a:t>Accessed 3</a:t>
            </a:r>
            <a:r>
              <a:rPr lang="en-GB" sz="3600" kern="1800" baseline="30000" dirty="0">
                <a:solidFill>
                  <a:srgbClr val="121212"/>
                </a:solidFill>
                <a:effectLst/>
                <a:ea typeface="Times New Roman" panose="02020603050405020304" pitchFamily="18" charset="0"/>
                <a:cs typeface="Calibri" panose="020F0502020204030204" pitchFamily="34" charset="0"/>
              </a:rPr>
              <a:t>rd</a:t>
            </a:r>
            <a:r>
              <a:rPr lang="en-GB" sz="3600" kern="1800" dirty="0">
                <a:solidFill>
                  <a:srgbClr val="121212"/>
                </a:solidFill>
                <a:effectLst/>
                <a:ea typeface="Times New Roman" panose="02020603050405020304" pitchFamily="18" charset="0"/>
                <a:cs typeface="Calibri" panose="020F0502020204030204" pitchFamily="34" charset="0"/>
              </a:rPr>
              <a:t> August 2020.  </a:t>
            </a:r>
          </a:p>
          <a:p>
            <a:pPr marL="0" indent="0">
              <a:buNone/>
            </a:pPr>
            <a:endParaRPr lang="en-GB" sz="3600" dirty="0">
              <a:effectLst/>
              <a:ea typeface="Calibri" panose="020F0502020204030204" pitchFamily="34" charset="0"/>
              <a:cs typeface="Times New Roman" panose="02020603050405020304" pitchFamily="18" charset="0"/>
            </a:endParaRPr>
          </a:p>
          <a:p>
            <a:pPr fontAlgn="base">
              <a:lnSpc>
                <a:spcPct val="107000"/>
              </a:lnSpc>
              <a:spcAft>
                <a:spcPts val="800"/>
              </a:spcAft>
            </a:pPr>
            <a:r>
              <a:rPr lang="en-GB" sz="3600" kern="1800" dirty="0">
                <a:solidFill>
                  <a:srgbClr val="121212"/>
                </a:solidFill>
                <a:effectLst/>
                <a:ea typeface="Times New Roman" panose="02020603050405020304" pitchFamily="18" charset="0"/>
                <a:cs typeface="Calibri" panose="020F0502020204030204" pitchFamily="34" charset="0"/>
              </a:rPr>
              <a:t>H.M. Government (2020) National Counter Terrorism Security Office. Available at: </a:t>
            </a:r>
            <a:r>
              <a:rPr lang="en-GB" sz="3600" u="sng" dirty="0">
                <a:solidFill>
                  <a:srgbClr val="7030A0"/>
                </a:solidFill>
                <a:effectLst/>
                <a:ea typeface="Calibri" panose="020F0502020204030204" pitchFamily="34" charset="0"/>
                <a:cs typeface="Calibri" panose="020F0502020204030204" pitchFamily="34" charset="0"/>
                <a:hlinkClick r:id="rId5"/>
              </a:rPr>
              <a:t>https://www.gov.uk/government/organisations/national-counter-terrorism-security-office/about</a:t>
            </a:r>
            <a:r>
              <a:rPr lang="en-GB" sz="3600" dirty="0">
                <a:solidFill>
                  <a:srgbClr val="7030A0"/>
                </a:solidFill>
                <a:effectLst/>
                <a:ea typeface="Calibri" panose="020F0502020204030204" pitchFamily="34" charset="0"/>
                <a:cs typeface="Calibri" panose="020F0502020204030204" pitchFamily="34" charset="0"/>
              </a:rPr>
              <a:t> </a:t>
            </a:r>
            <a:r>
              <a:rPr lang="en-GB" sz="3600" dirty="0">
                <a:solidFill>
                  <a:srgbClr val="000000"/>
                </a:solidFill>
                <a:effectLst/>
                <a:ea typeface="Calibri" panose="020F0502020204030204" pitchFamily="34" charset="0"/>
                <a:cs typeface="Calibri" panose="020F0502020204030204" pitchFamily="34" charset="0"/>
              </a:rPr>
              <a:t>Accessed 3</a:t>
            </a:r>
            <a:r>
              <a:rPr lang="en-GB" sz="3600" baseline="30000" dirty="0">
                <a:solidFill>
                  <a:srgbClr val="000000"/>
                </a:solidFill>
                <a:effectLst/>
                <a:ea typeface="Calibri" panose="020F0502020204030204" pitchFamily="34" charset="0"/>
                <a:cs typeface="Calibri" panose="020F0502020204030204" pitchFamily="34" charset="0"/>
              </a:rPr>
              <a:t>rd</a:t>
            </a:r>
            <a:r>
              <a:rPr lang="en-GB" sz="3600" dirty="0">
                <a:solidFill>
                  <a:srgbClr val="000000"/>
                </a:solidFill>
                <a:effectLst/>
                <a:ea typeface="Calibri" panose="020F0502020204030204" pitchFamily="34" charset="0"/>
                <a:cs typeface="Calibri" panose="020F0502020204030204" pitchFamily="34" charset="0"/>
              </a:rPr>
              <a:t> August 2020. </a:t>
            </a:r>
            <a:endParaRPr lang="en-GB" sz="3600" dirty="0">
              <a:effectLst/>
              <a:ea typeface="Calibri" panose="020F0502020204030204" pitchFamily="34" charset="0"/>
              <a:cs typeface="Times New Roman" panose="02020603050405020304" pitchFamily="18" charset="0"/>
            </a:endParaRPr>
          </a:p>
          <a:p>
            <a:pPr marL="0" indent="0">
              <a:buNone/>
            </a:pPr>
            <a:endParaRPr lang="en-GB" sz="3600" dirty="0">
              <a:effectLst/>
              <a:ea typeface="Times New Roman" panose="02020603050405020304" pitchFamily="18" charset="0"/>
            </a:endParaRPr>
          </a:p>
          <a:p>
            <a:r>
              <a:rPr lang="en-GB" sz="3600" kern="1200" dirty="0">
                <a:solidFill>
                  <a:srgbClr val="000000"/>
                </a:solidFill>
                <a:effectLst/>
                <a:ea typeface="+mn-ea"/>
              </a:rPr>
              <a:t>H.M. Government (2020) Counter Terrorism Policing: ACT. Available at </a:t>
            </a:r>
            <a:r>
              <a:rPr lang="en-GB" sz="3600" u="sng" kern="1200" dirty="0">
                <a:solidFill>
                  <a:srgbClr val="7030A0"/>
                </a:solidFill>
                <a:effectLst/>
                <a:ea typeface="+mn-ea"/>
                <a:hlinkClick r:id="rId6"/>
              </a:rPr>
              <a:t>https://act.campaign.gov.uk/</a:t>
            </a:r>
            <a:r>
              <a:rPr lang="en-GB" sz="3600" kern="1200" dirty="0">
                <a:solidFill>
                  <a:srgbClr val="000000"/>
                </a:solidFill>
                <a:effectLst/>
                <a:ea typeface="+mn-ea"/>
              </a:rPr>
              <a:t> Accessed 3</a:t>
            </a:r>
            <a:r>
              <a:rPr lang="en-GB" sz="3600" kern="1200" baseline="30000" dirty="0">
                <a:solidFill>
                  <a:srgbClr val="000000"/>
                </a:solidFill>
                <a:effectLst/>
                <a:ea typeface="+mn-ea"/>
              </a:rPr>
              <a:t>rd</a:t>
            </a:r>
            <a:r>
              <a:rPr lang="en-GB" sz="3600" kern="1200" dirty="0">
                <a:solidFill>
                  <a:srgbClr val="000000"/>
                </a:solidFill>
                <a:effectLst/>
                <a:ea typeface="+mn-ea"/>
              </a:rPr>
              <a:t> August 2020.</a:t>
            </a:r>
            <a:endParaRPr lang="en-GB" sz="3600" dirty="0">
              <a:effectLst/>
              <a:ea typeface="Times New Roman" panose="02020603050405020304" pitchFamily="18" charset="0"/>
            </a:endParaRPr>
          </a:p>
          <a:p>
            <a:pPr marL="0" indent="0">
              <a:buNone/>
            </a:pPr>
            <a:endParaRPr lang="en-GB" sz="3600" dirty="0">
              <a:effectLst/>
              <a:ea typeface="Times New Roman" panose="02020603050405020304" pitchFamily="18" charset="0"/>
            </a:endParaRPr>
          </a:p>
          <a:p>
            <a:r>
              <a:rPr lang="en-GB" sz="3600" kern="1200" dirty="0">
                <a:solidFill>
                  <a:srgbClr val="000000"/>
                </a:solidFill>
                <a:effectLst/>
                <a:ea typeface="+mn-ea"/>
              </a:rPr>
              <a:t>H.M. Government (2020) ACT. Available at: </a:t>
            </a:r>
            <a:r>
              <a:rPr lang="en-GB" sz="3600" u="sng" dirty="0">
                <a:solidFill>
                  <a:srgbClr val="7030A0"/>
                </a:solidFill>
                <a:effectLst/>
                <a:ea typeface="Times New Roman" panose="02020603050405020304" pitchFamily="18" charset="0"/>
                <a:hlinkClick r:id="rId7"/>
              </a:rPr>
              <a:t>https://www.gov.uk/government/organisations/national-counter-terrorism-security-office</a:t>
            </a:r>
            <a:r>
              <a:rPr lang="en-GB" sz="3600" dirty="0">
                <a:effectLst/>
                <a:ea typeface="Times New Roman" panose="02020603050405020304" pitchFamily="18" charset="0"/>
              </a:rPr>
              <a:t> Accessed on 3</a:t>
            </a:r>
            <a:r>
              <a:rPr lang="en-GB" sz="3600" baseline="30000" dirty="0">
                <a:effectLst/>
                <a:ea typeface="Times New Roman" panose="02020603050405020304" pitchFamily="18" charset="0"/>
              </a:rPr>
              <a:t>rd</a:t>
            </a:r>
            <a:r>
              <a:rPr lang="en-GB" sz="3600" dirty="0">
                <a:effectLst/>
                <a:ea typeface="Times New Roman" panose="02020603050405020304" pitchFamily="18" charset="0"/>
              </a:rPr>
              <a:t> August 2020. </a:t>
            </a:r>
          </a:p>
          <a:p>
            <a:pPr marL="0" indent="0">
              <a:buNone/>
            </a:pPr>
            <a:endParaRPr lang="en-GB" sz="3600" dirty="0">
              <a:effectLst/>
              <a:ea typeface="Times New Roman" panose="02020603050405020304" pitchFamily="18" charset="0"/>
            </a:endParaRPr>
          </a:p>
          <a:p>
            <a:r>
              <a:rPr lang="en-GB" sz="3600" kern="1200" dirty="0">
                <a:solidFill>
                  <a:srgbClr val="000000"/>
                </a:solidFill>
                <a:effectLst/>
                <a:ea typeface="+mn-ea"/>
              </a:rPr>
              <a:t>Independent The (2020) Police warned about insider threat within their own forces. Available at: </a:t>
            </a:r>
            <a:r>
              <a:rPr lang="en-GB" sz="3600" u="sng" dirty="0">
                <a:solidFill>
                  <a:srgbClr val="7030A0"/>
                </a:solidFill>
                <a:effectLst/>
                <a:ea typeface="Times New Roman" panose="02020603050405020304" pitchFamily="18" charset="0"/>
                <a:hlinkClick r:id="rId8"/>
              </a:rPr>
              <a:t>https://www.independent.co.uk/news/uk/home-news/met-police-extremist-prevent-radicalisation-neo-nazi-terror-a9387721.html</a:t>
            </a:r>
            <a:r>
              <a:rPr lang="en-GB" sz="3600" dirty="0">
                <a:effectLst/>
                <a:ea typeface="Times New Roman" panose="02020603050405020304" pitchFamily="18" charset="0"/>
              </a:rPr>
              <a:t> Accessed 3/8/2020. </a:t>
            </a:r>
          </a:p>
          <a:p>
            <a:pPr marL="0" indent="0">
              <a:buNone/>
            </a:pPr>
            <a:endParaRPr lang="en-GB" sz="3600" dirty="0">
              <a:effectLst/>
              <a:ea typeface="Times New Roman" panose="02020603050405020304" pitchFamily="18" charset="0"/>
            </a:endParaRPr>
          </a:p>
          <a:p>
            <a:pPr marR="72390" algn="just">
              <a:lnSpc>
                <a:spcPct val="107000"/>
              </a:lnSpc>
              <a:spcAft>
                <a:spcPts val="800"/>
              </a:spcAft>
            </a:pPr>
            <a:r>
              <a:rPr lang="en-US" sz="3600" dirty="0" err="1">
                <a:effectLst/>
                <a:ea typeface="Arial" panose="020B0604020202020204" pitchFamily="34" charset="0"/>
                <a:cs typeface="Calibri" panose="020F0502020204030204" pitchFamily="34" charset="0"/>
              </a:rPr>
              <a:t>Naji</a:t>
            </a:r>
            <a:r>
              <a:rPr lang="en-US" sz="3600" dirty="0">
                <a:effectLst/>
                <a:ea typeface="Arial" panose="020B0604020202020204" pitchFamily="34" charset="0"/>
                <a:cs typeface="Calibri" panose="020F0502020204030204" pitchFamily="34" charset="0"/>
              </a:rPr>
              <a:t>, A. B.</a:t>
            </a:r>
            <a:r>
              <a:rPr lang="en-US" sz="3600" b="1" dirty="0">
                <a:effectLst/>
                <a:ea typeface="Arial" panose="020B0604020202020204" pitchFamily="34" charset="0"/>
                <a:cs typeface="Calibri" panose="020F0502020204030204" pitchFamily="34" charset="0"/>
              </a:rPr>
              <a:t> </a:t>
            </a:r>
            <a:r>
              <a:rPr lang="en-US" sz="3600" dirty="0">
                <a:effectLst/>
                <a:ea typeface="Arial" panose="020B0604020202020204" pitchFamily="34" charset="0"/>
                <a:cs typeface="Calibri" panose="020F0502020204030204" pitchFamily="34" charset="0"/>
              </a:rPr>
              <a:t>(2006) Management of Savagery: The Most Critical Stage Through Which The Umma Will Pass. Section Nine: Mastering the security dimension: Surveillance and infiltrating adversaries and opponents of every kind. </a:t>
            </a:r>
            <a:r>
              <a:rPr lang="en-US" sz="3600" i="1" dirty="0">
                <a:effectLst/>
                <a:ea typeface="Arial" panose="020B0604020202020204" pitchFamily="34" charset="0"/>
                <a:cs typeface="Calibri" panose="020F0502020204030204" pitchFamily="34" charset="0"/>
              </a:rPr>
              <a:t>Section 9 (52) (Translation by William McCants – 23 May 2006 – funded by the John M. Olin Institute for Strategic Studies, Harvard University)</a:t>
            </a:r>
            <a:endParaRPr lang="en-GB" sz="3600" dirty="0">
              <a:effectLst/>
              <a:ea typeface="Calibri" panose="020F0502020204030204" pitchFamily="34" charset="0"/>
              <a:cs typeface="Times New Roman" panose="02020603050405020304" pitchFamily="18" charset="0"/>
            </a:endParaRPr>
          </a:p>
          <a:p>
            <a:r>
              <a:rPr lang="en-GB" sz="3600" kern="1200" dirty="0">
                <a:solidFill>
                  <a:srgbClr val="000000"/>
                </a:solidFill>
                <a:effectLst/>
                <a:ea typeface="+mn-ea"/>
              </a:rPr>
              <a:t>Security Service Mi5 (2020) The role of the Security Service. Available at: </a:t>
            </a:r>
            <a:r>
              <a:rPr lang="en-GB" sz="3600" u="sng" dirty="0">
                <a:solidFill>
                  <a:srgbClr val="7030A0"/>
                </a:solidFill>
                <a:effectLst/>
                <a:ea typeface="Times New Roman" panose="02020603050405020304" pitchFamily="18" charset="0"/>
                <a:hlinkClick r:id="rId9"/>
              </a:rPr>
              <a:t>https://www.mi5.gov.uk/news/intelligence-security-and-the-law</a:t>
            </a:r>
            <a:r>
              <a:rPr lang="en-GB" sz="3600" dirty="0">
                <a:effectLst/>
                <a:ea typeface="Times New Roman" panose="02020603050405020304" pitchFamily="18" charset="0"/>
              </a:rPr>
              <a:t> Accessed on 3</a:t>
            </a:r>
            <a:r>
              <a:rPr lang="en-GB" sz="3600" baseline="30000" dirty="0">
                <a:effectLst/>
                <a:ea typeface="Times New Roman" panose="02020603050405020304" pitchFamily="18" charset="0"/>
              </a:rPr>
              <a:t>rd</a:t>
            </a:r>
            <a:r>
              <a:rPr lang="en-GB" sz="3600" dirty="0">
                <a:effectLst/>
                <a:ea typeface="Times New Roman" panose="02020603050405020304" pitchFamily="18" charset="0"/>
              </a:rPr>
              <a:t> August 2020. </a:t>
            </a:r>
          </a:p>
          <a:p>
            <a:pPr marL="0" indent="0">
              <a:buNone/>
            </a:pPr>
            <a:endParaRPr lang="en-GB" sz="3600" dirty="0">
              <a:effectLst/>
              <a:ea typeface="Times New Roman" panose="02020603050405020304" pitchFamily="18" charset="0"/>
            </a:endParaRPr>
          </a:p>
          <a:p>
            <a:r>
              <a:rPr lang="en-GB" sz="3600" dirty="0">
                <a:effectLst/>
                <a:ea typeface="Times New Roman" panose="02020603050405020304" pitchFamily="18" charset="0"/>
              </a:rPr>
              <a:t>Security Service Mi5 (2020) Terrorist Methods. Available at: </a:t>
            </a:r>
            <a:r>
              <a:rPr lang="en-GB" sz="3600" u="sng" dirty="0">
                <a:solidFill>
                  <a:srgbClr val="7030A0"/>
                </a:solidFill>
                <a:effectLst/>
                <a:ea typeface="Times New Roman" panose="02020603050405020304" pitchFamily="18" charset="0"/>
                <a:hlinkClick r:id="rId10"/>
              </a:rPr>
              <a:t>https://www.mi5.gov.uk/terrorist-methods</a:t>
            </a:r>
            <a:r>
              <a:rPr lang="en-GB" sz="3600" dirty="0">
                <a:effectLst/>
                <a:ea typeface="Times New Roman" panose="02020603050405020304" pitchFamily="18" charset="0"/>
              </a:rPr>
              <a:t> Accessed 1</a:t>
            </a:r>
            <a:r>
              <a:rPr lang="en-GB" sz="3600" baseline="30000" dirty="0">
                <a:effectLst/>
                <a:ea typeface="Times New Roman" panose="02020603050405020304" pitchFamily="18" charset="0"/>
              </a:rPr>
              <a:t>st</a:t>
            </a:r>
            <a:r>
              <a:rPr lang="en-GB" sz="3600" dirty="0">
                <a:effectLst/>
                <a:ea typeface="Times New Roman" panose="02020603050405020304" pitchFamily="18" charset="0"/>
              </a:rPr>
              <a:t> August 2020. </a:t>
            </a:r>
          </a:p>
          <a:p>
            <a:pPr marL="0" indent="0">
              <a:buNone/>
            </a:pPr>
            <a:endParaRPr lang="en-GB" sz="3600" dirty="0">
              <a:effectLst/>
              <a:ea typeface="Times New Roman" panose="02020603050405020304" pitchFamily="18" charset="0"/>
            </a:endParaRPr>
          </a:p>
          <a:p>
            <a:r>
              <a:rPr lang="en-GB" sz="3600" kern="1200" dirty="0">
                <a:effectLst/>
                <a:ea typeface="+mn-ea"/>
              </a:rPr>
              <a:t>US Dept of Justice (2015) Kansas man Pleads Guilty in plot to explode car bomb at Airport. Available at: </a:t>
            </a:r>
            <a:r>
              <a:rPr lang="en-GB" sz="3600" u="sng" kern="1200" dirty="0">
                <a:solidFill>
                  <a:srgbClr val="7030A0"/>
                </a:solidFill>
                <a:effectLst/>
                <a:ea typeface="+mn-ea"/>
                <a:hlinkClick r:id="rId11" action="ppaction://hlinkfile"/>
              </a:rPr>
              <a:t>https</a:t>
            </a:r>
            <a:r>
              <a:rPr lang="en-GB" sz="3600" u="sng" kern="1200" dirty="0">
                <a:solidFill>
                  <a:srgbClr val="7030A0"/>
                </a:solidFill>
                <a:effectLst/>
                <a:ea typeface="+mn-ea"/>
                <a:hlinkClick r:id="rId12"/>
              </a:rPr>
              <a:t>://www.justice.gov/opa/pr/kansas-man-pleads-guilty-plot-explode-car-bomb-airport</a:t>
            </a:r>
            <a:r>
              <a:rPr lang="en-GB" sz="3600" kern="1200" dirty="0">
                <a:solidFill>
                  <a:srgbClr val="7030A0"/>
                </a:solidFill>
                <a:effectLst/>
                <a:ea typeface="+mn-ea"/>
              </a:rPr>
              <a:t> </a:t>
            </a:r>
            <a:r>
              <a:rPr lang="en-GB" sz="3600" kern="1200" dirty="0">
                <a:effectLst/>
                <a:ea typeface="+mn-ea"/>
              </a:rPr>
              <a:t>Accessed 2nd August 2020. </a:t>
            </a:r>
            <a:endParaRPr lang="en-GB" sz="3600" dirty="0">
              <a:effectLst/>
              <a:ea typeface="Times New Roman" panose="02020603050405020304" pitchFamily="18" charset="0"/>
            </a:endParaRPr>
          </a:p>
          <a:p>
            <a:pPr marL="0" indent="0">
              <a:lnSpc>
                <a:spcPct val="107000"/>
              </a:lnSpc>
              <a:spcAft>
                <a:spcPts val="800"/>
              </a:spcAft>
              <a:buNone/>
            </a:pPr>
            <a:endParaRPr lang="en-GB" sz="36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68602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BBF1212-B42D-4225-B099-A7E0A2069C1C}"/>
              </a:ext>
            </a:extLst>
          </p:cNvPr>
          <p:cNvPicPr>
            <a:picLocks noChangeAspect="1"/>
          </p:cNvPicPr>
          <p:nvPr/>
        </p:nvPicPr>
        <p:blipFill>
          <a:blip r:embed="rId2"/>
          <a:stretch>
            <a:fillRect/>
          </a:stretch>
        </p:blipFill>
        <p:spPr>
          <a:xfrm rot="21019435">
            <a:off x="445770" y="636270"/>
            <a:ext cx="7620000" cy="4286250"/>
          </a:xfrm>
          <a:prstGeom prst="rect">
            <a:avLst/>
          </a:prstGeom>
        </p:spPr>
      </p:pic>
      <p:pic>
        <p:nvPicPr>
          <p:cNvPr id="6" name="Picture 5">
            <a:extLst>
              <a:ext uri="{FF2B5EF4-FFF2-40B4-BE49-F238E27FC236}">
                <a16:creationId xmlns:a16="http://schemas.microsoft.com/office/drawing/2014/main" id="{56C75793-9657-4635-8000-766D8CA53986}"/>
              </a:ext>
            </a:extLst>
          </p:cNvPr>
          <p:cNvPicPr>
            <a:picLocks noChangeAspect="1"/>
          </p:cNvPicPr>
          <p:nvPr/>
        </p:nvPicPr>
        <p:blipFill>
          <a:blip r:embed="rId3"/>
          <a:stretch>
            <a:fillRect/>
          </a:stretch>
        </p:blipFill>
        <p:spPr>
          <a:xfrm rot="659789">
            <a:off x="6998309" y="438521"/>
            <a:ext cx="4781550" cy="4781550"/>
          </a:xfrm>
          <a:prstGeom prst="rect">
            <a:avLst/>
          </a:prstGeom>
        </p:spPr>
      </p:pic>
    </p:spTree>
    <p:extLst>
      <p:ext uri="{BB962C8B-B14F-4D97-AF65-F5344CB8AC3E}">
        <p14:creationId xmlns:p14="http://schemas.microsoft.com/office/powerpoint/2010/main" val="1320036431"/>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1247</TotalTime>
  <Words>1836</Words>
  <Application>Microsoft Office PowerPoint</Application>
  <PresentationFormat>Widescreen</PresentationFormat>
  <Paragraphs>131</Paragraphs>
  <Slides>28</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28</vt:i4>
      </vt:variant>
    </vt:vector>
  </HeadingPairs>
  <TitlesOfParts>
    <vt:vector size="39" baseType="lpstr">
      <vt:lpstr>Arial</vt:lpstr>
      <vt:lpstr>calibri</vt:lpstr>
      <vt:lpstr>Calibri Light</vt:lpstr>
      <vt:lpstr>Gill Sans</vt:lpstr>
      <vt:lpstr>Gotham A</vt:lpstr>
      <vt:lpstr>Myriad Pro</vt:lpstr>
      <vt:lpstr>nta</vt:lpstr>
      <vt:lpstr>titillium_webregular</vt:lpstr>
      <vt:lpstr>Wingdings</vt:lpstr>
      <vt:lpstr>Theme1.thmx first page pp</vt:lpstr>
      <vt:lpstr>Office Theme</vt:lpstr>
      <vt:lpstr>PowerPoint Presentation</vt:lpstr>
      <vt:lpstr>Terrorism Today</vt:lpstr>
      <vt:lpstr>Terrorism Today</vt:lpstr>
      <vt:lpstr>Insider Threat - Definition</vt:lpstr>
      <vt:lpstr>Insider Threat - Definition</vt:lpstr>
      <vt:lpstr>Key themes from Definitions</vt:lpstr>
      <vt:lpstr>Insider Threat - Definition</vt:lpstr>
      <vt:lpstr>The Insider Threat Background</vt:lpstr>
      <vt:lpstr>Insider Threat – Naji 2006</vt:lpstr>
      <vt:lpstr>Insider Activities</vt:lpstr>
      <vt:lpstr>PowerPoint Presentation</vt:lpstr>
      <vt:lpstr>Prevention of Insider Threat</vt:lpstr>
      <vt:lpstr>The UK’s CT Structure</vt:lpstr>
      <vt:lpstr>The UK’s CT Structure</vt:lpstr>
      <vt:lpstr>National Operations Centre</vt:lpstr>
      <vt:lpstr>The National CBRN Centre</vt:lpstr>
      <vt:lpstr>Special Branch</vt:lpstr>
      <vt:lpstr>The Security Service – What is it and what is it for?</vt:lpstr>
      <vt:lpstr>NaCTSO</vt:lpstr>
      <vt:lpstr>NaCTSO – Responsibilities</vt:lpstr>
      <vt:lpstr>Terrorist Funding and Forgery</vt:lpstr>
      <vt:lpstr>PowerPoint Presentation</vt:lpstr>
      <vt:lpstr>Al Qaeda</vt:lpstr>
      <vt:lpstr>TRUSTED CREDENTIALS?</vt:lpstr>
      <vt:lpstr>TERRORISTS/CRIMINALS USE THE DRIVING LICENCE AND PASSPORT:</vt:lpstr>
      <vt:lpstr>Key Indicators</vt:lpstr>
      <vt:lpstr>Bibliography/Reading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dc:creator>
  <cp:lastModifiedBy>Wynne Jones (IMH)</cp:lastModifiedBy>
  <cp:revision>1</cp:revision>
  <cp:lastPrinted>2020-08-04T13:43:06Z</cp:lastPrinted>
  <dcterms:created xsi:type="dcterms:W3CDTF">2020-08-04T10:53:59Z</dcterms:created>
  <dcterms:modified xsi:type="dcterms:W3CDTF">2020-08-05T07:41:00Z</dcterms:modified>
</cp:coreProperties>
</file>