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0" r:id="rId1"/>
  </p:sldMasterIdLst>
  <p:notesMasterIdLst>
    <p:notesMasterId r:id="rId21"/>
  </p:notesMasterIdLst>
  <p:sldIdLst>
    <p:sldId id="256"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7" r:id="rId19"/>
    <p:sldId id="278" r:id="rId2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Franklin Gothic Book" pitchFamily="34" charset="0"/>
        <a:ea typeface="+mn-ea"/>
        <a:cs typeface="Arial" charset="0"/>
      </a:defRPr>
    </a:lvl1pPr>
    <a:lvl2pPr marL="457200" algn="l" rtl="0" fontAlgn="base">
      <a:spcBef>
        <a:spcPct val="0"/>
      </a:spcBef>
      <a:spcAft>
        <a:spcPct val="0"/>
      </a:spcAft>
      <a:defRPr kern="1200">
        <a:solidFill>
          <a:schemeClr val="tx1"/>
        </a:solidFill>
        <a:latin typeface="Franklin Gothic Book" pitchFamily="34" charset="0"/>
        <a:ea typeface="+mn-ea"/>
        <a:cs typeface="Arial" charset="0"/>
      </a:defRPr>
    </a:lvl2pPr>
    <a:lvl3pPr marL="914400" algn="l" rtl="0" fontAlgn="base">
      <a:spcBef>
        <a:spcPct val="0"/>
      </a:spcBef>
      <a:spcAft>
        <a:spcPct val="0"/>
      </a:spcAft>
      <a:defRPr kern="1200">
        <a:solidFill>
          <a:schemeClr val="tx1"/>
        </a:solidFill>
        <a:latin typeface="Franklin Gothic Book" pitchFamily="34" charset="0"/>
        <a:ea typeface="+mn-ea"/>
        <a:cs typeface="Arial" charset="0"/>
      </a:defRPr>
    </a:lvl3pPr>
    <a:lvl4pPr marL="1371600" algn="l" rtl="0" fontAlgn="base">
      <a:spcBef>
        <a:spcPct val="0"/>
      </a:spcBef>
      <a:spcAft>
        <a:spcPct val="0"/>
      </a:spcAft>
      <a:defRPr kern="1200">
        <a:solidFill>
          <a:schemeClr val="tx1"/>
        </a:solidFill>
        <a:latin typeface="Franklin Gothic Book" pitchFamily="34" charset="0"/>
        <a:ea typeface="+mn-ea"/>
        <a:cs typeface="Arial" charset="0"/>
      </a:defRPr>
    </a:lvl4pPr>
    <a:lvl5pPr marL="1828800" algn="l" rtl="0" fontAlgn="base">
      <a:spcBef>
        <a:spcPct val="0"/>
      </a:spcBef>
      <a:spcAft>
        <a:spcPct val="0"/>
      </a:spcAft>
      <a:defRPr kern="1200">
        <a:solidFill>
          <a:schemeClr val="tx1"/>
        </a:solidFill>
        <a:latin typeface="Franklin Gothic Book" pitchFamily="34" charset="0"/>
        <a:ea typeface="+mn-ea"/>
        <a:cs typeface="Arial" charset="0"/>
      </a:defRPr>
    </a:lvl5pPr>
    <a:lvl6pPr marL="2286000" algn="l" defTabSz="914400" rtl="0" eaLnBrk="1" latinLnBrk="0" hangingPunct="1">
      <a:defRPr kern="1200">
        <a:solidFill>
          <a:schemeClr val="tx1"/>
        </a:solidFill>
        <a:latin typeface="Franklin Gothic Book" pitchFamily="34" charset="0"/>
        <a:ea typeface="+mn-ea"/>
        <a:cs typeface="Arial" charset="0"/>
      </a:defRPr>
    </a:lvl6pPr>
    <a:lvl7pPr marL="2743200" algn="l" defTabSz="914400" rtl="0" eaLnBrk="1" latinLnBrk="0" hangingPunct="1">
      <a:defRPr kern="1200">
        <a:solidFill>
          <a:schemeClr val="tx1"/>
        </a:solidFill>
        <a:latin typeface="Franklin Gothic Book" pitchFamily="34" charset="0"/>
        <a:ea typeface="+mn-ea"/>
        <a:cs typeface="Arial" charset="0"/>
      </a:defRPr>
    </a:lvl7pPr>
    <a:lvl8pPr marL="3200400" algn="l" defTabSz="914400" rtl="0" eaLnBrk="1" latinLnBrk="0" hangingPunct="1">
      <a:defRPr kern="1200">
        <a:solidFill>
          <a:schemeClr val="tx1"/>
        </a:solidFill>
        <a:latin typeface="Franklin Gothic Book" pitchFamily="34" charset="0"/>
        <a:ea typeface="+mn-ea"/>
        <a:cs typeface="Arial" charset="0"/>
      </a:defRPr>
    </a:lvl8pPr>
    <a:lvl9pPr marL="3657600" algn="l" defTabSz="914400" rtl="0" eaLnBrk="1" latinLnBrk="0" hangingPunct="1">
      <a:defRPr kern="1200">
        <a:solidFill>
          <a:schemeClr val="tx1"/>
        </a:solidFill>
        <a:latin typeface="Franklin Gothic Book"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165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5AAB17DF-F3E0-421F-9BEF-63D171103BB2}" type="datetimeFigureOut">
              <a:rPr lang="en-GB"/>
              <a:pPr>
                <a:defRPr/>
              </a:pPr>
              <a:t>10/10/2014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CB0B7CBC-D946-4AA4-830B-D933A332207D}" type="slidenum">
              <a:rPr lang="en-GB"/>
              <a:pPr>
                <a:defRPr/>
              </a:pPr>
              <a:t>‹#›</a:t>
            </a:fld>
            <a:endParaRPr lang="en-GB"/>
          </a:p>
        </p:txBody>
      </p:sp>
    </p:spTree>
    <p:extLst>
      <p:ext uri="{BB962C8B-B14F-4D97-AF65-F5344CB8AC3E}">
        <p14:creationId xmlns:p14="http://schemas.microsoft.com/office/powerpoint/2010/main" val="7928027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4294967295"/>
          </p:nvPr>
        </p:nvSpPr>
        <p:spPr bwMode="auto">
          <a:xfrm>
            <a:off x="3884338" y="8685321"/>
            <a:ext cx="2972019"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40" tIns="44920" rIns="89840" bIns="44920"/>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BB6F1B23-FB74-4942-B453-50BCDC906E8E}" type="slidenum">
              <a:rPr lang="en-GB" altLang="en-US"/>
              <a:pPr eaLnBrk="1" hangingPunct="1"/>
              <a:t>8</a:t>
            </a:fld>
            <a:endParaRPr lang="en-GB" altLang="en-US"/>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4294967295"/>
          </p:nvPr>
        </p:nvSpPr>
        <p:spPr bwMode="auto">
          <a:xfrm>
            <a:off x="3884338" y="8685321"/>
            <a:ext cx="2972019"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40" tIns="44920" rIns="89840" bIns="44920"/>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B0BD74DF-4E6F-481B-A11E-B72C4E01244E}" type="slidenum">
              <a:rPr lang="en-GB" altLang="en-US"/>
              <a:pPr eaLnBrk="1" hangingPunct="1"/>
              <a:t>9</a:t>
            </a:fld>
            <a:endParaRPr lang="en-GB" altLang="en-US"/>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4294967295"/>
          </p:nvPr>
        </p:nvSpPr>
        <p:spPr bwMode="auto">
          <a:xfrm>
            <a:off x="3884338" y="8685321"/>
            <a:ext cx="2972019"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40" tIns="44920" rIns="89840" bIns="44920"/>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DE6254A6-D5D5-48B6-80D6-569A88D775F3}" type="slidenum">
              <a:rPr lang="en-GB" altLang="en-US"/>
              <a:pPr eaLnBrk="1" hangingPunct="1"/>
              <a:t>10</a:t>
            </a:fld>
            <a:endParaRPr lang="en-GB" altLang="en-US"/>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4294967295"/>
          </p:nvPr>
        </p:nvSpPr>
        <p:spPr bwMode="auto">
          <a:xfrm>
            <a:off x="3884338" y="8685321"/>
            <a:ext cx="2972019"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40" tIns="44920" rIns="89840" bIns="44920"/>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4654264B-DCFE-412B-89B8-6E67EFF58D76}" type="slidenum">
              <a:rPr lang="en-GB" altLang="en-US"/>
              <a:pPr eaLnBrk="1" hangingPunct="1"/>
              <a:t>12</a:t>
            </a:fld>
            <a:endParaRPr lang="en-GB" alt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4294967295"/>
          </p:nvPr>
        </p:nvSpPr>
        <p:spPr bwMode="auto">
          <a:xfrm>
            <a:off x="3884338" y="8685321"/>
            <a:ext cx="2972019"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40" tIns="44920" rIns="89840" bIns="44920"/>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E728FA0D-2822-47FB-93F1-02F53E09FAFF}" type="slidenum">
              <a:rPr lang="en-GB" altLang="en-US"/>
              <a:pPr eaLnBrk="1" hangingPunct="1"/>
              <a:t>13</a:t>
            </a:fld>
            <a:endParaRPr lang="en-GB" altLang="en-US"/>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4294967295"/>
          </p:nvPr>
        </p:nvSpPr>
        <p:spPr bwMode="auto">
          <a:xfrm>
            <a:off x="3884338" y="8685321"/>
            <a:ext cx="2972019"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40" tIns="44920" rIns="89840" bIns="44920"/>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5FCD782F-2BA9-4E50-986C-F15D9265026F}" type="slidenum">
              <a:rPr lang="en-GB" altLang="en-US"/>
              <a:pPr eaLnBrk="1" hangingPunct="1"/>
              <a:t>14</a:t>
            </a:fld>
            <a:endParaRPr lang="en-GB"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4294967295"/>
          </p:nvPr>
        </p:nvSpPr>
        <p:spPr bwMode="auto">
          <a:xfrm>
            <a:off x="3884338" y="8685321"/>
            <a:ext cx="2972019"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40" tIns="44920" rIns="89840" bIns="44920"/>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67E45CA8-455E-4AD9-B192-371AA0CDF6EE}" type="slidenum">
              <a:rPr lang="en-GB" altLang="en-US"/>
              <a:pPr eaLnBrk="1" hangingPunct="1"/>
              <a:t>15</a:t>
            </a:fld>
            <a:endParaRPr lang="en-GB" alt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These are typical geographical question so whats new</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hasCustomPrompt="1"/>
          </p:nvPr>
        </p:nvSpPr>
        <p:spPr>
          <a:xfrm>
            <a:off x="685800" y="1600200"/>
            <a:ext cx="7772400" cy="1780108"/>
          </a:xfrm>
        </p:spPr>
        <p:txBody>
          <a:bodyPr anchor="b">
            <a:normAutofit/>
          </a:bodyPr>
          <a:lstStyle>
            <a:lvl1pPr>
              <a:defRPr sz="4400">
                <a:solidFill>
                  <a:srgbClr val="FFFFFF"/>
                </a:solidFill>
              </a:defRPr>
            </a:lvl1pPr>
          </a:lstStyle>
          <a:p>
            <a:r>
              <a:rPr lang="en-US" dirty="0" smtClean="0"/>
              <a:t>Geographical Information Systems</a:t>
            </a:r>
            <a:endParaRPr lang="en-US" dirty="0"/>
          </a:p>
        </p:txBody>
      </p:sp>
      <p:sp>
        <p:nvSpPr>
          <p:cNvPr id="3" name="Subtitle 2"/>
          <p:cNvSpPr>
            <a:spLocks noGrp="1"/>
          </p:cNvSpPr>
          <p:nvPr>
            <p:ph type="subTitle" idx="1" hasCustomPrompt="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Beverley Holland 2014</a:t>
            </a:r>
            <a:endParaRPr lang="en-US" dirty="0"/>
          </a:p>
        </p:txBody>
      </p:sp>
      <p:sp>
        <p:nvSpPr>
          <p:cNvPr id="4" name="Date Placeholder 3"/>
          <p:cNvSpPr>
            <a:spLocks noGrp="1"/>
          </p:cNvSpPr>
          <p:nvPr>
            <p:ph type="dt" sz="half" idx="10"/>
          </p:nvPr>
        </p:nvSpPr>
        <p:spPr/>
        <p:txBody>
          <a:bodyPr/>
          <a:lstStyle/>
          <a:p>
            <a:pPr>
              <a:defRPr/>
            </a:pPr>
            <a:fld id="{3A64F598-FC54-42DB-9200-90233967D2CF}" type="datetimeFigureOut">
              <a:rPr lang="en-GB" smtClean="0"/>
              <a:pPr>
                <a:defRPr/>
              </a:pPr>
              <a:t>10/10/2014</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8716646-EF14-4E1C-86F5-DB75E69E4CA7}"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a:lstStyle/>
          <a:p>
            <a:r>
              <a:rPr lang="en-US" smtClean="0"/>
              <a:t>Click to edit Master title style</a:t>
            </a:r>
            <a:endParaRPr lang="en-US"/>
          </a:p>
        </p:txBody>
      </p:sp>
      <p:pic>
        <p:nvPicPr>
          <p:cNvPr id="8" name="Picture 7"/>
          <p:cNvPicPr/>
          <p:nvPr userDrawn="1"/>
        </p:nvPicPr>
        <p:blipFill>
          <a:blip r:embed="rId2" cstate="print">
            <a:extLst>
              <a:ext uri="{28A0092B-C50C-407E-A947-70E740481C1C}">
                <a14:useLocalDpi xmlns:a14="http://schemas.microsoft.com/office/drawing/2010/main" val="0"/>
              </a:ext>
            </a:extLst>
          </a:blip>
          <a:stretch>
            <a:fillRect/>
          </a:stretch>
        </p:blipFill>
        <p:spPr>
          <a:xfrm>
            <a:off x="179512" y="6296003"/>
            <a:ext cx="1504444" cy="504319"/>
          </a:xfrm>
          <a:prstGeom prst="rect">
            <a:avLst/>
          </a:prstGeom>
        </p:spPr>
      </p:pic>
      <p:pic>
        <p:nvPicPr>
          <p:cNvPr id="9" name="Picture 8"/>
          <p:cNvPicPr/>
          <p:nvPr userDrawn="1"/>
        </p:nvPicPr>
        <p:blipFill>
          <a:blip r:embed="rId3" cstate="print">
            <a:extLst>
              <a:ext uri="{28A0092B-C50C-407E-A947-70E740481C1C}">
                <a14:useLocalDpi xmlns:a14="http://schemas.microsoft.com/office/drawing/2010/main" val="0"/>
              </a:ext>
            </a:extLst>
          </a:blip>
          <a:stretch>
            <a:fillRect/>
          </a:stretch>
        </p:blipFill>
        <p:spPr>
          <a:xfrm>
            <a:off x="6917549" y="6275608"/>
            <a:ext cx="2042924" cy="545107"/>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A840794F-20CD-41D1-96F5-8D5C3C5F8BFB}" type="datetimeFigureOut">
              <a:rPr lang="en-GB" smtClean="0"/>
              <a:pPr>
                <a:defRPr/>
              </a:pPr>
              <a:t>10/10/2014</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BF462E2-A6E3-4840-9E63-E2764F508AF9}"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pPr>
              <a:defRPr/>
            </a:pPr>
            <a:fld id="{0876AD87-E0AE-47CD-8B7A-C1451D84AC9C}" type="datetimeFigureOut">
              <a:rPr lang="en-GB" smtClean="0"/>
              <a:pPr>
                <a:defRPr/>
              </a:pPr>
              <a:t>10/10/2014</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B8406D9-A083-4E96-AE09-A31B0E791E0E}" type="slidenum">
              <a:rPr lang="en-GB" smtClean="0"/>
              <a:pPr>
                <a:defRPr/>
              </a:pPr>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6A99A8A2-E62F-4F41-BF1F-A56A465C5FC4}" type="datetimeFigureOut">
              <a:rPr lang="en-GB" smtClean="0"/>
              <a:pPr>
                <a:defRPr/>
              </a:pPr>
              <a:t>10/10/2014</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9C3A18D2-35A6-4355-B4EC-D7F15B52AAA3}"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fld id="{D6EE659E-C32C-42BC-B451-06525B850C8B}" type="datetimeFigureOut">
              <a:rPr lang="en-GB" smtClean="0"/>
              <a:pPr>
                <a:defRPr/>
              </a:pPr>
              <a:t>10/10/2014</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7862B373-F3A4-43CE-9FBF-987288E3E2D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pPr>
              <a:defRPr/>
            </a:pPr>
            <a:fld id="{7D4E193D-EDC9-4FCC-9830-6669B0BDCE75}" type="datetimeFigureOut">
              <a:rPr lang="en-GB" smtClean="0"/>
              <a:pPr>
                <a:defRPr/>
              </a:pPr>
              <a:t>10/10/2014</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0CA868BC-87B0-48B2-B7BC-58BA624540F6}"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pPr>
              <a:defRPr/>
            </a:pPr>
            <a:fld id="{2BC7D010-24A4-4188-9FF7-C692BF936018}" type="datetimeFigureOut">
              <a:rPr lang="en-GB" smtClean="0"/>
              <a:pPr>
                <a:defRPr/>
              </a:pPr>
              <a:t>10/10/2014</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FDE1598-13A6-4904-B1FB-FABD9E8CC084}" type="slidenum">
              <a:rPr lang="en-GB" smtClean="0"/>
              <a:pPr>
                <a:defRPr/>
              </a:pPr>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1F7A0486-F33A-4383-88CF-C5AAB98236BE}" type="datetimeFigureOut">
              <a:rPr lang="en-GB" smtClean="0"/>
              <a:pPr>
                <a:defRPr/>
              </a:pPr>
              <a:t>10/10/2014</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5CCA7629-44E0-484B-9574-6BEBD5C5F0B0}" type="slidenum">
              <a:rPr lang="en-GB" smtClean="0"/>
              <a:pPr>
                <a:defRPr/>
              </a:pPr>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BF12F448-7B6B-4BD1-9C31-1C06BCC81C7F}" type="datetimeFigureOut">
              <a:rPr lang="en-GB" smtClean="0"/>
              <a:pPr>
                <a:defRPr/>
              </a:pPr>
              <a:t>10/10/2014</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D3E3CB3-0EA4-4F64-92D8-B85E67254093}"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pPr>
              <a:defRPr/>
            </a:pPr>
            <a:fld id="{F2A59B3D-7F08-44A0-B7FD-782431D88E30}" type="datetimeFigureOut">
              <a:rPr lang="en-GB" smtClean="0"/>
              <a:pPr>
                <a:defRPr/>
              </a:pPr>
              <a:t>10/10/2014</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DE7BD7B6-4C6E-4F2B-B80B-26AA16906F91}" type="slidenum">
              <a:rPr lang="en-GB" smtClean="0"/>
              <a:pPr>
                <a:defRPr/>
              </a:pPr>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pPr>
              <a:defRPr/>
            </a:pPr>
            <a:fld id="{7913BB77-4668-44FB-91FE-9F5825152533}" type="datetimeFigureOut">
              <a:rPr lang="en-GB" smtClean="0"/>
              <a:pPr>
                <a:defRPr/>
              </a:pPr>
              <a:t>10/10/2014</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pPr>
              <a:defRPr/>
            </a:pPr>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pPr>
              <a:defRPr/>
            </a:pPr>
            <a:fld id="{5443C3F7-976E-4518-AB78-0C1DD7403668}" type="slidenum">
              <a:rPr lang="en-GB" smtClean="0"/>
              <a:pPr>
                <a:defRPr/>
              </a:pPr>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188"/>
            <a:ext cx="7315200" cy="984250"/>
          </a:xfrm>
        </p:spPr>
        <p:txBody>
          <a:bodyPr>
            <a:normAutofit fontScale="90000"/>
          </a:bodyPr>
          <a:lstStyle/>
          <a:p>
            <a:pPr fontAlgn="auto">
              <a:spcAft>
                <a:spcPts val="0"/>
              </a:spcAft>
              <a:defRPr/>
            </a:pPr>
            <a:r>
              <a:rPr lang="en-GB" dirty="0" smtClean="0"/>
              <a:t>Geographical Information </a:t>
            </a:r>
            <a:r>
              <a:rPr lang="en-GB" dirty="0" smtClean="0"/>
              <a:t>Systems</a:t>
            </a:r>
            <a:endParaRPr lang="en-GB" dirty="0"/>
          </a:p>
        </p:txBody>
      </p:sp>
      <p:sp>
        <p:nvSpPr>
          <p:cNvPr id="3" name="Subtitle 2"/>
          <p:cNvSpPr>
            <a:spLocks noGrp="1"/>
          </p:cNvSpPr>
          <p:nvPr>
            <p:ph type="subTitle" idx="1"/>
          </p:nvPr>
        </p:nvSpPr>
        <p:spPr>
          <a:xfrm rot="10800000" flipV="1">
            <a:off x="1528763" y="3476625"/>
            <a:ext cx="6442075" cy="889000"/>
          </a:xfrm>
        </p:spPr>
        <p:txBody>
          <a:bodyPr rtlCol="0">
            <a:noAutofit/>
          </a:bodyPr>
          <a:lstStyle/>
          <a:p>
            <a:pPr algn="ctr" fontAlgn="auto">
              <a:spcAft>
                <a:spcPts val="0"/>
              </a:spcAft>
              <a:buFont typeface="Arial" pitchFamily="34" charset="0"/>
              <a:buNone/>
              <a:defRPr/>
            </a:pPr>
            <a:r>
              <a:rPr lang="en-GB" sz="2800" dirty="0" smtClean="0"/>
              <a:t>B Holland 2014</a:t>
            </a:r>
            <a:endParaRPr lang="en-GB" sz="2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body" idx="1"/>
          </p:nvPr>
        </p:nvSpPr>
        <p:spPr>
          <a:xfrm>
            <a:off x="685800" y="838200"/>
            <a:ext cx="7772400" cy="5257800"/>
          </a:xfrm>
        </p:spPr>
        <p:txBody>
          <a:bodyPr>
            <a:normAutofit lnSpcReduction="10000"/>
          </a:bodyPr>
          <a:lstStyle/>
          <a:p>
            <a:pPr eaLnBrk="1" hangingPunct="1">
              <a:buFontTx/>
              <a:buNone/>
            </a:pPr>
            <a:r>
              <a:rPr lang="en-US" altLang="en-US" sz="1800" b="1" u="sng" smtClean="0">
                <a:solidFill>
                  <a:srgbClr val="04403F"/>
                </a:solidFill>
                <a:cs typeface="Times New Roman" pitchFamily="18" charset="0"/>
              </a:rPr>
              <a:t>Indicative Content</a:t>
            </a:r>
            <a:r>
              <a:rPr lang="en-US" altLang="en-US" sz="1800" smtClean="0">
                <a:solidFill>
                  <a:srgbClr val="04403F"/>
                </a:solidFill>
                <a:cs typeface="Times New Roman" pitchFamily="18" charset="0"/>
              </a:rPr>
              <a:t/>
            </a:r>
            <a:br>
              <a:rPr lang="en-US" altLang="en-US" sz="1800" smtClean="0">
                <a:solidFill>
                  <a:srgbClr val="04403F"/>
                </a:solidFill>
                <a:cs typeface="Times New Roman" pitchFamily="18" charset="0"/>
              </a:rPr>
            </a:br>
            <a:endParaRPr lang="en-US" altLang="en-US" sz="1400" smtClean="0">
              <a:solidFill>
                <a:srgbClr val="04403F"/>
              </a:solidFill>
              <a:latin typeface="Symbol" pitchFamily="18" charset="2"/>
              <a:cs typeface="Times New Roman" pitchFamily="18" charset="0"/>
            </a:endParaRPr>
          </a:p>
          <a:p>
            <a:pPr eaLnBrk="1" hangingPunct="1"/>
            <a:endParaRPr lang="en-US" altLang="en-US" sz="1800" smtClean="0">
              <a:solidFill>
                <a:srgbClr val="04403F"/>
              </a:solidFill>
              <a:latin typeface="Symbol" pitchFamily="18" charset="2"/>
              <a:cs typeface="Times New Roman" pitchFamily="18" charset="0"/>
            </a:endParaRPr>
          </a:p>
          <a:p>
            <a:pPr eaLnBrk="1" hangingPunct="1">
              <a:buFontTx/>
              <a:buNone/>
            </a:pPr>
            <a:r>
              <a:rPr lang="en-US" altLang="en-US" sz="1800" smtClean="0">
                <a:solidFill>
                  <a:srgbClr val="04403F"/>
                </a:solidFill>
                <a:cs typeface="Times New Roman" pitchFamily="18" charset="0"/>
              </a:rPr>
              <a:t>Why Does GIS Matter.  </a:t>
            </a:r>
            <a:endParaRPr lang="en-US" altLang="en-US" sz="1400" smtClean="0">
              <a:solidFill>
                <a:srgbClr val="04403F"/>
              </a:solidFill>
              <a:cs typeface="Times New Roman" pitchFamily="18" charset="0"/>
            </a:endParaRPr>
          </a:p>
          <a:p>
            <a:pPr eaLnBrk="1" hangingPunct="1">
              <a:buFontTx/>
              <a:buNone/>
            </a:pPr>
            <a:r>
              <a:rPr lang="en-US" altLang="en-US" sz="1800" smtClean="0">
                <a:solidFill>
                  <a:srgbClr val="04403F"/>
                </a:solidFill>
                <a:cs typeface="Times New Roman" pitchFamily="18" charset="0"/>
              </a:rPr>
              <a:t> 	Historical overview of GIS software. </a:t>
            </a:r>
          </a:p>
          <a:p>
            <a:pPr eaLnBrk="1" hangingPunct="1">
              <a:buFontTx/>
              <a:buNone/>
            </a:pPr>
            <a:r>
              <a:rPr lang="en-US" altLang="en-US" sz="1800" smtClean="0">
                <a:solidFill>
                  <a:srgbClr val="04403F"/>
                </a:solidFill>
                <a:cs typeface="Times New Roman" pitchFamily="18" charset="0"/>
              </a:rPr>
              <a:t>	Some applications of GIS</a:t>
            </a:r>
          </a:p>
          <a:p>
            <a:pPr eaLnBrk="1" hangingPunct="1">
              <a:buFontTx/>
              <a:buNone/>
            </a:pPr>
            <a:r>
              <a:rPr lang="en-US" altLang="en-US" sz="1800" smtClean="0">
                <a:solidFill>
                  <a:srgbClr val="04403F"/>
                </a:solidFill>
                <a:cs typeface="Times New Roman" pitchFamily="18" charset="0"/>
              </a:rPr>
              <a:t>         </a:t>
            </a:r>
          </a:p>
          <a:p>
            <a:pPr eaLnBrk="1" hangingPunct="1">
              <a:buFontTx/>
              <a:buNone/>
            </a:pPr>
            <a:r>
              <a:rPr lang="en-US" altLang="en-US" sz="1800" smtClean="0">
                <a:solidFill>
                  <a:srgbClr val="04403F"/>
                </a:solidFill>
                <a:cs typeface="Times New Roman" pitchFamily="18" charset="0"/>
              </a:rPr>
              <a:t> Fundamental theories of spatial databases and spatial analysis. </a:t>
            </a:r>
          </a:p>
          <a:p>
            <a:pPr eaLnBrk="1" hangingPunct="1">
              <a:buFontTx/>
              <a:buNone/>
            </a:pPr>
            <a:r>
              <a:rPr lang="en-US" altLang="en-US" sz="1800" smtClean="0">
                <a:solidFill>
                  <a:srgbClr val="04403F"/>
                </a:solidFill>
                <a:cs typeface="Times New Roman" pitchFamily="18" charset="0"/>
              </a:rPr>
              <a:t>	How do we represent geography in computing terms</a:t>
            </a:r>
          </a:p>
          <a:p>
            <a:pPr eaLnBrk="1" hangingPunct="1">
              <a:buFontTx/>
              <a:buNone/>
            </a:pPr>
            <a:r>
              <a:rPr lang="en-US" altLang="en-US" sz="1800" smtClean="0">
                <a:solidFill>
                  <a:srgbClr val="04403F"/>
                </a:solidFill>
                <a:cs typeface="Times New Roman" pitchFamily="18" charset="0"/>
              </a:rPr>
              <a:t>	Building attributes of spatial data sets.</a:t>
            </a:r>
          </a:p>
          <a:p>
            <a:pPr eaLnBrk="1" hangingPunct="1">
              <a:buFontTx/>
              <a:buNone/>
            </a:pPr>
            <a:r>
              <a:rPr lang="en-US" altLang="en-US" sz="1800" smtClean="0">
                <a:solidFill>
                  <a:srgbClr val="04403F"/>
                </a:solidFill>
                <a:cs typeface="Times New Roman" pitchFamily="18" charset="0"/>
              </a:rPr>
              <a:t>	The map as a visual information system.</a:t>
            </a:r>
          </a:p>
          <a:p>
            <a:pPr eaLnBrk="1" hangingPunct="1">
              <a:buFontTx/>
              <a:buNone/>
            </a:pPr>
            <a:r>
              <a:rPr lang="en-US" altLang="en-US" sz="1800" smtClean="0">
                <a:solidFill>
                  <a:srgbClr val="04403F"/>
                </a:solidFill>
                <a:cs typeface="Times New Roman" pitchFamily="18" charset="0"/>
              </a:rPr>
              <a:t>	The principles of thematic mapping</a:t>
            </a:r>
          </a:p>
          <a:p>
            <a:pPr eaLnBrk="1" hangingPunct="1">
              <a:buFontTx/>
              <a:buNone/>
            </a:pPr>
            <a:r>
              <a:rPr lang="en-US" altLang="en-US" sz="1800" smtClean="0">
                <a:solidFill>
                  <a:srgbClr val="04403F"/>
                </a:solidFill>
                <a:cs typeface="Times New Roman" pitchFamily="18" charset="0"/>
              </a:rPr>
              <a:t> 	 Using GIS software for data analysis.</a:t>
            </a:r>
          </a:p>
          <a:p>
            <a:pPr eaLnBrk="1" hangingPunct="1">
              <a:buFontTx/>
              <a:buNone/>
            </a:pPr>
            <a:endParaRPr lang="en-US" altLang="en-US" sz="1800" smtClean="0">
              <a:solidFill>
                <a:srgbClr val="04403F"/>
              </a:solidFill>
              <a:cs typeface="Times New Roman" pitchFamily="18" charset="0"/>
            </a:endParaRPr>
          </a:p>
          <a:p>
            <a:pPr eaLnBrk="1" hangingPunct="1">
              <a:buFontTx/>
              <a:buNone/>
            </a:pPr>
            <a:r>
              <a:rPr lang="en-US" altLang="en-US" sz="1800" smtClean="0">
                <a:solidFill>
                  <a:srgbClr val="04403F"/>
                </a:solidFill>
                <a:cs typeface="Times New Roman" pitchFamily="18" charset="0"/>
              </a:rPr>
              <a:t>Building end-user software solutions using GIS add-ons.</a:t>
            </a:r>
          </a:p>
          <a:p>
            <a:pPr eaLnBrk="1" hangingPunct="1">
              <a:buFontTx/>
              <a:buNone/>
            </a:pPr>
            <a:r>
              <a:rPr lang="en-US" altLang="en-US" sz="1800" smtClean="0">
                <a:solidFill>
                  <a:srgbClr val="04403F"/>
                </a:solidFill>
                <a:cs typeface="Times New Roman" pitchFamily="18" charset="0"/>
              </a:rPr>
              <a:t>	Exploring  MapInfo software packages.</a:t>
            </a:r>
            <a:br>
              <a:rPr lang="en-US" altLang="en-US" sz="1800" smtClean="0">
                <a:solidFill>
                  <a:srgbClr val="04403F"/>
                </a:solidFill>
                <a:cs typeface="Times New Roman" pitchFamily="18" charset="0"/>
              </a:rPr>
            </a:br>
            <a:endParaRPr lang="en-GB" altLang="en-US" sz="1800" smtClean="0">
              <a:solidFill>
                <a:srgbClr val="04403F"/>
              </a:solidFill>
              <a:cs typeface="Times New Roman" pitchFamily="18" charset="0"/>
            </a:endParaRPr>
          </a:p>
        </p:txBody>
      </p:sp>
    </p:spTree>
    <p:extLst>
      <p:ext uri="{BB962C8B-B14F-4D97-AF65-F5344CB8AC3E}">
        <p14:creationId xmlns:p14="http://schemas.microsoft.com/office/powerpoint/2010/main" val="2730103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r>
              <a:rPr lang="en-GB" altLang="en-US" smtClean="0"/>
              <a:t>Introduction</a:t>
            </a:r>
          </a:p>
        </p:txBody>
      </p:sp>
      <p:sp>
        <p:nvSpPr>
          <p:cNvPr id="5123" name="Content Placeholder 2"/>
          <p:cNvSpPr>
            <a:spLocks noGrp="1"/>
          </p:cNvSpPr>
          <p:nvPr>
            <p:ph idx="1"/>
          </p:nvPr>
        </p:nvSpPr>
        <p:spPr>
          <a:xfrm>
            <a:off x="1428750" y="1428750"/>
            <a:ext cx="6705600" cy="4602163"/>
          </a:xfrm>
        </p:spPr>
        <p:txBody>
          <a:bodyPr>
            <a:normAutofit fontScale="92500"/>
          </a:bodyPr>
          <a:lstStyle/>
          <a:p>
            <a:pPr eaLnBrk="1" hangingPunct="1"/>
            <a:r>
              <a:rPr lang="en-GB" altLang="en-US" sz="2400" smtClean="0">
                <a:solidFill>
                  <a:srgbClr val="04403F"/>
                </a:solidFill>
              </a:rPr>
              <a:t>Everything that happens, has to happen somewhere. </a:t>
            </a:r>
          </a:p>
          <a:p>
            <a:pPr eaLnBrk="1" hangingPunct="1"/>
            <a:r>
              <a:rPr lang="en-GB" altLang="en-US" sz="2400" smtClean="0">
                <a:solidFill>
                  <a:srgbClr val="04403F"/>
                </a:solidFill>
              </a:rPr>
              <a:t>As humans we tend to be confined to activities that occur on or near the Earth.</a:t>
            </a:r>
          </a:p>
          <a:p>
            <a:pPr eaLnBrk="1" hangingPunct="1"/>
            <a:r>
              <a:rPr lang="en-GB" altLang="en-US" sz="2400" smtClean="0">
                <a:solidFill>
                  <a:srgbClr val="04403F"/>
                </a:solidFill>
              </a:rPr>
              <a:t>Knowledge of a location can prove to be of critical importance.</a:t>
            </a:r>
          </a:p>
          <a:p>
            <a:pPr eaLnBrk="1" hangingPunct="1"/>
            <a:r>
              <a:rPr lang="en-GB" altLang="en-US" sz="2400" smtClean="0">
                <a:solidFill>
                  <a:srgbClr val="04403F"/>
                </a:solidFill>
              </a:rPr>
              <a:t>We could say that most decisions have geographical consequences.</a:t>
            </a:r>
          </a:p>
          <a:p>
            <a:pPr eaLnBrk="1" hangingPunct="1"/>
            <a:r>
              <a:rPr lang="en-GB" altLang="en-US" sz="2400" smtClean="0">
                <a:solidFill>
                  <a:srgbClr val="04403F"/>
                </a:solidFill>
              </a:rPr>
              <a:t>Geographical Information Systems are a special class of information systems that keep track not only of events, activities, and things, but also of where these events and things happen or exist.</a:t>
            </a:r>
          </a:p>
          <a:p>
            <a:pPr eaLnBrk="1" hangingPunct="1">
              <a:buFontTx/>
              <a:buNone/>
            </a:pPr>
            <a:r>
              <a:rPr lang="en-GB" altLang="en-US" sz="2400" smtClean="0">
                <a:solidFill>
                  <a:srgbClr val="04403F"/>
                </a:solidFill>
              </a:rPr>
              <a:t> </a:t>
            </a:r>
          </a:p>
        </p:txBody>
      </p:sp>
      <p:sp>
        <p:nvSpPr>
          <p:cNvPr id="5124" name="Slide Number Placeholder 3"/>
          <p:cNvSpPr>
            <a:spLocks noGrp="1"/>
          </p:cNvSpPr>
          <p:nvPr>
            <p:ph type="sldNum" sz="quarter" idx="4294967295"/>
          </p:nvPr>
        </p:nvSpPr>
        <p:spPr>
          <a:xfrm>
            <a:off x="6553200" y="6457950"/>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E4086039-BD33-4324-9661-ECAE25D05738}" type="slidenum">
              <a:rPr lang="en-GB" altLang="en-US" smtClean="0">
                <a:solidFill>
                  <a:schemeClr val="bg1"/>
                </a:solidFill>
                <a:latin typeface="Arial" charset="0"/>
              </a:rPr>
              <a:pPr eaLnBrk="1" hangingPunct="1"/>
              <a:t>3</a:t>
            </a:fld>
            <a:endParaRPr lang="en-GB" altLang="en-US" smtClean="0">
              <a:solidFill>
                <a:schemeClr val="bg1"/>
              </a:solidFill>
              <a:latin typeface="Arial" charset="0"/>
            </a:endParaRPr>
          </a:p>
        </p:txBody>
      </p:sp>
    </p:spTree>
    <p:extLst>
      <p:ext uri="{BB962C8B-B14F-4D97-AF65-F5344CB8AC3E}">
        <p14:creationId xmlns:p14="http://schemas.microsoft.com/office/powerpoint/2010/main" val="325613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5"/>
          <p:cNvSpPr>
            <a:spLocks noGrp="1"/>
          </p:cNvSpPr>
          <p:nvPr>
            <p:ph type="sldNum" sz="quarter" idx="4294967295"/>
          </p:nvPr>
        </p:nvSpPr>
        <p:spPr>
          <a:xfrm>
            <a:off x="6553200" y="6457950"/>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7F93E610-57FC-44F7-9D3D-DCA980D7650B}" type="slidenum">
              <a:rPr lang="en-GB" altLang="en-US" smtClean="0">
                <a:solidFill>
                  <a:schemeClr val="bg1"/>
                </a:solidFill>
                <a:latin typeface="Arial" charset="0"/>
              </a:rPr>
              <a:pPr eaLnBrk="1" hangingPunct="1"/>
              <a:t>4</a:t>
            </a:fld>
            <a:endParaRPr lang="en-GB" altLang="en-US" smtClean="0">
              <a:solidFill>
                <a:schemeClr val="bg1"/>
              </a:solidFill>
              <a:latin typeface="Arial" charset="0"/>
            </a:endParaRPr>
          </a:p>
        </p:txBody>
      </p:sp>
      <p:sp>
        <p:nvSpPr>
          <p:cNvPr id="5122" name="Rectangle 2"/>
          <p:cNvSpPr>
            <a:spLocks noGrp="1" noChangeArrowheads="1"/>
          </p:cNvSpPr>
          <p:nvPr>
            <p:ph type="title"/>
          </p:nvPr>
        </p:nvSpPr>
        <p:spPr>
          <a:effectLst>
            <a:outerShdw dist="35921" dir="2700000" algn="ctr" rotWithShape="0">
              <a:schemeClr val="bg2"/>
            </a:outerShdw>
          </a:effectLst>
        </p:spPr>
        <p:txBody>
          <a:bodyPr lIns="90488" tIns="44450" rIns="90488" bIns="44450" anchor="b"/>
          <a:lstStyle/>
          <a:p>
            <a:pPr eaLnBrk="1" hangingPunct="1">
              <a:defRPr/>
            </a:pPr>
            <a:r>
              <a:rPr lang="en-GB" sz="3600" dirty="0" smtClean="0"/>
              <a:t>Overview and background</a:t>
            </a:r>
          </a:p>
        </p:txBody>
      </p:sp>
      <p:sp>
        <p:nvSpPr>
          <p:cNvPr id="6148" name="Rectangle 3"/>
          <p:cNvSpPr>
            <a:spLocks noGrp="1" noChangeArrowheads="1"/>
          </p:cNvSpPr>
          <p:nvPr>
            <p:ph type="body" idx="1"/>
          </p:nvPr>
        </p:nvSpPr>
        <p:spPr>
          <a:xfrm>
            <a:off x="971600" y="2204864"/>
            <a:ext cx="7408333" cy="3450696"/>
          </a:xfrm>
          <a:noFill/>
        </p:spPr>
        <p:txBody>
          <a:bodyPr lIns="90488" tIns="44450" rIns="90488" bIns="44450">
            <a:normAutofit fontScale="92500" lnSpcReduction="10000"/>
          </a:bodyPr>
          <a:lstStyle/>
          <a:p>
            <a:pPr eaLnBrk="1" hangingPunct="1">
              <a:lnSpc>
                <a:spcPct val="90000"/>
              </a:lnSpc>
            </a:pPr>
            <a:r>
              <a:rPr lang="en-GB" altLang="en-US" sz="2800" dirty="0" smtClean="0">
                <a:solidFill>
                  <a:srgbClr val="04403F"/>
                </a:solidFill>
              </a:rPr>
              <a:t>GIS has been available in various forms for many decades, but they have only come into their own in recent years</a:t>
            </a:r>
          </a:p>
          <a:p>
            <a:pPr eaLnBrk="1" hangingPunct="1">
              <a:lnSpc>
                <a:spcPct val="90000"/>
              </a:lnSpc>
            </a:pPr>
            <a:r>
              <a:rPr lang="en-GB" altLang="en-US" sz="2800" dirty="0" smtClean="0">
                <a:solidFill>
                  <a:srgbClr val="04403F"/>
                </a:solidFill>
              </a:rPr>
              <a:t>It would be fair to say that this technology is becoming a buzz word in marketing systems solutions and location analysis.</a:t>
            </a:r>
          </a:p>
          <a:p>
            <a:pPr eaLnBrk="1" hangingPunct="1">
              <a:lnSpc>
                <a:spcPct val="90000"/>
              </a:lnSpc>
            </a:pPr>
            <a:r>
              <a:rPr lang="en-GB" altLang="en-US" sz="2800" dirty="0" smtClean="0">
                <a:solidFill>
                  <a:srgbClr val="04403F"/>
                </a:solidFill>
              </a:rPr>
              <a:t>Again it would be true to say , some of the influencing factors in its sudden surge in popularity is the fast declining costs of HW/SW that will support and run such systems.</a:t>
            </a:r>
          </a:p>
          <a:p>
            <a:pPr eaLnBrk="1" hangingPunct="1">
              <a:lnSpc>
                <a:spcPct val="90000"/>
              </a:lnSpc>
            </a:pPr>
            <a:endParaRPr lang="en-GB" altLang="en-US" sz="2800" dirty="0" smtClean="0">
              <a:solidFill>
                <a:srgbClr val="04403F"/>
              </a:solidFill>
            </a:endParaRPr>
          </a:p>
        </p:txBody>
      </p:sp>
    </p:spTree>
    <p:extLst>
      <p:ext uri="{BB962C8B-B14F-4D97-AF65-F5344CB8AC3E}">
        <p14:creationId xmlns:p14="http://schemas.microsoft.com/office/powerpoint/2010/main" val="1892789321"/>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5"/>
          <p:cNvSpPr>
            <a:spLocks noGrp="1"/>
          </p:cNvSpPr>
          <p:nvPr>
            <p:ph type="sldNum" sz="quarter" idx="4294967295"/>
          </p:nvPr>
        </p:nvSpPr>
        <p:spPr>
          <a:xfrm>
            <a:off x="6553200" y="6457950"/>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0EAE2F01-4203-48CD-A92B-18234E917C20}" type="slidenum">
              <a:rPr lang="en-GB" altLang="en-US" smtClean="0">
                <a:solidFill>
                  <a:schemeClr val="bg1"/>
                </a:solidFill>
                <a:latin typeface="Arial" charset="0"/>
              </a:rPr>
              <a:pPr eaLnBrk="1" hangingPunct="1"/>
              <a:t>5</a:t>
            </a:fld>
            <a:endParaRPr lang="en-GB" altLang="en-US" smtClean="0">
              <a:solidFill>
                <a:schemeClr val="bg1"/>
              </a:solidFill>
              <a:latin typeface="Arial" charset="0"/>
            </a:endParaRPr>
          </a:p>
        </p:txBody>
      </p:sp>
      <p:sp>
        <p:nvSpPr>
          <p:cNvPr id="7171" name="Rectangle 2"/>
          <p:cNvSpPr>
            <a:spLocks noGrp="1" noChangeArrowheads="1"/>
          </p:cNvSpPr>
          <p:nvPr>
            <p:ph type="title"/>
          </p:nvPr>
        </p:nvSpPr>
        <p:spPr/>
        <p:txBody>
          <a:bodyPr/>
          <a:lstStyle/>
          <a:p>
            <a:pPr eaLnBrk="1" hangingPunct="1"/>
            <a:r>
              <a:rPr lang="en-GB" altLang="en-US" smtClean="0"/>
              <a:t>…cont</a:t>
            </a:r>
          </a:p>
        </p:txBody>
      </p:sp>
      <p:sp>
        <p:nvSpPr>
          <p:cNvPr id="7172" name="Rectangle 3"/>
          <p:cNvSpPr>
            <a:spLocks noGrp="1" noChangeArrowheads="1"/>
          </p:cNvSpPr>
          <p:nvPr>
            <p:ph type="body" idx="1"/>
          </p:nvPr>
        </p:nvSpPr>
        <p:spPr>
          <a:xfrm>
            <a:off x="971600" y="2060848"/>
            <a:ext cx="7408333" cy="3450696"/>
          </a:xfrm>
        </p:spPr>
        <p:txBody>
          <a:bodyPr>
            <a:normAutofit fontScale="92500" lnSpcReduction="20000"/>
          </a:bodyPr>
          <a:lstStyle/>
          <a:p>
            <a:pPr eaLnBrk="1" hangingPunct="1"/>
            <a:r>
              <a:rPr lang="en-GB" altLang="en-US" sz="2800" dirty="0" smtClean="0">
                <a:solidFill>
                  <a:srgbClr val="04403F"/>
                </a:solidFill>
              </a:rPr>
              <a:t>GIS has been technology led. Based on CAD/CAM systems, they required expensive, memory rich kit.</a:t>
            </a:r>
          </a:p>
          <a:p>
            <a:pPr eaLnBrk="1" hangingPunct="1"/>
            <a:r>
              <a:rPr lang="en-GB" altLang="en-US" sz="2800" dirty="0" smtClean="0">
                <a:solidFill>
                  <a:srgbClr val="04403F"/>
                </a:solidFill>
              </a:rPr>
              <a:t>The GIS market remains an immature one, potential customer are confused over the benefits.</a:t>
            </a:r>
          </a:p>
          <a:p>
            <a:pPr eaLnBrk="1" hangingPunct="1"/>
            <a:r>
              <a:rPr lang="en-GB" altLang="en-US" sz="2800" dirty="0" smtClean="0">
                <a:solidFill>
                  <a:srgbClr val="04403F"/>
                </a:solidFill>
              </a:rPr>
              <a:t>Two emerging themes have increased the popularity of GIS :-</a:t>
            </a:r>
          </a:p>
          <a:p>
            <a:pPr lvl="2" eaLnBrk="1" hangingPunct="1"/>
            <a:r>
              <a:rPr lang="en-GB" altLang="en-US" sz="2000" dirty="0" smtClean="0">
                <a:solidFill>
                  <a:srgbClr val="04403F"/>
                </a:solidFill>
              </a:rPr>
              <a:t>Data is collected containing a geographical / spatial reference</a:t>
            </a:r>
          </a:p>
          <a:p>
            <a:pPr lvl="2" eaLnBrk="1" hangingPunct="1"/>
            <a:r>
              <a:rPr lang="en-GB" altLang="en-US" sz="2000" dirty="0" smtClean="0">
                <a:solidFill>
                  <a:srgbClr val="04403F"/>
                </a:solidFill>
              </a:rPr>
              <a:t>Rapid improvements in technology</a:t>
            </a:r>
          </a:p>
        </p:txBody>
      </p:sp>
    </p:spTree>
    <p:extLst>
      <p:ext uri="{BB962C8B-B14F-4D97-AF65-F5344CB8AC3E}">
        <p14:creationId xmlns:p14="http://schemas.microsoft.com/office/powerpoint/2010/main" val="1030315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p:cNvSpPr>
            <a:spLocks noGrp="1"/>
          </p:cNvSpPr>
          <p:nvPr>
            <p:ph type="sldNum" sz="quarter" idx="4294967295"/>
          </p:nvPr>
        </p:nvSpPr>
        <p:spPr>
          <a:xfrm>
            <a:off x="6553200" y="6457950"/>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46941FFB-D0F3-40F1-829D-AEDD229CBE50}" type="slidenum">
              <a:rPr lang="en-GB" altLang="en-US" smtClean="0">
                <a:solidFill>
                  <a:schemeClr val="bg1"/>
                </a:solidFill>
                <a:latin typeface="Arial" charset="0"/>
              </a:rPr>
              <a:pPr eaLnBrk="1" hangingPunct="1"/>
              <a:t>6</a:t>
            </a:fld>
            <a:endParaRPr lang="en-GB" altLang="en-US" smtClean="0">
              <a:solidFill>
                <a:schemeClr val="bg1"/>
              </a:solidFill>
              <a:latin typeface="Arial" charset="0"/>
            </a:endParaRPr>
          </a:p>
        </p:txBody>
      </p:sp>
      <p:sp>
        <p:nvSpPr>
          <p:cNvPr id="6146" name="Rectangle 2"/>
          <p:cNvSpPr>
            <a:spLocks noGrp="1" noChangeArrowheads="1"/>
          </p:cNvSpPr>
          <p:nvPr>
            <p:ph type="title"/>
          </p:nvPr>
        </p:nvSpPr>
        <p:spPr>
          <a:xfrm>
            <a:off x="914400" y="274638"/>
            <a:ext cx="7772400" cy="731837"/>
          </a:xfrm>
          <a:effectLst>
            <a:outerShdw dist="35921" dir="2700000" algn="ctr" rotWithShape="0">
              <a:schemeClr val="bg2"/>
            </a:outerShdw>
          </a:effectLst>
        </p:spPr>
        <p:txBody>
          <a:bodyPr lIns="90488" tIns="44450" rIns="90488" bIns="44450" anchor="b"/>
          <a:lstStyle/>
          <a:p>
            <a:pPr eaLnBrk="1" hangingPunct="1">
              <a:defRPr/>
            </a:pPr>
            <a:r>
              <a:rPr lang="en-GB" sz="3200" smtClean="0"/>
              <a:t>How GIS Emerged</a:t>
            </a:r>
          </a:p>
        </p:txBody>
      </p:sp>
      <p:sp>
        <p:nvSpPr>
          <p:cNvPr id="8196" name="Rectangle 3"/>
          <p:cNvSpPr>
            <a:spLocks noGrp="1" noChangeArrowheads="1"/>
          </p:cNvSpPr>
          <p:nvPr>
            <p:ph type="body" idx="1"/>
          </p:nvPr>
        </p:nvSpPr>
        <p:spPr>
          <a:xfrm>
            <a:off x="990600" y="1771650"/>
            <a:ext cx="7848600" cy="4114800"/>
          </a:xfrm>
          <a:noFill/>
        </p:spPr>
        <p:txBody>
          <a:bodyPr lIns="90488" tIns="44450" rIns="90488" bIns="44450"/>
          <a:lstStyle/>
          <a:p>
            <a:pPr eaLnBrk="1" hangingPunct="1">
              <a:lnSpc>
                <a:spcPct val="90000"/>
              </a:lnSpc>
            </a:pPr>
            <a:r>
              <a:rPr lang="en-GB" altLang="en-US" sz="2800" smtClean="0">
                <a:solidFill>
                  <a:srgbClr val="04403F"/>
                </a:solidFill>
              </a:rPr>
              <a:t>Geographical information has been with us since man travelled and made map references.</a:t>
            </a:r>
          </a:p>
          <a:p>
            <a:pPr eaLnBrk="1" hangingPunct="1">
              <a:lnSpc>
                <a:spcPct val="90000"/>
              </a:lnSpc>
            </a:pPr>
            <a:r>
              <a:rPr lang="en-GB" altLang="en-US" sz="2800" smtClean="0">
                <a:solidFill>
                  <a:srgbClr val="04403F"/>
                </a:solidFill>
              </a:rPr>
              <a:t>GIS has been developed out of a desire to replace manual cartography with a digital solution.</a:t>
            </a:r>
          </a:p>
          <a:p>
            <a:pPr eaLnBrk="1" hangingPunct="1">
              <a:lnSpc>
                <a:spcPct val="90000"/>
              </a:lnSpc>
            </a:pPr>
            <a:r>
              <a:rPr lang="en-GB" altLang="en-US" sz="2800" smtClean="0">
                <a:solidFill>
                  <a:srgbClr val="04403F"/>
                </a:solidFill>
              </a:rPr>
              <a:t>The OS ( ordnance survey) organisation of UK was under pressure to convert their maps into digital format and the aim was to have many paper maps digitised by 1995.</a:t>
            </a:r>
          </a:p>
          <a:p>
            <a:pPr eaLnBrk="1" hangingPunct="1">
              <a:lnSpc>
                <a:spcPct val="90000"/>
              </a:lnSpc>
            </a:pPr>
            <a:endParaRPr lang="en-GB" altLang="en-US" sz="2800" smtClean="0">
              <a:solidFill>
                <a:srgbClr val="04403F"/>
              </a:solidFill>
            </a:endParaRPr>
          </a:p>
        </p:txBody>
      </p:sp>
    </p:spTree>
    <p:extLst>
      <p:ext uri="{BB962C8B-B14F-4D97-AF65-F5344CB8AC3E}">
        <p14:creationId xmlns:p14="http://schemas.microsoft.com/office/powerpoint/2010/main" val="2750747382"/>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4294967295"/>
          </p:nvPr>
        </p:nvSpPr>
        <p:spPr>
          <a:xfrm>
            <a:off x="6553200" y="6457950"/>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EA585405-EE10-4CEA-B448-FF96FE14007B}" type="slidenum">
              <a:rPr lang="en-GB" altLang="en-US" smtClean="0">
                <a:solidFill>
                  <a:schemeClr val="bg1"/>
                </a:solidFill>
                <a:latin typeface="Arial" charset="0"/>
              </a:rPr>
              <a:pPr eaLnBrk="1" hangingPunct="1"/>
              <a:t>7</a:t>
            </a:fld>
            <a:endParaRPr lang="en-GB" altLang="en-US" smtClean="0">
              <a:solidFill>
                <a:schemeClr val="bg1"/>
              </a:solidFill>
              <a:latin typeface="Arial" charset="0"/>
            </a:endParaRPr>
          </a:p>
        </p:txBody>
      </p:sp>
      <p:sp>
        <p:nvSpPr>
          <p:cNvPr id="9219" name="Rectangle 2"/>
          <p:cNvSpPr>
            <a:spLocks noGrp="1" noChangeArrowheads="1"/>
          </p:cNvSpPr>
          <p:nvPr>
            <p:ph type="title"/>
          </p:nvPr>
        </p:nvSpPr>
        <p:spPr/>
        <p:txBody>
          <a:bodyPr/>
          <a:lstStyle/>
          <a:p>
            <a:pPr eaLnBrk="1" hangingPunct="1"/>
            <a:r>
              <a:rPr lang="en-GB" altLang="en-US" sz="4000" smtClean="0"/>
              <a:t>OS Landline of Penarth coastline</a:t>
            </a:r>
          </a:p>
        </p:txBody>
      </p:sp>
      <p:pic>
        <p:nvPicPr>
          <p:cNvPr id="9221" name="Picture 5"/>
          <p:cNvPicPr>
            <a:picLocks noChangeAspect="1" noChangeArrowheads="1"/>
          </p:cNvPicPr>
          <p:nvPr/>
        </p:nvPicPr>
        <p:blipFill>
          <a:blip r:embed="rId2">
            <a:extLst>
              <a:ext uri="{28A0092B-C50C-407E-A947-70E740481C1C}">
                <a14:useLocalDpi xmlns:a14="http://schemas.microsoft.com/office/drawing/2010/main" val="0"/>
              </a:ext>
            </a:extLst>
          </a:blip>
          <a:srcRect l="20869" t="18286" r="22783" b="12268"/>
          <a:stretch>
            <a:fillRect/>
          </a:stretch>
        </p:blipFill>
        <p:spPr bwMode="auto">
          <a:xfrm>
            <a:off x="900113" y="1773238"/>
            <a:ext cx="3675062" cy="3687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2" name="Picture 4"/>
          <p:cNvPicPr>
            <a:picLocks noChangeAspect="1" noChangeArrowheads="1"/>
          </p:cNvPicPr>
          <p:nvPr/>
        </p:nvPicPr>
        <p:blipFill>
          <a:blip r:embed="rId3">
            <a:extLst>
              <a:ext uri="{28A0092B-C50C-407E-A947-70E740481C1C}">
                <a14:useLocalDpi xmlns:a14="http://schemas.microsoft.com/office/drawing/2010/main" val="0"/>
              </a:ext>
            </a:extLst>
          </a:blip>
          <a:srcRect l="41739" t="17361" r="6087" b="14120"/>
          <a:stretch>
            <a:fillRect/>
          </a:stretch>
        </p:blipFill>
        <p:spPr bwMode="auto">
          <a:xfrm>
            <a:off x="4932363" y="1773238"/>
            <a:ext cx="3455987" cy="371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Rectangle 6"/>
          <p:cNvSpPr>
            <a:spLocks noChangeArrowheads="1"/>
          </p:cNvSpPr>
          <p:nvPr/>
        </p:nvSpPr>
        <p:spPr bwMode="auto">
          <a:xfrm>
            <a:off x="0" y="0"/>
            <a:ext cx="2811463"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endParaRPr lang="en-US" altLang="en-US"/>
          </a:p>
        </p:txBody>
      </p:sp>
      <p:sp>
        <p:nvSpPr>
          <p:cNvPr id="9224" name="Rectangle 8"/>
          <p:cNvSpPr>
            <a:spLocks noChangeArrowheads="1"/>
          </p:cNvSpPr>
          <p:nvPr/>
        </p:nvSpPr>
        <p:spPr bwMode="auto">
          <a:xfrm>
            <a:off x="0" y="0"/>
            <a:ext cx="2811463"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endParaRPr lang="en-US" altLang="en-US"/>
          </a:p>
        </p:txBody>
      </p:sp>
      <p:graphicFrame>
        <p:nvGraphicFramePr>
          <p:cNvPr id="58390" name="Group 22"/>
          <p:cNvGraphicFramePr>
            <a:graphicFrameLocks noGrp="1"/>
          </p:cNvGraphicFramePr>
          <p:nvPr/>
        </p:nvGraphicFramePr>
        <p:xfrm>
          <a:off x="611188" y="1700213"/>
          <a:ext cx="8135937" cy="3959225"/>
        </p:xfrm>
        <a:graphic>
          <a:graphicData uri="http://schemas.openxmlformats.org/drawingml/2006/table">
            <a:tbl>
              <a:tblPr/>
              <a:tblGrid>
                <a:gridCol w="4068762"/>
                <a:gridCol w="4067175"/>
              </a:tblGrid>
              <a:tr h="395922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r>
            </a:tbl>
          </a:graphicData>
        </a:graphic>
      </p:graphicFrame>
    </p:spTree>
    <p:extLst>
      <p:ext uri="{BB962C8B-B14F-4D97-AF65-F5344CB8AC3E}">
        <p14:creationId xmlns:p14="http://schemas.microsoft.com/office/powerpoint/2010/main" val="34149898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298450" y="588486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Bef>
                <a:spcPct val="50000"/>
              </a:spcBef>
            </a:pPr>
            <a:r>
              <a:rPr lang="en-GB" altLang="en-US" sz="1200">
                <a:latin typeface="Arial" charset="0"/>
              </a:rPr>
              <a:t>Figure 1.5  </a:t>
            </a:r>
            <a:r>
              <a:rPr lang="en-US" altLang="en-US">
                <a:latin typeface="Arial" charset="0"/>
              </a:rPr>
              <a:t>Tracing paper overlay</a:t>
            </a:r>
          </a:p>
        </p:txBody>
      </p:sp>
      <p:pic>
        <p:nvPicPr>
          <p:cNvPr id="10243" name="Picture 4" descr="fig-1-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33763" y="450850"/>
            <a:ext cx="2225675" cy="541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17331075"/>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298450" y="5499100"/>
            <a:ext cx="8534400" cy="94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Bef>
                <a:spcPct val="50000"/>
              </a:spcBef>
            </a:pPr>
            <a:r>
              <a:rPr lang="en-GB" altLang="en-US" sz="1200">
                <a:latin typeface="Arial" charset="0"/>
              </a:rPr>
              <a:t>Figure 1.7  </a:t>
            </a:r>
            <a:r>
              <a:rPr lang="en-US" altLang="en-US">
                <a:latin typeface="Arial" charset="0"/>
              </a:rPr>
              <a:t>Radioactive waste case study: geology, population and conservation criteria maps</a:t>
            </a:r>
          </a:p>
          <a:p>
            <a:pPr eaLnBrk="1" hangingPunct="1">
              <a:spcBef>
                <a:spcPct val="50000"/>
              </a:spcBef>
            </a:pPr>
            <a:r>
              <a:rPr lang="en-US" altLang="en-US" sz="800" i="1">
                <a:latin typeface="Arial" charset="0"/>
              </a:rPr>
              <a:t>Sources</a:t>
            </a:r>
            <a:r>
              <a:rPr lang="en-US" altLang="en-US" sz="800">
                <a:latin typeface="Arial" charset="0"/>
              </a:rPr>
              <a:t>: (a) British Geological Survey. © NERC, IPR/71-39C reproduced by permission; (b) Office for National Statistics (www.statistics.gov.uk).</a:t>
            </a:r>
            <a:br>
              <a:rPr lang="en-US" altLang="en-US" sz="800">
                <a:latin typeface="Arial" charset="0"/>
              </a:rPr>
            </a:br>
            <a:r>
              <a:rPr lang="en-US" altLang="en-US" sz="800">
                <a:latin typeface="Arial" charset="0"/>
              </a:rPr>
              <a:t>Crown copyright material is reproduced with permission of the controller of HMSO; (c) Joint Nature Conservation Committee (www.jncc.gov.uk)</a:t>
            </a:r>
            <a:endParaRPr lang="en-US" altLang="en-US">
              <a:latin typeface="Arial" charset="0"/>
            </a:endParaRPr>
          </a:p>
        </p:txBody>
      </p:sp>
      <p:pic>
        <p:nvPicPr>
          <p:cNvPr id="11267" name="Picture 7" descr="fig-1-7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03525" y="460375"/>
            <a:ext cx="3462338" cy="5062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4745192"/>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298450" y="5884863"/>
            <a:ext cx="8534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Bef>
                <a:spcPct val="50000"/>
              </a:spcBef>
            </a:pPr>
            <a:r>
              <a:rPr lang="en-GB" altLang="en-US" sz="1200">
                <a:latin typeface="Arial" charset="0"/>
              </a:rPr>
              <a:t>Figure 1.8  </a:t>
            </a:r>
            <a:r>
              <a:rPr lang="en-US" altLang="en-US">
                <a:latin typeface="Arial" charset="0"/>
              </a:rPr>
              <a:t>Radioactive waste case study (a and b) results from different siting scenarios</a:t>
            </a:r>
          </a:p>
        </p:txBody>
      </p:sp>
      <p:pic>
        <p:nvPicPr>
          <p:cNvPr id="12291" name="Picture 4" descr="fig-1-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2188" y="839788"/>
            <a:ext cx="7123112" cy="4964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90082623"/>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5"/>
          <p:cNvSpPr>
            <a:spLocks noGrp="1"/>
          </p:cNvSpPr>
          <p:nvPr>
            <p:ph type="sldNum" sz="quarter" idx="4294967295"/>
          </p:nvPr>
        </p:nvSpPr>
        <p:spPr>
          <a:xfrm>
            <a:off x="6553200" y="6457950"/>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54DE1A47-5F66-4AA3-B7C2-39B08284B377}" type="slidenum">
              <a:rPr lang="en-GB" altLang="en-US" smtClean="0">
                <a:solidFill>
                  <a:schemeClr val="bg1"/>
                </a:solidFill>
                <a:latin typeface="Arial" charset="0"/>
              </a:rPr>
              <a:pPr eaLnBrk="1" hangingPunct="1"/>
              <a:t>11</a:t>
            </a:fld>
            <a:endParaRPr lang="en-GB" altLang="en-US" smtClean="0">
              <a:solidFill>
                <a:schemeClr val="bg1"/>
              </a:solidFill>
              <a:latin typeface="Arial" charset="0"/>
            </a:endParaRPr>
          </a:p>
        </p:txBody>
      </p:sp>
      <p:sp>
        <p:nvSpPr>
          <p:cNvPr id="8194" name="Rectangle 2"/>
          <p:cNvSpPr>
            <a:spLocks noGrp="1" noChangeArrowheads="1"/>
          </p:cNvSpPr>
          <p:nvPr>
            <p:ph type="title"/>
          </p:nvPr>
        </p:nvSpPr>
        <p:spPr>
          <a:xfrm>
            <a:off x="914400" y="274638"/>
            <a:ext cx="7772400" cy="511175"/>
          </a:xfrm>
          <a:effectLst>
            <a:outerShdw dist="35921" dir="2700000" algn="ctr" rotWithShape="0">
              <a:schemeClr val="bg2"/>
            </a:outerShdw>
          </a:effectLst>
        </p:spPr>
        <p:txBody>
          <a:bodyPr lIns="90488" tIns="44450" rIns="90488" bIns="44450" anchor="b">
            <a:normAutofit fontScale="90000"/>
          </a:bodyPr>
          <a:lstStyle/>
          <a:p>
            <a:pPr eaLnBrk="1" hangingPunct="1">
              <a:defRPr/>
            </a:pPr>
            <a:r>
              <a:rPr lang="en-GB" sz="3200" smtClean="0"/>
              <a:t>GIS Defined</a:t>
            </a:r>
          </a:p>
        </p:txBody>
      </p:sp>
      <p:sp>
        <p:nvSpPr>
          <p:cNvPr id="13316" name="Rectangle 3"/>
          <p:cNvSpPr>
            <a:spLocks noGrp="1" noChangeArrowheads="1"/>
          </p:cNvSpPr>
          <p:nvPr>
            <p:ph type="body" idx="1"/>
          </p:nvPr>
        </p:nvSpPr>
        <p:spPr>
          <a:xfrm>
            <a:off x="990600" y="1066800"/>
            <a:ext cx="7112000" cy="4457700"/>
          </a:xfrm>
          <a:noFill/>
        </p:spPr>
        <p:txBody>
          <a:bodyPr lIns="90488" tIns="44450" rIns="90488" bIns="44450">
            <a:normAutofit fontScale="92500" lnSpcReduction="20000"/>
          </a:bodyPr>
          <a:lstStyle/>
          <a:p>
            <a:pPr eaLnBrk="1" hangingPunct="1">
              <a:lnSpc>
                <a:spcPct val="90000"/>
              </a:lnSpc>
            </a:pPr>
            <a:r>
              <a:rPr lang="en-GB" altLang="en-US" sz="2400" dirty="0" smtClean="0">
                <a:solidFill>
                  <a:srgbClr val="04403F"/>
                </a:solidFill>
              </a:rPr>
              <a:t>The literature offers some differing definition but here are some suggestions </a:t>
            </a:r>
            <a:r>
              <a:rPr lang="en-GB" altLang="en-US" sz="2400" dirty="0" smtClean="0">
                <a:solidFill>
                  <a:srgbClr val="04403F"/>
                </a:solidFill>
              </a:rPr>
              <a:t>:-</a:t>
            </a:r>
          </a:p>
          <a:p>
            <a:pPr eaLnBrk="1" hangingPunct="1">
              <a:lnSpc>
                <a:spcPct val="90000"/>
              </a:lnSpc>
            </a:pPr>
            <a:endParaRPr lang="en-GB" altLang="en-US" sz="2400" dirty="0" smtClean="0">
              <a:solidFill>
                <a:srgbClr val="04403F"/>
              </a:solidFill>
            </a:endParaRPr>
          </a:p>
          <a:p>
            <a:pPr lvl="1" eaLnBrk="1" hangingPunct="1">
              <a:lnSpc>
                <a:spcPct val="90000"/>
              </a:lnSpc>
            </a:pPr>
            <a:r>
              <a:rPr lang="en-GB" altLang="en-US" sz="2400" b="1" dirty="0" smtClean="0">
                <a:solidFill>
                  <a:srgbClr val="04403F"/>
                </a:solidFill>
              </a:rPr>
              <a:t>A business tool developed for the effective handling of spatial </a:t>
            </a:r>
            <a:r>
              <a:rPr lang="en-GB" altLang="en-US" sz="2400" b="1" dirty="0" smtClean="0">
                <a:solidFill>
                  <a:srgbClr val="04403F"/>
                </a:solidFill>
              </a:rPr>
              <a:t>references</a:t>
            </a:r>
          </a:p>
          <a:p>
            <a:pPr lvl="1" eaLnBrk="1" hangingPunct="1">
              <a:lnSpc>
                <a:spcPct val="90000"/>
              </a:lnSpc>
            </a:pPr>
            <a:endParaRPr lang="en-GB" altLang="en-US" sz="2400" b="1" dirty="0" smtClean="0">
              <a:solidFill>
                <a:srgbClr val="04403F"/>
              </a:solidFill>
            </a:endParaRPr>
          </a:p>
          <a:p>
            <a:pPr lvl="1" eaLnBrk="1" hangingPunct="1">
              <a:lnSpc>
                <a:spcPct val="90000"/>
              </a:lnSpc>
            </a:pPr>
            <a:r>
              <a:rPr lang="en-GB" altLang="en-US" sz="2400" b="1" dirty="0" smtClean="0">
                <a:solidFill>
                  <a:srgbClr val="04403F"/>
                </a:solidFill>
              </a:rPr>
              <a:t>A set of tools for collecting storing referencing at will, transforming and displaying spatial data from the real world for a set of purposes</a:t>
            </a:r>
            <a:r>
              <a:rPr lang="en-GB" altLang="en-US" sz="2400" b="1" dirty="0" smtClean="0">
                <a:solidFill>
                  <a:srgbClr val="04403F"/>
                </a:solidFill>
              </a:rPr>
              <a:t>.</a:t>
            </a:r>
          </a:p>
          <a:p>
            <a:pPr lvl="1" eaLnBrk="1" hangingPunct="1">
              <a:lnSpc>
                <a:spcPct val="90000"/>
              </a:lnSpc>
            </a:pPr>
            <a:endParaRPr lang="en-GB" altLang="en-US" sz="2400" b="1" dirty="0" smtClean="0">
              <a:solidFill>
                <a:srgbClr val="04403F"/>
              </a:solidFill>
            </a:endParaRPr>
          </a:p>
          <a:p>
            <a:pPr lvl="1" eaLnBrk="1" hangingPunct="1">
              <a:lnSpc>
                <a:spcPct val="90000"/>
              </a:lnSpc>
            </a:pPr>
            <a:r>
              <a:rPr lang="en-GB" altLang="en-US" sz="2400" b="1" dirty="0" smtClean="0">
                <a:solidFill>
                  <a:srgbClr val="04403F"/>
                </a:solidFill>
              </a:rPr>
              <a:t>A GIS is an information technology tool that can manage, analyse and report on data. The data can encompass applications from many disciplines, business, legal, social, environmental plus many more. The common theme  is that all the data is spatially referenced. </a:t>
            </a:r>
          </a:p>
        </p:txBody>
      </p:sp>
    </p:spTree>
    <p:extLst>
      <p:ext uri="{BB962C8B-B14F-4D97-AF65-F5344CB8AC3E}">
        <p14:creationId xmlns:p14="http://schemas.microsoft.com/office/powerpoint/2010/main" val="2260674855"/>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298450" y="588486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Bef>
                <a:spcPct val="50000"/>
              </a:spcBef>
            </a:pPr>
            <a:r>
              <a:rPr lang="en-GB" altLang="en-US" sz="1200">
                <a:latin typeface="Arial" charset="0"/>
              </a:rPr>
              <a:t>Figure 1.12  </a:t>
            </a:r>
            <a:r>
              <a:rPr lang="en-US" altLang="en-US">
                <a:latin typeface="Arial" charset="0"/>
              </a:rPr>
              <a:t>Using GIS to assist in house hunting</a:t>
            </a:r>
          </a:p>
        </p:txBody>
      </p:sp>
      <p:pic>
        <p:nvPicPr>
          <p:cNvPr id="14339" name="Picture 6" descr="fig-1---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63" y="339725"/>
            <a:ext cx="7993062" cy="5453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255306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298450" y="588486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Bef>
                <a:spcPct val="50000"/>
              </a:spcBef>
            </a:pPr>
            <a:r>
              <a:rPr lang="en-GB" altLang="en-US" sz="1200">
                <a:latin typeface="Arial" charset="0"/>
              </a:rPr>
              <a:t>Figure 1.12  </a:t>
            </a:r>
            <a:r>
              <a:rPr lang="en-US" altLang="en-US">
                <a:latin typeface="Arial" charset="0"/>
              </a:rPr>
              <a:t>Using GIS to assist in house hunting (Continued)</a:t>
            </a:r>
          </a:p>
        </p:txBody>
      </p:sp>
      <p:pic>
        <p:nvPicPr>
          <p:cNvPr id="15363" name="Picture 7" descr="fig-1---12B"/>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89088" y="504825"/>
            <a:ext cx="5897562" cy="528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8619636"/>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98450" y="5884863"/>
            <a:ext cx="8534400"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Bef>
                <a:spcPct val="50000"/>
              </a:spcBef>
            </a:pPr>
            <a:r>
              <a:rPr lang="en-GB" altLang="en-US" sz="1200">
                <a:latin typeface="Arial" charset="0"/>
              </a:rPr>
              <a:t>Figure 1.13  </a:t>
            </a:r>
            <a:r>
              <a:rPr lang="en-US" altLang="en-US">
                <a:latin typeface="Arial" charset="0"/>
              </a:rPr>
              <a:t>The house hunting case study </a:t>
            </a:r>
          </a:p>
          <a:p>
            <a:pPr eaLnBrk="1" hangingPunct="1">
              <a:spcBef>
                <a:spcPct val="50000"/>
              </a:spcBef>
            </a:pPr>
            <a:r>
              <a:rPr lang="en-US" altLang="en-US" sz="800" i="1">
                <a:latin typeface="Arial" charset="0"/>
              </a:rPr>
              <a:t>Source</a:t>
            </a:r>
            <a:r>
              <a:rPr lang="en-US" altLang="en-US" sz="800">
                <a:latin typeface="Arial" charset="0"/>
              </a:rPr>
              <a:t>: GeographyCal</a:t>
            </a:r>
            <a:r>
              <a:rPr lang="en-US" altLang="en-US" sz="800" baseline="30000">
                <a:latin typeface="Arial" charset="0"/>
              </a:rPr>
              <a:t>®</a:t>
            </a:r>
          </a:p>
        </p:txBody>
      </p:sp>
      <p:pic>
        <p:nvPicPr>
          <p:cNvPr id="16387" name="Picture 4" descr="fig-1-13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4788" y="571500"/>
            <a:ext cx="6145212" cy="5246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85204838"/>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1026"/>
          <p:cNvSpPr txBox="1">
            <a:spLocks noChangeArrowheads="1"/>
          </p:cNvSpPr>
          <p:nvPr/>
        </p:nvSpPr>
        <p:spPr bwMode="auto">
          <a:xfrm>
            <a:off x="298450" y="5884863"/>
            <a:ext cx="8534400"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Bef>
                <a:spcPct val="50000"/>
              </a:spcBef>
            </a:pPr>
            <a:r>
              <a:rPr lang="en-GB" altLang="en-US" sz="1200">
                <a:latin typeface="Arial" charset="0"/>
              </a:rPr>
              <a:t>Figure 1.13  </a:t>
            </a:r>
            <a:r>
              <a:rPr lang="en-US" altLang="en-US">
                <a:latin typeface="Arial" charset="0"/>
              </a:rPr>
              <a:t>The house hunting case study (Continued) </a:t>
            </a:r>
          </a:p>
          <a:p>
            <a:pPr eaLnBrk="1" hangingPunct="1">
              <a:spcBef>
                <a:spcPct val="50000"/>
              </a:spcBef>
            </a:pPr>
            <a:r>
              <a:rPr lang="en-US" altLang="en-US" sz="800" i="1">
                <a:latin typeface="Arial" charset="0"/>
              </a:rPr>
              <a:t>Source</a:t>
            </a:r>
            <a:r>
              <a:rPr lang="en-US" altLang="en-US" sz="800">
                <a:latin typeface="Arial" charset="0"/>
              </a:rPr>
              <a:t>: GeographyCal</a:t>
            </a:r>
            <a:r>
              <a:rPr lang="en-US" altLang="en-US" sz="800" baseline="30000">
                <a:latin typeface="Arial" charset="0"/>
              </a:rPr>
              <a:t>®</a:t>
            </a:r>
          </a:p>
        </p:txBody>
      </p:sp>
      <p:pic>
        <p:nvPicPr>
          <p:cNvPr id="17411" name="Picture 1029" descr="fig-1-13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213" y="1338263"/>
            <a:ext cx="7977187" cy="4138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69075962"/>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5"/>
          <p:cNvSpPr>
            <a:spLocks noGrp="1"/>
          </p:cNvSpPr>
          <p:nvPr>
            <p:ph type="sldNum" sz="quarter" idx="4294967295"/>
          </p:nvPr>
        </p:nvSpPr>
        <p:spPr>
          <a:xfrm>
            <a:off x="6553200" y="6457950"/>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D3876431-FB05-4C7D-85BD-F0895418626A}" type="slidenum">
              <a:rPr lang="en-GB" altLang="en-US" smtClean="0">
                <a:solidFill>
                  <a:schemeClr val="bg1"/>
                </a:solidFill>
                <a:latin typeface="Arial" charset="0"/>
              </a:rPr>
              <a:pPr eaLnBrk="1" hangingPunct="1"/>
              <a:t>16</a:t>
            </a:fld>
            <a:endParaRPr lang="en-GB" altLang="en-US" smtClean="0">
              <a:solidFill>
                <a:schemeClr val="bg1"/>
              </a:solidFill>
              <a:latin typeface="Arial" charset="0"/>
            </a:endParaRPr>
          </a:p>
        </p:txBody>
      </p:sp>
      <p:sp>
        <p:nvSpPr>
          <p:cNvPr id="9218" name="Rectangle 2"/>
          <p:cNvSpPr>
            <a:spLocks noGrp="1" noChangeArrowheads="1"/>
          </p:cNvSpPr>
          <p:nvPr>
            <p:ph type="title"/>
          </p:nvPr>
        </p:nvSpPr>
        <p:spPr>
          <a:xfrm>
            <a:off x="304800" y="228600"/>
            <a:ext cx="6096000" cy="762000"/>
          </a:xfrm>
          <a:effectLst>
            <a:outerShdw dist="35921" dir="2700000" algn="ctr" rotWithShape="0">
              <a:schemeClr val="bg2"/>
            </a:outerShdw>
          </a:effectLst>
        </p:spPr>
        <p:txBody>
          <a:bodyPr lIns="90488" tIns="44450" rIns="90488" bIns="44450" anchor="b"/>
          <a:lstStyle/>
          <a:p>
            <a:pPr eaLnBrk="1" hangingPunct="1">
              <a:defRPr/>
            </a:pPr>
            <a:r>
              <a:rPr lang="en-GB" sz="3200" smtClean="0"/>
              <a:t>So what is a GIS</a:t>
            </a:r>
          </a:p>
        </p:txBody>
      </p:sp>
      <p:sp>
        <p:nvSpPr>
          <p:cNvPr id="18436" name="Rectangle 3"/>
          <p:cNvSpPr>
            <a:spLocks noGrp="1" noChangeArrowheads="1"/>
          </p:cNvSpPr>
          <p:nvPr>
            <p:ph type="body" idx="1"/>
          </p:nvPr>
        </p:nvSpPr>
        <p:spPr>
          <a:xfrm>
            <a:off x="762000" y="1295400"/>
            <a:ext cx="7696200" cy="4114800"/>
          </a:xfrm>
          <a:noFill/>
        </p:spPr>
        <p:txBody>
          <a:bodyPr lIns="90488" tIns="44450" rIns="90488" bIns="44450">
            <a:normAutofit fontScale="92500" lnSpcReduction="10000"/>
          </a:bodyPr>
          <a:lstStyle/>
          <a:p>
            <a:pPr eaLnBrk="1" hangingPunct="1">
              <a:lnSpc>
                <a:spcPct val="90000"/>
              </a:lnSpc>
            </a:pPr>
            <a:r>
              <a:rPr lang="en-GB" altLang="en-US" sz="2800" smtClean="0">
                <a:solidFill>
                  <a:srgbClr val="04403F"/>
                </a:solidFill>
              </a:rPr>
              <a:t>A computer system that can handle and use databases of information that describes things i.e.. object or places on the earth's surface. </a:t>
            </a:r>
          </a:p>
          <a:p>
            <a:pPr eaLnBrk="1" hangingPunct="1">
              <a:lnSpc>
                <a:spcPct val="90000"/>
              </a:lnSpc>
            </a:pPr>
            <a:r>
              <a:rPr lang="en-GB" altLang="en-US" sz="2800" smtClean="0">
                <a:solidFill>
                  <a:srgbClr val="04403F"/>
                </a:solidFill>
              </a:rPr>
              <a:t>Elements that occupy space and have a spacial reference.</a:t>
            </a:r>
          </a:p>
          <a:p>
            <a:pPr eaLnBrk="1" hangingPunct="1">
              <a:lnSpc>
                <a:spcPct val="90000"/>
              </a:lnSpc>
            </a:pPr>
            <a:r>
              <a:rPr lang="en-GB" altLang="en-US" sz="2800" smtClean="0">
                <a:solidFill>
                  <a:srgbClr val="04403F"/>
                </a:solidFill>
              </a:rPr>
              <a:t>GIS offers the user a model of geographical reality</a:t>
            </a:r>
          </a:p>
          <a:p>
            <a:pPr eaLnBrk="1" hangingPunct="1">
              <a:lnSpc>
                <a:spcPct val="90000"/>
              </a:lnSpc>
            </a:pPr>
            <a:r>
              <a:rPr lang="en-GB" altLang="en-US" sz="2800" smtClean="0">
                <a:solidFill>
                  <a:srgbClr val="04403F"/>
                </a:solidFill>
              </a:rPr>
              <a:t>To explain</a:t>
            </a:r>
            <a:r>
              <a:rPr lang="en-GB" altLang="en-US" sz="2800" i="1" smtClean="0">
                <a:solidFill>
                  <a:srgbClr val="04403F"/>
                </a:solidFill>
              </a:rPr>
              <a:t>:</a:t>
            </a:r>
          </a:p>
          <a:p>
            <a:pPr lvl="2" eaLnBrk="1" hangingPunct="1">
              <a:lnSpc>
                <a:spcPct val="90000"/>
              </a:lnSpc>
            </a:pPr>
            <a:r>
              <a:rPr lang="en-GB" altLang="en-US" sz="2000" smtClean="0">
                <a:solidFill>
                  <a:srgbClr val="04403F"/>
                </a:solidFill>
              </a:rPr>
              <a:t>an aspatial query : </a:t>
            </a:r>
          </a:p>
          <a:p>
            <a:pPr lvl="4" eaLnBrk="1" hangingPunct="1">
              <a:lnSpc>
                <a:spcPct val="90000"/>
              </a:lnSpc>
            </a:pPr>
            <a:r>
              <a:rPr lang="en-GB" altLang="en-US" sz="1800" smtClean="0">
                <a:solidFill>
                  <a:srgbClr val="04403F"/>
                </a:solidFill>
              </a:rPr>
              <a:t>How many students are on the HND computing course at SIHE.</a:t>
            </a:r>
          </a:p>
          <a:p>
            <a:pPr lvl="2" eaLnBrk="1" hangingPunct="1">
              <a:lnSpc>
                <a:spcPct val="90000"/>
              </a:lnSpc>
            </a:pPr>
            <a:r>
              <a:rPr lang="en-GB" altLang="en-US" sz="2000" smtClean="0">
                <a:solidFill>
                  <a:srgbClr val="04403F"/>
                </a:solidFill>
              </a:rPr>
              <a:t>a spatial query :</a:t>
            </a:r>
          </a:p>
          <a:p>
            <a:pPr lvl="4" eaLnBrk="1" hangingPunct="1">
              <a:lnSpc>
                <a:spcPct val="90000"/>
              </a:lnSpc>
            </a:pPr>
            <a:r>
              <a:rPr lang="en-GB" altLang="en-US" sz="1800" smtClean="0">
                <a:solidFill>
                  <a:srgbClr val="04403F"/>
                </a:solidFill>
              </a:rPr>
              <a:t>How many students travel to the HND course daily, form a distance greater than 20 miles. </a:t>
            </a:r>
          </a:p>
        </p:txBody>
      </p:sp>
    </p:spTree>
    <p:extLst>
      <p:ext uri="{BB962C8B-B14F-4D97-AF65-F5344CB8AC3E}">
        <p14:creationId xmlns:p14="http://schemas.microsoft.com/office/powerpoint/2010/main" val="3472035920"/>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5"/>
          <p:cNvSpPr>
            <a:spLocks noGrp="1"/>
          </p:cNvSpPr>
          <p:nvPr>
            <p:ph type="sldNum" sz="quarter" idx="4294967295"/>
          </p:nvPr>
        </p:nvSpPr>
        <p:spPr>
          <a:xfrm>
            <a:off x="6553200" y="6457950"/>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92D7FE71-1965-4D30-9765-8003883A6381}" type="slidenum">
              <a:rPr lang="en-GB" altLang="en-US" smtClean="0">
                <a:solidFill>
                  <a:schemeClr val="bg1"/>
                </a:solidFill>
                <a:latin typeface="Arial" charset="0"/>
              </a:rPr>
              <a:pPr eaLnBrk="1" hangingPunct="1"/>
              <a:t>17</a:t>
            </a:fld>
            <a:endParaRPr lang="en-GB" altLang="en-US" smtClean="0">
              <a:solidFill>
                <a:schemeClr val="bg1"/>
              </a:solidFill>
              <a:latin typeface="Arial" charset="0"/>
            </a:endParaRPr>
          </a:p>
        </p:txBody>
      </p:sp>
      <p:sp>
        <p:nvSpPr>
          <p:cNvPr id="19459" name="Rectangle 2"/>
          <p:cNvSpPr>
            <a:spLocks noGrp="1" noChangeArrowheads="1"/>
          </p:cNvSpPr>
          <p:nvPr>
            <p:ph type="title"/>
          </p:nvPr>
        </p:nvSpPr>
        <p:spPr/>
        <p:txBody>
          <a:bodyPr>
            <a:normAutofit fontScale="90000"/>
          </a:bodyPr>
          <a:lstStyle/>
          <a:p>
            <a:pPr eaLnBrk="1" hangingPunct="1"/>
            <a:r>
              <a:rPr lang="en-GB" altLang="en-US" sz="4000" smtClean="0"/>
              <a:t>Student attending Sihe in 2006/7 from Wales</a:t>
            </a:r>
          </a:p>
        </p:txBody>
      </p:sp>
      <p:pic>
        <p:nvPicPr>
          <p:cNvPr id="19461" name="Picture 4" descr="wales students"/>
          <p:cNvPicPr>
            <a:picLocks noChangeAspect="1" noChangeArrowheads="1"/>
          </p:cNvPicPr>
          <p:nvPr/>
        </p:nvPicPr>
        <p:blipFill>
          <a:blip r:embed="rId2">
            <a:extLst>
              <a:ext uri="{28A0092B-C50C-407E-A947-70E740481C1C}">
                <a14:useLocalDpi xmlns:a14="http://schemas.microsoft.com/office/drawing/2010/main" val="0"/>
              </a:ext>
            </a:extLst>
          </a:blip>
          <a:srcRect t="21797" r="4524" b="22333"/>
          <a:stretch>
            <a:fillRect/>
          </a:stretch>
        </p:blipFill>
        <p:spPr bwMode="auto">
          <a:xfrm>
            <a:off x="1547813" y="1700213"/>
            <a:ext cx="5795962" cy="479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186303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5"/>
          <p:cNvSpPr>
            <a:spLocks noGrp="1"/>
          </p:cNvSpPr>
          <p:nvPr>
            <p:ph type="sldNum" sz="quarter" idx="4294967295"/>
          </p:nvPr>
        </p:nvSpPr>
        <p:spPr>
          <a:xfrm>
            <a:off x="6553200" y="6457950"/>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2A93FB1B-46D2-4C3F-95B2-6CD48B7B838B}" type="slidenum">
              <a:rPr lang="en-GB" altLang="en-US" smtClean="0">
                <a:solidFill>
                  <a:schemeClr val="bg1"/>
                </a:solidFill>
                <a:latin typeface="Arial" charset="0"/>
              </a:rPr>
              <a:pPr eaLnBrk="1" hangingPunct="1"/>
              <a:t>18</a:t>
            </a:fld>
            <a:endParaRPr lang="en-GB" altLang="en-US" smtClean="0">
              <a:solidFill>
                <a:schemeClr val="bg1"/>
              </a:solidFill>
              <a:latin typeface="Arial" charset="0"/>
            </a:endParaRPr>
          </a:p>
        </p:txBody>
      </p:sp>
      <p:sp>
        <p:nvSpPr>
          <p:cNvPr id="21507" name="Rectangle 2"/>
          <p:cNvSpPr>
            <a:spLocks noGrp="1" noChangeArrowheads="1"/>
          </p:cNvSpPr>
          <p:nvPr>
            <p:ph type="title"/>
          </p:nvPr>
        </p:nvSpPr>
        <p:spPr/>
        <p:txBody>
          <a:bodyPr>
            <a:normAutofit fontScale="90000"/>
          </a:bodyPr>
          <a:lstStyle/>
          <a:p>
            <a:pPr eaLnBrk="1" hangingPunct="1"/>
            <a:r>
              <a:rPr lang="en-GB" altLang="en-US" smtClean="0"/>
              <a:t>What question can be expect a GIS to answer</a:t>
            </a:r>
          </a:p>
        </p:txBody>
      </p:sp>
      <p:sp>
        <p:nvSpPr>
          <p:cNvPr id="21508" name="Rectangle 3"/>
          <p:cNvSpPr>
            <a:spLocks noGrp="1" noChangeArrowheads="1"/>
          </p:cNvSpPr>
          <p:nvPr>
            <p:ph type="body" idx="1"/>
          </p:nvPr>
        </p:nvSpPr>
        <p:spPr/>
        <p:txBody>
          <a:bodyPr/>
          <a:lstStyle/>
          <a:p>
            <a:pPr eaLnBrk="1" hangingPunct="1"/>
            <a:r>
              <a:rPr lang="en-GB" altLang="en-US" smtClean="0">
                <a:solidFill>
                  <a:srgbClr val="04403F"/>
                </a:solidFill>
              </a:rPr>
              <a:t>Where are particular features found ?</a:t>
            </a:r>
          </a:p>
          <a:p>
            <a:pPr eaLnBrk="1" hangingPunct="1"/>
            <a:r>
              <a:rPr lang="en-GB" altLang="en-US" smtClean="0">
                <a:solidFill>
                  <a:srgbClr val="04403F"/>
                </a:solidFill>
              </a:rPr>
              <a:t>What geographical patterns exist?</a:t>
            </a:r>
          </a:p>
          <a:p>
            <a:pPr eaLnBrk="1" hangingPunct="1"/>
            <a:r>
              <a:rPr lang="en-GB" altLang="en-US" smtClean="0">
                <a:solidFill>
                  <a:srgbClr val="04403F"/>
                </a:solidFill>
              </a:rPr>
              <a:t>Where have changes occurred over a given period ?</a:t>
            </a:r>
          </a:p>
          <a:p>
            <a:pPr eaLnBrk="1" hangingPunct="1"/>
            <a:r>
              <a:rPr lang="en-GB" altLang="en-US" smtClean="0">
                <a:solidFill>
                  <a:srgbClr val="04403F"/>
                </a:solidFill>
              </a:rPr>
              <a:t>Where do certain conditions apply?</a:t>
            </a:r>
          </a:p>
          <a:p>
            <a:pPr eaLnBrk="1" hangingPunct="1"/>
            <a:r>
              <a:rPr lang="en-GB" altLang="en-US" smtClean="0">
                <a:solidFill>
                  <a:srgbClr val="04403F"/>
                </a:solidFill>
              </a:rPr>
              <a:t>What will the spatial implication be if an organisation takes certain actions? </a:t>
            </a:r>
          </a:p>
        </p:txBody>
      </p:sp>
    </p:spTree>
    <p:extLst>
      <p:ext uri="{BB962C8B-B14F-4D97-AF65-F5344CB8AC3E}">
        <p14:creationId xmlns:p14="http://schemas.microsoft.com/office/powerpoint/2010/main" val="37506026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11188" y="476250"/>
            <a:ext cx="7772400" cy="1069975"/>
          </a:xfrm>
        </p:spPr>
        <p:txBody>
          <a:bodyPr>
            <a:normAutofit fontScale="90000"/>
          </a:bodyPr>
          <a:lstStyle/>
          <a:p>
            <a:pPr eaLnBrk="1" hangingPunct="1"/>
            <a:r>
              <a:rPr lang="en-US" altLang="en-US" sz="4000" u="sng" smtClean="0">
                <a:solidFill>
                  <a:schemeClr val="bg2"/>
                </a:solidFill>
              </a:rPr>
              <a:t>READING LIST:</a:t>
            </a:r>
            <a:r>
              <a:rPr lang="en-US" altLang="en-US" sz="4000" smtClean="0">
                <a:solidFill>
                  <a:schemeClr val="bg2"/>
                </a:solidFill>
              </a:rPr>
              <a:t/>
            </a:r>
            <a:br>
              <a:rPr lang="en-US" altLang="en-US" sz="4000" smtClean="0">
                <a:solidFill>
                  <a:schemeClr val="bg2"/>
                </a:solidFill>
              </a:rPr>
            </a:br>
            <a:r>
              <a:rPr lang="en-US" altLang="en-US" sz="4000" smtClean="0">
                <a:solidFill>
                  <a:schemeClr val="bg2"/>
                </a:solidFill>
              </a:rPr>
              <a:t>Essential Texts:</a:t>
            </a:r>
            <a:endParaRPr lang="en-GB" altLang="en-US" sz="4000" smtClean="0">
              <a:solidFill>
                <a:schemeClr val="bg2"/>
              </a:solidFill>
            </a:endParaRPr>
          </a:p>
        </p:txBody>
      </p:sp>
      <p:sp>
        <p:nvSpPr>
          <p:cNvPr id="22531" name="Rectangle 3"/>
          <p:cNvSpPr>
            <a:spLocks noGrp="1" noChangeArrowheads="1"/>
          </p:cNvSpPr>
          <p:nvPr>
            <p:ph type="body" idx="1"/>
          </p:nvPr>
        </p:nvSpPr>
        <p:spPr>
          <a:noFill/>
        </p:spPr>
        <p:txBody>
          <a:bodyPr>
            <a:normAutofit lnSpcReduction="10000"/>
          </a:bodyPr>
          <a:lstStyle/>
          <a:p>
            <a:pPr eaLnBrk="1" hangingPunct="1"/>
            <a:r>
              <a:rPr lang="en-US" altLang="en-US" sz="2800" dirty="0" smtClean="0">
                <a:solidFill>
                  <a:srgbClr val="04403F"/>
                </a:solidFill>
              </a:rPr>
              <a:t>Longley, P, </a:t>
            </a:r>
            <a:r>
              <a:rPr lang="en-US" altLang="en-US" sz="2800" dirty="0" err="1" smtClean="0">
                <a:solidFill>
                  <a:srgbClr val="04403F"/>
                </a:solidFill>
              </a:rPr>
              <a:t>Goodchild</a:t>
            </a:r>
            <a:r>
              <a:rPr lang="en-US" altLang="en-US" sz="2800" dirty="0" smtClean="0">
                <a:solidFill>
                  <a:srgbClr val="04403F"/>
                </a:solidFill>
              </a:rPr>
              <a:t>, M, Maguire, D, </a:t>
            </a:r>
            <a:r>
              <a:rPr lang="en-US" altLang="en-US" sz="2800" dirty="0" err="1" smtClean="0">
                <a:solidFill>
                  <a:srgbClr val="04403F"/>
                </a:solidFill>
              </a:rPr>
              <a:t>Rhind</a:t>
            </a:r>
            <a:r>
              <a:rPr lang="en-US" altLang="en-US" sz="2800" dirty="0" smtClean="0">
                <a:solidFill>
                  <a:srgbClr val="04403F"/>
                </a:solidFill>
              </a:rPr>
              <a:t>, D (</a:t>
            </a:r>
            <a:r>
              <a:rPr lang="en-US" altLang="en-US" sz="2800" dirty="0" smtClean="0">
                <a:solidFill>
                  <a:srgbClr val="04403F"/>
                </a:solidFill>
              </a:rPr>
              <a:t>2012) </a:t>
            </a:r>
            <a:r>
              <a:rPr lang="en-US" altLang="en-US" sz="2800" i="1" dirty="0" smtClean="0">
                <a:solidFill>
                  <a:schemeClr val="tx2">
                    <a:lumMod val="60000"/>
                    <a:lumOff val="40000"/>
                  </a:schemeClr>
                </a:solidFill>
              </a:rPr>
              <a:t>Geographical Information Systems and Science</a:t>
            </a:r>
            <a:r>
              <a:rPr lang="en-US" altLang="en-US" sz="2800" dirty="0" smtClean="0">
                <a:solidFill>
                  <a:schemeClr val="tx2">
                    <a:lumMod val="60000"/>
                    <a:lumOff val="40000"/>
                  </a:schemeClr>
                </a:solidFill>
              </a:rPr>
              <a:t>, </a:t>
            </a:r>
            <a:r>
              <a:rPr lang="en-US" altLang="en-US" sz="2800" dirty="0" smtClean="0">
                <a:solidFill>
                  <a:srgbClr val="04403F"/>
                </a:solidFill>
              </a:rPr>
              <a:t>Wiley</a:t>
            </a:r>
          </a:p>
          <a:p>
            <a:pPr eaLnBrk="1" hangingPunct="1"/>
            <a:r>
              <a:rPr lang="en-US" altLang="en-US" sz="2800" dirty="0" smtClean="0">
                <a:solidFill>
                  <a:srgbClr val="04403F"/>
                </a:solidFill>
              </a:rPr>
              <a:t>Daniel, L., </a:t>
            </a:r>
            <a:r>
              <a:rPr lang="en-US" altLang="en-US" sz="2800" dirty="0" err="1" smtClean="0">
                <a:solidFill>
                  <a:srgbClr val="04403F"/>
                </a:solidFill>
              </a:rPr>
              <a:t>Loree</a:t>
            </a:r>
            <a:r>
              <a:rPr lang="en-US" altLang="en-US" sz="2800" dirty="0" smtClean="0">
                <a:solidFill>
                  <a:srgbClr val="04403F"/>
                </a:solidFill>
              </a:rPr>
              <a:t>, P. &amp; Whitener, A. (2002) </a:t>
            </a:r>
            <a:r>
              <a:rPr lang="en-US" altLang="en-US" sz="2800" i="1" dirty="0" smtClean="0">
                <a:solidFill>
                  <a:schemeClr val="tx2">
                    <a:lumMod val="60000"/>
                    <a:lumOff val="40000"/>
                  </a:schemeClr>
                </a:solidFill>
              </a:rPr>
              <a:t>Inside MapInfo Professional</a:t>
            </a:r>
            <a:r>
              <a:rPr lang="en-US" altLang="en-US" sz="2800" dirty="0" smtClean="0">
                <a:solidFill>
                  <a:srgbClr val="04403F"/>
                </a:solidFill>
              </a:rPr>
              <a:t>, Onward press, </a:t>
            </a:r>
          </a:p>
          <a:p>
            <a:pPr eaLnBrk="1" hangingPunct="1"/>
            <a:r>
              <a:rPr lang="en-US" altLang="en-US" sz="2800" dirty="0" smtClean="0">
                <a:solidFill>
                  <a:srgbClr val="04403F"/>
                </a:solidFill>
              </a:rPr>
              <a:t>Heywood, I., Cornelius, S. &amp; Carver, S. (</a:t>
            </a:r>
            <a:r>
              <a:rPr lang="en-US" altLang="en-US" sz="2800" dirty="0" smtClean="0">
                <a:solidFill>
                  <a:srgbClr val="04403F"/>
                </a:solidFill>
              </a:rPr>
              <a:t>2011)</a:t>
            </a:r>
            <a:r>
              <a:rPr lang="en-US" altLang="en-US" sz="2800" dirty="0" smtClean="0">
                <a:solidFill>
                  <a:srgbClr val="04403F"/>
                </a:solidFill>
              </a:rPr>
              <a:t> </a:t>
            </a:r>
            <a:r>
              <a:rPr lang="en-US" altLang="en-US" sz="2800" i="1" dirty="0" smtClean="0">
                <a:solidFill>
                  <a:schemeClr val="tx2">
                    <a:lumMod val="60000"/>
                    <a:lumOff val="40000"/>
                  </a:schemeClr>
                </a:solidFill>
              </a:rPr>
              <a:t>An Introduction to Geographical Information Systems</a:t>
            </a:r>
            <a:r>
              <a:rPr lang="en-US" altLang="en-US" sz="2800" dirty="0" smtClean="0">
                <a:solidFill>
                  <a:srgbClr val="04403F"/>
                </a:solidFill>
              </a:rPr>
              <a:t>, Prentice Hall </a:t>
            </a:r>
            <a:endParaRPr lang="en-GB" altLang="en-US" sz="2800" dirty="0" smtClean="0">
              <a:solidFill>
                <a:srgbClr val="04403F"/>
              </a:solidFill>
            </a:endParaRPr>
          </a:p>
        </p:txBody>
      </p:sp>
    </p:spTree>
    <p:extLst>
      <p:ext uri="{BB962C8B-B14F-4D97-AF65-F5344CB8AC3E}">
        <p14:creationId xmlns:p14="http://schemas.microsoft.com/office/powerpoint/2010/main" val="34193430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IS template">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TotalTime>
  <Words>748</Words>
  <Application>Microsoft Office PowerPoint</Application>
  <PresentationFormat>On-screen Show (4:3)</PresentationFormat>
  <Paragraphs>94</Paragraphs>
  <Slides>19</Slides>
  <Notes>8</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GIS template</vt:lpstr>
      <vt:lpstr>Geographical Information Systems</vt:lpstr>
      <vt:lpstr>PowerPoint Presentation</vt:lpstr>
      <vt:lpstr>Introduction</vt:lpstr>
      <vt:lpstr>Overview and background</vt:lpstr>
      <vt:lpstr>…cont</vt:lpstr>
      <vt:lpstr>How GIS Emerged</vt:lpstr>
      <vt:lpstr>OS Landline of Penarth coastline</vt:lpstr>
      <vt:lpstr>PowerPoint Presentation</vt:lpstr>
      <vt:lpstr>PowerPoint Presentation</vt:lpstr>
      <vt:lpstr>PowerPoint Presentation</vt:lpstr>
      <vt:lpstr>GIS Defined</vt:lpstr>
      <vt:lpstr>PowerPoint Presentation</vt:lpstr>
      <vt:lpstr>PowerPoint Presentation</vt:lpstr>
      <vt:lpstr>PowerPoint Presentation</vt:lpstr>
      <vt:lpstr>PowerPoint Presentation</vt:lpstr>
      <vt:lpstr>So what is a GIS</vt:lpstr>
      <vt:lpstr>Student attending Sihe in 2006/7 from Wales</vt:lpstr>
      <vt:lpstr>What question can be expect a GIS to answer</vt:lpstr>
      <vt:lpstr>READING LIST: Essential Texts: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Geographical Information SYtsems</dc:title>
  <dc:creator>Holland, Beverley</dc:creator>
  <cp:lastModifiedBy>Holland, Beverley</cp:lastModifiedBy>
  <cp:revision>3</cp:revision>
  <dcterms:created xsi:type="dcterms:W3CDTF">2014-10-09T14:51:03Z</dcterms:created>
  <dcterms:modified xsi:type="dcterms:W3CDTF">2014-10-10T08:46:07Z</dcterms:modified>
</cp:coreProperties>
</file>