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D8A038E-726F-4EFE-9565-97AE868BBF6F}">
          <p14:sldIdLst>
            <p14:sldId id="256"/>
            <p14:sldId id="257"/>
            <p14:sldId id="258"/>
          </p14:sldIdLst>
        </p14:section>
        <p14:section name="Untitled Section" id="{A47B88AA-0B7F-4E15-8AD5-BD9AABF1DF05}">
          <p14:sldIdLst>
            <p14:sldId id="259"/>
            <p14:sldId id="260"/>
            <p14:sldId id="261"/>
            <p14:sldId id="262"/>
            <p14:sldId id="263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50" d="100"/>
          <a:sy n="50" d="100"/>
        </p:scale>
        <p:origin x="1500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94C0E-D19B-39B7-0C3B-981C129C5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8C1CB8-2FBA-F34A-6E27-138AEECA27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6BF44-408D-4BA1-2DCD-2DA1BE6F7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41CBB-FAC1-CD21-B0EC-406C7CD95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5DC08-11CD-26AD-59FB-2A88D04F7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355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19CAC-2DF3-10EE-630E-D9DB9FC7B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6CCFA-CC90-E7C8-04FE-60C36E441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EC755-179C-EE34-F802-28DA00763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7B8BE-959A-71B4-F156-58A84416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20F3F-6390-86B3-39BD-6BFC007FF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998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A955B-BF06-56BD-7A5E-DFF86D634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A8B7C8-35B0-167C-80C4-B3528122BA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DAFB7A-0E53-4C26-9B8A-53EF8D76C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82BF8-01C4-E3A2-3EAF-EEDA71A35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989F4-A97C-6F4B-6B50-27C180FE5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777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917DC-8BB7-16B9-7389-7C96A2546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6CF96-BF03-2B2F-177B-34A1ADDB11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0A964B-D075-644B-E69A-692034A0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37762-02A6-BE4E-C2A3-E43EE22B3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B83E63-AA56-CC36-B871-322B3B680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2C4EF3-8931-C467-D37B-9ED3592A6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191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A3DCC-FF95-FB34-8545-8325E7B50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621AD8-117C-DE97-E53D-F60E92504A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0D2F2E-99F9-4263-5BB5-E4ABAFB82C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AD779B-9B22-D149-7659-F4CC514485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31E183-146A-741B-D82E-A779FB8257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F0C8D5-5AA7-F0DA-0BA9-A819493AC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92F357-E741-F76C-D3C1-D7FBDA19D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DFE284-6F25-CC95-7AF0-F6BE3F4E5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877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AD785-E1E9-72AD-E774-BE1041FD8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E37A80-60A5-B2BC-24FF-5D299C810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449B66-B3BC-7379-E0A3-61B220648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DC50CD-8661-201C-E061-FD0E6599D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545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CE9EE7-F779-8AE5-216E-78EEF644D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421706-2F1B-E11D-568A-26CCC8039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DAF1F-3577-B550-CC57-4900AC769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079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4CE8E-A61F-CF9A-B62F-7BD154188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60F5A-B618-F6FA-A3C5-A63B5279E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995852-1AC7-80D9-18D7-73168ACB00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FD1A6-66CC-2BD0-1DE4-4C889BC1D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668DD6-AE82-942A-CEB5-AF648E6EA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5FC558-ACB0-D015-914B-46B0F0369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079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61489-D190-6CFF-7255-ADC858E5D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BA21E3-5D1C-E68F-0E22-FAA5AA7099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A9B421-3CBC-52EA-C9B3-09B75AF025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AA44AE-62C2-7B76-016A-C6B3D26D3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16A07E-200A-4EBA-5CF4-BC712132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2CCFA0-5D4A-B598-C843-739F21747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516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05F0B-329E-CC07-CD4A-2AD5E808D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253B4F-FC94-B85C-EEAD-1E8CE2655A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371E4-3752-662A-19CE-773AF40B2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86248-F875-51A4-A2F7-E5C2681C1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CD3F3C-C4A9-3C19-6B52-489B8F79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35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4D0E1B-40EB-4B79-B8AF-EFF9E96272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423982-A16F-0F91-C3D2-CD3E1451DD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5EFA8-36EB-43D0-2137-0AB3C6090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38775-88AE-7B0A-69B9-E49637CD5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00B99-9866-2CD6-B7CE-1791D4BFB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503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1A5DAA-4734-1FCC-8FBA-4119ADC03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586D29-18BC-971B-2CE7-684121F97C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8B89B-A8F6-6AF9-F34C-07D41FADAB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7CEBEF-5B77-40FF-A2B8-CCBD821482B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35457-4478-D17E-C3BF-274BF5178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4A10C-CB36-9B84-6EF3-02486BC415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70E628-BCAA-4FC2-BABA-435590DCD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744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3DDB6-DB70-2557-B0BA-6242D36082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Communicable Diseases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0DD8E4-CC7E-4A10-680F-A61B12A790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Covid-19</a:t>
            </a:r>
          </a:p>
          <a:p>
            <a:r>
              <a:rPr lang="en-GB" dirty="0"/>
              <a:t>In this presentation I will be speaking about Covid-19 as it is a communicable disease. </a:t>
            </a:r>
          </a:p>
          <a:p>
            <a:r>
              <a:rPr lang="en-GB" dirty="0"/>
              <a:t>Explaining how it spreads, including the  epidemiologic triangle, infection chain and prevention.</a:t>
            </a:r>
          </a:p>
          <a:p>
            <a:r>
              <a:rPr lang="en-GB" dirty="0"/>
              <a:t>I aim to include how this affected public health Wales, the United Kingdom and what affects it had globally. </a:t>
            </a:r>
          </a:p>
        </p:txBody>
      </p:sp>
    </p:spTree>
    <p:extLst>
      <p:ext uri="{BB962C8B-B14F-4D97-AF65-F5344CB8AC3E}">
        <p14:creationId xmlns:p14="http://schemas.microsoft.com/office/powerpoint/2010/main" val="3281603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ABBB1-239F-6122-C3E7-5E9FA446E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Covid-19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0D147-184E-B2BC-4882-4C096E9D27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Coronavirus disease is an infectious disease it is caused by the SARS-CoV-2 virus. (WHO, 2026)</a:t>
            </a:r>
          </a:p>
          <a:p>
            <a:r>
              <a:rPr lang="en-GB" dirty="0"/>
              <a:t>It spreads from an infected person’s mouth and nose </a:t>
            </a:r>
          </a:p>
          <a:p>
            <a:r>
              <a:rPr lang="en-GB" dirty="0"/>
              <a:t>Small particles come out when a person coughs, sneezes, breathes or talks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87B5D3-E475-6C28-2965-141B1EF4BB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Most people will experience mild/moderate respiratory illness</a:t>
            </a:r>
          </a:p>
          <a:p>
            <a:r>
              <a:rPr lang="en-GB" dirty="0"/>
              <a:t>Older people and those with underlying health conditions may become seriously ill</a:t>
            </a:r>
          </a:p>
          <a:p>
            <a:r>
              <a:rPr lang="en-GB" dirty="0"/>
              <a:t>Requiring medical intervention (NHS, 2026)</a:t>
            </a:r>
          </a:p>
          <a:p>
            <a:r>
              <a:rPr lang="en-GB" dirty="0"/>
              <a:t>Symptoms include dry cough, loss of taste/smell, fatigue, shortness of breath, vomiting or </a:t>
            </a:r>
            <a:r>
              <a:rPr lang="en-GB" dirty="0" err="1"/>
              <a:t>diarrhea</a:t>
            </a:r>
            <a:r>
              <a:rPr lang="en-GB" dirty="0"/>
              <a:t>, headaches or muscle aches and a fever (MAYO CLINIC, 2026)</a:t>
            </a:r>
          </a:p>
        </p:txBody>
      </p:sp>
    </p:spTree>
    <p:extLst>
      <p:ext uri="{BB962C8B-B14F-4D97-AF65-F5344CB8AC3E}">
        <p14:creationId xmlns:p14="http://schemas.microsoft.com/office/powerpoint/2010/main" val="345076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D5AE9-D980-FDD0-0FF9-FD651574B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Epidemiologic Triangle Agent Host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DB122-9B98-F9DF-CEA4-3C1A5AA25AC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agent is what caused a disease </a:t>
            </a:r>
          </a:p>
          <a:p>
            <a:r>
              <a:rPr lang="en-GB" dirty="0"/>
              <a:t>The covid-19 disease is believed to have been caused by human contact with an animal (bat) </a:t>
            </a:r>
          </a:p>
          <a:p>
            <a:r>
              <a:rPr lang="en-GB" dirty="0"/>
              <a:t>There are new strains emerging (NIH, 2022)</a:t>
            </a:r>
          </a:p>
          <a:p>
            <a:r>
              <a:rPr lang="en-GB" dirty="0"/>
              <a:t>A host is who/what harbours the disease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B0F200-A934-65AE-268B-7751A354DC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Covid-19 is harboured by humans </a:t>
            </a:r>
          </a:p>
          <a:p>
            <a:r>
              <a:rPr lang="en-GB" dirty="0"/>
              <a:t>Some individuals will carry the disease with no symptoms </a:t>
            </a:r>
          </a:p>
          <a:p>
            <a:r>
              <a:rPr lang="en-GB" dirty="0"/>
              <a:t>Environment </a:t>
            </a:r>
          </a:p>
          <a:p>
            <a:r>
              <a:rPr lang="en-GB" dirty="0"/>
              <a:t>Covid-19 can be spread from droplets from an infected person </a:t>
            </a:r>
          </a:p>
          <a:p>
            <a:r>
              <a:rPr lang="en-GB" dirty="0"/>
              <a:t>On surfaces that people touch and then touch their face (CDC, 2024)</a:t>
            </a:r>
          </a:p>
        </p:txBody>
      </p:sp>
    </p:spTree>
    <p:extLst>
      <p:ext uri="{BB962C8B-B14F-4D97-AF65-F5344CB8AC3E}">
        <p14:creationId xmlns:p14="http://schemas.microsoft.com/office/powerpoint/2010/main" val="3206808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7D74C-78A8-73BA-B252-A040947AF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Chain of infection</a:t>
            </a:r>
            <a:br>
              <a:rPr lang="en-GB" dirty="0"/>
            </a:br>
            <a:r>
              <a:rPr lang="en-GB" dirty="0"/>
              <a:t>Covid-19 was a pandemic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5FAB666-8E64-0F57-050A-C423F0EBB48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04851" y="2874504"/>
            <a:ext cx="5887976" cy="2859546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4C29345-4735-57C7-099A-38424CEEEC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577118" y="2438399"/>
            <a:ext cx="4243281" cy="3807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575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A6103-EAA1-9BF9-49D6-C9C94D17A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 and monitor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4F337-7ACB-EEE1-3A0C-61456D8246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Public Health Wales measured covid-19 by tracking the number of new cases daily </a:t>
            </a:r>
          </a:p>
          <a:p>
            <a:r>
              <a:rPr lang="en-GB" dirty="0"/>
              <a:t>Each health board in Wales tracked and displayed the data </a:t>
            </a:r>
          </a:p>
          <a:p>
            <a:r>
              <a:rPr lang="en-GB" dirty="0"/>
              <a:t>This was shown to the public and those working in the medical field. </a:t>
            </a:r>
          </a:p>
          <a:p>
            <a:r>
              <a:rPr lang="en-GB" dirty="0"/>
              <a:t>The number of deaths was also available for any person to access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AC8DEE-3731-E8D2-E074-95BFFB7732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numbers for the incidence was used to show how fast covid-19 was spreading in a particular area </a:t>
            </a:r>
          </a:p>
          <a:p>
            <a:r>
              <a:rPr lang="en-GB" dirty="0"/>
              <a:t>The hospital admissions could be used to show the spread in areas and how it was affecting individuals</a:t>
            </a:r>
          </a:p>
          <a:p>
            <a:r>
              <a:rPr lang="en-GB" dirty="0"/>
              <a:t>It also helped track who was most vulnerable to the disease</a:t>
            </a:r>
          </a:p>
          <a:p>
            <a:r>
              <a:rPr lang="en-GB" dirty="0"/>
              <a:t>The use of lateral flow testing helped track cases of covid-19(PHW,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5192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BB683-061C-1F82-6D4E-F46E39568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BDD17-FC2A-FD57-E573-54972754E4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the UK there were a number of lock downs</a:t>
            </a:r>
          </a:p>
          <a:p>
            <a:r>
              <a:rPr lang="en-GB" dirty="0"/>
              <a:t>This was to try and slow the spread of covid-19</a:t>
            </a:r>
          </a:p>
          <a:p>
            <a:r>
              <a:rPr lang="en-GB" dirty="0"/>
              <a:t>There was the roll out of vaccinations around Wales and globally  </a:t>
            </a:r>
          </a:p>
          <a:p>
            <a:r>
              <a:rPr lang="en-GB" dirty="0"/>
              <a:t>There were rules put in place for people to stay six feet apart whilst out in the public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0A02C0-5A21-05F6-772D-F0E7DDB363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Later they tried introducing bubbles where a few people could mix </a:t>
            </a:r>
          </a:p>
          <a:p>
            <a:r>
              <a:rPr lang="en-GB" dirty="0"/>
              <a:t>Slowly started to open public places (NHS, 2026) </a:t>
            </a:r>
          </a:p>
          <a:p>
            <a:r>
              <a:rPr lang="en-GB" dirty="0"/>
              <a:t>There was use of Personal protective equipment in public places  </a:t>
            </a:r>
          </a:p>
          <a:p>
            <a:r>
              <a:rPr lang="en-GB" dirty="0"/>
              <a:t>When the chain of infection was broken it would stop the spread.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6812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3E13A-FFDE-C235-512B-01A2BF9C0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Works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C987B-5FF6-50FD-9822-8F52C6D9BBF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Staying away from other people when ill or avoiding people who are ill</a:t>
            </a:r>
          </a:p>
          <a:p>
            <a:r>
              <a:rPr lang="en-GB" dirty="0"/>
              <a:t>Proper hygiene, washing hands </a:t>
            </a:r>
          </a:p>
          <a:p>
            <a:r>
              <a:rPr lang="en-GB" dirty="0"/>
              <a:t>Using face coverings if needed </a:t>
            </a:r>
          </a:p>
          <a:p>
            <a:r>
              <a:rPr lang="en-GB" dirty="0"/>
              <a:t>Using proper equipment when needed </a:t>
            </a:r>
          </a:p>
          <a:p>
            <a:r>
              <a:rPr lang="en-GB" dirty="0"/>
              <a:t>Good ventilation </a:t>
            </a:r>
          </a:p>
          <a:p>
            <a:r>
              <a:rPr lang="en-GB" dirty="0"/>
              <a:t>Challenges for covid-19 can come from people who have covid-19 but do not have symptoms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23160-4DA5-19C4-2EFA-C3773F45042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Covid-19 can also be a problem if people go out and spread the disease not adhering to guidelines</a:t>
            </a:r>
          </a:p>
          <a:p>
            <a:r>
              <a:rPr lang="en-GB" dirty="0"/>
              <a:t> covid 19 being world-wide was a challenge, due to travel and it being very contagious</a:t>
            </a:r>
          </a:p>
          <a:p>
            <a:r>
              <a:rPr lang="en-GB" dirty="0"/>
              <a:t>People not having vaccinations.</a:t>
            </a:r>
          </a:p>
        </p:txBody>
      </p:sp>
    </p:spTree>
    <p:extLst>
      <p:ext uri="{BB962C8B-B14F-4D97-AF65-F5344CB8AC3E}">
        <p14:creationId xmlns:p14="http://schemas.microsoft.com/office/powerpoint/2010/main" val="2925777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6D5C1-5C7E-FEC8-01E3-8D19F7D3C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Covid-19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A1205-BA5C-E635-C246-1BD91D1888D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Covid-19 is still around now and will more than likely be a seasonal disease</a:t>
            </a:r>
          </a:p>
          <a:p>
            <a:r>
              <a:rPr lang="en-GB" dirty="0"/>
              <a:t>it has transitioned into a weaker form to continue infecting hosts</a:t>
            </a:r>
          </a:p>
          <a:p>
            <a:r>
              <a:rPr lang="en-GB" dirty="0"/>
              <a:t>It is world wide</a:t>
            </a:r>
          </a:p>
          <a:p>
            <a:r>
              <a:rPr lang="en-GB" dirty="0"/>
              <a:t>Now has vaccinations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F1912A-6C5E-8B8C-AD27-518BB11E6D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Prevention is key</a:t>
            </a:r>
          </a:p>
          <a:p>
            <a:r>
              <a:rPr lang="en-GB" dirty="0"/>
              <a:t>Staying at home when ill </a:t>
            </a:r>
          </a:p>
          <a:p>
            <a:r>
              <a:rPr lang="en-GB" dirty="0"/>
              <a:t>Helping the NHS during the colder months </a:t>
            </a:r>
          </a:p>
        </p:txBody>
      </p:sp>
    </p:spTree>
    <p:extLst>
      <p:ext uri="{BB962C8B-B14F-4D97-AF65-F5344CB8AC3E}">
        <p14:creationId xmlns:p14="http://schemas.microsoft.com/office/powerpoint/2010/main" val="499890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5019F-9727-34EC-197B-4EFEF7CAD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AD015-B898-A5D4-3BB6-D0169F157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3625"/>
            <a:ext cx="12192000" cy="577612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Centres for Disease Control and Prevention. (2021) Science Brief: SARS-CoV-2 and Surface (Fomite) Transmission for Indoor Community Environments. Available at:</a:t>
            </a:r>
          </a:p>
          <a:p>
            <a:r>
              <a:rPr lang="en-GB" dirty="0"/>
              <a:t>https://archive.cdc.gov/www_cdc_gov/coronavirus/2019-ncov/more/science-and-research/surface-transmission.html (accessed on 15th March 2026) </a:t>
            </a:r>
          </a:p>
          <a:p>
            <a:r>
              <a:rPr lang="en-GB" dirty="0"/>
              <a:t>National Health Service. (2026) Covid-19 Symptoms and what to do. Available at: https://www.nhs.uk/conditions/covid-19/covid-19-symptoms-and-what-to-do/  ( Accessed 10 March)</a:t>
            </a:r>
          </a:p>
          <a:p>
            <a:r>
              <a:rPr lang="en-GB" dirty="0"/>
              <a:t>National Health Service. (2026) How to avoid catching and spreading COVID-19 infection. Available at: Https://phw.nhs.wales/news/challenges-to-public-health-wales-covid-19-surveillance/  (Accessed on 15th March)</a:t>
            </a:r>
          </a:p>
          <a:p>
            <a:r>
              <a:rPr lang="en-GB" dirty="0"/>
              <a:t>National Library of Medicine. (2022) The origins of COVID-19 pandemic. Available at: https://pmc.ncbi.nlm.nih.gov/articles/PMC9874793/ (Accessed 12 March 2026)</a:t>
            </a:r>
          </a:p>
          <a:p>
            <a:r>
              <a:rPr lang="en-GB" dirty="0"/>
              <a:t>Public Health Wales. (2022) Changes to Public Health Wales. Available at: https://www.nhs.uk/conditionqqqqs/covid-19/how-to-avoid-catching-and-spreading-covid-19/  (Accessed on 15th March)</a:t>
            </a:r>
          </a:p>
          <a:p>
            <a:r>
              <a:rPr lang="en-GB" dirty="0"/>
              <a:t>The Mayo Clinic. (2026) Coronavirus Disease 2019. Available at: https://www.mayoclinic.org/diseases-conditions/coronavirus/symptoms-causes/syc-20479963 (Accessed on 12 March 2026)</a:t>
            </a:r>
          </a:p>
          <a:p>
            <a:r>
              <a:rPr lang="en-GB" dirty="0"/>
              <a:t>World health Organisation. (2026) Coronavirus. Available at: https://www.who.int/health-topics/coronavirus#tab=tab_1  (Accessed 10 March 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617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4" ma:contentTypeDescription="Create a new document." ma:contentTypeScope="" ma:versionID="6f8a41eb9e230d200b1139dedf1eb30f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d876da8c6255a55ebcbb1d019083cc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D86A8AF-3712-4851-9A20-A401E20C1C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3DB660E-64DD-4A9E-95EB-FEB40221B47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9B65D3-036D-43EA-AC24-97843B55F595}">
  <ds:schemaRefs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infopath/2007/PartnerControls"/>
    <ds:schemaRef ds:uri="901b7179-a49d-4669-ab88-101a0e80079b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884</Words>
  <Application>Microsoft Office PowerPoint</Application>
  <PresentationFormat>Widescreen</PresentationFormat>
  <Paragraphs>71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Communicable Diseases</vt:lpstr>
      <vt:lpstr>Covid-19</vt:lpstr>
      <vt:lpstr>Epidemiologic Triangle Agent Host Environment</vt:lpstr>
      <vt:lpstr>Chain of infection Covid-19 was a pandemic </vt:lpstr>
      <vt:lpstr>Measure and monitor</vt:lpstr>
      <vt:lpstr>Control</vt:lpstr>
      <vt:lpstr>What Works </vt:lpstr>
      <vt:lpstr>Covid-19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Katherine O'Sullivan (2116596)</dc:creator>
  <cp:lastModifiedBy>Katherine O'Sullivan (2116596)</cp:lastModifiedBy>
  <cp:revision>1</cp:revision>
  <dcterms:created xsi:type="dcterms:W3CDTF">2026-03-23T09:59:33Z</dcterms:created>
  <dcterms:modified xsi:type="dcterms:W3CDTF">2026-03-23T13:22:13Z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