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wdp" ContentType="image/vnd.ms-photo"/>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9"/>
  </p:notesMasterIdLst>
  <p:handoutMasterIdLst>
    <p:handoutMasterId r:id="rId50"/>
  </p:handoutMasterIdLst>
  <p:sldIdLst>
    <p:sldId id="300" r:id="rId2"/>
    <p:sldId id="305" r:id="rId3"/>
    <p:sldId id="306" r:id="rId4"/>
    <p:sldId id="308" r:id="rId5"/>
    <p:sldId id="329" r:id="rId6"/>
    <p:sldId id="309" r:id="rId7"/>
    <p:sldId id="330" r:id="rId8"/>
    <p:sldId id="310" r:id="rId9"/>
    <p:sldId id="311" r:id="rId10"/>
    <p:sldId id="314" r:id="rId11"/>
    <p:sldId id="312" r:id="rId12"/>
    <p:sldId id="315" r:id="rId13"/>
    <p:sldId id="317" r:id="rId14"/>
    <p:sldId id="319" r:id="rId15"/>
    <p:sldId id="320" r:id="rId16"/>
    <p:sldId id="292" r:id="rId17"/>
    <p:sldId id="326" r:id="rId18"/>
    <p:sldId id="291" r:id="rId19"/>
    <p:sldId id="321" r:id="rId20"/>
    <p:sldId id="322" r:id="rId21"/>
    <p:sldId id="323" r:id="rId22"/>
    <p:sldId id="324" r:id="rId23"/>
    <p:sldId id="325" r:id="rId24"/>
    <p:sldId id="264" r:id="rId25"/>
    <p:sldId id="260" r:id="rId26"/>
    <p:sldId id="307" r:id="rId27"/>
    <p:sldId id="287" r:id="rId28"/>
    <p:sldId id="257" r:id="rId29"/>
    <p:sldId id="258" r:id="rId30"/>
    <p:sldId id="288" r:id="rId31"/>
    <p:sldId id="271" r:id="rId32"/>
    <p:sldId id="272" r:id="rId33"/>
    <p:sldId id="294" r:id="rId34"/>
    <p:sldId id="293" r:id="rId35"/>
    <p:sldId id="295" r:id="rId36"/>
    <p:sldId id="296" r:id="rId37"/>
    <p:sldId id="266" r:id="rId38"/>
    <p:sldId id="267" r:id="rId39"/>
    <p:sldId id="268" r:id="rId40"/>
    <p:sldId id="289" r:id="rId41"/>
    <p:sldId id="269" r:id="rId42"/>
    <p:sldId id="262" r:id="rId43"/>
    <p:sldId id="316" r:id="rId44"/>
    <p:sldId id="327" r:id="rId45"/>
    <p:sldId id="328" r:id="rId46"/>
    <p:sldId id="304" r:id="rId47"/>
    <p:sldId id="285" r:id="rId4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30"/>
  </p:normalViewPr>
  <p:slideViewPr>
    <p:cSldViewPr snapToGrid="0" snapToObjects="1">
      <p:cViewPr varScale="1">
        <p:scale>
          <a:sx n="63" d="100"/>
          <a:sy n="63" d="100"/>
        </p:scale>
        <p:origin x="902" y="24"/>
      </p:cViewPr>
      <p:guideLst>
        <p:guide orient="horz" pos="2160"/>
        <p:guide pos="2880"/>
      </p:guideLst>
    </p:cSldViewPr>
  </p:slideViewPr>
  <p:notesTextViewPr>
    <p:cViewPr>
      <p:scale>
        <a:sx n="100" d="100"/>
        <a:sy n="100" d="100"/>
      </p:scale>
      <p:origin x="0" y="0"/>
    </p:cViewPr>
  </p:notesTextViewPr>
  <p:notesViewPr>
    <p:cSldViewPr snapToGrid="0" snapToObjects="1">
      <p:cViewPr varScale="1">
        <p:scale>
          <a:sx n="50" d="100"/>
          <a:sy n="50" d="100"/>
        </p:scale>
        <p:origin x="2153" y="43"/>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1"/>
            <a:ext cx="2971800" cy="458788"/>
          </a:xfrm>
          <a:prstGeom prst="rect">
            <a:avLst/>
          </a:prstGeom>
        </p:spPr>
        <p:txBody>
          <a:bodyPr vert="horz" lIns="91440" tIns="45720" rIns="91440" bIns="45720" rtlCol="0"/>
          <a:lstStyle>
            <a:lvl1pPr algn="r">
              <a:defRPr sz="1200"/>
            </a:lvl1pPr>
          </a:lstStyle>
          <a:p>
            <a:fld id="{3ADF5C9B-95FC-8541-8BDB-3BD216200550}" type="datetimeFigureOut">
              <a:rPr lang="en-US" smtClean="0"/>
              <a:t>1/26/2020</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4F55EAF-82F7-944F-9BA5-8CA9C725506D}" type="slidenum">
              <a:rPr lang="en-US" smtClean="0"/>
              <a:t>‹#›</a:t>
            </a:fld>
            <a:endParaRPr lang="en-US"/>
          </a:p>
        </p:txBody>
      </p:sp>
    </p:spTree>
    <p:extLst>
      <p:ext uri="{BB962C8B-B14F-4D97-AF65-F5344CB8AC3E}">
        <p14:creationId xmlns:p14="http://schemas.microsoft.com/office/powerpoint/2010/main" val="5548386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1"/>
            <a:ext cx="2971800" cy="458788"/>
          </a:xfrm>
          <a:prstGeom prst="rect">
            <a:avLst/>
          </a:prstGeom>
        </p:spPr>
        <p:txBody>
          <a:bodyPr vert="horz" lIns="91440" tIns="45720" rIns="91440" bIns="45720" rtlCol="0"/>
          <a:lstStyle>
            <a:lvl1pPr algn="r">
              <a:defRPr sz="1200"/>
            </a:lvl1pPr>
          </a:lstStyle>
          <a:p>
            <a:fld id="{2FF5D3C3-89BD-3D42-932B-73A1FD78ED1C}" type="datetimeFigureOut">
              <a:rPr lang="en-US" smtClean="0"/>
              <a:t>1/26/2020</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49"/>
            <a:ext cx="5486400" cy="3600451"/>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CE1FCCD-45FC-C543-BA1E-3D253F17A3CC}" type="slidenum">
              <a:rPr lang="en-US" smtClean="0"/>
              <a:t>‹#›</a:t>
            </a:fld>
            <a:endParaRPr lang="en-US"/>
          </a:p>
        </p:txBody>
      </p:sp>
    </p:spTree>
    <p:extLst>
      <p:ext uri="{BB962C8B-B14F-4D97-AF65-F5344CB8AC3E}">
        <p14:creationId xmlns:p14="http://schemas.microsoft.com/office/powerpoint/2010/main" val="9351220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err="1" smtClean="0"/>
              <a:t>Difreintedd</a:t>
            </a:r>
            <a:r>
              <a:rPr lang="en-US" b="1" dirty="0" smtClean="0"/>
              <a:t> – </a:t>
            </a:r>
            <a:r>
              <a:rPr lang="en-US" b="1" dirty="0" err="1" smtClean="0"/>
              <a:t>beth</a:t>
            </a:r>
            <a:r>
              <a:rPr lang="en-US" b="1" dirty="0" smtClean="0"/>
              <a:t> </a:t>
            </a:r>
            <a:r>
              <a:rPr lang="en-US" b="1" dirty="0" err="1" smtClean="0"/>
              <a:t>yw’r</a:t>
            </a:r>
            <a:r>
              <a:rPr lang="en-US" b="1" dirty="0" smtClean="0"/>
              <a:t> </a:t>
            </a:r>
            <a:r>
              <a:rPr lang="en-US" b="1" dirty="0" err="1" smtClean="0"/>
              <a:t>agweddau</a:t>
            </a:r>
            <a:r>
              <a:rPr lang="en-US" b="1" dirty="0" smtClean="0"/>
              <a:t> </a:t>
            </a:r>
            <a:r>
              <a:rPr lang="en-US" b="1" dirty="0" err="1" smtClean="0"/>
              <a:t>gwahanol</a:t>
            </a:r>
            <a:r>
              <a:rPr lang="en-US" b="1" dirty="0" smtClean="0"/>
              <a:t>?</a:t>
            </a:r>
            <a:br>
              <a:rPr lang="en-US" b="1" dirty="0" smtClean="0"/>
            </a:br>
            <a:r>
              <a:rPr lang="en-US" b="1" dirty="0" smtClean="0"/>
              <a:t/>
            </a:r>
            <a:br>
              <a:rPr lang="en-US" b="1" dirty="0" smtClean="0"/>
            </a:br>
            <a:r>
              <a:rPr lang="en-US" b="1" i="1" dirty="0" smtClean="0"/>
              <a:t>Deprivation – what are the different aspects? </a:t>
            </a:r>
            <a:endParaRPr lang="en-GB" dirty="0"/>
          </a:p>
        </p:txBody>
      </p:sp>
      <p:sp>
        <p:nvSpPr>
          <p:cNvPr id="4" name="Slide Number Placeholder 3"/>
          <p:cNvSpPr>
            <a:spLocks noGrp="1"/>
          </p:cNvSpPr>
          <p:nvPr>
            <p:ph type="sldNum" sz="quarter" idx="10"/>
          </p:nvPr>
        </p:nvSpPr>
        <p:spPr/>
        <p:txBody>
          <a:bodyPr/>
          <a:lstStyle/>
          <a:p>
            <a:fld id="{0CE1FCCD-45FC-C543-BA1E-3D253F17A3CC}" type="slidenum">
              <a:rPr lang="en-US" smtClean="0"/>
              <a:t>2</a:t>
            </a:fld>
            <a:endParaRPr lang="en-US"/>
          </a:p>
        </p:txBody>
      </p:sp>
    </p:spTree>
    <p:extLst>
      <p:ext uri="{BB962C8B-B14F-4D97-AF65-F5344CB8AC3E}">
        <p14:creationId xmlns:p14="http://schemas.microsoft.com/office/powerpoint/2010/main" val="24847656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E1FCCD-45FC-C543-BA1E-3D253F17A3CC}" type="slidenum">
              <a:rPr lang="en-US" smtClean="0"/>
              <a:t>3</a:t>
            </a:fld>
            <a:endParaRPr lang="en-US"/>
          </a:p>
        </p:txBody>
      </p:sp>
    </p:spTree>
    <p:extLst>
      <p:ext uri="{BB962C8B-B14F-4D97-AF65-F5344CB8AC3E}">
        <p14:creationId xmlns:p14="http://schemas.microsoft.com/office/powerpoint/2010/main" val="41251670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E1FCCD-45FC-C543-BA1E-3D253F17A3CC}" type="slidenum">
              <a:rPr lang="en-US" smtClean="0"/>
              <a:t>4</a:t>
            </a:fld>
            <a:endParaRPr lang="en-US"/>
          </a:p>
        </p:txBody>
      </p:sp>
    </p:spTree>
    <p:extLst>
      <p:ext uri="{BB962C8B-B14F-4D97-AF65-F5344CB8AC3E}">
        <p14:creationId xmlns:p14="http://schemas.microsoft.com/office/powerpoint/2010/main" val="42581560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E1FCCD-45FC-C543-BA1E-3D253F17A3CC}" type="slidenum">
              <a:rPr lang="en-US" smtClean="0"/>
              <a:t>5</a:t>
            </a:fld>
            <a:endParaRPr lang="en-US"/>
          </a:p>
        </p:txBody>
      </p:sp>
    </p:spTree>
    <p:extLst>
      <p:ext uri="{BB962C8B-B14F-4D97-AF65-F5344CB8AC3E}">
        <p14:creationId xmlns:p14="http://schemas.microsoft.com/office/powerpoint/2010/main" val="39576398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E1FCCD-45FC-C543-BA1E-3D253F17A3CC}" type="slidenum">
              <a:rPr lang="en-US" smtClean="0"/>
              <a:t>6</a:t>
            </a:fld>
            <a:endParaRPr lang="en-US"/>
          </a:p>
        </p:txBody>
      </p:sp>
    </p:spTree>
    <p:extLst>
      <p:ext uri="{BB962C8B-B14F-4D97-AF65-F5344CB8AC3E}">
        <p14:creationId xmlns:p14="http://schemas.microsoft.com/office/powerpoint/2010/main" val="7536896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E1FCCD-45FC-C543-BA1E-3D253F17A3CC}" type="slidenum">
              <a:rPr lang="en-US" smtClean="0"/>
              <a:t>7</a:t>
            </a:fld>
            <a:endParaRPr lang="en-US"/>
          </a:p>
        </p:txBody>
      </p:sp>
    </p:spTree>
    <p:extLst>
      <p:ext uri="{BB962C8B-B14F-4D97-AF65-F5344CB8AC3E}">
        <p14:creationId xmlns:p14="http://schemas.microsoft.com/office/powerpoint/2010/main" val="24732230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E1FCCD-45FC-C543-BA1E-3D253F17A3CC}" type="slidenum">
              <a:rPr lang="en-US" smtClean="0"/>
              <a:t>8</a:t>
            </a:fld>
            <a:endParaRPr lang="en-US"/>
          </a:p>
        </p:txBody>
      </p:sp>
    </p:spTree>
    <p:extLst>
      <p:ext uri="{BB962C8B-B14F-4D97-AF65-F5344CB8AC3E}">
        <p14:creationId xmlns:p14="http://schemas.microsoft.com/office/powerpoint/2010/main" val="34597004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E1FCCD-45FC-C543-BA1E-3D253F17A3CC}" type="slidenum">
              <a:rPr lang="en-US" smtClean="0"/>
              <a:t>9</a:t>
            </a:fld>
            <a:endParaRPr lang="en-US"/>
          </a:p>
        </p:txBody>
      </p:sp>
    </p:spTree>
    <p:extLst>
      <p:ext uri="{BB962C8B-B14F-4D97-AF65-F5344CB8AC3E}">
        <p14:creationId xmlns:p14="http://schemas.microsoft.com/office/powerpoint/2010/main" val="3987460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E1FCCD-45FC-C543-BA1E-3D253F17A3CC}" type="slidenum">
              <a:rPr lang="en-US" smtClean="0"/>
              <a:t>10</a:t>
            </a:fld>
            <a:endParaRPr lang="en-US"/>
          </a:p>
        </p:txBody>
      </p:sp>
    </p:spTree>
    <p:extLst>
      <p:ext uri="{BB962C8B-B14F-4D97-AF65-F5344CB8AC3E}">
        <p14:creationId xmlns:p14="http://schemas.microsoft.com/office/powerpoint/2010/main" val="38977903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E1FCCD-45FC-C543-BA1E-3D253F17A3CC}" type="slidenum">
              <a:rPr lang="en-US" smtClean="0"/>
              <a:t>11</a:t>
            </a:fld>
            <a:endParaRPr lang="en-US"/>
          </a:p>
        </p:txBody>
      </p:sp>
    </p:spTree>
    <p:extLst>
      <p:ext uri="{BB962C8B-B14F-4D97-AF65-F5344CB8AC3E}">
        <p14:creationId xmlns:p14="http://schemas.microsoft.com/office/powerpoint/2010/main" val="10588423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E1FCCD-45FC-C543-BA1E-3D253F17A3CC}" type="slidenum">
              <a:rPr lang="en-US" smtClean="0"/>
              <a:t>12</a:t>
            </a:fld>
            <a:endParaRPr lang="en-US"/>
          </a:p>
        </p:txBody>
      </p:sp>
    </p:spTree>
    <p:extLst>
      <p:ext uri="{BB962C8B-B14F-4D97-AF65-F5344CB8AC3E}">
        <p14:creationId xmlns:p14="http://schemas.microsoft.com/office/powerpoint/2010/main" val="37452980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Peter Rolf -64, 26 </a:t>
            </a:r>
            <a:r>
              <a:rPr lang="en-US" dirty="0" err="1" smtClean="0"/>
              <a:t>chn</a:t>
            </a:r>
            <a:r>
              <a:rPr lang="en-US" dirty="0" smtClean="0"/>
              <a:t> claiming £500K p a</a:t>
            </a:r>
          </a:p>
          <a:p>
            <a:pPr marL="514350" indent="-514350">
              <a:buFont typeface="+mj-lt"/>
              <a:buAutoNum type="arabicPeriod"/>
            </a:pPr>
            <a:r>
              <a:rPr lang="en-US" sz="1200" dirty="0" smtClean="0"/>
              <a:t>'</a:t>
            </a:r>
            <a:r>
              <a:rPr lang="en-US" sz="1200" dirty="0" err="1" smtClean="0"/>
              <a:t>Maent</a:t>
            </a:r>
            <a:r>
              <a:rPr lang="en-US" sz="1200" dirty="0" smtClean="0"/>
              <a:t>' </a:t>
            </a:r>
            <a:r>
              <a:rPr lang="en-US" sz="1200" dirty="0" err="1" smtClean="0"/>
              <a:t>yn</a:t>
            </a:r>
            <a:r>
              <a:rPr lang="en-US" sz="1200" dirty="0" smtClean="0"/>
              <a:t> </a:t>
            </a:r>
            <a:r>
              <a:rPr lang="en-US" sz="1200" dirty="0" err="1" smtClean="0"/>
              <a:t>ddiog</a:t>
            </a:r>
            <a:r>
              <a:rPr lang="en-US" sz="1200" dirty="0" smtClean="0"/>
              <a:t> ac </a:t>
            </a:r>
            <a:r>
              <a:rPr lang="en-US" sz="1200" dirty="0" err="1" smtClean="0"/>
              <a:t>nid</a:t>
            </a:r>
            <a:r>
              <a:rPr lang="en-US" sz="1200" dirty="0" smtClean="0"/>
              <a:t> </a:t>
            </a:r>
            <a:r>
              <a:rPr lang="en-US" sz="1200" dirty="0" err="1" smtClean="0"/>
              <a:t>ydynt</a:t>
            </a:r>
            <a:r>
              <a:rPr lang="en-US" sz="1200" dirty="0" smtClean="0"/>
              <a:t> am </a:t>
            </a:r>
            <a:r>
              <a:rPr lang="en-US" sz="1200" dirty="0" err="1" smtClean="0"/>
              <a:t>weithio</a:t>
            </a:r>
            <a:endParaRPr lang="en-US" sz="1200" dirty="0" smtClean="0"/>
          </a:p>
          <a:p>
            <a:pPr marL="514350" indent="-514350">
              <a:buFont typeface="+mj-lt"/>
              <a:buAutoNum type="arabicPeriod"/>
            </a:pPr>
            <a:r>
              <a:rPr lang="en-US" sz="1200" dirty="0" smtClean="0"/>
              <a:t>'</a:t>
            </a:r>
            <a:r>
              <a:rPr lang="en-US" sz="1200" dirty="0" err="1" smtClean="0"/>
              <a:t>Maent</a:t>
            </a:r>
            <a:r>
              <a:rPr lang="en-US" sz="1200" dirty="0" smtClean="0"/>
              <a:t>' </a:t>
            </a:r>
            <a:r>
              <a:rPr lang="en-US" sz="1200" dirty="0" err="1" smtClean="0"/>
              <a:t>yn</a:t>
            </a:r>
            <a:r>
              <a:rPr lang="en-US" sz="1200" dirty="0" smtClean="0"/>
              <a:t> </a:t>
            </a:r>
            <a:r>
              <a:rPr lang="en-US" sz="1200" dirty="0" err="1" smtClean="0"/>
              <a:t>gaeth</a:t>
            </a:r>
            <a:r>
              <a:rPr lang="en-US" sz="1200" dirty="0" smtClean="0"/>
              <a:t> </a:t>
            </a:r>
            <a:r>
              <a:rPr lang="en-US" sz="1200" dirty="0" err="1" smtClean="0"/>
              <a:t>i</a:t>
            </a:r>
            <a:r>
              <a:rPr lang="en-US" sz="1200" dirty="0" smtClean="0"/>
              <a:t> </a:t>
            </a:r>
            <a:r>
              <a:rPr lang="en-US" sz="1200" dirty="0" err="1" smtClean="0"/>
              <a:t>yfed</a:t>
            </a:r>
            <a:r>
              <a:rPr lang="en-US" sz="1200" dirty="0" smtClean="0"/>
              <a:t> a </a:t>
            </a:r>
            <a:r>
              <a:rPr lang="en-US" sz="1200" dirty="0" err="1" smtClean="0"/>
              <a:t>chyffuriau</a:t>
            </a:r>
            <a:endParaRPr lang="en-US" sz="1200" dirty="0" smtClean="0"/>
          </a:p>
          <a:p>
            <a:pPr marL="514350" indent="-514350">
              <a:buFont typeface="+mj-lt"/>
              <a:buAutoNum type="arabicPeriod"/>
            </a:pPr>
            <a:r>
              <a:rPr lang="en-US" sz="1200" dirty="0" err="1" smtClean="0"/>
              <a:t>Nid</a:t>
            </a:r>
            <a:r>
              <a:rPr lang="en-US" sz="1200" dirty="0" smtClean="0"/>
              <a:t> </a:t>
            </a:r>
            <a:r>
              <a:rPr lang="en-US" sz="1200" dirty="0" err="1" smtClean="0"/>
              <a:t>ydynt</a:t>
            </a:r>
            <a:r>
              <a:rPr lang="en-US" sz="1200" dirty="0" smtClean="0"/>
              <a:t> </a:t>
            </a:r>
            <a:r>
              <a:rPr lang="en-US" sz="1200" dirty="0" err="1" smtClean="0"/>
              <a:t>yn</a:t>
            </a:r>
            <a:r>
              <a:rPr lang="en-US" sz="1200" dirty="0" smtClean="0"/>
              <a:t> </a:t>
            </a:r>
            <a:r>
              <a:rPr lang="en-US" sz="1200" dirty="0" err="1" smtClean="0"/>
              <a:t>wirioneddol</a:t>
            </a:r>
            <a:r>
              <a:rPr lang="en-US" sz="1200" dirty="0" smtClean="0"/>
              <a:t> </a:t>
            </a:r>
            <a:r>
              <a:rPr lang="en-US" sz="1200" dirty="0" err="1" smtClean="0"/>
              <a:t>wael</a:t>
            </a:r>
            <a:r>
              <a:rPr lang="en-US" sz="1200" dirty="0" smtClean="0"/>
              <a:t> - </a:t>
            </a:r>
            <a:r>
              <a:rPr lang="en-US" sz="1200" dirty="0" err="1" smtClean="0"/>
              <a:t>nid</a:t>
            </a:r>
            <a:r>
              <a:rPr lang="en-US" sz="1200" dirty="0" smtClean="0"/>
              <a:t> </a:t>
            </a:r>
            <a:r>
              <a:rPr lang="en-US" sz="1200" dirty="0" err="1" smtClean="0"/>
              <a:t>ydynt</a:t>
            </a:r>
            <a:r>
              <a:rPr lang="en-US" sz="1200" dirty="0" smtClean="0"/>
              <a:t> </a:t>
            </a:r>
            <a:r>
              <a:rPr lang="en-US" sz="1200" dirty="0" err="1" smtClean="0"/>
              <a:t>yn</a:t>
            </a:r>
            <a:r>
              <a:rPr lang="en-US" sz="1200" dirty="0" smtClean="0"/>
              <a:t> </a:t>
            </a:r>
            <a:r>
              <a:rPr lang="en-US" sz="1200" dirty="0" err="1" smtClean="0"/>
              <a:t>rheoli</a:t>
            </a:r>
            <a:r>
              <a:rPr lang="en-US" sz="1200" dirty="0" smtClean="0"/>
              <a:t> </a:t>
            </a:r>
            <a:r>
              <a:rPr lang="en-US" sz="1200" dirty="0" err="1" smtClean="0"/>
              <a:t>eu</a:t>
            </a:r>
            <a:r>
              <a:rPr lang="en-US" sz="1200" dirty="0" smtClean="0"/>
              <a:t> </a:t>
            </a:r>
            <a:r>
              <a:rPr lang="en-US" sz="1200" dirty="0" err="1" smtClean="0"/>
              <a:t>harian</a:t>
            </a:r>
            <a:r>
              <a:rPr lang="en-US" sz="1200" dirty="0" smtClean="0"/>
              <a:t> </a:t>
            </a:r>
            <a:r>
              <a:rPr lang="en-US" sz="1200" dirty="0" err="1" smtClean="0"/>
              <a:t>yn</a:t>
            </a:r>
            <a:r>
              <a:rPr lang="en-US" sz="1200" dirty="0" smtClean="0"/>
              <a:t> </a:t>
            </a:r>
            <a:r>
              <a:rPr lang="en-US" sz="1200" dirty="0" err="1" smtClean="0"/>
              <a:t>iawn</a:t>
            </a:r>
            <a:endParaRPr lang="en-US" sz="1200" dirty="0" smtClean="0"/>
          </a:p>
          <a:p>
            <a:pPr marL="514350" indent="-514350">
              <a:buFont typeface="+mj-lt"/>
              <a:buAutoNum type="arabicPeriod"/>
            </a:pPr>
            <a:r>
              <a:rPr lang="en-US" sz="1200" dirty="0" smtClean="0"/>
              <a:t>'</a:t>
            </a:r>
            <a:r>
              <a:rPr lang="en-US" sz="1200" dirty="0" err="1" smtClean="0"/>
              <a:t>Maen</a:t>
            </a:r>
            <a:r>
              <a:rPr lang="en-US" sz="1200" dirty="0" smtClean="0"/>
              <a:t> </a:t>
            </a:r>
            <a:r>
              <a:rPr lang="en-US" sz="1200" dirty="0" err="1" smtClean="0"/>
              <a:t>nhw</a:t>
            </a:r>
            <a:r>
              <a:rPr lang="en-US" sz="1200" dirty="0" smtClean="0"/>
              <a:t>' </a:t>
            </a:r>
            <a:r>
              <a:rPr lang="en-US" sz="1200" dirty="0" err="1" smtClean="0"/>
              <a:t>ar</a:t>
            </a:r>
            <a:r>
              <a:rPr lang="en-US" sz="1200" dirty="0" smtClean="0"/>
              <a:t> y </a:t>
            </a:r>
            <a:r>
              <a:rPr lang="en-US" sz="1200" dirty="0" err="1" smtClean="0"/>
              <a:t>ffidil</a:t>
            </a:r>
            <a:r>
              <a:rPr lang="en-US" sz="1200" dirty="0" smtClean="0"/>
              <a:t>’</a:t>
            </a:r>
          </a:p>
          <a:p>
            <a:pPr marL="514350" indent="-514350">
              <a:buFont typeface="+mj-lt"/>
              <a:buAutoNum type="arabicPeriod"/>
            </a:pPr>
            <a:r>
              <a:rPr lang="en-US" sz="1200" dirty="0" smtClean="0"/>
              <a:t>Mae </a:t>
            </a:r>
            <a:r>
              <a:rPr lang="en-US" sz="1200" dirty="0" err="1" smtClean="0"/>
              <a:t>ganddynt</a:t>
            </a:r>
            <a:r>
              <a:rPr lang="en-US" sz="1200" dirty="0" smtClean="0"/>
              <a:t>' </a:t>
            </a:r>
            <a:r>
              <a:rPr lang="en-US" sz="1200" dirty="0" err="1" smtClean="0"/>
              <a:t>fywyd</a:t>
            </a:r>
            <a:r>
              <a:rPr lang="en-US" sz="1200" dirty="0" smtClean="0"/>
              <a:t> </a:t>
            </a:r>
            <a:r>
              <a:rPr lang="en-US" sz="1200" dirty="0" err="1" smtClean="0"/>
              <a:t>hawdd</a:t>
            </a:r>
            <a:r>
              <a:rPr lang="en-US" sz="1200" dirty="0" smtClean="0"/>
              <a:t> </a:t>
            </a:r>
            <a:r>
              <a:rPr lang="en-US" sz="1200" dirty="0" err="1" smtClean="0"/>
              <a:t>ar</a:t>
            </a:r>
            <a:r>
              <a:rPr lang="en-US" sz="1200" dirty="0" smtClean="0"/>
              <a:t> </a:t>
            </a:r>
            <a:r>
              <a:rPr lang="en-US" sz="1200" dirty="0" err="1" smtClean="0"/>
              <a:t>fudd-daliadau</a:t>
            </a:r>
            <a:r>
              <a:rPr lang="en-US" sz="1200" dirty="0" smtClean="0"/>
              <a:t>  </a:t>
            </a:r>
          </a:p>
          <a:p>
            <a:pPr marL="514350" indent="-514350">
              <a:buFont typeface="+mj-lt"/>
              <a:buAutoNum type="arabicPeriod"/>
            </a:pPr>
            <a:r>
              <a:rPr lang="en-US" sz="1200" dirty="0" smtClean="0"/>
              <a:t>'</a:t>
            </a:r>
            <a:r>
              <a:rPr lang="en-US" sz="1200" dirty="0" err="1" smtClean="0"/>
              <a:t>Maent</a:t>
            </a:r>
            <a:r>
              <a:rPr lang="en-US" sz="1200" dirty="0" smtClean="0"/>
              <a:t>' </a:t>
            </a:r>
            <a:r>
              <a:rPr lang="en-US" sz="1200" dirty="0" err="1" smtClean="0"/>
              <a:t>wedi</a:t>
            </a:r>
            <a:r>
              <a:rPr lang="en-US" sz="1200" dirty="0" smtClean="0"/>
              <a:t> </a:t>
            </a:r>
            <a:r>
              <a:rPr lang="en-US" sz="1200" dirty="0" err="1" smtClean="0"/>
              <a:t>achosi'r</a:t>
            </a:r>
            <a:r>
              <a:rPr lang="en-US" sz="1200" dirty="0" smtClean="0"/>
              <a:t> </a:t>
            </a:r>
            <a:r>
              <a:rPr lang="en-US" sz="1200" dirty="0" err="1" smtClean="0"/>
              <a:t>diffyg</a:t>
            </a:r>
            <a:r>
              <a:rPr lang="en-US" sz="1200" dirty="0" smtClean="0"/>
              <a:t> </a:t>
            </a:r>
            <a:r>
              <a:rPr lang="en-US" sz="1200" dirty="0" err="1" smtClean="0"/>
              <a:t>arian</a:t>
            </a:r>
            <a:endParaRPr lang="en-US" sz="1200" dirty="0" smtClean="0"/>
          </a:p>
          <a:p>
            <a:endParaRPr lang="en-US" dirty="0"/>
          </a:p>
        </p:txBody>
      </p:sp>
      <p:sp>
        <p:nvSpPr>
          <p:cNvPr id="4" name="Slide Number Placeholder 3"/>
          <p:cNvSpPr>
            <a:spLocks noGrp="1"/>
          </p:cNvSpPr>
          <p:nvPr>
            <p:ph type="sldNum" sz="quarter" idx="10"/>
          </p:nvPr>
        </p:nvSpPr>
        <p:spPr/>
        <p:txBody>
          <a:bodyPr/>
          <a:lstStyle/>
          <a:p>
            <a:fld id="{75990BFE-DE25-5C44-A4D5-280D50A9A422}" type="slidenum">
              <a:rPr lang="en-US" smtClean="0"/>
              <a:t>13</a:t>
            </a:fld>
            <a:endParaRPr lang="en-US"/>
          </a:p>
        </p:txBody>
      </p:sp>
    </p:spTree>
    <p:extLst>
      <p:ext uri="{BB962C8B-B14F-4D97-AF65-F5344CB8AC3E}">
        <p14:creationId xmlns:p14="http://schemas.microsoft.com/office/powerpoint/2010/main" val="13105790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E1FCCD-45FC-C543-BA1E-3D253F17A3CC}" type="slidenum">
              <a:rPr lang="en-US" smtClean="0"/>
              <a:t>14</a:t>
            </a:fld>
            <a:endParaRPr lang="en-US"/>
          </a:p>
        </p:txBody>
      </p:sp>
    </p:spTree>
    <p:extLst>
      <p:ext uri="{BB962C8B-B14F-4D97-AF65-F5344CB8AC3E}">
        <p14:creationId xmlns:p14="http://schemas.microsoft.com/office/powerpoint/2010/main" val="251469795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E1FCCD-45FC-C543-BA1E-3D253F17A3CC}" type="slidenum">
              <a:rPr lang="en-US" smtClean="0"/>
              <a:t>15</a:t>
            </a:fld>
            <a:endParaRPr lang="en-US"/>
          </a:p>
        </p:txBody>
      </p:sp>
    </p:spTree>
    <p:extLst>
      <p:ext uri="{BB962C8B-B14F-4D97-AF65-F5344CB8AC3E}">
        <p14:creationId xmlns:p14="http://schemas.microsoft.com/office/powerpoint/2010/main" val="95374245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E1FCCD-45FC-C543-BA1E-3D253F17A3CC}" type="slidenum">
              <a:rPr lang="en-US" smtClean="0"/>
              <a:t>16</a:t>
            </a:fld>
            <a:endParaRPr lang="en-US"/>
          </a:p>
        </p:txBody>
      </p:sp>
    </p:spTree>
    <p:extLst>
      <p:ext uri="{BB962C8B-B14F-4D97-AF65-F5344CB8AC3E}">
        <p14:creationId xmlns:p14="http://schemas.microsoft.com/office/powerpoint/2010/main" val="136518639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E1FCCD-45FC-C543-BA1E-3D253F17A3CC}" type="slidenum">
              <a:rPr lang="en-US" smtClean="0"/>
              <a:t>17</a:t>
            </a:fld>
            <a:endParaRPr lang="en-US"/>
          </a:p>
        </p:txBody>
      </p:sp>
    </p:spTree>
    <p:extLst>
      <p:ext uri="{BB962C8B-B14F-4D97-AF65-F5344CB8AC3E}">
        <p14:creationId xmlns:p14="http://schemas.microsoft.com/office/powerpoint/2010/main" val="221708788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E1FCCD-45FC-C543-BA1E-3D253F17A3CC}" type="slidenum">
              <a:rPr lang="en-US" smtClean="0"/>
              <a:t>18</a:t>
            </a:fld>
            <a:endParaRPr lang="en-US"/>
          </a:p>
        </p:txBody>
      </p:sp>
    </p:spTree>
    <p:extLst>
      <p:ext uri="{BB962C8B-B14F-4D97-AF65-F5344CB8AC3E}">
        <p14:creationId xmlns:p14="http://schemas.microsoft.com/office/powerpoint/2010/main" val="75129188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E1FCCD-45FC-C543-BA1E-3D253F17A3CC}" type="slidenum">
              <a:rPr lang="en-US" smtClean="0"/>
              <a:t>19</a:t>
            </a:fld>
            <a:endParaRPr lang="en-US"/>
          </a:p>
        </p:txBody>
      </p:sp>
    </p:spTree>
    <p:extLst>
      <p:ext uri="{BB962C8B-B14F-4D97-AF65-F5344CB8AC3E}">
        <p14:creationId xmlns:p14="http://schemas.microsoft.com/office/powerpoint/2010/main" val="183281514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E1FCCD-45FC-C543-BA1E-3D253F17A3CC}" type="slidenum">
              <a:rPr lang="en-US" smtClean="0"/>
              <a:t>20</a:t>
            </a:fld>
            <a:endParaRPr lang="en-US"/>
          </a:p>
        </p:txBody>
      </p:sp>
    </p:spTree>
    <p:extLst>
      <p:ext uri="{BB962C8B-B14F-4D97-AF65-F5344CB8AC3E}">
        <p14:creationId xmlns:p14="http://schemas.microsoft.com/office/powerpoint/2010/main" val="163433884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E1FCCD-45FC-C543-BA1E-3D253F17A3CC}" type="slidenum">
              <a:rPr lang="en-US" smtClean="0"/>
              <a:t>21</a:t>
            </a:fld>
            <a:endParaRPr lang="en-US"/>
          </a:p>
        </p:txBody>
      </p:sp>
    </p:spTree>
    <p:extLst>
      <p:ext uri="{BB962C8B-B14F-4D97-AF65-F5344CB8AC3E}">
        <p14:creationId xmlns:p14="http://schemas.microsoft.com/office/powerpoint/2010/main" val="9115692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E1FCCD-45FC-C543-BA1E-3D253F17A3CC}" type="slidenum">
              <a:rPr lang="en-US" smtClean="0"/>
              <a:t>22</a:t>
            </a:fld>
            <a:endParaRPr lang="en-US"/>
          </a:p>
        </p:txBody>
      </p:sp>
    </p:spTree>
    <p:extLst>
      <p:ext uri="{BB962C8B-B14F-4D97-AF65-F5344CB8AC3E}">
        <p14:creationId xmlns:p14="http://schemas.microsoft.com/office/powerpoint/2010/main" val="45176862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E1FCCD-45FC-C543-BA1E-3D253F17A3CC}" type="slidenum">
              <a:rPr lang="en-US" smtClean="0"/>
              <a:t>23</a:t>
            </a:fld>
            <a:endParaRPr lang="en-US"/>
          </a:p>
        </p:txBody>
      </p:sp>
    </p:spTree>
    <p:extLst>
      <p:ext uri="{BB962C8B-B14F-4D97-AF65-F5344CB8AC3E}">
        <p14:creationId xmlns:p14="http://schemas.microsoft.com/office/powerpoint/2010/main" val="133878435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E1FCCD-45FC-C543-BA1E-3D253F17A3CC}" type="slidenum">
              <a:rPr lang="en-US" smtClean="0"/>
              <a:t>24</a:t>
            </a:fld>
            <a:endParaRPr lang="en-US"/>
          </a:p>
        </p:txBody>
      </p:sp>
    </p:spTree>
    <p:extLst>
      <p:ext uri="{BB962C8B-B14F-4D97-AF65-F5344CB8AC3E}">
        <p14:creationId xmlns:p14="http://schemas.microsoft.com/office/powerpoint/2010/main" val="78708662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E1FCCD-45FC-C543-BA1E-3D253F17A3CC}" type="slidenum">
              <a:rPr lang="en-US" smtClean="0"/>
              <a:t>25</a:t>
            </a:fld>
            <a:endParaRPr lang="en-US"/>
          </a:p>
        </p:txBody>
      </p:sp>
    </p:spTree>
    <p:extLst>
      <p:ext uri="{BB962C8B-B14F-4D97-AF65-F5344CB8AC3E}">
        <p14:creationId xmlns:p14="http://schemas.microsoft.com/office/powerpoint/2010/main" val="404634285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E1FCCD-45FC-C543-BA1E-3D253F17A3CC}" type="slidenum">
              <a:rPr lang="en-US" smtClean="0"/>
              <a:t>26</a:t>
            </a:fld>
            <a:endParaRPr lang="en-US"/>
          </a:p>
        </p:txBody>
      </p:sp>
    </p:spTree>
    <p:extLst>
      <p:ext uri="{BB962C8B-B14F-4D97-AF65-F5344CB8AC3E}">
        <p14:creationId xmlns:p14="http://schemas.microsoft.com/office/powerpoint/2010/main" val="139269130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E1FCCD-45FC-C543-BA1E-3D253F17A3CC}" type="slidenum">
              <a:rPr lang="en-US" smtClean="0"/>
              <a:t>27</a:t>
            </a:fld>
            <a:endParaRPr lang="en-US"/>
          </a:p>
        </p:txBody>
      </p:sp>
    </p:spTree>
    <p:extLst>
      <p:ext uri="{BB962C8B-B14F-4D97-AF65-F5344CB8AC3E}">
        <p14:creationId xmlns:p14="http://schemas.microsoft.com/office/powerpoint/2010/main" val="279034707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E1FCCD-45FC-C543-BA1E-3D253F17A3CC}" type="slidenum">
              <a:rPr lang="en-US" smtClean="0"/>
              <a:t>28</a:t>
            </a:fld>
            <a:endParaRPr lang="en-US"/>
          </a:p>
        </p:txBody>
      </p:sp>
    </p:spTree>
    <p:extLst>
      <p:ext uri="{BB962C8B-B14F-4D97-AF65-F5344CB8AC3E}">
        <p14:creationId xmlns:p14="http://schemas.microsoft.com/office/powerpoint/2010/main" val="72483372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E1FCCD-45FC-C543-BA1E-3D253F17A3CC}" type="slidenum">
              <a:rPr lang="en-US" smtClean="0"/>
              <a:t>29</a:t>
            </a:fld>
            <a:endParaRPr lang="en-US"/>
          </a:p>
        </p:txBody>
      </p:sp>
    </p:spTree>
    <p:extLst>
      <p:ext uri="{BB962C8B-B14F-4D97-AF65-F5344CB8AC3E}">
        <p14:creationId xmlns:p14="http://schemas.microsoft.com/office/powerpoint/2010/main" val="408662945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E1FCCD-45FC-C543-BA1E-3D253F17A3CC}" type="slidenum">
              <a:rPr lang="en-US" smtClean="0"/>
              <a:t>30</a:t>
            </a:fld>
            <a:endParaRPr lang="en-US"/>
          </a:p>
        </p:txBody>
      </p:sp>
    </p:spTree>
    <p:extLst>
      <p:ext uri="{BB962C8B-B14F-4D97-AF65-F5344CB8AC3E}">
        <p14:creationId xmlns:p14="http://schemas.microsoft.com/office/powerpoint/2010/main" val="349383820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E1FCCD-45FC-C543-BA1E-3D253F17A3CC}" type="slidenum">
              <a:rPr lang="en-US" smtClean="0"/>
              <a:t>31</a:t>
            </a:fld>
            <a:endParaRPr lang="en-US"/>
          </a:p>
        </p:txBody>
      </p:sp>
    </p:spTree>
    <p:extLst>
      <p:ext uri="{BB962C8B-B14F-4D97-AF65-F5344CB8AC3E}">
        <p14:creationId xmlns:p14="http://schemas.microsoft.com/office/powerpoint/2010/main" val="326012515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E1FCCD-45FC-C543-BA1E-3D253F17A3CC}" type="slidenum">
              <a:rPr lang="en-US" smtClean="0"/>
              <a:t>32</a:t>
            </a:fld>
            <a:endParaRPr lang="en-US"/>
          </a:p>
        </p:txBody>
      </p:sp>
    </p:spTree>
    <p:extLst>
      <p:ext uri="{BB962C8B-B14F-4D97-AF65-F5344CB8AC3E}">
        <p14:creationId xmlns:p14="http://schemas.microsoft.com/office/powerpoint/2010/main" val="280586444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(2017)</a:t>
            </a:r>
          </a:p>
          <a:p>
            <a:endParaRPr lang="en-US" dirty="0"/>
          </a:p>
        </p:txBody>
      </p:sp>
      <p:sp>
        <p:nvSpPr>
          <p:cNvPr id="4" name="Slide Number Placeholder 3"/>
          <p:cNvSpPr>
            <a:spLocks noGrp="1"/>
          </p:cNvSpPr>
          <p:nvPr>
            <p:ph type="sldNum" sz="quarter" idx="10"/>
          </p:nvPr>
        </p:nvSpPr>
        <p:spPr/>
        <p:txBody>
          <a:bodyPr/>
          <a:lstStyle/>
          <a:p>
            <a:fld id="{0CE1FCCD-45FC-C543-BA1E-3D253F17A3CC}" type="slidenum">
              <a:rPr lang="en-US" smtClean="0"/>
              <a:t>44</a:t>
            </a:fld>
            <a:endParaRPr lang="en-US"/>
          </a:p>
        </p:txBody>
      </p:sp>
    </p:spTree>
    <p:extLst>
      <p:ext uri="{BB962C8B-B14F-4D97-AF65-F5344CB8AC3E}">
        <p14:creationId xmlns:p14="http://schemas.microsoft.com/office/powerpoint/2010/main" val="18206535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cy-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y-GB" smtClean="0"/>
              <a:t>Click to edit Master subtitle style</a:t>
            </a:r>
            <a:endParaRPr lang="en-US"/>
          </a:p>
        </p:txBody>
      </p:sp>
      <p:sp>
        <p:nvSpPr>
          <p:cNvPr id="4" name="Date Placeholder 3"/>
          <p:cNvSpPr>
            <a:spLocks noGrp="1"/>
          </p:cNvSpPr>
          <p:nvPr>
            <p:ph type="dt" sz="half" idx="10"/>
          </p:nvPr>
        </p:nvSpPr>
        <p:spPr/>
        <p:txBody>
          <a:bodyPr/>
          <a:lstStyle/>
          <a:p>
            <a:fld id="{3B3DCAAA-8FAB-9249-84B1-F47C85932D7F}" type="datetimeFigureOut">
              <a:rPr lang="en-US" smtClean="0"/>
              <a:pPr/>
              <a:t>1/26/2020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4CCDC6-BA90-AE4F-A7EA-5C058C2A8C35}"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Content Placeholder 2"/>
          <p:cNvSpPr>
            <a:spLocks noGrp="1"/>
          </p:cNvSpPr>
          <p:nvPr>
            <p:ph idx="1"/>
          </p:nvPr>
        </p:nvSpPr>
        <p:spPr/>
        <p:txBody>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10"/>
          </p:nvPr>
        </p:nvSpPr>
        <p:spPr/>
        <p:txBody>
          <a:bodyPr/>
          <a:lstStyle/>
          <a:p>
            <a:fld id="{3B3DCAAA-8FAB-9249-84B1-F47C85932D7F}" type="datetimeFigureOut">
              <a:rPr lang="en-US" smtClean="0"/>
              <a:pPr/>
              <a:t>1/26/2020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4CCDC6-BA90-AE4F-A7EA-5C058C2A8C35}"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cy-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y-GB" smtClean="0"/>
              <a:t>Click to edit Master text styles</a:t>
            </a:r>
          </a:p>
        </p:txBody>
      </p:sp>
      <p:sp>
        <p:nvSpPr>
          <p:cNvPr id="4" name="Date Placeholder 3"/>
          <p:cNvSpPr>
            <a:spLocks noGrp="1"/>
          </p:cNvSpPr>
          <p:nvPr>
            <p:ph type="dt" sz="half" idx="10"/>
          </p:nvPr>
        </p:nvSpPr>
        <p:spPr/>
        <p:txBody>
          <a:bodyPr/>
          <a:lstStyle/>
          <a:p>
            <a:fld id="{3B3DCAAA-8FAB-9249-84B1-F47C85932D7F}" type="datetimeFigureOut">
              <a:rPr lang="en-US" smtClean="0"/>
              <a:pPr/>
              <a:t>1/26/2020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4CCDC6-BA90-AE4F-A7EA-5C058C2A8C35}"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5" name="Date Placeholder 4"/>
          <p:cNvSpPr>
            <a:spLocks noGrp="1"/>
          </p:cNvSpPr>
          <p:nvPr>
            <p:ph type="dt" sz="half" idx="10"/>
          </p:nvPr>
        </p:nvSpPr>
        <p:spPr/>
        <p:txBody>
          <a:bodyPr/>
          <a:lstStyle/>
          <a:p>
            <a:fld id="{3B3DCAAA-8FAB-9249-84B1-F47C85932D7F}" type="datetimeFigureOut">
              <a:rPr lang="en-US" smtClean="0"/>
              <a:pPr/>
              <a:t>1/26/2020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4CCDC6-BA90-AE4F-A7EA-5C058C2A8C35}"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y-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7" name="Date Placeholder 6"/>
          <p:cNvSpPr>
            <a:spLocks noGrp="1"/>
          </p:cNvSpPr>
          <p:nvPr>
            <p:ph type="dt" sz="half" idx="10"/>
          </p:nvPr>
        </p:nvSpPr>
        <p:spPr/>
        <p:txBody>
          <a:bodyPr/>
          <a:lstStyle/>
          <a:p>
            <a:fld id="{3B3DCAAA-8FAB-9249-84B1-F47C85932D7F}" type="datetimeFigureOut">
              <a:rPr lang="en-US" smtClean="0"/>
              <a:pPr/>
              <a:t>1/26/2020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04CCDC6-BA90-AE4F-A7EA-5C058C2A8C35}"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Date Placeholder 2"/>
          <p:cNvSpPr>
            <a:spLocks noGrp="1"/>
          </p:cNvSpPr>
          <p:nvPr>
            <p:ph type="dt" sz="half" idx="10"/>
          </p:nvPr>
        </p:nvSpPr>
        <p:spPr/>
        <p:txBody>
          <a:bodyPr/>
          <a:lstStyle/>
          <a:p>
            <a:fld id="{3B3DCAAA-8FAB-9249-84B1-F47C85932D7F}" type="datetimeFigureOut">
              <a:rPr lang="en-US" smtClean="0"/>
              <a:pPr/>
              <a:t>1/26/2020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04CCDC6-BA90-AE4F-A7EA-5C058C2A8C35}"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B3DCAAA-8FAB-9249-84B1-F47C85932D7F}" type="datetimeFigureOut">
              <a:rPr lang="en-US" smtClean="0"/>
              <a:pPr/>
              <a:t>1/26/2020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04CCDC6-BA90-AE4F-A7EA-5C058C2A8C35}"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cy-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5" name="Date Placeholder 4"/>
          <p:cNvSpPr>
            <a:spLocks noGrp="1"/>
          </p:cNvSpPr>
          <p:nvPr>
            <p:ph type="dt" sz="half" idx="10"/>
          </p:nvPr>
        </p:nvSpPr>
        <p:spPr/>
        <p:txBody>
          <a:bodyPr/>
          <a:lstStyle/>
          <a:p>
            <a:fld id="{3B3DCAAA-8FAB-9249-84B1-F47C85932D7F}" type="datetimeFigureOut">
              <a:rPr lang="en-US" smtClean="0"/>
              <a:pPr/>
              <a:t>1/26/2020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4CCDC6-BA90-AE4F-A7EA-5C058C2A8C35}"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cy-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5" name="Date Placeholder 4"/>
          <p:cNvSpPr>
            <a:spLocks noGrp="1"/>
          </p:cNvSpPr>
          <p:nvPr>
            <p:ph type="dt" sz="half" idx="10"/>
          </p:nvPr>
        </p:nvSpPr>
        <p:spPr/>
        <p:txBody>
          <a:bodyPr/>
          <a:lstStyle/>
          <a:p>
            <a:fld id="{3B3DCAAA-8FAB-9249-84B1-F47C85932D7F}" type="datetimeFigureOut">
              <a:rPr lang="en-US" smtClean="0"/>
              <a:pPr/>
              <a:t>1/26/2020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4CCDC6-BA90-AE4F-A7EA-5C058C2A8C35}"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10"/>
          </p:nvPr>
        </p:nvSpPr>
        <p:spPr/>
        <p:txBody>
          <a:bodyPr/>
          <a:lstStyle/>
          <a:p>
            <a:fld id="{3B3DCAAA-8FAB-9249-84B1-F47C85932D7F}" type="datetimeFigureOut">
              <a:rPr lang="en-US" smtClean="0"/>
              <a:pPr/>
              <a:t>1/26/2020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4CCDC6-BA90-AE4F-A7EA-5C058C2A8C35}"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y-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10"/>
          </p:nvPr>
        </p:nvSpPr>
        <p:spPr/>
        <p:txBody>
          <a:bodyPr/>
          <a:lstStyle/>
          <a:p>
            <a:fld id="{3B3DCAAA-8FAB-9249-84B1-F47C85932D7F}" type="datetimeFigureOut">
              <a:rPr lang="en-US" smtClean="0"/>
              <a:pPr/>
              <a:t>1/26/2020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4CCDC6-BA90-AE4F-A7EA-5C058C2A8C35}"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y-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B3DCAAA-8FAB-9249-84B1-F47C85932D7F}" type="datetimeFigureOut">
              <a:rPr lang="en-US" smtClean="0"/>
              <a:pPr/>
              <a:t>1/26/2020</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04CCDC6-BA90-AE4F-A7EA-5C058C2A8C35}"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hyperlink" Target="http://metro.co.uk/2015/11/18/how-does-your-salary-compare-with-the-rest-of-the-country-5511194/" TargetMode="External"/><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s://www.suttontrust.com/our-research/appg-social-mobility-closing-the-regional-attainment-gap/"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9.emf"/><Relationship Id="rId5" Type="http://schemas.openxmlformats.org/officeDocument/2006/relationships/image" Target="../media/image8.png"/><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2.xml"/><Relationship Id="rId1" Type="http://schemas.openxmlformats.org/officeDocument/2006/relationships/slideLayout" Target="../slideLayouts/slideLayout6.xml"/><Relationship Id="rId5" Type="http://schemas.openxmlformats.org/officeDocument/2006/relationships/image" Target="../media/image14.png"/><Relationship Id="rId4" Type="http://schemas.openxmlformats.org/officeDocument/2006/relationships/image" Target="../media/image13.JPG"/></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7.xml"/><Relationship Id="rId5" Type="http://schemas.openxmlformats.org/officeDocument/2006/relationships/hyperlink" Target="http://gov.wales/statistics-and-research/households-below-average-income/?lang=en" TargetMode="External"/><Relationship Id="rId4" Type="http://schemas.openxmlformats.org/officeDocument/2006/relationships/hyperlink" Target="http://www.walesonline.co.uk/news/wales-news/fifth-welsh-children-now-living-9524140"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18.emf"/><Relationship Id="rId5" Type="http://schemas.openxmlformats.org/officeDocument/2006/relationships/image" Target="../media/image17.png"/><Relationship Id="rId4" Type="http://schemas.openxmlformats.org/officeDocument/2006/relationships/hyperlink" Target="https://www.bevanfoundation.org/publications/"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6.xml"/><Relationship Id="rId1" Type="http://schemas.openxmlformats.org/officeDocument/2006/relationships/slideLayout" Target="../slideLayouts/slideLayout4.xml"/><Relationship Id="rId4" Type="http://schemas.openxmlformats.org/officeDocument/2006/relationships/image" Target="../media/image21.tiff"/></Relationships>
</file>

<file path=ppt/slides/_rels/slide1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hyperlink" Target="https://www.estyn.llyw.cymru/arfer-effeithiol/dysgu-teuluol?_ga=2.241172163.1956276931.1508432433-1305982943.1424805941" TargetMode="External"/><Relationship Id="rId5" Type="http://schemas.openxmlformats.org/officeDocument/2006/relationships/image" Target="../media/image24.png"/><Relationship Id="rId4" Type="http://schemas.openxmlformats.org/officeDocument/2006/relationships/image" Target="../media/image23.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hyperlink" Target="http://www.carmarthenjournal.co.uk/Polish-biggest-migrant-group-Wales-says-study/story-20742674-detail/story.html#ixzz3FHL0vIFr"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hyperlink" Target="https://statscymru.llyw.cymru/Catalogue/Equality-and-Diversity" TargetMode="External"/><Relationship Id="rId5" Type="http://schemas.openxmlformats.org/officeDocument/2006/relationships/hyperlink" Target="http://ec.tynt.com/b/rf?id=de4bCUh6ir442yacwqm_6l&amp;u=carmarthenjournal" TargetMode="External"/><Relationship Id="rId4" Type="http://schemas.openxmlformats.org/officeDocument/2006/relationships/hyperlink" Target="http://ec.tynt.com/b/rw?id=de4bCUh6ir442yacwqm_6l&amp;u=Carmjournal"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statscymru.llyw.cymru/Catalogue/Equality-and-Diversity"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hyperlink" Target="http://www.pembrokeshire.gov.uk/content.asp?parent_directory_id=646&amp;id=10226&amp;language=CYM&amp;pagetype=&amp;keyword"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7.xml"/><Relationship Id="rId1" Type="http://schemas.openxmlformats.org/officeDocument/2006/relationships/slideLayout" Target="../slideLayouts/slideLayout2.xml"/><Relationship Id="rId5" Type="http://schemas.openxmlformats.org/officeDocument/2006/relationships/hyperlink" Target="http://www.sthelensprimary.ik.org/" TargetMode="External"/><Relationship Id="rId4" Type="http://schemas.openxmlformats.org/officeDocument/2006/relationships/image" Target="../media/image32.jpeg"/></Relationships>
</file>

<file path=ppt/slides/_rels/slide2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image" Target="../media/image34.png"/></Relationships>
</file>

<file path=ppt/slides/_rels/slide3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image" Target="../media/image36.pn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hyperlink" Target="https://gov.wales/sites/default/files/publications/2018-03/27-community-focused-schools.pdf" TargetMode="External"/><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hyperlink" Target="http://www.estyn.gov.uk/english/docViewer/309390.9/pupil-deprivation-may-2014/?navmap=30,163" TargetMode="External"/><Relationship Id="rId1" Type="http://schemas.openxmlformats.org/officeDocument/2006/relationships/slideLayout" Target="../slideLayouts/slideLayout2.xml"/><Relationship Id="rId4" Type="http://schemas.openxmlformats.org/officeDocument/2006/relationships/image" Target="../media/image38.png"/></Relationships>
</file>

<file path=ppt/slides/_rels/slide34.xml.rels><?xml version="1.0" encoding="UTF-8" standalone="yes"?>
<Relationships xmlns="http://schemas.openxmlformats.org/package/2006/relationships"><Relationship Id="rId3" Type="http://schemas.openxmlformats.org/officeDocument/2006/relationships/hyperlink" Target="http://www.estyn.gov.uk/english/docViewer/309390.9/pupil-deprivation-may-2014/?navmap=30,163" TargetMode="External"/><Relationship Id="rId2" Type="http://schemas.openxmlformats.org/officeDocument/2006/relationships/image" Target="../media/image39.png"/><Relationship Id="rId1" Type="http://schemas.openxmlformats.org/officeDocument/2006/relationships/slideLayout" Target="../slideLayouts/slideLayout2.xml"/><Relationship Id="rId4" Type="http://schemas.openxmlformats.org/officeDocument/2006/relationships/image" Target="../media/image40.png"/></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file:////Users/swwcte/Desktop/Estyn%20Deprivation%20Ysgol%20Hebert%20Thompson.mov" TargetMode="External"/><Relationship Id="rId1" Type="http://schemas.microsoft.com/office/2007/relationships/media" Target="file:////Users/swwcte/Desktop/Estyn%20Deprivation%20Ysgol%20Hebert%20Thompson.mov" TargetMode="External"/><Relationship Id="rId6" Type="http://schemas.openxmlformats.org/officeDocument/2006/relationships/hyperlink" Target="https://www.youtube.com/watch?v=KewQ4IDyeek" TargetMode="External"/><Relationship Id="rId5" Type="http://schemas.openxmlformats.org/officeDocument/2006/relationships/image" Target="../media/image7.png"/><Relationship Id="rId4" Type="http://schemas.openxmlformats.org/officeDocument/2006/relationships/image" Target="../media/image41.png"/></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file:////Users/swwcte/Desktop/Ysgol%20y%20Castell%20Deprivation%20Case%20study.mov" TargetMode="External"/><Relationship Id="rId1" Type="http://schemas.microsoft.com/office/2007/relationships/media" Target="file:////Users/swwcte/Desktop/Ysgol%20y%20Castell%20Deprivation%20Case%20study.mov" TargetMode="External"/><Relationship Id="rId6" Type="http://schemas.openxmlformats.org/officeDocument/2006/relationships/hyperlink" Target="https://www.youtube.com/watch?v=4IKo3qUhrio" TargetMode="External"/><Relationship Id="rId5" Type="http://schemas.openxmlformats.org/officeDocument/2006/relationships/image" Target="../media/image7.png"/><Relationship Id="rId4" Type="http://schemas.openxmlformats.org/officeDocument/2006/relationships/image" Target="../media/image42.png"/></Relationships>
</file>

<file path=ppt/slides/_rels/slide37.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2.xml"/><Relationship Id="rId4" Type="http://schemas.openxmlformats.org/officeDocument/2006/relationships/image" Target="../media/image46.pn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3" Type="http://schemas.openxmlformats.org/officeDocument/2006/relationships/hyperlink" Target="https://www.churchofengland.org/search-results?keys=schools" TargetMode="External"/><Relationship Id="rId2" Type="http://schemas.openxmlformats.org/officeDocument/2006/relationships/hyperlink" Target="http://www.coram.org.uk/sites/default/files/resource_files/27%20School%20and%20Cohesion%20Hackney%20study_2010.pdf" TargetMode="External"/><Relationship Id="rId1" Type="http://schemas.openxmlformats.org/officeDocument/2006/relationships/slideLayout" Target="../slideLayouts/slideLayout2.xml"/><Relationship Id="rId4" Type="http://schemas.openxmlformats.org/officeDocument/2006/relationships/hyperlink" Target="http://web.archive.org/web/20100430191206/http:/www.teachernet.gov.uk/wholeschool/Communitycohesion/Community_cohesion_case_studies/" TargetMode="External"/></Relationships>
</file>

<file path=ppt/slides/_rels/slide43.xml.rels><?xml version="1.0" encoding="UTF-8" standalone="yes"?>
<Relationships xmlns="http://schemas.openxmlformats.org/package/2006/relationships"><Relationship Id="rId3" Type="http://schemas.openxmlformats.org/officeDocument/2006/relationships/image" Target="../media/image48.png"/><Relationship Id="rId7" Type="http://schemas.openxmlformats.org/officeDocument/2006/relationships/image" Target="../media/image49.tiff"/><Relationship Id="rId2" Type="http://schemas.openxmlformats.org/officeDocument/2006/relationships/image" Target="../media/image47.png"/><Relationship Id="rId1" Type="http://schemas.openxmlformats.org/officeDocument/2006/relationships/slideLayout" Target="../slideLayouts/slideLayout2.xml"/><Relationship Id="rId6" Type="http://schemas.openxmlformats.org/officeDocument/2006/relationships/hyperlink" Target="https://beta.gov.wales/sites/default/files/publications/2018-11/what-really-works.pdf" TargetMode="External"/><Relationship Id="rId5" Type="http://schemas.openxmlformats.org/officeDocument/2006/relationships/hyperlink" Target="http://www.familiesandschoolstogether.com/region/Wales" TargetMode="External"/><Relationship Id="rId4" Type="http://schemas.openxmlformats.org/officeDocument/2006/relationships/hyperlink" Target="https://iifwales.com/" TargetMode="External"/></Relationships>
</file>

<file path=ppt/slides/_rels/slide44.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32.xml"/><Relationship Id="rId1" Type="http://schemas.openxmlformats.org/officeDocument/2006/relationships/slideLayout" Target="../slideLayouts/slideLayout2.xml"/><Relationship Id="rId5" Type="http://schemas.openxmlformats.org/officeDocument/2006/relationships/image" Target="../media/image38.png"/><Relationship Id="rId4" Type="http://schemas.openxmlformats.org/officeDocument/2006/relationships/image" Target="../media/image51.png"/></Relationships>
</file>

<file path=ppt/slides/_rels/slide45.xml.rels><?xml version="1.0" encoding="UTF-8" standalone="yes"?>
<Relationships xmlns="http://schemas.openxmlformats.org/package/2006/relationships"><Relationship Id="rId2" Type="http://schemas.openxmlformats.org/officeDocument/2006/relationships/image" Target="../media/image52.jpg"/><Relationship Id="rId1" Type="http://schemas.openxmlformats.org/officeDocument/2006/relationships/slideLayout" Target="../slideLayouts/slideLayout5.xml"/></Relationships>
</file>

<file path=ppt/slides/_rels/slide46.xml.rels><?xml version="1.0" encoding="UTF-8" standalone="yes"?>
<Relationships xmlns="http://schemas.openxmlformats.org/package/2006/relationships"><Relationship Id="rId8" Type="http://schemas.openxmlformats.org/officeDocument/2006/relationships/hyperlink" Target="http://www.ofsted.gov.uk" TargetMode="External"/><Relationship Id="rId13" Type="http://schemas.openxmlformats.org/officeDocument/2006/relationships/image" Target="../media/image57.png"/><Relationship Id="rId3" Type="http://schemas.openxmlformats.org/officeDocument/2006/relationships/hyperlink" Target="http://castcymru.org.uk" TargetMode="External"/><Relationship Id="rId7" Type="http://schemas.openxmlformats.org/officeDocument/2006/relationships/hyperlink" Target="https://www.youtube.com/playlist?list=PL_k170MmPjPWRghqlhkaLteSo40hA7UNL" TargetMode="External"/><Relationship Id="rId12" Type="http://schemas.openxmlformats.org/officeDocument/2006/relationships/image" Target="../media/image56.png"/><Relationship Id="rId2" Type="http://schemas.openxmlformats.org/officeDocument/2006/relationships/hyperlink" Target="http://www.life1881.co.uk/" TargetMode="External"/><Relationship Id="rId1" Type="http://schemas.openxmlformats.org/officeDocument/2006/relationships/slideLayout" Target="../slideLayouts/slideLayout2.xml"/><Relationship Id="rId6" Type="http://schemas.openxmlformats.org/officeDocument/2006/relationships/hyperlink" Target="http://www.estyn.gov.uk/english/docViewer/208626.6/community-based-project-helps-combat-anti-social-behaviour-and-improve-pupils-literacy/?navmap=33,53,158" TargetMode="External"/><Relationship Id="rId11" Type="http://schemas.openxmlformats.org/officeDocument/2006/relationships/image" Target="../media/image55.png"/><Relationship Id="rId5" Type="http://schemas.openxmlformats.org/officeDocument/2006/relationships/hyperlink" Target="https://twitter.com/DfESwales" TargetMode="External"/><Relationship Id="rId10" Type="http://schemas.openxmlformats.org/officeDocument/2006/relationships/image" Target="../media/image54.png"/><Relationship Id="rId4" Type="http://schemas.openxmlformats.org/officeDocument/2006/relationships/hyperlink" Target="http://www.diversecymru.org.uk/" TargetMode="External"/><Relationship Id="rId9" Type="http://schemas.openxmlformats.org/officeDocument/2006/relationships/image" Target="../media/image53.png"/></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7098"/>
            <a:ext cx="8229600" cy="6500988"/>
          </a:xfrm>
        </p:spPr>
        <p:txBody>
          <a:bodyPr>
            <a:normAutofit fontScale="62500" lnSpcReduction="20000"/>
          </a:bodyPr>
          <a:lstStyle/>
          <a:p>
            <a:pPr algn="ctr">
              <a:buNone/>
            </a:pPr>
            <a:endParaRPr lang="en-US" sz="5800" dirty="0" smtClean="0"/>
          </a:p>
          <a:p>
            <a:pPr algn="ctr">
              <a:buNone/>
            </a:pPr>
            <a:r>
              <a:rPr lang="en-US" sz="5800" dirty="0" smtClean="0"/>
              <a:t>ECAD6002/C</a:t>
            </a:r>
          </a:p>
          <a:p>
            <a:pPr algn="ctr">
              <a:buNone/>
            </a:pPr>
            <a:endParaRPr lang="en-US" b="1" dirty="0" smtClean="0">
              <a:ea typeface="ＭＳ Ｐゴシック" pitchFamily="-110" charset="-128"/>
              <a:cs typeface="ＭＳ Ｐゴシック" pitchFamily="-110" charset="-128"/>
            </a:endParaRPr>
          </a:p>
          <a:p>
            <a:pPr algn="ctr">
              <a:buNone/>
            </a:pPr>
            <a:r>
              <a:rPr lang="en-GB" sz="4100" b="1" dirty="0" err="1" smtClean="0">
                <a:ea typeface="ＭＳ Ｐゴシック" pitchFamily="-110" charset="-128"/>
                <a:cs typeface="ＭＳ Ｐゴシック" pitchFamily="-110" charset="-128"/>
              </a:rPr>
              <a:t>Difreintedd</a:t>
            </a:r>
            <a:r>
              <a:rPr lang="en-GB" sz="4100" b="1" dirty="0" smtClean="0">
                <a:ea typeface="ＭＳ Ｐゴシック" pitchFamily="-110" charset="-128"/>
                <a:cs typeface="ＭＳ Ｐゴシック" pitchFamily="-110" charset="-128"/>
              </a:rPr>
              <a:t> a </a:t>
            </a:r>
            <a:br>
              <a:rPr lang="en-GB" sz="4100" b="1" dirty="0" smtClean="0">
                <a:ea typeface="ＭＳ Ｐゴシック" pitchFamily="-110" charset="-128"/>
                <a:cs typeface="ＭＳ Ｐゴシック" pitchFamily="-110" charset="-128"/>
              </a:rPr>
            </a:br>
            <a:r>
              <a:rPr lang="en-GB" sz="4100" b="1" dirty="0" err="1" smtClean="0"/>
              <a:t>Phartneriaethau</a:t>
            </a:r>
            <a:r>
              <a:rPr lang="en-GB" sz="4100" b="1" dirty="0" smtClean="0"/>
              <a:t> </a:t>
            </a:r>
            <a:r>
              <a:rPr lang="en-GB" sz="4100" b="1" dirty="0" err="1" smtClean="0"/>
              <a:t>yn</a:t>
            </a:r>
            <a:r>
              <a:rPr lang="en-GB" sz="4100" b="1" dirty="0" smtClean="0"/>
              <a:t> y </a:t>
            </a:r>
            <a:r>
              <a:rPr lang="en-GB" sz="4100" b="1" dirty="0" err="1" smtClean="0"/>
              <a:t>Gymuned</a:t>
            </a:r>
            <a:endParaRPr lang="en-GB" sz="4100" b="1" dirty="0" smtClean="0"/>
          </a:p>
          <a:p>
            <a:pPr algn="ctr">
              <a:buNone/>
            </a:pPr>
            <a:endParaRPr lang="en-GB" sz="4100" b="1" dirty="0" smtClean="0"/>
          </a:p>
          <a:p>
            <a:pPr algn="ctr">
              <a:buNone/>
            </a:pPr>
            <a:r>
              <a:rPr lang="en-GB" sz="4100" b="1" i="1" dirty="0" smtClean="0"/>
              <a:t>Deprivation and Community Partnerships</a:t>
            </a:r>
            <a:r>
              <a:rPr lang="en-US" b="1" dirty="0" smtClean="0"/>
              <a:t>                                       </a:t>
            </a:r>
          </a:p>
          <a:p>
            <a:pPr algn="ctr">
              <a:buNone/>
            </a:pPr>
            <a:endParaRPr lang="en-US" dirty="0" smtClean="0"/>
          </a:p>
          <a:p>
            <a:pPr>
              <a:buNone/>
            </a:pPr>
            <a:r>
              <a:rPr lang="en-US" dirty="0" smtClean="0"/>
              <a:t>                                     </a:t>
            </a:r>
          </a:p>
          <a:p>
            <a:pPr>
              <a:buNone/>
            </a:pPr>
            <a:endParaRPr lang="en-US" dirty="0" smtClean="0"/>
          </a:p>
          <a:p>
            <a:pPr>
              <a:buNone/>
            </a:pPr>
            <a:r>
              <a:rPr lang="en-US" dirty="0" smtClean="0"/>
              <a:t>                                        </a:t>
            </a:r>
          </a:p>
          <a:p>
            <a:pPr algn="ctr">
              <a:buNone/>
            </a:pPr>
            <a:endParaRPr lang="en-US" dirty="0" smtClean="0"/>
          </a:p>
          <a:p>
            <a:pPr algn="ctr">
              <a:buNone/>
            </a:pPr>
            <a:endParaRPr lang="en-US" dirty="0"/>
          </a:p>
          <a:p>
            <a:pPr algn="ctr">
              <a:buNone/>
            </a:pPr>
            <a:endParaRPr lang="en-US" dirty="0" smtClean="0"/>
          </a:p>
          <a:p>
            <a:pPr algn="ctr">
              <a:buNone/>
            </a:pPr>
            <a:r>
              <a:rPr lang="en-US" dirty="0" smtClean="0"/>
              <a:t>Mathew Jones</a:t>
            </a:r>
          </a:p>
          <a:p>
            <a:pPr algn="ctr">
              <a:buNone/>
            </a:pPr>
            <a:r>
              <a:rPr lang="en-US" dirty="0" smtClean="0"/>
              <a:t>Nanna Ryder</a:t>
            </a:r>
          </a:p>
          <a:p>
            <a:pPr algn="ctr">
              <a:buNone/>
            </a:pPr>
            <a:r>
              <a:rPr lang="en-US" dirty="0" smtClean="0"/>
              <a:t>26.01.20</a:t>
            </a:r>
          </a:p>
          <a:p>
            <a:pPr>
              <a:buNone/>
            </a:pPr>
            <a:r>
              <a:rPr lang="en-US" dirty="0" smtClean="0"/>
              <a:t>                                           </a:t>
            </a:r>
          </a:p>
          <a:p>
            <a:pPr>
              <a:buNone/>
            </a:pPr>
            <a:endParaRPr lang="en-US" dirty="0"/>
          </a:p>
        </p:txBody>
      </p:sp>
      <p:pic>
        <p:nvPicPr>
          <p:cNvPr id="5" name="Picture 4"/>
          <p:cNvPicPr>
            <a:picLocks noChangeAspect="1"/>
          </p:cNvPicPr>
          <p:nvPr/>
        </p:nvPicPr>
        <p:blipFill>
          <a:blip r:embed="rId2">
            <a:alphaModFix amt="84000"/>
            <a:extLst>
              <a:ext uri="{BEBA8EAE-BF5A-486C-A8C5-ECC9F3942E4B}">
                <a14:imgProps xmlns:a14="http://schemas.microsoft.com/office/drawing/2010/main">
                  <a14:imgLayer r:embed="rId3">
                    <a14:imgEffect>
                      <a14:sharpenSoften amount="25000"/>
                    </a14:imgEffect>
                  </a14:imgLayer>
                </a14:imgProps>
              </a:ext>
            </a:extLst>
          </a:blip>
          <a:stretch>
            <a:fillRect/>
          </a:stretch>
        </p:blipFill>
        <p:spPr>
          <a:xfrm>
            <a:off x="3458220" y="2960392"/>
            <a:ext cx="2560273" cy="208991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3600" b="1" dirty="0" smtClean="0">
                <a:solidFill>
                  <a:srgbClr val="FF0000"/>
                </a:solidFill>
                <a:latin typeface="Arial"/>
                <a:ea typeface="Cambria"/>
                <a:cs typeface="Times New Roman"/>
              </a:rPr>
              <a:t>Nod</a:t>
            </a:r>
            <a:br>
              <a:rPr lang="en-US" sz="3600" b="1" dirty="0" smtClean="0">
                <a:solidFill>
                  <a:srgbClr val="FF0000"/>
                </a:solidFill>
                <a:latin typeface="Arial"/>
                <a:ea typeface="Cambria"/>
                <a:cs typeface="Times New Roman"/>
              </a:rPr>
            </a:br>
            <a:r>
              <a:rPr lang="en-US" sz="3600" b="1" i="1" dirty="0" smtClean="0">
                <a:solidFill>
                  <a:srgbClr val="FF0000"/>
                </a:solidFill>
                <a:latin typeface="Arial"/>
                <a:ea typeface="Cambria"/>
                <a:cs typeface="Times New Roman"/>
              </a:rPr>
              <a:t>Aim</a:t>
            </a:r>
            <a:endParaRPr lang="en-US" sz="3600" b="1" i="1" dirty="0">
              <a:solidFill>
                <a:srgbClr val="FF0000"/>
              </a:solidFill>
              <a:latin typeface="Arial"/>
              <a:ea typeface="Cambria"/>
              <a:cs typeface="Times New Roman"/>
            </a:endParaRPr>
          </a:p>
        </p:txBody>
      </p:sp>
      <p:sp>
        <p:nvSpPr>
          <p:cNvPr id="3" name="Text Placeholder 2"/>
          <p:cNvSpPr>
            <a:spLocks noGrp="1"/>
          </p:cNvSpPr>
          <p:nvPr>
            <p:ph sz="half" idx="1"/>
          </p:nvPr>
        </p:nvSpPr>
        <p:spPr>
          <a:xfrm>
            <a:off x="308317" y="1361420"/>
            <a:ext cx="4263683" cy="4308231"/>
          </a:xfrm>
        </p:spPr>
        <p:txBody>
          <a:bodyPr>
            <a:noAutofit/>
          </a:bodyPr>
          <a:lstStyle/>
          <a:p>
            <a:pPr marL="514350" indent="-514350">
              <a:buFont typeface="+mj-lt"/>
              <a:buAutoNum type="arabicPeriod"/>
            </a:pPr>
            <a:r>
              <a:rPr lang="en-US" dirty="0" err="1" smtClean="0"/>
              <a:t>Ystyried</a:t>
            </a:r>
            <a:r>
              <a:rPr lang="en-US" dirty="0" smtClean="0"/>
              <a:t> </a:t>
            </a:r>
            <a:r>
              <a:rPr lang="en-US" dirty="0" err="1" smtClean="0"/>
              <a:t>yn</a:t>
            </a:r>
            <a:r>
              <a:rPr lang="en-US" dirty="0" smtClean="0"/>
              <a:t> </a:t>
            </a:r>
            <a:r>
              <a:rPr lang="en-US" dirty="0" err="1" smtClean="0"/>
              <a:t>feirniadol</a:t>
            </a:r>
            <a:r>
              <a:rPr lang="en-US" dirty="0" smtClean="0"/>
              <a:t> un o </a:t>
            </a:r>
            <a:r>
              <a:rPr lang="en-US" dirty="0" err="1" smtClean="0"/>
              <a:t>brif</a:t>
            </a:r>
            <a:r>
              <a:rPr lang="en-US" dirty="0"/>
              <a:t> </a:t>
            </a:r>
            <a:r>
              <a:rPr lang="en-US" dirty="0" err="1" smtClean="0"/>
              <a:t>flaenoriaethau</a:t>
            </a:r>
            <a:r>
              <a:rPr lang="en-US" dirty="0" smtClean="0"/>
              <a:t> </a:t>
            </a:r>
            <a:r>
              <a:rPr lang="en-US" dirty="0" err="1" smtClean="0"/>
              <a:t>addysg</a:t>
            </a:r>
            <a:r>
              <a:rPr lang="en-US" dirty="0" smtClean="0"/>
              <a:t> </a:t>
            </a:r>
            <a:r>
              <a:rPr lang="en-US" dirty="0" err="1" smtClean="0"/>
              <a:t>yng</a:t>
            </a:r>
            <a:r>
              <a:rPr lang="en-US" dirty="0" smtClean="0"/>
              <a:t> </a:t>
            </a:r>
            <a:r>
              <a:rPr lang="en-US" dirty="0" err="1" smtClean="0"/>
              <a:t>Nghymru</a:t>
            </a:r>
            <a:endParaRPr lang="en-US" dirty="0" smtClean="0"/>
          </a:p>
          <a:p>
            <a:pPr marL="514350" indent="-514350">
              <a:buFont typeface="+mj-lt"/>
              <a:buAutoNum type="arabicPeriod"/>
            </a:pPr>
            <a:r>
              <a:rPr lang="en-US" dirty="0" err="1"/>
              <a:t>T</a:t>
            </a:r>
            <a:r>
              <a:rPr lang="en-US" dirty="0" err="1" smtClean="0"/>
              <a:t>rafod</a:t>
            </a:r>
            <a:r>
              <a:rPr lang="en-US" dirty="0" smtClean="0"/>
              <a:t> </a:t>
            </a:r>
            <a:r>
              <a:rPr lang="en-US" dirty="0" err="1" smtClean="0"/>
              <a:t>goblygiadau</a:t>
            </a:r>
            <a:r>
              <a:rPr lang="en-US" dirty="0" smtClean="0"/>
              <a:t> </a:t>
            </a:r>
            <a:r>
              <a:rPr lang="en-US" dirty="0" err="1"/>
              <a:t>i'ch</a:t>
            </a:r>
            <a:r>
              <a:rPr lang="en-US" dirty="0"/>
              <a:t> </a:t>
            </a:r>
            <a:r>
              <a:rPr lang="en-US" dirty="0" err="1" smtClean="0"/>
              <a:t>ymarfer</a:t>
            </a:r>
            <a:r>
              <a:rPr lang="en-US" dirty="0" smtClean="0"/>
              <a:t> chi </a:t>
            </a:r>
            <a:r>
              <a:rPr lang="en-US" dirty="0" err="1"/>
              <a:t>a'r</a:t>
            </a:r>
            <a:r>
              <a:rPr lang="en-US" dirty="0"/>
              <a:t> </a:t>
            </a:r>
            <a:r>
              <a:rPr lang="en-US" dirty="0" err="1"/>
              <a:t>proffesiwn</a:t>
            </a:r>
            <a:r>
              <a:rPr lang="en-US" dirty="0"/>
              <a:t> </a:t>
            </a:r>
            <a:r>
              <a:rPr lang="en-US" dirty="0" err="1"/>
              <a:t>yn</a:t>
            </a:r>
            <a:r>
              <a:rPr lang="en-US" dirty="0"/>
              <a:t> </a:t>
            </a:r>
            <a:r>
              <a:rPr lang="en-US" dirty="0" err="1" smtClean="0"/>
              <a:t>gyffredinol</a:t>
            </a:r>
            <a:endParaRPr lang="en-US" dirty="0" smtClean="0"/>
          </a:p>
          <a:p>
            <a:pPr marL="0" indent="0">
              <a:buNone/>
            </a:pPr>
            <a:r>
              <a:rPr lang="en-US" dirty="0" smtClean="0"/>
              <a:t>3. </a:t>
            </a:r>
            <a:r>
              <a:rPr lang="en-US" dirty="0" err="1" smtClean="0"/>
              <a:t>Archwilio</a:t>
            </a:r>
            <a:r>
              <a:rPr lang="en-US" dirty="0" smtClean="0"/>
              <a:t> </a:t>
            </a:r>
            <a:r>
              <a:rPr lang="en-US" dirty="0" err="1" smtClean="0"/>
              <a:t>partneriaethau</a:t>
            </a:r>
            <a:endParaRPr lang="en-US" dirty="0" smtClean="0"/>
          </a:p>
          <a:p>
            <a:pPr marL="0" indent="0">
              <a:buNone/>
            </a:pPr>
            <a:r>
              <a:rPr lang="en-US" sz="3200" dirty="0"/>
              <a:t> </a:t>
            </a:r>
            <a:r>
              <a:rPr lang="en-US" sz="3200" dirty="0" smtClean="0"/>
              <a:t>   </a:t>
            </a:r>
            <a:r>
              <a:rPr lang="en-US" dirty="0" err="1" smtClean="0"/>
              <a:t>yn</a:t>
            </a:r>
            <a:r>
              <a:rPr lang="en-US" dirty="0" smtClean="0"/>
              <a:t> y </a:t>
            </a:r>
            <a:r>
              <a:rPr lang="en-US" dirty="0" err="1" smtClean="0"/>
              <a:t>gymuned</a:t>
            </a:r>
            <a:r>
              <a:rPr lang="en-US" dirty="0" smtClean="0"/>
              <a:t>.</a:t>
            </a:r>
          </a:p>
          <a:p>
            <a:pPr marL="514350" indent="-514350">
              <a:buFont typeface="+mj-lt"/>
              <a:buAutoNum type="arabicPeriod"/>
            </a:pPr>
            <a:endParaRPr lang="en-US" sz="3200" dirty="0"/>
          </a:p>
        </p:txBody>
      </p:sp>
      <p:sp>
        <p:nvSpPr>
          <p:cNvPr id="6" name="Content Placeholder 5"/>
          <p:cNvSpPr>
            <a:spLocks noGrp="1"/>
          </p:cNvSpPr>
          <p:nvPr>
            <p:ph sz="half" idx="2"/>
          </p:nvPr>
        </p:nvSpPr>
        <p:spPr>
          <a:xfrm>
            <a:off x="4648200" y="1350869"/>
            <a:ext cx="4038600" cy="4525963"/>
          </a:xfrm>
        </p:spPr>
        <p:txBody>
          <a:bodyPr/>
          <a:lstStyle/>
          <a:p>
            <a:r>
              <a:rPr lang="en-GB" i="1" dirty="0" smtClean="0"/>
              <a:t>Critically consider one of the main priorities in education in Wales</a:t>
            </a:r>
          </a:p>
          <a:p>
            <a:r>
              <a:rPr lang="en-GB" i="1" dirty="0" smtClean="0"/>
              <a:t>Discuss the implications for your practice and the profession in general</a:t>
            </a:r>
          </a:p>
          <a:p>
            <a:r>
              <a:rPr lang="en-GB" i="1" dirty="0" smtClean="0"/>
              <a:t>Explore community partnerships. </a:t>
            </a:r>
            <a:endParaRPr lang="en-GB" i="1" dirty="0"/>
          </a:p>
        </p:txBody>
      </p:sp>
      <p:pic>
        <p:nvPicPr>
          <p:cNvPr id="5" name="Picture 4"/>
          <p:cNvPicPr>
            <a:picLocks noChangeAspect="1"/>
          </p:cNvPicPr>
          <p:nvPr/>
        </p:nvPicPr>
        <p:blipFill>
          <a:blip r:embed="rId3"/>
          <a:stretch>
            <a:fillRect/>
          </a:stretch>
        </p:blipFill>
        <p:spPr>
          <a:xfrm>
            <a:off x="3073986" y="5592650"/>
            <a:ext cx="3148427" cy="1085098"/>
          </a:xfrm>
          <a:prstGeom prst="rect">
            <a:avLst/>
          </a:prstGeom>
        </p:spPr>
      </p:pic>
    </p:spTree>
    <p:extLst>
      <p:ext uri="{BB962C8B-B14F-4D97-AF65-F5344CB8AC3E}">
        <p14:creationId xmlns:p14="http://schemas.microsoft.com/office/powerpoint/2010/main" val="31946282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93750" y="1238251"/>
            <a:ext cx="8223250" cy="2964913"/>
          </a:xfrm>
          <a:prstGeom prst="rect">
            <a:avLst/>
          </a:prstGeom>
        </p:spPr>
        <p:txBody>
          <a:bodyPr wrap="square">
            <a:spAutoFit/>
          </a:bodyPr>
          <a:lstStyle/>
          <a:p>
            <a:r>
              <a:rPr lang="en-US" sz="4000" b="1" baseline="30000" dirty="0" smtClean="0"/>
              <a:t>‘By </a:t>
            </a:r>
            <a:r>
              <a:rPr lang="en-US" sz="4000" b="1" baseline="30000" dirty="0"/>
              <a:t>poverty, we mean a </a:t>
            </a:r>
            <a:r>
              <a:rPr lang="en-US" sz="4000" b="1" baseline="30000" dirty="0">
                <a:solidFill>
                  <a:srgbClr val="FF0000"/>
                </a:solidFill>
              </a:rPr>
              <a:t>long-term state </a:t>
            </a:r>
            <a:r>
              <a:rPr lang="en-US" sz="4000" b="1" baseline="30000" dirty="0"/>
              <a:t>of </a:t>
            </a:r>
            <a:r>
              <a:rPr lang="en-US" sz="4000" b="1" baseline="30000" dirty="0">
                <a:solidFill>
                  <a:srgbClr val="FF0000"/>
                </a:solidFill>
              </a:rPr>
              <a:t>not having sufficient resources </a:t>
            </a:r>
            <a:r>
              <a:rPr lang="en-US" sz="4000" b="1" baseline="30000" dirty="0"/>
              <a:t>to afford food, reasonable living conditions or amenities </a:t>
            </a:r>
            <a:r>
              <a:rPr lang="en-US" sz="4000" b="1" baseline="30000" dirty="0">
                <a:solidFill>
                  <a:srgbClr val="FF0000"/>
                </a:solidFill>
              </a:rPr>
              <a:t>or to participate in activities </a:t>
            </a:r>
            <a:r>
              <a:rPr lang="en-US" sz="4000" b="1" baseline="30000" dirty="0"/>
              <a:t>(such as access to attractive </a:t>
            </a:r>
            <a:r>
              <a:rPr lang="en-US" sz="4000" b="1" baseline="30000" dirty="0" err="1"/>
              <a:t>neighbourhoods</a:t>
            </a:r>
            <a:r>
              <a:rPr lang="en-US" sz="4000" b="1" baseline="30000" dirty="0"/>
              <a:t> and open spaces) which are taken for granted by others in their </a:t>
            </a:r>
            <a:r>
              <a:rPr lang="en-US" sz="4000" b="1" baseline="30000" dirty="0" smtClean="0"/>
              <a:t>society</a:t>
            </a:r>
            <a:r>
              <a:rPr lang="en-US" sz="3200" b="1" baseline="30000" dirty="0" smtClean="0"/>
              <a:t>’</a:t>
            </a:r>
            <a:endParaRPr lang="en-US" b="1" baseline="30000" dirty="0"/>
          </a:p>
        </p:txBody>
      </p:sp>
      <p:sp>
        <p:nvSpPr>
          <p:cNvPr id="3" name="Rectangle 2"/>
          <p:cNvSpPr/>
          <p:nvPr/>
        </p:nvSpPr>
        <p:spPr>
          <a:xfrm>
            <a:off x="793750" y="5336247"/>
            <a:ext cx="8377502" cy="646331"/>
          </a:xfrm>
          <a:prstGeom prst="rect">
            <a:avLst/>
          </a:prstGeom>
        </p:spPr>
        <p:txBody>
          <a:bodyPr wrap="square">
            <a:spAutoFit/>
          </a:bodyPr>
          <a:lstStyle/>
          <a:p>
            <a:r>
              <a:rPr lang="en-US" sz="3600" baseline="30000" dirty="0" smtClean="0"/>
              <a:t>(Welsh Government,</a:t>
            </a:r>
            <a:r>
              <a:rPr lang="en-US" sz="3600" dirty="0" smtClean="0"/>
              <a:t> </a:t>
            </a:r>
            <a:r>
              <a:rPr lang="en-US" sz="3600" baseline="30000" dirty="0" smtClean="0"/>
              <a:t>2011</a:t>
            </a:r>
            <a:r>
              <a:rPr lang="en-US" sz="3600" baseline="30000" dirty="0"/>
              <a:t> </a:t>
            </a:r>
            <a:r>
              <a:rPr lang="en-US" sz="3600" baseline="30000" dirty="0" smtClean="0"/>
              <a:t>-</a:t>
            </a:r>
            <a:r>
              <a:rPr lang="en-US" sz="3600" dirty="0" smtClean="0"/>
              <a:t> </a:t>
            </a:r>
            <a:r>
              <a:rPr lang="en-US" sz="3600" baseline="30000" dirty="0" smtClean="0"/>
              <a:t> </a:t>
            </a:r>
            <a:r>
              <a:rPr lang="en-US" sz="3600" baseline="30000" dirty="0"/>
              <a:t>Child Poverty </a:t>
            </a:r>
            <a:r>
              <a:rPr lang="en-US" sz="3600" baseline="30000" dirty="0" smtClean="0"/>
              <a:t>Strategy)</a:t>
            </a:r>
            <a:endParaRPr lang="en-US" sz="3600" dirty="0"/>
          </a:p>
        </p:txBody>
      </p:sp>
    </p:spTree>
    <p:extLst>
      <p:ext uri="{BB962C8B-B14F-4D97-AF65-F5344CB8AC3E}">
        <p14:creationId xmlns:p14="http://schemas.microsoft.com/office/powerpoint/2010/main" val="50263269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549275" y="101314"/>
            <a:ext cx="8042276" cy="1336956"/>
          </a:xfrm>
        </p:spPr>
        <p:txBody>
          <a:bodyPr/>
          <a:lstStyle/>
          <a:p>
            <a:r>
              <a:rPr lang="en-US" sz="3600" dirty="0" err="1" smtClean="0"/>
              <a:t>Mathau</a:t>
            </a:r>
            <a:r>
              <a:rPr lang="en-US" sz="3600" dirty="0" smtClean="0"/>
              <a:t> o </a:t>
            </a:r>
            <a:r>
              <a:rPr lang="en-US" sz="3600" dirty="0" err="1" smtClean="0"/>
              <a:t>dlodi</a:t>
            </a:r>
            <a:r>
              <a:rPr lang="en-US" sz="3600" dirty="0" smtClean="0"/>
              <a:t>: </a:t>
            </a:r>
            <a:r>
              <a:rPr lang="en-US" sz="3600" dirty="0" err="1" smtClean="0"/>
              <a:t>absolwt</a:t>
            </a:r>
            <a:r>
              <a:rPr lang="en-US" sz="3600" dirty="0" smtClean="0"/>
              <a:t/>
            </a:r>
            <a:br>
              <a:rPr lang="en-US" sz="3600" dirty="0" smtClean="0"/>
            </a:br>
            <a:r>
              <a:rPr lang="en-US" sz="3600" i="1" dirty="0" smtClean="0"/>
              <a:t>Types of poverty: absolute</a:t>
            </a:r>
            <a:endParaRPr lang="en-US" sz="3600" i="1" dirty="0"/>
          </a:p>
        </p:txBody>
      </p:sp>
      <p:sp>
        <p:nvSpPr>
          <p:cNvPr id="8" name="Content Placeholder 7"/>
          <p:cNvSpPr>
            <a:spLocks noGrp="1"/>
          </p:cNvSpPr>
          <p:nvPr>
            <p:ph sz="half" idx="1"/>
          </p:nvPr>
        </p:nvSpPr>
        <p:spPr>
          <a:xfrm>
            <a:off x="549275" y="1620256"/>
            <a:ext cx="3840480" cy="4343400"/>
          </a:xfrm>
        </p:spPr>
        <p:txBody>
          <a:bodyPr>
            <a:normAutofit/>
          </a:bodyPr>
          <a:lstStyle/>
          <a:p>
            <a:r>
              <a:rPr lang="en-US" dirty="0" err="1" smtClean="0"/>
              <a:t>Nid</a:t>
            </a:r>
            <a:r>
              <a:rPr lang="en-US" dirty="0" smtClean="0"/>
              <a:t> </a:t>
            </a:r>
            <a:r>
              <a:rPr lang="en-US" dirty="0" err="1"/>
              <a:t>yw'n</a:t>
            </a:r>
            <a:r>
              <a:rPr lang="en-US" dirty="0"/>
              <a:t> </a:t>
            </a:r>
            <a:r>
              <a:rPr lang="en-US" dirty="0" err="1"/>
              <a:t>newid</a:t>
            </a:r>
            <a:r>
              <a:rPr lang="en-US" dirty="0"/>
              <a:t> </a:t>
            </a:r>
            <a:r>
              <a:rPr lang="en-US" dirty="0" err="1"/>
              <a:t>dros</a:t>
            </a:r>
            <a:r>
              <a:rPr lang="en-US" dirty="0"/>
              <a:t> </a:t>
            </a:r>
            <a:r>
              <a:rPr lang="en-US" dirty="0" err="1"/>
              <a:t>amser</a:t>
            </a:r>
            <a:r>
              <a:rPr lang="en-US" dirty="0"/>
              <a:t> </a:t>
            </a:r>
            <a:endParaRPr lang="en-US" dirty="0" smtClean="0"/>
          </a:p>
          <a:p>
            <a:r>
              <a:rPr lang="en-US" dirty="0" err="1"/>
              <a:t>M</a:t>
            </a:r>
            <a:r>
              <a:rPr lang="en-US" dirty="0" err="1" smtClean="0"/>
              <a:t>ae'n</a:t>
            </a:r>
            <a:r>
              <a:rPr lang="en-US" dirty="0" smtClean="0"/>
              <a:t> </a:t>
            </a:r>
            <a:r>
              <a:rPr lang="en-US" dirty="0" err="1"/>
              <a:t>cyfeirio</a:t>
            </a:r>
            <a:r>
              <a:rPr lang="en-US" dirty="0"/>
              <a:t> at </a:t>
            </a:r>
            <a:r>
              <a:rPr lang="en-US" dirty="0" err="1"/>
              <a:t>nwyddau</a:t>
            </a:r>
            <a:r>
              <a:rPr lang="en-US" dirty="0"/>
              <a:t> a </a:t>
            </a:r>
            <a:r>
              <a:rPr lang="en-US" dirty="0" err="1"/>
              <a:t>gwasanaethau</a:t>
            </a:r>
            <a:r>
              <a:rPr lang="en-US" dirty="0"/>
              <a:t> </a:t>
            </a:r>
            <a:r>
              <a:rPr lang="en-US" dirty="0" err="1"/>
              <a:t>sylfaenol</a:t>
            </a:r>
            <a:r>
              <a:rPr lang="en-US" dirty="0"/>
              <a:t> y </a:t>
            </a:r>
            <a:r>
              <a:rPr lang="en-US" dirty="0" err="1"/>
              <a:t>mae</a:t>
            </a:r>
            <a:r>
              <a:rPr lang="en-US" dirty="0"/>
              <a:t> </a:t>
            </a:r>
            <a:r>
              <a:rPr lang="en-US" dirty="0" err="1"/>
              <a:t>gan</a:t>
            </a:r>
            <a:r>
              <a:rPr lang="en-US" dirty="0"/>
              <a:t> </a:t>
            </a:r>
            <a:r>
              <a:rPr lang="en-US" dirty="0" err="1"/>
              <a:t>bobl</a:t>
            </a:r>
            <a:r>
              <a:rPr lang="en-US" dirty="0"/>
              <a:t> </a:t>
            </a:r>
            <a:r>
              <a:rPr lang="en-US" dirty="0" err="1"/>
              <a:t>hawl</a:t>
            </a:r>
            <a:r>
              <a:rPr lang="en-US" dirty="0"/>
              <a:t> </a:t>
            </a:r>
            <a:r>
              <a:rPr lang="en-US" dirty="0" err="1"/>
              <a:t>iddynt</a:t>
            </a:r>
            <a:r>
              <a:rPr lang="en-US" dirty="0"/>
              <a:t>, </a:t>
            </a:r>
            <a:r>
              <a:rPr lang="en-US" dirty="0" err="1"/>
              <a:t>yn</a:t>
            </a:r>
            <a:r>
              <a:rPr lang="en-US" dirty="0"/>
              <a:t> </a:t>
            </a:r>
            <a:r>
              <a:rPr lang="en-US" dirty="0" err="1"/>
              <a:t>amodol</a:t>
            </a:r>
            <a:r>
              <a:rPr lang="en-US" dirty="0"/>
              <a:t> </a:t>
            </a:r>
            <a:r>
              <a:rPr lang="en-US" dirty="0" err="1"/>
              <a:t>ar</a:t>
            </a:r>
            <a:r>
              <a:rPr lang="en-US" dirty="0"/>
              <a:t> </a:t>
            </a:r>
            <a:r>
              <a:rPr lang="en-US" dirty="0" err="1"/>
              <a:t>chwyddiant</a:t>
            </a:r>
            <a:endParaRPr lang="en-US" dirty="0"/>
          </a:p>
        </p:txBody>
      </p:sp>
      <p:sp>
        <p:nvSpPr>
          <p:cNvPr id="9" name="Content Placeholder 8"/>
          <p:cNvSpPr>
            <a:spLocks noGrp="1"/>
          </p:cNvSpPr>
          <p:nvPr>
            <p:ph sz="half" idx="2"/>
          </p:nvPr>
        </p:nvSpPr>
        <p:spPr>
          <a:xfrm>
            <a:off x="4694800" y="1732282"/>
            <a:ext cx="3840480" cy="4343400"/>
          </a:xfrm>
        </p:spPr>
        <p:txBody>
          <a:bodyPr>
            <a:normAutofit/>
          </a:bodyPr>
          <a:lstStyle/>
          <a:p>
            <a:r>
              <a:rPr lang="en-US" i="1" dirty="0" smtClean="0"/>
              <a:t>It doesn’t change over time</a:t>
            </a:r>
          </a:p>
          <a:p>
            <a:r>
              <a:rPr lang="en-US" i="1" dirty="0" smtClean="0"/>
              <a:t>It refers to basic items and services people have a right to, subject to inflation </a:t>
            </a:r>
            <a:endParaRPr lang="en-US" i="1" dirty="0"/>
          </a:p>
        </p:txBody>
      </p:sp>
      <p:pic>
        <p:nvPicPr>
          <p:cNvPr id="2" name="Picture 1" descr="median_tcm77-341147.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60473" y="4910548"/>
            <a:ext cx="3309133" cy="1459146"/>
          </a:xfrm>
          <a:prstGeom prst="rect">
            <a:avLst/>
          </a:prstGeom>
        </p:spPr>
      </p:pic>
    </p:spTree>
    <p:extLst>
      <p:ext uri="{BB962C8B-B14F-4D97-AF65-F5344CB8AC3E}">
        <p14:creationId xmlns:p14="http://schemas.microsoft.com/office/powerpoint/2010/main" val="160135287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549275" y="21607"/>
            <a:ext cx="8042276" cy="1336956"/>
          </a:xfrm>
        </p:spPr>
        <p:txBody>
          <a:bodyPr/>
          <a:lstStyle/>
          <a:p>
            <a:r>
              <a:rPr lang="en-US" sz="3600" dirty="0" err="1" smtClean="0"/>
              <a:t>Mathau</a:t>
            </a:r>
            <a:r>
              <a:rPr lang="en-US" sz="3600" dirty="0" smtClean="0"/>
              <a:t> o </a:t>
            </a:r>
            <a:r>
              <a:rPr lang="en-US" sz="3600" dirty="0" err="1" smtClean="0"/>
              <a:t>dlodi:cymharol</a:t>
            </a:r>
            <a:r>
              <a:rPr lang="en-US" sz="3600" dirty="0" smtClean="0"/>
              <a:t/>
            </a:r>
            <a:br>
              <a:rPr lang="en-US" sz="3600" dirty="0" smtClean="0"/>
            </a:br>
            <a:r>
              <a:rPr lang="en-US" sz="3600" i="1" dirty="0" smtClean="0"/>
              <a:t>Types of poverty: relative</a:t>
            </a:r>
            <a:endParaRPr lang="en-US" sz="3600" i="1" dirty="0"/>
          </a:p>
        </p:txBody>
      </p:sp>
      <p:sp>
        <p:nvSpPr>
          <p:cNvPr id="8" name="Content Placeholder 7"/>
          <p:cNvSpPr>
            <a:spLocks noGrp="1"/>
          </p:cNvSpPr>
          <p:nvPr>
            <p:ph sz="half" idx="1"/>
          </p:nvPr>
        </p:nvSpPr>
        <p:spPr>
          <a:xfrm>
            <a:off x="549275" y="1285634"/>
            <a:ext cx="3840480" cy="4343400"/>
          </a:xfrm>
        </p:spPr>
        <p:txBody>
          <a:bodyPr>
            <a:normAutofit/>
          </a:bodyPr>
          <a:lstStyle/>
          <a:p>
            <a:r>
              <a:rPr lang="en-US" dirty="0" err="1"/>
              <a:t>Pobl</a:t>
            </a:r>
            <a:r>
              <a:rPr lang="en-US" dirty="0"/>
              <a:t> </a:t>
            </a:r>
            <a:r>
              <a:rPr lang="en-US" dirty="0" err="1"/>
              <a:t>dlawd</a:t>
            </a:r>
            <a:r>
              <a:rPr lang="en-US" dirty="0"/>
              <a:t> - </a:t>
            </a:r>
            <a:r>
              <a:rPr lang="en-US" dirty="0" err="1"/>
              <a:t>rhai</a:t>
            </a:r>
            <a:r>
              <a:rPr lang="en-US" dirty="0"/>
              <a:t> </a:t>
            </a:r>
            <a:r>
              <a:rPr lang="en-US" dirty="0" err="1"/>
              <a:t>sydd</a:t>
            </a:r>
            <a:r>
              <a:rPr lang="en-US" dirty="0"/>
              <a:t> </a:t>
            </a:r>
            <a:r>
              <a:rPr lang="en-US" dirty="0" err="1"/>
              <a:t>yn</a:t>
            </a:r>
            <a:r>
              <a:rPr lang="en-US" dirty="0"/>
              <a:t> </a:t>
            </a:r>
            <a:r>
              <a:rPr lang="en-US" dirty="0" err="1"/>
              <a:t>gryn</a:t>
            </a:r>
            <a:r>
              <a:rPr lang="en-US" dirty="0"/>
              <a:t> </a:t>
            </a:r>
            <a:r>
              <a:rPr lang="en-US" dirty="0" err="1"/>
              <a:t>dipyn</a:t>
            </a:r>
            <a:r>
              <a:rPr lang="en-US" dirty="0"/>
              <a:t> </a:t>
            </a:r>
            <a:r>
              <a:rPr lang="en-US" dirty="0" err="1"/>
              <a:t>yn</a:t>
            </a:r>
            <a:r>
              <a:rPr lang="en-US" dirty="0"/>
              <a:t> </a:t>
            </a:r>
            <a:r>
              <a:rPr lang="en-US" dirty="0" err="1"/>
              <a:t>waeth</a:t>
            </a:r>
            <a:r>
              <a:rPr lang="en-US" dirty="0"/>
              <a:t> </a:t>
            </a:r>
            <a:r>
              <a:rPr lang="en-US" dirty="0" err="1"/>
              <a:t>eu</a:t>
            </a:r>
            <a:r>
              <a:rPr lang="en-US" dirty="0"/>
              <a:t> </a:t>
            </a:r>
            <a:r>
              <a:rPr lang="en-US" dirty="0" err="1"/>
              <a:t>byd</a:t>
            </a:r>
            <a:r>
              <a:rPr lang="en-US" dirty="0"/>
              <a:t> </a:t>
            </a:r>
            <a:r>
              <a:rPr lang="en-US" dirty="0" err="1"/>
              <a:t>na’r</a:t>
            </a:r>
            <a:r>
              <a:rPr lang="en-US" dirty="0"/>
              <a:t> </a:t>
            </a:r>
            <a:r>
              <a:rPr lang="en-US" dirty="0" err="1"/>
              <a:t>mwyafrif</a:t>
            </a:r>
            <a:r>
              <a:rPr lang="en-US" dirty="0"/>
              <a:t> </a:t>
            </a:r>
            <a:r>
              <a:rPr lang="en-US" dirty="0" err="1"/>
              <a:t>ohonom</a:t>
            </a:r>
            <a:endParaRPr lang="en-US" dirty="0"/>
          </a:p>
          <a:p>
            <a:r>
              <a:rPr lang="en-US" dirty="0" err="1"/>
              <a:t>Tlodi</a:t>
            </a:r>
            <a:r>
              <a:rPr lang="en-US" dirty="0"/>
              <a:t> </a:t>
            </a:r>
            <a:r>
              <a:rPr lang="en-US" dirty="0" err="1"/>
              <a:t>incwm</a:t>
            </a:r>
            <a:r>
              <a:rPr lang="en-US" dirty="0"/>
              <a:t> </a:t>
            </a:r>
            <a:r>
              <a:rPr lang="en-US" dirty="0" err="1"/>
              <a:t>cymharol</a:t>
            </a:r>
            <a:r>
              <a:rPr lang="en-US" dirty="0"/>
              <a:t> - y </a:t>
            </a:r>
            <a:r>
              <a:rPr lang="en-US" dirty="0" err="1"/>
              <a:t>rhai</a:t>
            </a:r>
            <a:r>
              <a:rPr lang="en-US" dirty="0"/>
              <a:t> </a:t>
            </a:r>
            <a:r>
              <a:rPr lang="en-US" dirty="0" err="1"/>
              <a:t>sy'n</a:t>
            </a:r>
            <a:r>
              <a:rPr lang="en-US" dirty="0"/>
              <a:t> </a:t>
            </a:r>
            <a:r>
              <a:rPr lang="en-US" dirty="0" err="1"/>
              <a:t>ennill</a:t>
            </a:r>
            <a:r>
              <a:rPr lang="en-US" dirty="0"/>
              <a:t> </a:t>
            </a:r>
            <a:r>
              <a:rPr lang="en-US" dirty="0" err="1"/>
              <a:t>llai</a:t>
            </a:r>
            <a:r>
              <a:rPr lang="en-US" dirty="0"/>
              <a:t> </a:t>
            </a:r>
            <a:r>
              <a:rPr lang="en-US" dirty="0" err="1"/>
              <a:t>na</a:t>
            </a:r>
            <a:r>
              <a:rPr lang="en-US" dirty="0"/>
              <a:t> 60% </a:t>
            </a:r>
            <a:r>
              <a:rPr lang="en-US" dirty="0" err="1"/>
              <a:t>o'r</a:t>
            </a:r>
            <a:r>
              <a:rPr lang="en-US" dirty="0"/>
              <a:t> </a:t>
            </a:r>
            <a:r>
              <a:rPr lang="en-US" dirty="0" err="1" smtClean="0"/>
              <a:t>boblogaeth</a:t>
            </a:r>
            <a:r>
              <a:rPr lang="en-US" dirty="0" smtClean="0"/>
              <a:t> </a:t>
            </a:r>
            <a:r>
              <a:rPr lang="en-US" dirty="0" err="1" smtClean="0"/>
              <a:t>ar</a:t>
            </a:r>
            <a:r>
              <a:rPr lang="en-US" dirty="0" smtClean="0"/>
              <a:t> </a:t>
            </a:r>
            <a:r>
              <a:rPr lang="en-US" dirty="0" err="1" smtClean="0"/>
              <a:t>gyfartaledd</a:t>
            </a:r>
            <a:endParaRPr lang="en-US" dirty="0"/>
          </a:p>
        </p:txBody>
      </p:sp>
      <p:sp>
        <p:nvSpPr>
          <p:cNvPr id="9" name="Content Placeholder 8"/>
          <p:cNvSpPr>
            <a:spLocks noGrp="1"/>
          </p:cNvSpPr>
          <p:nvPr>
            <p:ph sz="half" idx="2"/>
          </p:nvPr>
        </p:nvSpPr>
        <p:spPr>
          <a:xfrm>
            <a:off x="4751071" y="1268048"/>
            <a:ext cx="3840480" cy="4343400"/>
          </a:xfrm>
        </p:spPr>
        <p:txBody>
          <a:bodyPr>
            <a:normAutofit/>
          </a:bodyPr>
          <a:lstStyle/>
          <a:p>
            <a:r>
              <a:rPr lang="en-US" i="1" dirty="0" smtClean="0"/>
              <a:t>Poor people – those that are significantly worse off than the majority of us</a:t>
            </a:r>
          </a:p>
          <a:p>
            <a:r>
              <a:rPr lang="en-US" i="1" dirty="0" smtClean="0"/>
              <a:t>Relative poverty income</a:t>
            </a:r>
            <a:r>
              <a:rPr lang="en-US" i="1" dirty="0"/>
              <a:t> </a:t>
            </a:r>
            <a:r>
              <a:rPr lang="en-US" i="1" dirty="0" smtClean="0"/>
              <a:t>– those that earn less than 60% of the population on average</a:t>
            </a:r>
          </a:p>
        </p:txBody>
      </p:sp>
      <p:pic>
        <p:nvPicPr>
          <p:cNvPr id="2" name="Picture 1" descr="median_tcm77-341147.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1964" y="4959763"/>
            <a:ext cx="4109107" cy="1811890"/>
          </a:xfrm>
          <a:prstGeom prst="rect">
            <a:avLst/>
          </a:prstGeom>
        </p:spPr>
      </p:pic>
    </p:spTree>
    <p:extLst>
      <p:ext uri="{BB962C8B-B14F-4D97-AF65-F5344CB8AC3E}">
        <p14:creationId xmlns:p14="http://schemas.microsoft.com/office/powerpoint/2010/main" val="259876715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882523" y="2954101"/>
            <a:ext cx="1643574" cy="523220"/>
          </a:xfrm>
          <a:prstGeom prst="rect">
            <a:avLst/>
          </a:prstGeom>
          <a:noFill/>
        </p:spPr>
        <p:txBody>
          <a:bodyPr wrap="none" rtlCol="0">
            <a:spAutoFit/>
          </a:bodyPr>
          <a:lstStyle/>
          <a:p>
            <a:r>
              <a:rPr lang="en-US" sz="2800" dirty="0" smtClean="0"/>
              <a:t>£492.80</a:t>
            </a:r>
            <a:endParaRPr lang="en-US" sz="2800" dirty="0"/>
          </a:p>
        </p:txBody>
      </p:sp>
      <p:sp>
        <p:nvSpPr>
          <p:cNvPr id="6" name="TextBox 5"/>
          <p:cNvSpPr txBox="1"/>
          <p:nvPr/>
        </p:nvSpPr>
        <p:spPr>
          <a:xfrm>
            <a:off x="5327096" y="4711706"/>
            <a:ext cx="2886175" cy="523220"/>
          </a:xfrm>
          <a:prstGeom prst="rect">
            <a:avLst/>
          </a:prstGeom>
          <a:solidFill>
            <a:schemeClr val="accent6">
              <a:lumMod val="60000"/>
              <a:lumOff val="40000"/>
            </a:schemeClr>
          </a:solidFill>
        </p:spPr>
        <p:txBody>
          <a:bodyPr wrap="none" rtlCol="0">
            <a:spAutoFit/>
          </a:bodyPr>
          <a:lstStyle/>
          <a:p>
            <a:r>
              <a:rPr lang="en-US" sz="2800" dirty="0" err="1" smtClean="0"/>
              <a:t>Gogledd</a:t>
            </a:r>
            <a:r>
              <a:rPr lang="en-US" sz="2800" dirty="0" smtClean="0"/>
              <a:t> </a:t>
            </a:r>
            <a:r>
              <a:rPr lang="en-US" sz="2800" dirty="0" err="1" smtClean="0"/>
              <a:t>Iwerddon</a:t>
            </a:r>
            <a:endParaRPr lang="en-US" sz="2800" dirty="0"/>
          </a:p>
        </p:txBody>
      </p:sp>
      <p:sp>
        <p:nvSpPr>
          <p:cNvPr id="7" name="TextBox 6"/>
          <p:cNvSpPr txBox="1"/>
          <p:nvPr/>
        </p:nvSpPr>
        <p:spPr>
          <a:xfrm>
            <a:off x="3571462" y="3828552"/>
            <a:ext cx="2869888" cy="523220"/>
          </a:xfrm>
          <a:prstGeom prst="rect">
            <a:avLst/>
          </a:prstGeom>
          <a:solidFill>
            <a:schemeClr val="accent5">
              <a:lumMod val="60000"/>
              <a:lumOff val="40000"/>
            </a:schemeClr>
          </a:solidFill>
        </p:spPr>
        <p:txBody>
          <a:bodyPr wrap="none" rtlCol="0">
            <a:spAutoFit/>
          </a:bodyPr>
          <a:lstStyle/>
          <a:p>
            <a:r>
              <a:rPr lang="en-US" sz="2800" dirty="0" smtClean="0"/>
              <a:t>De </a:t>
            </a:r>
            <a:r>
              <a:rPr lang="en-US" sz="2800" dirty="0" err="1" smtClean="0"/>
              <a:t>Orllewin</a:t>
            </a:r>
            <a:r>
              <a:rPr lang="en-US" sz="2800" dirty="0" smtClean="0"/>
              <a:t> </a:t>
            </a:r>
            <a:r>
              <a:rPr lang="en-US" sz="2800" dirty="0" err="1" smtClean="0"/>
              <a:t>Lloegr</a:t>
            </a:r>
            <a:endParaRPr lang="en-US" sz="2800" dirty="0"/>
          </a:p>
        </p:txBody>
      </p:sp>
      <p:sp>
        <p:nvSpPr>
          <p:cNvPr id="8" name="TextBox 7"/>
          <p:cNvSpPr txBox="1"/>
          <p:nvPr/>
        </p:nvSpPr>
        <p:spPr>
          <a:xfrm>
            <a:off x="7172578" y="1101735"/>
            <a:ext cx="1138453" cy="523220"/>
          </a:xfrm>
          <a:prstGeom prst="rect">
            <a:avLst/>
          </a:prstGeom>
          <a:solidFill>
            <a:schemeClr val="accent5"/>
          </a:solidFill>
        </p:spPr>
        <p:txBody>
          <a:bodyPr wrap="none" rtlCol="0">
            <a:spAutoFit/>
          </a:bodyPr>
          <a:lstStyle/>
          <a:p>
            <a:r>
              <a:rPr lang="en-US" sz="2800" dirty="0" err="1" smtClean="0"/>
              <a:t>Cymru</a:t>
            </a:r>
            <a:endParaRPr lang="en-US" sz="2800" dirty="0"/>
          </a:p>
        </p:txBody>
      </p:sp>
      <p:sp>
        <p:nvSpPr>
          <p:cNvPr id="9" name="TextBox 8"/>
          <p:cNvSpPr txBox="1"/>
          <p:nvPr/>
        </p:nvSpPr>
        <p:spPr>
          <a:xfrm>
            <a:off x="1032059" y="4973316"/>
            <a:ext cx="1643574" cy="523220"/>
          </a:xfrm>
          <a:prstGeom prst="rect">
            <a:avLst/>
          </a:prstGeom>
          <a:noFill/>
        </p:spPr>
        <p:txBody>
          <a:bodyPr wrap="none" rtlCol="0">
            <a:spAutoFit/>
          </a:bodyPr>
          <a:lstStyle/>
          <a:p>
            <a:r>
              <a:rPr lang="en-US" sz="2800" dirty="0" smtClean="0"/>
              <a:t>£473.40</a:t>
            </a:r>
            <a:endParaRPr lang="en-US" sz="2800" dirty="0"/>
          </a:p>
        </p:txBody>
      </p:sp>
      <p:sp>
        <p:nvSpPr>
          <p:cNvPr id="10" name="TextBox 9"/>
          <p:cNvSpPr txBox="1"/>
          <p:nvPr/>
        </p:nvSpPr>
        <p:spPr>
          <a:xfrm>
            <a:off x="1032059" y="3866642"/>
            <a:ext cx="1643574" cy="523220"/>
          </a:xfrm>
          <a:prstGeom prst="rect">
            <a:avLst/>
          </a:prstGeom>
          <a:noFill/>
        </p:spPr>
        <p:txBody>
          <a:bodyPr wrap="none" rtlCol="0">
            <a:spAutoFit/>
          </a:bodyPr>
          <a:lstStyle/>
          <a:p>
            <a:r>
              <a:rPr lang="en-US" sz="2800" dirty="0" smtClean="0"/>
              <a:t>£484.90</a:t>
            </a:r>
            <a:endParaRPr lang="en-US" sz="2800" dirty="0"/>
          </a:p>
        </p:txBody>
      </p:sp>
      <p:sp>
        <p:nvSpPr>
          <p:cNvPr id="11" name="TextBox 10"/>
          <p:cNvSpPr txBox="1"/>
          <p:nvPr/>
        </p:nvSpPr>
        <p:spPr>
          <a:xfrm>
            <a:off x="4334212" y="1624955"/>
            <a:ext cx="1426994" cy="523220"/>
          </a:xfrm>
          <a:prstGeom prst="rect">
            <a:avLst/>
          </a:prstGeom>
          <a:solidFill>
            <a:schemeClr val="accent3"/>
          </a:solidFill>
        </p:spPr>
        <p:txBody>
          <a:bodyPr wrap="none" rtlCol="0">
            <a:spAutoFit/>
          </a:bodyPr>
          <a:lstStyle/>
          <a:p>
            <a:r>
              <a:rPr lang="en-US" sz="2800" dirty="0" err="1" smtClean="0"/>
              <a:t>Llundain</a:t>
            </a:r>
            <a:endParaRPr lang="en-US" sz="2800" dirty="0"/>
          </a:p>
        </p:txBody>
      </p:sp>
      <p:sp>
        <p:nvSpPr>
          <p:cNvPr id="12" name="TextBox 11"/>
          <p:cNvSpPr txBox="1"/>
          <p:nvPr/>
        </p:nvSpPr>
        <p:spPr>
          <a:xfrm>
            <a:off x="882523" y="644535"/>
            <a:ext cx="1372492" cy="523220"/>
          </a:xfrm>
          <a:prstGeom prst="rect">
            <a:avLst/>
          </a:prstGeom>
          <a:noFill/>
        </p:spPr>
        <p:txBody>
          <a:bodyPr wrap="none" rtlCol="0">
            <a:spAutoFit/>
          </a:bodyPr>
          <a:lstStyle/>
          <a:p>
            <a:r>
              <a:rPr lang="en-US" sz="2800" dirty="0" smtClean="0"/>
              <a:t>£659.90</a:t>
            </a:r>
            <a:endParaRPr lang="en-US" sz="2800" dirty="0"/>
          </a:p>
        </p:txBody>
      </p:sp>
      <p:sp>
        <p:nvSpPr>
          <p:cNvPr id="13" name="TextBox 12"/>
          <p:cNvSpPr txBox="1"/>
          <p:nvPr/>
        </p:nvSpPr>
        <p:spPr>
          <a:xfrm>
            <a:off x="5186852" y="2692491"/>
            <a:ext cx="2841868" cy="523220"/>
          </a:xfrm>
          <a:prstGeom prst="rect">
            <a:avLst/>
          </a:prstGeom>
          <a:solidFill>
            <a:schemeClr val="bg2">
              <a:lumMod val="75000"/>
            </a:schemeClr>
          </a:solidFill>
        </p:spPr>
        <p:txBody>
          <a:bodyPr wrap="none" rtlCol="0">
            <a:spAutoFit/>
          </a:bodyPr>
          <a:lstStyle/>
          <a:p>
            <a:r>
              <a:rPr lang="en-US" sz="2800" dirty="0" smtClean="0"/>
              <a:t>De </a:t>
            </a:r>
            <a:r>
              <a:rPr lang="en-US" sz="2800" dirty="0" err="1"/>
              <a:t>D</a:t>
            </a:r>
            <a:r>
              <a:rPr lang="en-US" sz="2800" dirty="0" err="1" smtClean="0"/>
              <a:t>wyrain</a:t>
            </a:r>
            <a:r>
              <a:rPr lang="en-US" sz="2800" dirty="0" smtClean="0"/>
              <a:t> </a:t>
            </a:r>
            <a:r>
              <a:rPr lang="en-US" sz="2800" dirty="0" err="1"/>
              <a:t>L</a:t>
            </a:r>
            <a:r>
              <a:rPr lang="en-US" sz="2800" dirty="0" err="1" smtClean="0"/>
              <a:t>loegr</a:t>
            </a:r>
            <a:endParaRPr lang="en-US" sz="2800" dirty="0"/>
          </a:p>
        </p:txBody>
      </p:sp>
      <p:sp>
        <p:nvSpPr>
          <p:cNvPr id="14" name="TextBox 13"/>
          <p:cNvSpPr txBox="1"/>
          <p:nvPr/>
        </p:nvSpPr>
        <p:spPr>
          <a:xfrm>
            <a:off x="879043" y="1886565"/>
            <a:ext cx="1643574" cy="523220"/>
          </a:xfrm>
          <a:prstGeom prst="rect">
            <a:avLst/>
          </a:prstGeom>
          <a:noFill/>
        </p:spPr>
        <p:txBody>
          <a:bodyPr wrap="none" rtlCol="0">
            <a:spAutoFit/>
          </a:bodyPr>
          <a:lstStyle/>
          <a:p>
            <a:r>
              <a:rPr lang="en-US" sz="2800" dirty="0" smtClean="0"/>
              <a:t>£552.10</a:t>
            </a:r>
            <a:endParaRPr lang="en-US" sz="2800" dirty="0"/>
          </a:p>
        </p:txBody>
      </p:sp>
      <p:sp>
        <p:nvSpPr>
          <p:cNvPr id="15" name="TextBox 14"/>
          <p:cNvSpPr txBox="1"/>
          <p:nvPr/>
        </p:nvSpPr>
        <p:spPr>
          <a:xfrm>
            <a:off x="1289538" y="6330462"/>
            <a:ext cx="3942041" cy="369332"/>
          </a:xfrm>
          <a:prstGeom prst="rect">
            <a:avLst/>
          </a:prstGeom>
          <a:noFill/>
        </p:spPr>
        <p:txBody>
          <a:bodyPr wrap="none" rtlCol="0">
            <a:spAutoFit/>
          </a:bodyPr>
          <a:lstStyle/>
          <a:p>
            <a:r>
              <a:rPr lang="en-US" dirty="0" err="1" smtClean="0"/>
              <a:t>Cyflog</a:t>
            </a:r>
            <a:r>
              <a:rPr lang="en-US" dirty="0" smtClean="0"/>
              <a:t> </a:t>
            </a:r>
            <a:r>
              <a:rPr lang="en-US" dirty="0" err="1" smtClean="0"/>
              <a:t>wythnosol</a:t>
            </a:r>
            <a:r>
              <a:rPr lang="en-US" dirty="0" smtClean="0"/>
              <a:t> </a:t>
            </a:r>
            <a:r>
              <a:rPr lang="en-US" dirty="0" err="1" smtClean="0"/>
              <a:t>ar</a:t>
            </a:r>
            <a:r>
              <a:rPr lang="en-US" dirty="0" smtClean="0"/>
              <a:t> </a:t>
            </a:r>
            <a:r>
              <a:rPr lang="en-US" dirty="0" err="1" smtClean="0"/>
              <a:t>gyfartaledd</a:t>
            </a:r>
            <a:r>
              <a:rPr lang="en-US" dirty="0" smtClean="0"/>
              <a:t> </a:t>
            </a:r>
            <a:r>
              <a:rPr lang="en-US" dirty="0" err="1" smtClean="0"/>
              <a:t>yn</a:t>
            </a:r>
            <a:r>
              <a:rPr lang="en-US" dirty="0" smtClean="0"/>
              <a:t> y DU</a:t>
            </a:r>
            <a:endParaRPr lang="en-US" dirty="0"/>
          </a:p>
        </p:txBody>
      </p:sp>
    </p:spTree>
    <p:extLst>
      <p:ext uri="{BB962C8B-B14F-4D97-AF65-F5344CB8AC3E}">
        <p14:creationId xmlns:p14="http://schemas.microsoft.com/office/powerpoint/2010/main" val="167275634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882523" y="2954101"/>
            <a:ext cx="1643574" cy="523220"/>
          </a:xfrm>
          <a:prstGeom prst="rect">
            <a:avLst/>
          </a:prstGeom>
          <a:noFill/>
        </p:spPr>
        <p:txBody>
          <a:bodyPr wrap="none" rtlCol="0">
            <a:spAutoFit/>
          </a:bodyPr>
          <a:lstStyle/>
          <a:p>
            <a:r>
              <a:rPr lang="en-US" sz="2800" dirty="0" smtClean="0"/>
              <a:t>£492.80</a:t>
            </a:r>
            <a:endParaRPr lang="en-US" sz="2800" dirty="0"/>
          </a:p>
        </p:txBody>
      </p:sp>
      <p:sp>
        <p:nvSpPr>
          <p:cNvPr id="6" name="TextBox 5"/>
          <p:cNvSpPr txBox="1"/>
          <p:nvPr/>
        </p:nvSpPr>
        <p:spPr>
          <a:xfrm>
            <a:off x="5327096" y="4711706"/>
            <a:ext cx="2634119" cy="523220"/>
          </a:xfrm>
          <a:prstGeom prst="rect">
            <a:avLst/>
          </a:prstGeom>
          <a:solidFill>
            <a:schemeClr val="accent6">
              <a:lumMod val="60000"/>
              <a:lumOff val="40000"/>
            </a:schemeClr>
          </a:solidFill>
        </p:spPr>
        <p:txBody>
          <a:bodyPr wrap="none" rtlCol="0">
            <a:spAutoFit/>
          </a:bodyPr>
          <a:lstStyle/>
          <a:p>
            <a:r>
              <a:rPr lang="en-US" sz="2800" dirty="0" smtClean="0"/>
              <a:t>Northern Ireland</a:t>
            </a:r>
            <a:endParaRPr lang="en-US" sz="2800" dirty="0"/>
          </a:p>
        </p:txBody>
      </p:sp>
      <p:sp>
        <p:nvSpPr>
          <p:cNvPr id="7" name="TextBox 6"/>
          <p:cNvSpPr txBox="1"/>
          <p:nvPr/>
        </p:nvSpPr>
        <p:spPr>
          <a:xfrm>
            <a:off x="3571462" y="3828552"/>
            <a:ext cx="3485698" cy="523220"/>
          </a:xfrm>
          <a:prstGeom prst="rect">
            <a:avLst/>
          </a:prstGeom>
          <a:solidFill>
            <a:schemeClr val="accent5">
              <a:lumMod val="60000"/>
              <a:lumOff val="40000"/>
            </a:schemeClr>
          </a:solidFill>
        </p:spPr>
        <p:txBody>
          <a:bodyPr wrap="none" rtlCol="0">
            <a:spAutoFit/>
          </a:bodyPr>
          <a:lstStyle/>
          <a:p>
            <a:r>
              <a:rPr lang="en-US" sz="2800" dirty="0" smtClean="0"/>
              <a:t>South West of England</a:t>
            </a:r>
            <a:endParaRPr lang="en-US" sz="2800" dirty="0"/>
          </a:p>
        </p:txBody>
      </p:sp>
      <p:sp>
        <p:nvSpPr>
          <p:cNvPr id="8" name="TextBox 7"/>
          <p:cNvSpPr txBox="1"/>
          <p:nvPr/>
        </p:nvSpPr>
        <p:spPr>
          <a:xfrm>
            <a:off x="7172578" y="1101735"/>
            <a:ext cx="1063496" cy="523220"/>
          </a:xfrm>
          <a:prstGeom prst="rect">
            <a:avLst/>
          </a:prstGeom>
          <a:solidFill>
            <a:schemeClr val="accent5"/>
          </a:solidFill>
        </p:spPr>
        <p:txBody>
          <a:bodyPr wrap="none" rtlCol="0">
            <a:spAutoFit/>
          </a:bodyPr>
          <a:lstStyle/>
          <a:p>
            <a:r>
              <a:rPr lang="en-US" sz="2800" dirty="0" smtClean="0"/>
              <a:t>Wales</a:t>
            </a:r>
            <a:endParaRPr lang="en-US" sz="2800" dirty="0"/>
          </a:p>
        </p:txBody>
      </p:sp>
      <p:sp>
        <p:nvSpPr>
          <p:cNvPr id="9" name="TextBox 8"/>
          <p:cNvSpPr txBox="1"/>
          <p:nvPr/>
        </p:nvSpPr>
        <p:spPr>
          <a:xfrm>
            <a:off x="1032059" y="4973316"/>
            <a:ext cx="1643574" cy="523220"/>
          </a:xfrm>
          <a:prstGeom prst="rect">
            <a:avLst/>
          </a:prstGeom>
          <a:noFill/>
        </p:spPr>
        <p:txBody>
          <a:bodyPr wrap="none" rtlCol="0">
            <a:spAutoFit/>
          </a:bodyPr>
          <a:lstStyle/>
          <a:p>
            <a:r>
              <a:rPr lang="en-US" sz="2800" dirty="0" smtClean="0"/>
              <a:t>£473.40</a:t>
            </a:r>
            <a:endParaRPr lang="en-US" sz="2800" dirty="0"/>
          </a:p>
        </p:txBody>
      </p:sp>
      <p:sp>
        <p:nvSpPr>
          <p:cNvPr id="10" name="TextBox 9"/>
          <p:cNvSpPr txBox="1"/>
          <p:nvPr/>
        </p:nvSpPr>
        <p:spPr>
          <a:xfrm>
            <a:off x="1032059" y="3866642"/>
            <a:ext cx="1643574" cy="523220"/>
          </a:xfrm>
          <a:prstGeom prst="rect">
            <a:avLst/>
          </a:prstGeom>
          <a:noFill/>
        </p:spPr>
        <p:txBody>
          <a:bodyPr wrap="none" rtlCol="0">
            <a:spAutoFit/>
          </a:bodyPr>
          <a:lstStyle/>
          <a:p>
            <a:r>
              <a:rPr lang="en-US" sz="2800" dirty="0" smtClean="0"/>
              <a:t>£484.90</a:t>
            </a:r>
            <a:endParaRPr lang="en-US" sz="2800" dirty="0"/>
          </a:p>
        </p:txBody>
      </p:sp>
      <p:sp>
        <p:nvSpPr>
          <p:cNvPr id="11" name="TextBox 10"/>
          <p:cNvSpPr txBox="1"/>
          <p:nvPr/>
        </p:nvSpPr>
        <p:spPr>
          <a:xfrm>
            <a:off x="4334212" y="1624955"/>
            <a:ext cx="1281120" cy="523220"/>
          </a:xfrm>
          <a:prstGeom prst="rect">
            <a:avLst/>
          </a:prstGeom>
          <a:solidFill>
            <a:schemeClr val="accent3"/>
          </a:solidFill>
        </p:spPr>
        <p:txBody>
          <a:bodyPr wrap="none" rtlCol="0">
            <a:spAutoFit/>
          </a:bodyPr>
          <a:lstStyle/>
          <a:p>
            <a:r>
              <a:rPr lang="en-US" sz="2800" dirty="0" smtClean="0"/>
              <a:t>London</a:t>
            </a:r>
            <a:endParaRPr lang="en-US" sz="2800" dirty="0"/>
          </a:p>
        </p:txBody>
      </p:sp>
      <p:sp>
        <p:nvSpPr>
          <p:cNvPr id="12" name="TextBox 11"/>
          <p:cNvSpPr txBox="1"/>
          <p:nvPr/>
        </p:nvSpPr>
        <p:spPr>
          <a:xfrm>
            <a:off x="882523" y="644535"/>
            <a:ext cx="1372492" cy="523220"/>
          </a:xfrm>
          <a:prstGeom prst="rect">
            <a:avLst/>
          </a:prstGeom>
          <a:noFill/>
        </p:spPr>
        <p:txBody>
          <a:bodyPr wrap="none" rtlCol="0">
            <a:spAutoFit/>
          </a:bodyPr>
          <a:lstStyle/>
          <a:p>
            <a:r>
              <a:rPr lang="en-US" sz="2800" dirty="0" smtClean="0"/>
              <a:t>£659.90</a:t>
            </a:r>
            <a:endParaRPr lang="en-US" sz="2800" dirty="0"/>
          </a:p>
        </p:txBody>
      </p:sp>
      <p:sp>
        <p:nvSpPr>
          <p:cNvPr id="13" name="TextBox 12"/>
          <p:cNvSpPr txBox="1"/>
          <p:nvPr/>
        </p:nvSpPr>
        <p:spPr>
          <a:xfrm>
            <a:off x="5186852" y="2692491"/>
            <a:ext cx="3342197" cy="523220"/>
          </a:xfrm>
          <a:prstGeom prst="rect">
            <a:avLst/>
          </a:prstGeom>
          <a:solidFill>
            <a:schemeClr val="bg2">
              <a:lumMod val="75000"/>
            </a:schemeClr>
          </a:solidFill>
        </p:spPr>
        <p:txBody>
          <a:bodyPr wrap="none" rtlCol="0">
            <a:spAutoFit/>
          </a:bodyPr>
          <a:lstStyle/>
          <a:p>
            <a:r>
              <a:rPr lang="en-US" sz="2800" dirty="0" smtClean="0"/>
              <a:t>South East of England</a:t>
            </a:r>
            <a:endParaRPr lang="en-US" sz="2800" dirty="0"/>
          </a:p>
        </p:txBody>
      </p:sp>
      <p:sp>
        <p:nvSpPr>
          <p:cNvPr id="14" name="TextBox 13"/>
          <p:cNvSpPr txBox="1"/>
          <p:nvPr/>
        </p:nvSpPr>
        <p:spPr>
          <a:xfrm>
            <a:off x="879043" y="1886565"/>
            <a:ext cx="1643574" cy="523220"/>
          </a:xfrm>
          <a:prstGeom prst="rect">
            <a:avLst/>
          </a:prstGeom>
          <a:noFill/>
        </p:spPr>
        <p:txBody>
          <a:bodyPr wrap="none" rtlCol="0">
            <a:spAutoFit/>
          </a:bodyPr>
          <a:lstStyle/>
          <a:p>
            <a:r>
              <a:rPr lang="en-US" sz="2800" dirty="0" smtClean="0"/>
              <a:t>£552.10</a:t>
            </a:r>
            <a:endParaRPr lang="en-US" sz="2800" dirty="0"/>
          </a:p>
        </p:txBody>
      </p:sp>
      <p:sp>
        <p:nvSpPr>
          <p:cNvPr id="15" name="TextBox 14"/>
          <p:cNvSpPr txBox="1"/>
          <p:nvPr/>
        </p:nvSpPr>
        <p:spPr>
          <a:xfrm>
            <a:off x="1700830" y="6330462"/>
            <a:ext cx="2995820" cy="369332"/>
          </a:xfrm>
          <a:prstGeom prst="rect">
            <a:avLst/>
          </a:prstGeom>
          <a:noFill/>
        </p:spPr>
        <p:txBody>
          <a:bodyPr wrap="none" rtlCol="0">
            <a:spAutoFit/>
          </a:bodyPr>
          <a:lstStyle/>
          <a:p>
            <a:r>
              <a:rPr lang="en-US" dirty="0" smtClean="0"/>
              <a:t>Average weekly wage in </a:t>
            </a:r>
            <a:r>
              <a:rPr lang="en-US" dirty="0" err="1" smtClean="0"/>
              <a:t>th</a:t>
            </a:r>
            <a:r>
              <a:rPr lang="en-US" dirty="0" smtClean="0"/>
              <a:t> UK</a:t>
            </a:r>
            <a:endParaRPr lang="en-US" dirty="0"/>
          </a:p>
        </p:txBody>
      </p:sp>
    </p:spTree>
    <p:extLst>
      <p:ext uri="{BB962C8B-B14F-4D97-AF65-F5344CB8AC3E}">
        <p14:creationId xmlns:p14="http://schemas.microsoft.com/office/powerpoint/2010/main" val="42511269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Screen Shot 2016-10-21 at 08.33.04.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9895" y="573634"/>
            <a:ext cx="4460445" cy="5470010"/>
          </a:xfrm>
          <a:prstGeom prst="rect">
            <a:avLst/>
          </a:prstGeom>
        </p:spPr>
      </p:pic>
      <p:pic>
        <p:nvPicPr>
          <p:cNvPr id="7" name="Picture 6" descr="Screen Shot 2016-10-21 at 08.34.24.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949145" y="573634"/>
            <a:ext cx="3559820" cy="2947064"/>
          </a:xfrm>
          <a:prstGeom prst="rect">
            <a:avLst/>
          </a:prstGeom>
        </p:spPr>
      </p:pic>
      <p:sp>
        <p:nvSpPr>
          <p:cNvPr id="8" name="Rectangle 7"/>
          <p:cNvSpPr/>
          <p:nvPr/>
        </p:nvSpPr>
        <p:spPr>
          <a:xfrm>
            <a:off x="4949145" y="4606290"/>
            <a:ext cx="3736503" cy="1477328"/>
          </a:xfrm>
          <a:prstGeom prst="rect">
            <a:avLst/>
          </a:prstGeom>
        </p:spPr>
        <p:txBody>
          <a:bodyPr wrap="square">
            <a:spAutoFit/>
          </a:bodyPr>
          <a:lstStyle/>
          <a:p>
            <a:r>
              <a:rPr lang="en-US" dirty="0">
                <a:hlinkClick r:id="rId5"/>
              </a:rPr>
              <a:t>http://metro.co.uk/2015/11/18/how-does-your-salary-compare-with-the-rest-of-the-country-5511194</a:t>
            </a:r>
            <a:r>
              <a:rPr lang="en-US" dirty="0" smtClean="0">
                <a:hlinkClick r:id="rId5"/>
              </a:rPr>
              <a:t>/</a:t>
            </a:r>
            <a:endParaRPr lang="en-US" dirty="0" smtClean="0"/>
          </a:p>
          <a:p>
            <a:endParaRPr lang="en-US" dirty="0"/>
          </a:p>
        </p:txBody>
      </p:sp>
    </p:spTree>
    <p:extLst>
      <p:ext uri="{BB962C8B-B14F-4D97-AF65-F5344CB8AC3E}">
        <p14:creationId xmlns:p14="http://schemas.microsoft.com/office/powerpoint/2010/main" val="130741711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466888" y="107950"/>
            <a:ext cx="8042275" cy="1336675"/>
          </a:xfrm>
        </p:spPr>
        <p:txBody>
          <a:bodyPr/>
          <a:lstStyle/>
          <a:p>
            <a:r>
              <a:rPr lang="en-US" sz="3200" dirty="0" err="1" smtClean="0"/>
              <a:t>Anghydraddoldeb</a:t>
            </a:r>
            <a:r>
              <a:rPr lang="en-US" sz="3200" dirty="0" smtClean="0"/>
              <a:t> - </a:t>
            </a:r>
            <a:r>
              <a:rPr lang="en-US" sz="3200" dirty="0" err="1"/>
              <a:t>c</a:t>
            </a:r>
            <a:r>
              <a:rPr lang="en-US" sz="3200" dirty="0" err="1" smtClean="0"/>
              <a:t>yfartaledd</a:t>
            </a:r>
            <a:r>
              <a:rPr lang="en-US" sz="3200" dirty="0" smtClean="0"/>
              <a:t> </a:t>
            </a:r>
            <a:r>
              <a:rPr lang="en-US" sz="3200" dirty="0" err="1" smtClean="0"/>
              <a:t>arian</a:t>
            </a:r>
            <a:r>
              <a:rPr lang="en-US" sz="3200" dirty="0" smtClean="0"/>
              <a:t> </a:t>
            </a:r>
            <a:r>
              <a:rPr lang="en-US" sz="3200" dirty="0" err="1" smtClean="0"/>
              <a:t>poced</a:t>
            </a:r>
            <a:r>
              <a:rPr lang="en-US" sz="3200" dirty="0" smtClean="0"/>
              <a:t/>
            </a:r>
            <a:br>
              <a:rPr lang="en-US" sz="3200" dirty="0" smtClean="0"/>
            </a:br>
            <a:r>
              <a:rPr lang="en-US" sz="3200" i="1" dirty="0" smtClean="0"/>
              <a:t>Inequality – average pocket money</a:t>
            </a:r>
            <a:endParaRPr lang="en-US" sz="3200" dirty="0"/>
          </a:p>
        </p:txBody>
      </p:sp>
      <p:sp>
        <p:nvSpPr>
          <p:cNvPr id="3" name="Content Placeholder 2"/>
          <p:cNvSpPr>
            <a:spLocks noGrp="1"/>
          </p:cNvSpPr>
          <p:nvPr>
            <p:ph idx="4294967295"/>
          </p:nvPr>
        </p:nvSpPr>
        <p:spPr>
          <a:xfrm>
            <a:off x="4730044" y="1600200"/>
            <a:ext cx="3779119" cy="4343400"/>
          </a:xfrm>
        </p:spPr>
        <p:txBody>
          <a:bodyPr>
            <a:normAutofit/>
          </a:bodyPr>
          <a:lstStyle/>
          <a:p>
            <a:r>
              <a:rPr lang="en-US" sz="2000" dirty="0" smtClean="0"/>
              <a:t>£1 per child each day = £7 a week</a:t>
            </a:r>
          </a:p>
          <a:p>
            <a:r>
              <a:rPr lang="en-US" sz="2000" dirty="0" smtClean="0"/>
              <a:t>Imagine 100 children in school</a:t>
            </a:r>
          </a:p>
          <a:p>
            <a:r>
              <a:rPr lang="en-US" sz="2000" dirty="0" smtClean="0"/>
              <a:t>Total income = £700 for school</a:t>
            </a:r>
          </a:p>
          <a:p>
            <a:r>
              <a:rPr lang="en-US" sz="2000" dirty="0" smtClean="0"/>
              <a:t>Richest children (1%) receive 20% of wealth = £140</a:t>
            </a:r>
          </a:p>
          <a:p>
            <a:r>
              <a:rPr lang="en-US" sz="2000" dirty="0" smtClean="0"/>
              <a:t>The rest (99%) get £5.60 a week</a:t>
            </a:r>
            <a:endParaRPr lang="en-US" sz="2000" dirty="0"/>
          </a:p>
        </p:txBody>
      </p:sp>
      <p:graphicFrame>
        <p:nvGraphicFramePr>
          <p:cNvPr id="4" name="Table 3"/>
          <p:cNvGraphicFramePr>
            <a:graphicFrameLocks noGrp="1"/>
          </p:cNvGraphicFramePr>
          <p:nvPr>
            <p:extLst/>
          </p:nvPr>
        </p:nvGraphicFramePr>
        <p:xfrm>
          <a:off x="1293020" y="4776981"/>
          <a:ext cx="6096000" cy="370840"/>
        </p:xfrm>
        <a:graphic>
          <a:graphicData uri="http://schemas.openxmlformats.org/drawingml/2006/table">
            <a:tbl>
              <a:tblPr firstRow="1" bandRow="1">
                <a:tableStyleId>{5C22544A-7EE6-4342-B048-85BDC9FD1C3A}</a:tableStyleId>
              </a:tblPr>
              <a:tblGrid>
                <a:gridCol w="243840">
                  <a:extLst>
                    <a:ext uri="{9D8B030D-6E8A-4147-A177-3AD203B41FA5}">
                      <a16:colId xmlns:a16="http://schemas.microsoft.com/office/drawing/2014/main" val="20000"/>
                    </a:ext>
                  </a:extLst>
                </a:gridCol>
                <a:gridCol w="243840">
                  <a:extLst>
                    <a:ext uri="{9D8B030D-6E8A-4147-A177-3AD203B41FA5}">
                      <a16:colId xmlns:a16="http://schemas.microsoft.com/office/drawing/2014/main" val="20001"/>
                    </a:ext>
                  </a:extLst>
                </a:gridCol>
                <a:gridCol w="243840">
                  <a:extLst>
                    <a:ext uri="{9D8B030D-6E8A-4147-A177-3AD203B41FA5}">
                      <a16:colId xmlns:a16="http://schemas.microsoft.com/office/drawing/2014/main" val="20002"/>
                    </a:ext>
                  </a:extLst>
                </a:gridCol>
                <a:gridCol w="243840">
                  <a:extLst>
                    <a:ext uri="{9D8B030D-6E8A-4147-A177-3AD203B41FA5}">
                      <a16:colId xmlns:a16="http://schemas.microsoft.com/office/drawing/2014/main" val="20003"/>
                    </a:ext>
                  </a:extLst>
                </a:gridCol>
                <a:gridCol w="243840">
                  <a:extLst>
                    <a:ext uri="{9D8B030D-6E8A-4147-A177-3AD203B41FA5}">
                      <a16:colId xmlns:a16="http://schemas.microsoft.com/office/drawing/2014/main" val="20004"/>
                    </a:ext>
                  </a:extLst>
                </a:gridCol>
                <a:gridCol w="243840">
                  <a:extLst>
                    <a:ext uri="{9D8B030D-6E8A-4147-A177-3AD203B41FA5}">
                      <a16:colId xmlns:a16="http://schemas.microsoft.com/office/drawing/2014/main" val="20005"/>
                    </a:ext>
                  </a:extLst>
                </a:gridCol>
                <a:gridCol w="243840">
                  <a:extLst>
                    <a:ext uri="{9D8B030D-6E8A-4147-A177-3AD203B41FA5}">
                      <a16:colId xmlns:a16="http://schemas.microsoft.com/office/drawing/2014/main" val="20006"/>
                    </a:ext>
                  </a:extLst>
                </a:gridCol>
                <a:gridCol w="243840">
                  <a:extLst>
                    <a:ext uri="{9D8B030D-6E8A-4147-A177-3AD203B41FA5}">
                      <a16:colId xmlns:a16="http://schemas.microsoft.com/office/drawing/2014/main" val="20007"/>
                    </a:ext>
                  </a:extLst>
                </a:gridCol>
                <a:gridCol w="243840">
                  <a:extLst>
                    <a:ext uri="{9D8B030D-6E8A-4147-A177-3AD203B41FA5}">
                      <a16:colId xmlns:a16="http://schemas.microsoft.com/office/drawing/2014/main" val="20008"/>
                    </a:ext>
                  </a:extLst>
                </a:gridCol>
                <a:gridCol w="243840">
                  <a:extLst>
                    <a:ext uri="{9D8B030D-6E8A-4147-A177-3AD203B41FA5}">
                      <a16:colId xmlns:a16="http://schemas.microsoft.com/office/drawing/2014/main" val="20009"/>
                    </a:ext>
                  </a:extLst>
                </a:gridCol>
                <a:gridCol w="243840">
                  <a:extLst>
                    <a:ext uri="{9D8B030D-6E8A-4147-A177-3AD203B41FA5}">
                      <a16:colId xmlns:a16="http://schemas.microsoft.com/office/drawing/2014/main" val="20010"/>
                    </a:ext>
                  </a:extLst>
                </a:gridCol>
                <a:gridCol w="243840">
                  <a:extLst>
                    <a:ext uri="{9D8B030D-6E8A-4147-A177-3AD203B41FA5}">
                      <a16:colId xmlns:a16="http://schemas.microsoft.com/office/drawing/2014/main" val="20011"/>
                    </a:ext>
                  </a:extLst>
                </a:gridCol>
                <a:gridCol w="243840">
                  <a:extLst>
                    <a:ext uri="{9D8B030D-6E8A-4147-A177-3AD203B41FA5}">
                      <a16:colId xmlns:a16="http://schemas.microsoft.com/office/drawing/2014/main" val="20012"/>
                    </a:ext>
                  </a:extLst>
                </a:gridCol>
                <a:gridCol w="243840">
                  <a:extLst>
                    <a:ext uri="{9D8B030D-6E8A-4147-A177-3AD203B41FA5}">
                      <a16:colId xmlns:a16="http://schemas.microsoft.com/office/drawing/2014/main" val="20013"/>
                    </a:ext>
                  </a:extLst>
                </a:gridCol>
                <a:gridCol w="243840">
                  <a:extLst>
                    <a:ext uri="{9D8B030D-6E8A-4147-A177-3AD203B41FA5}">
                      <a16:colId xmlns:a16="http://schemas.microsoft.com/office/drawing/2014/main" val="20014"/>
                    </a:ext>
                  </a:extLst>
                </a:gridCol>
                <a:gridCol w="243840">
                  <a:extLst>
                    <a:ext uri="{9D8B030D-6E8A-4147-A177-3AD203B41FA5}">
                      <a16:colId xmlns:a16="http://schemas.microsoft.com/office/drawing/2014/main" val="20015"/>
                    </a:ext>
                  </a:extLst>
                </a:gridCol>
                <a:gridCol w="243840">
                  <a:extLst>
                    <a:ext uri="{9D8B030D-6E8A-4147-A177-3AD203B41FA5}">
                      <a16:colId xmlns:a16="http://schemas.microsoft.com/office/drawing/2014/main" val="20016"/>
                    </a:ext>
                  </a:extLst>
                </a:gridCol>
                <a:gridCol w="243840">
                  <a:extLst>
                    <a:ext uri="{9D8B030D-6E8A-4147-A177-3AD203B41FA5}">
                      <a16:colId xmlns:a16="http://schemas.microsoft.com/office/drawing/2014/main" val="20017"/>
                    </a:ext>
                  </a:extLst>
                </a:gridCol>
                <a:gridCol w="243840">
                  <a:extLst>
                    <a:ext uri="{9D8B030D-6E8A-4147-A177-3AD203B41FA5}">
                      <a16:colId xmlns:a16="http://schemas.microsoft.com/office/drawing/2014/main" val="20018"/>
                    </a:ext>
                  </a:extLst>
                </a:gridCol>
                <a:gridCol w="243840">
                  <a:extLst>
                    <a:ext uri="{9D8B030D-6E8A-4147-A177-3AD203B41FA5}">
                      <a16:colId xmlns:a16="http://schemas.microsoft.com/office/drawing/2014/main" val="20019"/>
                    </a:ext>
                  </a:extLst>
                </a:gridCol>
                <a:gridCol w="243840">
                  <a:extLst>
                    <a:ext uri="{9D8B030D-6E8A-4147-A177-3AD203B41FA5}">
                      <a16:colId xmlns:a16="http://schemas.microsoft.com/office/drawing/2014/main" val="20020"/>
                    </a:ext>
                  </a:extLst>
                </a:gridCol>
                <a:gridCol w="243840">
                  <a:extLst>
                    <a:ext uri="{9D8B030D-6E8A-4147-A177-3AD203B41FA5}">
                      <a16:colId xmlns:a16="http://schemas.microsoft.com/office/drawing/2014/main" val="20021"/>
                    </a:ext>
                  </a:extLst>
                </a:gridCol>
                <a:gridCol w="243840">
                  <a:extLst>
                    <a:ext uri="{9D8B030D-6E8A-4147-A177-3AD203B41FA5}">
                      <a16:colId xmlns:a16="http://schemas.microsoft.com/office/drawing/2014/main" val="20022"/>
                    </a:ext>
                  </a:extLst>
                </a:gridCol>
                <a:gridCol w="243840">
                  <a:extLst>
                    <a:ext uri="{9D8B030D-6E8A-4147-A177-3AD203B41FA5}">
                      <a16:colId xmlns:a16="http://schemas.microsoft.com/office/drawing/2014/main" val="20023"/>
                    </a:ext>
                  </a:extLst>
                </a:gridCol>
                <a:gridCol w="243840">
                  <a:extLst>
                    <a:ext uri="{9D8B030D-6E8A-4147-A177-3AD203B41FA5}">
                      <a16:colId xmlns:a16="http://schemas.microsoft.com/office/drawing/2014/main" val="20024"/>
                    </a:ext>
                  </a:extLst>
                </a:gridCol>
              </a:tblGrid>
              <a:tr h="370840">
                <a:tc>
                  <a:txBody>
                    <a:bodyPr/>
                    <a:lstStyle/>
                    <a:p>
                      <a:endParaRPr lang="en-US" dirty="0"/>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dirty="0"/>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dirty="0"/>
                    </a:p>
                  </a:txBody>
                  <a:tcPr>
                    <a:solidFill>
                      <a:schemeClr val="accent4"/>
                    </a:solidFill>
                  </a:tcPr>
                </a:tc>
                <a:extLst>
                  <a:ext uri="{0D108BD9-81ED-4DB2-BD59-A6C34878D82A}">
                    <a16:rowId xmlns:a16="http://schemas.microsoft.com/office/drawing/2014/main" val="10000"/>
                  </a:ext>
                </a:extLst>
              </a:tr>
            </a:tbl>
          </a:graphicData>
        </a:graphic>
      </p:graphicFrame>
      <p:pic>
        <p:nvPicPr>
          <p:cNvPr id="6" name="Picture 5" descr="images.png"/>
          <p:cNvPicPr>
            <a:picLocks noChangeAspect="1"/>
          </p:cNvPicPr>
          <p:nvPr/>
        </p:nvPicPr>
        <p:blipFill rotWithShape="1">
          <a:blip r:embed="rId3">
            <a:extLst>
              <a:ext uri="{28A0092B-C50C-407E-A947-70E740481C1C}">
                <a14:useLocalDpi xmlns:a14="http://schemas.microsoft.com/office/drawing/2010/main" val="0"/>
              </a:ext>
            </a:extLst>
          </a:blip>
          <a:srcRect l="73643"/>
          <a:stretch/>
        </p:blipFill>
        <p:spPr>
          <a:xfrm>
            <a:off x="6934462" y="4010780"/>
            <a:ext cx="812954" cy="745470"/>
          </a:xfrm>
          <a:prstGeom prst="rect">
            <a:avLst/>
          </a:prstGeom>
        </p:spPr>
      </p:pic>
      <p:sp>
        <p:nvSpPr>
          <p:cNvPr id="8" name="TextBox 7"/>
          <p:cNvSpPr txBox="1"/>
          <p:nvPr/>
        </p:nvSpPr>
        <p:spPr>
          <a:xfrm>
            <a:off x="1293020" y="6199744"/>
            <a:ext cx="5121915" cy="369332"/>
          </a:xfrm>
          <a:prstGeom prst="rect">
            <a:avLst/>
          </a:prstGeom>
          <a:noFill/>
        </p:spPr>
        <p:txBody>
          <a:bodyPr wrap="none" rtlCol="0">
            <a:spAutoFit/>
          </a:bodyPr>
          <a:lstStyle/>
          <a:p>
            <a:r>
              <a:rPr lang="en-US" dirty="0" smtClean="0"/>
              <a:t>Danny Dorling (2015)  Inequality and the 1%</a:t>
            </a:r>
            <a:endParaRPr lang="en-US" dirty="0"/>
          </a:p>
        </p:txBody>
      </p:sp>
      <p:sp>
        <p:nvSpPr>
          <p:cNvPr id="5" name="TextBox 4"/>
          <p:cNvSpPr txBox="1"/>
          <p:nvPr/>
        </p:nvSpPr>
        <p:spPr>
          <a:xfrm>
            <a:off x="959557" y="1648178"/>
            <a:ext cx="3510843" cy="2862322"/>
          </a:xfrm>
          <a:prstGeom prst="rect">
            <a:avLst/>
          </a:prstGeom>
          <a:noFill/>
        </p:spPr>
        <p:txBody>
          <a:bodyPr wrap="square" rtlCol="0">
            <a:spAutoFit/>
          </a:bodyPr>
          <a:lstStyle/>
          <a:p>
            <a:pPr marL="285750" indent="-285750">
              <a:buFont typeface="Arial" charset="0"/>
              <a:buChar char="•"/>
            </a:pPr>
            <a:r>
              <a:rPr lang="en-US" dirty="0"/>
              <a:t>£ 1 y </a:t>
            </a:r>
            <a:r>
              <a:rPr lang="en-US" dirty="0" err="1"/>
              <a:t>plentyn</a:t>
            </a:r>
            <a:r>
              <a:rPr lang="en-US" dirty="0"/>
              <a:t> bob </a:t>
            </a:r>
            <a:r>
              <a:rPr lang="en-US" dirty="0" err="1"/>
              <a:t>dydd</a:t>
            </a:r>
            <a:r>
              <a:rPr lang="en-US" dirty="0"/>
              <a:t> = £ 7 </a:t>
            </a:r>
            <a:r>
              <a:rPr lang="en-US" dirty="0" err="1"/>
              <a:t>yr</a:t>
            </a:r>
            <a:r>
              <a:rPr lang="en-US" dirty="0"/>
              <a:t> </a:t>
            </a:r>
            <a:r>
              <a:rPr lang="en-US" dirty="0" err="1" smtClean="0"/>
              <a:t>wythnos</a:t>
            </a:r>
            <a:endParaRPr lang="en-US" dirty="0" smtClean="0"/>
          </a:p>
          <a:p>
            <a:pPr marL="285750" indent="-285750">
              <a:buFont typeface="Arial" charset="0"/>
              <a:buChar char="•"/>
            </a:pPr>
            <a:r>
              <a:rPr lang="en-US" dirty="0" err="1" smtClean="0"/>
              <a:t>Dychmygwch</a:t>
            </a:r>
            <a:r>
              <a:rPr lang="en-US" dirty="0" smtClean="0"/>
              <a:t> </a:t>
            </a:r>
            <a:r>
              <a:rPr lang="en-US" dirty="0"/>
              <a:t>100 o </a:t>
            </a:r>
            <a:r>
              <a:rPr lang="en-US" dirty="0" err="1"/>
              <a:t>blant</a:t>
            </a:r>
            <a:r>
              <a:rPr lang="en-US" dirty="0"/>
              <a:t> </a:t>
            </a:r>
            <a:r>
              <a:rPr lang="en-US" dirty="0" err="1"/>
              <a:t>yn</a:t>
            </a:r>
            <a:r>
              <a:rPr lang="en-US" dirty="0"/>
              <a:t> </a:t>
            </a:r>
            <a:r>
              <a:rPr lang="en-US" dirty="0" err="1"/>
              <a:t>yr</a:t>
            </a:r>
            <a:r>
              <a:rPr lang="en-US" dirty="0"/>
              <a:t> </a:t>
            </a:r>
            <a:r>
              <a:rPr lang="en-US" dirty="0" err="1" smtClean="0"/>
              <a:t>ysgol</a:t>
            </a:r>
            <a:endParaRPr lang="en-US" dirty="0" smtClean="0"/>
          </a:p>
          <a:p>
            <a:pPr marL="285750" indent="-285750">
              <a:buFont typeface="Arial" charset="0"/>
              <a:buChar char="•"/>
            </a:pPr>
            <a:r>
              <a:rPr lang="en-US" dirty="0" err="1" smtClean="0"/>
              <a:t>Cyfanswm</a:t>
            </a:r>
            <a:r>
              <a:rPr lang="en-US" dirty="0" smtClean="0"/>
              <a:t> </a:t>
            </a:r>
            <a:r>
              <a:rPr lang="en-US" dirty="0" err="1"/>
              <a:t>incwm</a:t>
            </a:r>
            <a:r>
              <a:rPr lang="en-US" dirty="0"/>
              <a:t> = £ 700 </a:t>
            </a:r>
            <a:r>
              <a:rPr lang="en-US" dirty="0" err="1"/>
              <a:t>i'r</a:t>
            </a:r>
            <a:r>
              <a:rPr lang="en-US" dirty="0"/>
              <a:t> </a:t>
            </a:r>
            <a:r>
              <a:rPr lang="en-US" dirty="0" err="1" smtClean="0"/>
              <a:t>ysgol</a:t>
            </a:r>
            <a:endParaRPr lang="en-US" dirty="0" smtClean="0"/>
          </a:p>
          <a:p>
            <a:pPr marL="285750" indent="-285750">
              <a:buFont typeface="Arial" charset="0"/>
              <a:buChar char="•"/>
            </a:pPr>
            <a:r>
              <a:rPr lang="en-US" dirty="0" err="1" smtClean="0"/>
              <a:t>Mae'r</a:t>
            </a:r>
            <a:r>
              <a:rPr lang="en-US" dirty="0" smtClean="0"/>
              <a:t> </a:t>
            </a:r>
            <a:r>
              <a:rPr lang="en-US" dirty="0"/>
              <a:t>plant </a:t>
            </a:r>
            <a:r>
              <a:rPr lang="en-US" dirty="0" err="1"/>
              <a:t>cyfoethocaf</a:t>
            </a:r>
            <a:r>
              <a:rPr lang="en-US" dirty="0"/>
              <a:t> (1%) </a:t>
            </a:r>
            <a:r>
              <a:rPr lang="en-US" dirty="0" err="1"/>
              <a:t>yn</a:t>
            </a:r>
            <a:r>
              <a:rPr lang="en-US" dirty="0"/>
              <a:t> </a:t>
            </a:r>
            <a:r>
              <a:rPr lang="en-US" dirty="0" err="1"/>
              <a:t>derbyn</a:t>
            </a:r>
            <a:r>
              <a:rPr lang="en-US" dirty="0"/>
              <a:t> 20% o </a:t>
            </a:r>
            <a:r>
              <a:rPr lang="en-US" dirty="0" err="1"/>
              <a:t>gyfoeth</a:t>
            </a:r>
            <a:r>
              <a:rPr lang="en-US" dirty="0"/>
              <a:t> = £ </a:t>
            </a:r>
            <a:r>
              <a:rPr lang="en-US" dirty="0" smtClean="0"/>
              <a:t>140</a:t>
            </a:r>
          </a:p>
          <a:p>
            <a:pPr marL="285750" indent="-285750">
              <a:buFont typeface="Arial" charset="0"/>
              <a:buChar char="•"/>
            </a:pPr>
            <a:r>
              <a:rPr lang="en-US" dirty="0" err="1" smtClean="0"/>
              <a:t>Mae'r</a:t>
            </a:r>
            <a:r>
              <a:rPr lang="en-US" dirty="0" smtClean="0"/>
              <a:t> </a:t>
            </a:r>
            <a:r>
              <a:rPr lang="en-US" dirty="0" err="1"/>
              <a:t>gweddill</a:t>
            </a:r>
            <a:r>
              <a:rPr lang="en-US" dirty="0"/>
              <a:t> (99%) </a:t>
            </a:r>
            <a:r>
              <a:rPr lang="en-US" dirty="0" err="1"/>
              <a:t>yn</a:t>
            </a:r>
            <a:r>
              <a:rPr lang="en-US" dirty="0"/>
              <a:t> </a:t>
            </a:r>
            <a:r>
              <a:rPr lang="en-US" dirty="0" err="1"/>
              <a:t>cael</a:t>
            </a:r>
            <a:r>
              <a:rPr lang="en-US" dirty="0"/>
              <a:t> £ 5.60 </a:t>
            </a:r>
            <a:r>
              <a:rPr lang="en-US" dirty="0" err="1"/>
              <a:t>yr</a:t>
            </a:r>
            <a:r>
              <a:rPr lang="en-US" dirty="0"/>
              <a:t> </a:t>
            </a:r>
            <a:r>
              <a:rPr lang="en-US" dirty="0" err="1"/>
              <a:t>wythnos</a:t>
            </a:r>
            <a:endParaRPr lang="en-US" dirty="0"/>
          </a:p>
        </p:txBody>
      </p:sp>
    </p:spTree>
    <p:extLst>
      <p:ext uri="{BB962C8B-B14F-4D97-AF65-F5344CB8AC3E}">
        <p14:creationId xmlns:p14="http://schemas.microsoft.com/office/powerpoint/2010/main" val="180619565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338666" y="5825067"/>
            <a:ext cx="8602134" cy="646331"/>
          </a:xfrm>
          <a:prstGeom prst="rect">
            <a:avLst/>
          </a:prstGeom>
        </p:spPr>
        <p:txBody>
          <a:bodyPr wrap="square">
            <a:spAutoFit/>
          </a:bodyPr>
          <a:lstStyle/>
          <a:p>
            <a:r>
              <a:rPr lang="en-US" dirty="0">
                <a:hlinkClick r:id="rId3"/>
              </a:rPr>
              <a:t>https://www.suttontrust.com/our-research/appg-social-mobility-closing-the-regional-attainment-gap</a:t>
            </a:r>
            <a:r>
              <a:rPr lang="en-US" dirty="0" smtClean="0">
                <a:hlinkClick r:id="rId3"/>
              </a:rPr>
              <a:t>/</a:t>
            </a:r>
            <a:r>
              <a:rPr lang="en-US" dirty="0" smtClean="0"/>
              <a:t> </a:t>
            </a:r>
            <a:endParaRPr lang="en-GB" dirty="0"/>
          </a:p>
        </p:txBody>
      </p:sp>
      <p:pic>
        <p:nvPicPr>
          <p:cNvPr id="6" name="Picture 5" descr="task.png"/>
          <p:cNvPicPr>
            <a:picLocks noChangeAspect="1"/>
          </p:cNvPicPr>
          <p:nvPr/>
        </p:nvPicPr>
        <p:blipFill>
          <a:blip r:embed="rId4"/>
          <a:stretch>
            <a:fillRect/>
          </a:stretch>
        </p:blipFill>
        <p:spPr>
          <a:xfrm>
            <a:off x="63080" y="102688"/>
            <a:ext cx="1731849" cy="1731849"/>
          </a:xfrm>
          <a:prstGeom prst="rect">
            <a:avLst/>
          </a:prstGeom>
        </p:spPr>
      </p:pic>
      <p:pic>
        <p:nvPicPr>
          <p:cNvPr id="4" name="Content Placeholder 3" descr="new-logo-retina.png"/>
          <p:cNvPicPr>
            <a:picLocks noGrp="1" noChangeAspect="1"/>
          </p:cNvPicPr>
          <p:nvPr>
            <p:ph idx="1"/>
          </p:nvPr>
        </p:nvPicPr>
        <p:blipFill>
          <a:blip r:embed="rId5"/>
          <a:srcRect l="-6112" r="-6112"/>
          <a:stretch>
            <a:fillRect/>
          </a:stretch>
        </p:blipFill>
        <p:spPr>
          <a:xfrm>
            <a:off x="4997777" y="102688"/>
            <a:ext cx="4146223" cy="2280263"/>
          </a:xfrm>
        </p:spPr>
      </p:pic>
      <p:pic>
        <p:nvPicPr>
          <p:cNvPr id="2" name="Picture 1"/>
          <p:cNvPicPr>
            <a:picLocks noChangeAspect="1"/>
          </p:cNvPicPr>
          <p:nvPr/>
        </p:nvPicPr>
        <p:blipFill>
          <a:blip r:embed="rId6"/>
          <a:stretch>
            <a:fillRect/>
          </a:stretch>
        </p:blipFill>
        <p:spPr>
          <a:xfrm rot="20907503">
            <a:off x="1997287" y="1333062"/>
            <a:ext cx="3023167" cy="4156664"/>
          </a:xfrm>
          <a:prstGeom prst="rect">
            <a:avLst/>
          </a:prstGeom>
        </p:spPr>
      </p:pic>
    </p:spTree>
    <p:extLst>
      <p:ext uri="{BB962C8B-B14F-4D97-AF65-F5344CB8AC3E}">
        <p14:creationId xmlns:p14="http://schemas.microsoft.com/office/powerpoint/2010/main" val="151738178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dirty="0" err="1" smtClean="0"/>
              <a:t>Yr</a:t>
            </a:r>
            <a:r>
              <a:rPr lang="en-US" sz="3200" dirty="0" smtClean="0"/>
              <a:t> </a:t>
            </a:r>
            <a:r>
              <a:rPr lang="en-US" sz="3200" dirty="0" err="1" smtClean="0"/>
              <a:t>effaith</a:t>
            </a:r>
            <a:r>
              <a:rPr lang="en-US" sz="3200" dirty="0" smtClean="0"/>
              <a:t/>
            </a:r>
            <a:br>
              <a:rPr lang="en-US" sz="3200" dirty="0" smtClean="0"/>
            </a:br>
            <a:r>
              <a:rPr lang="en-US" sz="3200" i="1" dirty="0" smtClean="0"/>
              <a:t>The effect</a:t>
            </a:r>
            <a:endParaRPr lang="en-US" sz="3200" i="1" dirty="0"/>
          </a:p>
        </p:txBody>
      </p:sp>
      <p:sp>
        <p:nvSpPr>
          <p:cNvPr id="3" name="Content Placeholder 2"/>
          <p:cNvSpPr>
            <a:spLocks noGrp="1"/>
          </p:cNvSpPr>
          <p:nvPr>
            <p:ph sz="half" idx="1"/>
          </p:nvPr>
        </p:nvSpPr>
        <p:spPr>
          <a:xfrm>
            <a:off x="457200" y="1600200"/>
            <a:ext cx="4038600" cy="2915529"/>
          </a:xfrm>
        </p:spPr>
        <p:txBody>
          <a:bodyPr>
            <a:normAutofit fontScale="77500" lnSpcReduction="20000"/>
          </a:bodyPr>
          <a:lstStyle/>
          <a:p>
            <a:r>
              <a:rPr lang="en-US" dirty="0" err="1"/>
              <a:t>Bwlch</a:t>
            </a:r>
            <a:r>
              <a:rPr lang="en-US" dirty="0"/>
              <a:t> </a:t>
            </a:r>
            <a:r>
              <a:rPr lang="en-US" dirty="0" err="1" smtClean="0"/>
              <a:t>blwyddyn</a:t>
            </a:r>
            <a:r>
              <a:rPr lang="en-US" dirty="0" smtClean="0"/>
              <a:t> </a:t>
            </a:r>
            <a:r>
              <a:rPr lang="en-US" dirty="0" err="1" smtClean="0"/>
              <a:t>gyfan</a:t>
            </a:r>
            <a:r>
              <a:rPr lang="en-US" dirty="0" smtClean="0"/>
              <a:t> </a:t>
            </a:r>
            <a:r>
              <a:rPr lang="en-US" dirty="0" err="1"/>
              <a:t>mewn</a:t>
            </a:r>
            <a:r>
              <a:rPr lang="en-US" dirty="0"/>
              <a:t> </a:t>
            </a:r>
            <a:r>
              <a:rPr lang="en-US" dirty="0" err="1"/>
              <a:t>parodrwydd</a:t>
            </a:r>
            <a:r>
              <a:rPr lang="en-US" dirty="0"/>
              <a:t> </a:t>
            </a:r>
            <a:r>
              <a:rPr lang="en-US" dirty="0" err="1"/>
              <a:t>ysgol</a:t>
            </a:r>
            <a:r>
              <a:rPr lang="en-US" dirty="0"/>
              <a:t> </a:t>
            </a:r>
            <a:r>
              <a:rPr lang="en-US" dirty="0" err="1"/>
              <a:t>rhwng</a:t>
            </a:r>
            <a:r>
              <a:rPr lang="en-US" dirty="0"/>
              <a:t> plant 3 </a:t>
            </a:r>
            <a:r>
              <a:rPr lang="en-US" dirty="0" err="1"/>
              <a:t>oed</a:t>
            </a:r>
            <a:r>
              <a:rPr lang="en-US" dirty="0"/>
              <a:t> </a:t>
            </a:r>
            <a:r>
              <a:rPr lang="en-US" dirty="0" err="1"/>
              <a:t>mewn</a:t>
            </a:r>
            <a:r>
              <a:rPr lang="en-US" dirty="0"/>
              <a:t> </a:t>
            </a:r>
            <a:r>
              <a:rPr lang="en-US" dirty="0" err="1"/>
              <a:t>teuluoedd</a:t>
            </a:r>
            <a:r>
              <a:rPr lang="en-US" dirty="0"/>
              <a:t> </a:t>
            </a:r>
            <a:r>
              <a:rPr lang="en-US" dirty="0" err="1"/>
              <a:t>cyfoethog</a:t>
            </a:r>
            <a:r>
              <a:rPr lang="en-US" dirty="0"/>
              <a:t> a </a:t>
            </a:r>
            <a:r>
              <a:rPr lang="en-US" dirty="0" err="1" smtClean="0"/>
              <a:t>thlawd</a:t>
            </a:r>
            <a:endParaRPr lang="en-US" dirty="0" smtClean="0"/>
          </a:p>
          <a:p>
            <a:r>
              <a:rPr lang="en-US" dirty="0" err="1" smtClean="0"/>
              <a:t>Bwlch</a:t>
            </a:r>
            <a:r>
              <a:rPr lang="en-US" dirty="0" smtClean="0"/>
              <a:t> </a:t>
            </a:r>
            <a:r>
              <a:rPr lang="en-US" dirty="0"/>
              <a:t>15 </a:t>
            </a:r>
            <a:r>
              <a:rPr lang="en-US" dirty="0" err="1"/>
              <a:t>mis</a:t>
            </a:r>
            <a:r>
              <a:rPr lang="en-US" dirty="0"/>
              <a:t> </a:t>
            </a:r>
            <a:r>
              <a:rPr lang="en-US" dirty="0" err="1"/>
              <a:t>mewn</a:t>
            </a:r>
            <a:r>
              <a:rPr lang="en-US" dirty="0"/>
              <a:t> </a:t>
            </a:r>
            <a:r>
              <a:rPr lang="en-US" dirty="0" err="1"/>
              <a:t>datblygiad</a:t>
            </a:r>
            <a:r>
              <a:rPr lang="en-US" dirty="0"/>
              <a:t> </a:t>
            </a:r>
            <a:r>
              <a:rPr lang="en-US" dirty="0" err="1"/>
              <a:t>geirfa</a:t>
            </a:r>
            <a:r>
              <a:rPr lang="en-US" dirty="0"/>
              <a:t> </a:t>
            </a:r>
            <a:r>
              <a:rPr lang="en-US" dirty="0" err="1"/>
              <a:t>erbyn</a:t>
            </a:r>
            <a:r>
              <a:rPr lang="en-US" dirty="0"/>
              <a:t> 5 </a:t>
            </a:r>
            <a:r>
              <a:rPr lang="en-US" dirty="0" err="1" smtClean="0"/>
              <a:t>oed</a:t>
            </a:r>
            <a:endParaRPr lang="en-US" dirty="0" smtClean="0"/>
          </a:p>
          <a:p>
            <a:r>
              <a:rPr lang="en-US" dirty="0" smtClean="0"/>
              <a:t>Mae </a:t>
            </a:r>
            <a:r>
              <a:rPr lang="en-US" dirty="0"/>
              <a:t>1 o bob 6 o </a:t>
            </a:r>
            <a:r>
              <a:rPr lang="en-US" dirty="0" err="1"/>
              <a:t>f</a:t>
            </a:r>
            <a:r>
              <a:rPr lang="en-US" dirty="0" err="1" smtClean="0"/>
              <a:t>obl</a:t>
            </a:r>
            <a:r>
              <a:rPr lang="en-US" dirty="0" smtClean="0"/>
              <a:t> </a:t>
            </a:r>
            <a:r>
              <a:rPr lang="en-US" dirty="0" err="1"/>
              <a:t>ifanc</a:t>
            </a:r>
            <a:r>
              <a:rPr lang="en-US" dirty="0"/>
              <a:t> </a:t>
            </a:r>
            <a:r>
              <a:rPr lang="en-US" dirty="0" err="1"/>
              <a:t>yn</a:t>
            </a:r>
            <a:r>
              <a:rPr lang="en-US" dirty="0"/>
              <a:t> </a:t>
            </a:r>
            <a:r>
              <a:rPr lang="en-US" dirty="0" err="1"/>
              <a:t>gadael</a:t>
            </a:r>
            <a:r>
              <a:rPr lang="en-US" dirty="0"/>
              <a:t> </a:t>
            </a:r>
            <a:r>
              <a:rPr lang="en-US" dirty="0" err="1"/>
              <a:t>yr</a:t>
            </a:r>
            <a:r>
              <a:rPr lang="en-US" dirty="0"/>
              <a:t> </a:t>
            </a:r>
            <a:r>
              <a:rPr lang="en-US" dirty="0" err="1"/>
              <a:t>ysgol</a:t>
            </a:r>
            <a:r>
              <a:rPr lang="en-US" dirty="0"/>
              <a:t> </a:t>
            </a:r>
            <a:r>
              <a:rPr lang="en-US" dirty="0" err="1"/>
              <a:t>yn</a:t>
            </a:r>
            <a:r>
              <a:rPr lang="en-US" dirty="0"/>
              <a:t> </a:t>
            </a:r>
            <a:r>
              <a:rPr lang="en-US" dirty="0" err="1"/>
              <a:t>methu</a:t>
            </a:r>
            <a:r>
              <a:rPr lang="en-US" dirty="0"/>
              <a:t> â </a:t>
            </a:r>
            <a:r>
              <a:rPr lang="en-US" dirty="0" err="1"/>
              <a:t>darllen</a:t>
            </a:r>
            <a:r>
              <a:rPr lang="en-US" dirty="0"/>
              <a:t>, </a:t>
            </a:r>
            <a:r>
              <a:rPr lang="en-US" dirty="0" err="1"/>
              <a:t>ysgrifennu</a:t>
            </a:r>
            <a:r>
              <a:rPr lang="en-US" dirty="0"/>
              <a:t> ac </a:t>
            </a:r>
            <a:r>
              <a:rPr lang="en-US" dirty="0" err="1" smtClean="0"/>
              <a:t>adio'n</a:t>
            </a:r>
            <a:r>
              <a:rPr lang="en-US" dirty="0" smtClean="0"/>
              <a:t> </a:t>
            </a:r>
            <a:r>
              <a:rPr lang="en-US" dirty="0" err="1" smtClean="0"/>
              <a:t>iawn</a:t>
            </a:r>
            <a:endParaRPr lang="en-US" dirty="0" smtClean="0"/>
          </a:p>
        </p:txBody>
      </p:sp>
      <p:sp>
        <p:nvSpPr>
          <p:cNvPr id="5" name="Content Placeholder 4"/>
          <p:cNvSpPr>
            <a:spLocks noGrp="1"/>
          </p:cNvSpPr>
          <p:nvPr>
            <p:ph sz="half" idx="2"/>
          </p:nvPr>
        </p:nvSpPr>
        <p:spPr/>
        <p:txBody>
          <a:bodyPr>
            <a:normAutofit fontScale="77500" lnSpcReduction="20000"/>
          </a:bodyPr>
          <a:lstStyle/>
          <a:p>
            <a:r>
              <a:rPr lang="en-GB" i="1" dirty="0" smtClean="0"/>
              <a:t>A 1 year gap regarding school readiness between 3 year olds from poor and more affluent families</a:t>
            </a:r>
          </a:p>
          <a:p>
            <a:r>
              <a:rPr lang="en-GB" i="1" dirty="0" smtClean="0"/>
              <a:t>15 months gap in vocabulary development by 5 years of age</a:t>
            </a:r>
          </a:p>
          <a:p>
            <a:r>
              <a:rPr lang="en-GB" i="1" dirty="0" smtClean="0"/>
              <a:t>1 in every 6 young person leaves school and can’t read, write or add properly</a:t>
            </a:r>
            <a:endParaRPr lang="en-GB" i="1" dirty="0"/>
          </a:p>
        </p:txBody>
      </p:sp>
      <p:pic>
        <p:nvPicPr>
          <p:cNvPr id="4" name="Picture 3" descr="Screen Shot 2016-10-18 at 18.22.38.png"/>
          <p:cNvPicPr>
            <a:picLocks noChangeAspect="1"/>
          </p:cNvPicPr>
          <p:nvPr/>
        </p:nvPicPr>
        <p:blipFill rotWithShape="1">
          <a:blip r:embed="rId3">
            <a:extLst>
              <a:ext uri="{28A0092B-C50C-407E-A947-70E740481C1C}">
                <a14:useLocalDpi xmlns:a14="http://schemas.microsoft.com/office/drawing/2010/main" val="0"/>
              </a:ext>
            </a:extLst>
          </a:blip>
          <a:srcRect b="30024"/>
          <a:stretch/>
        </p:blipFill>
        <p:spPr>
          <a:xfrm>
            <a:off x="1603716" y="5387760"/>
            <a:ext cx="5437331" cy="1316593"/>
          </a:xfrm>
          <a:prstGeom prst="rect">
            <a:avLst/>
          </a:prstGeom>
        </p:spPr>
      </p:pic>
      <p:sp>
        <p:nvSpPr>
          <p:cNvPr id="6" name="TextBox 5"/>
          <p:cNvSpPr txBox="1"/>
          <p:nvPr/>
        </p:nvSpPr>
        <p:spPr>
          <a:xfrm>
            <a:off x="5141742" y="4656406"/>
            <a:ext cx="3545058" cy="646331"/>
          </a:xfrm>
          <a:prstGeom prst="rect">
            <a:avLst/>
          </a:prstGeom>
          <a:noFill/>
        </p:spPr>
        <p:txBody>
          <a:bodyPr wrap="square" rtlCol="0">
            <a:spAutoFit/>
          </a:bodyPr>
          <a:lstStyle/>
          <a:p>
            <a:r>
              <a:rPr lang="en-GB"/>
              <a:t>(Teach First website, 2016: CPAG, 2000: Welsh Government, 2014)</a:t>
            </a:r>
            <a:endParaRPr lang="en-US" dirty="0"/>
          </a:p>
        </p:txBody>
      </p:sp>
    </p:spTree>
    <p:extLst>
      <p:ext uri="{BB962C8B-B14F-4D97-AF65-F5344CB8AC3E}">
        <p14:creationId xmlns:p14="http://schemas.microsoft.com/office/powerpoint/2010/main" val="25673932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err="1" smtClean="0"/>
              <a:t>Ystyriwch</a:t>
            </a:r>
            <a:r>
              <a:rPr lang="en-GB" dirty="0" smtClean="0"/>
              <a:t/>
            </a:r>
            <a:br>
              <a:rPr lang="en-GB" dirty="0" smtClean="0"/>
            </a:br>
            <a:r>
              <a:rPr lang="en-GB" i="1" dirty="0" smtClean="0"/>
              <a:t>Consider</a:t>
            </a:r>
            <a:endParaRPr lang="en-GB" i="1" dirty="0"/>
          </a:p>
        </p:txBody>
      </p:sp>
      <p:sp>
        <p:nvSpPr>
          <p:cNvPr id="5" name="Content Placeholder 4"/>
          <p:cNvSpPr>
            <a:spLocks noGrp="1"/>
          </p:cNvSpPr>
          <p:nvPr>
            <p:ph sz="half" idx="1"/>
          </p:nvPr>
        </p:nvSpPr>
        <p:spPr>
          <a:xfrm>
            <a:off x="457200" y="1600200"/>
            <a:ext cx="4038600" cy="4033911"/>
          </a:xfrm>
        </p:spPr>
        <p:txBody>
          <a:bodyPr>
            <a:normAutofit fontScale="92500" lnSpcReduction="20000"/>
          </a:bodyPr>
          <a:lstStyle/>
          <a:p>
            <a:r>
              <a:rPr lang="en-GB" dirty="0"/>
              <a:t>M</a:t>
            </a:r>
            <a:r>
              <a:rPr lang="en-GB" dirty="0" smtClean="0"/>
              <a:t>ae </a:t>
            </a:r>
            <a:r>
              <a:rPr lang="en-GB" dirty="0" err="1"/>
              <a:t>hyn</a:t>
            </a:r>
            <a:r>
              <a:rPr lang="en-GB" dirty="0"/>
              <a:t> </a:t>
            </a:r>
            <a:r>
              <a:rPr lang="en-GB" dirty="0" err="1"/>
              <a:t>yn</a:t>
            </a:r>
            <a:r>
              <a:rPr lang="en-GB" dirty="0"/>
              <a:t> </a:t>
            </a:r>
            <a:r>
              <a:rPr lang="en-GB" dirty="0" err="1"/>
              <a:t>effeithio</a:t>
            </a:r>
            <a:r>
              <a:rPr lang="en-GB" dirty="0"/>
              <a:t> </a:t>
            </a:r>
            <a:r>
              <a:rPr lang="en-GB" dirty="0" err="1"/>
              <a:t>ar</a:t>
            </a:r>
            <a:r>
              <a:rPr lang="en-GB" dirty="0"/>
              <a:t> </a:t>
            </a:r>
            <a:r>
              <a:rPr lang="en-GB" dirty="0" smtClean="0"/>
              <a:t>y </a:t>
            </a:r>
            <a:r>
              <a:rPr lang="en-GB" dirty="0" err="1" smtClean="0"/>
              <a:t>gymdeithas</a:t>
            </a:r>
            <a:r>
              <a:rPr lang="en-GB" dirty="0" smtClean="0"/>
              <a:t> </a:t>
            </a:r>
            <a:r>
              <a:rPr lang="en-GB" dirty="0" err="1" smtClean="0"/>
              <a:t>yn</a:t>
            </a:r>
            <a:r>
              <a:rPr lang="en-GB" dirty="0" smtClean="0"/>
              <a:t> </a:t>
            </a:r>
            <a:r>
              <a:rPr lang="en-GB" dirty="0" err="1" smtClean="0"/>
              <a:t>ogystal</a:t>
            </a:r>
            <a:r>
              <a:rPr lang="en-GB" dirty="0" smtClean="0"/>
              <a:t> </a:t>
            </a:r>
            <a:r>
              <a:rPr lang="en-GB" dirty="0" err="1" smtClean="0"/>
              <a:t>a’r</a:t>
            </a:r>
            <a:r>
              <a:rPr lang="en-GB" dirty="0" smtClean="0"/>
              <a:t> </a:t>
            </a:r>
            <a:r>
              <a:rPr lang="en-GB" dirty="0" err="1" smtClean="0"/>
              <a:t>unigolyn</a:t>
            </a:r>
            <a:r>
              <a:rPr lang="en-GB" dirty="0" smtClean="0"/>
              <a:t> (</a:t>
            </a:r>
            <a:r>
              <a:rPr lang="en-GB" dirty="0" err="1" smtClean="0"/>
              <a:t>Grigg</a:t>
            </a:r>
            <a:r>
              <a:rPr lang="en-GB" dirty="0" smtClean="0"/>
              <a:t> et al., 2014).</a:t>
            </a:r>
          </a:p>
          <a:p>
            <a:r>
              <a:rPr lang="en-GB" dirty="0" err="1" smtClean="0"/>
              <a:t>Yn</a:t>
            </a:r>
            <a:r>
              <a:rPr lang="en-GB" dirty="0" smtClean="0"/>
              <a:t> 2008, </a:t>
            </a:r>
            <a:r>
              <a:rPr lang="en-GB" dirty="0" err="1" smtClean="0"/>
              <a:t>nid</a:t>
            </a:r>
            <a:r>
              <a:rPr lang="en-GB" dirty="0" smtClean="0"/>
              <a:t> </a:t>
            </a:r>
            <a:r>
              <a:rPr lang="en-GB" dirty="0" err="1" smtClean="0"/>
              <a:t>oedd</a:t>
            </a:r>
            <a:r>
              <a:rPr lang="en-GB" dirty="0" smtClean="0"/>
              <a:t> </a:t>
            </a:r>
            <a:r>
              <a:rPr lang="en-GB" dirty="0" err="1" smtClean="0"/>
              <a:t>dros</a:t>
            </a:r>
            <a:r>
              <a:rPr lang="en-GB" dirty="0" smtClean="0"/>
              <a:t> 50% o</a:t>
            </a:r>
            <a:r>
              <a:rPr lang="en-GB" dirty="0"/>
              <a:t> </a:t>
            </a:r>
            <a:r>
              <a:rPr lang="en-GB" dirty="0" err="1" smtClean="0"/>
              <a:t>boblogaeth</a:t>
            </a:r>
            <a:r>
              <a:rPr lang="en-GB" dirty="0" smtClean="0"/>
              <a:t> </a:t>
            </a:r>
            <a:r>
              <a:rPr lang="en-GB" dirty="0" err="1" smtClean="0"/>
              <a:t>yr</a:t>
            </a:r>
            <a:r>
              <a:rPr lang="en-GB" dirty="0" smtClean="0"/>
              <a:t> </a:t>
            </a:r>
            <a:r>
              <a:rPr lang="en-GB" dirty="0" err="1" smtClean="0"/>
              <a:t>holl</a:t>
            </a:r>
            <a:r>
              <a:rPr lang="en-GB" dirty="0" smtClean="0"/>
              <a:t> </a:t>
            </a:r>
            <a:r>
              <a:rPr lang="en-GB" dirty="0" err="1" smtClean="0"/>
              <a:t>oedolion</a:t>
            </a:r>
            <a:r>
              <a:rPr lang="en-GB" dirty="0" smtClean="0"/>
              <a:t> </a:t>
            </a:r>
            <a:r>
              <a:rPr lang="en-GB" dirty="0" err="1" smtClean="0"/>
              <a:t>gwrywaidd</a:t>
            </a:r>
            <a:r>
              <a:rPr lang="en-GB" dirty="0" smtClean="0"/>
              <a:t>, a 70% o </a:t>
            </a:r>
            <a:r>
              <a:rPr lang="en-GB" dirty="0" err="1" smtClean="0"/>
              <a:t>holl</a:t>
            </a:r>
            <a:r>
              <a:rPr lang="en-GB" dirty="0" smtClean="0"/>
              <a:t> </a:t>
            </a:r>
            <a:r>
              <a:rPr lang="en-GB" dirty="0" err="1" smtClean="0"/>
              <a:t>fenywod</a:t>
            </a:r>
            <a:r>
              <a:rPr lang="en-GB" dirty="0" smtClean="0"/>
              <a:t> </a:t>
            </a:r>
            <a:r>
              <a:rPr lang="en-GB" dirty="0" err="1" smtClean="0"/>
              <a:t>yn</a:t>
            </a:r>
            <a:r>
              <a:rPr lang="en-GB" dirty="0" smtClean="0"/>
              <a:t> y </a:t>
            </a:r>
            <a:r>
              <a:rPr lang="en-GB" dirty="0" err="1" smtClean="0"/>
              <a:t>carchar</a:t>
            </a:r>
            <a:r>
              <a:rPr lang="en-GB" dirty="0" smtClean="0"/>
              <a:t> </a:t>
            </a:r>
            <a:r>
              <a:rPr lang="en-GB" dirty="0" err="1" smtClean="0"/>
              <a:t>wedi</a:t>
            </a:r>
            <a:r>
              <a:rPr lang="en-GB" dirty="0" smtClean="0"/>
              <a:t> </a:t>
            </a:r>
            <a:r>
              <a:rPr lang="en-GB" dirty="0" err="1" smtClean="0"/>
              <a:t>ennill</a:t>
            </a:r>
            <a:r>
              <a:rPr lang="en-GB" dirty="0" smtClean="0"/>
              <a:t> </a:t>
            </a:r>
            <a:r>
              <a:rPr lang="en-GB" dirty="0" err="1" smtClean="0"/>
              <a:t>unrhyw</a:t>
            </a:r>
            <a:r>
              <a:rPr lang="en-GB" dirty="0" smtClean="0"/>
              <a:t> </a:t>
            </a:r>
            <a:r>
              <a:rPr lang="en-GB" dirty="0" err="1" smtClean="0"/>
              <a:t>gymwysterau</a:t>
            </a:r>
            <a:r>
              <a:rPr lang="en-GB" dirty="0" smtClean="0"/>
              <a:t> </a:t>
            </a:r>
            <a:r>
              <a:rPr lang="en-GB" dirty="0" err="1" smtClean="0"/>
              <a:t>yn</a:t>
            </a:r>
            <a:r>
              <a:rPr lang="en-GB" dirty="0" smtClean="0"/>
              <a:t> </a:t>
            </a:r>
            <a:r>
              <a:rPr lang="en-GB" dirty="0" err="1" smtClean="0"/>
              <a:t>yr</a:t>
            </a:r>
            <a:r>
              <a:rPr lang="en-GB" dirty="0" smtClean="0"/>
              <a:t> </a:t>
            </a:r>
            <a:r>
              <a:rPr lang="en-GB" dirty="0" err="1" smtClean="0"/>
              <a:t>ysgol</a:t>
            </a:r>
            <a:r>
              <a:rPr lang="en-GB" dirty="0" smtClean="0"/>
              <a:t> </a:t>
            </a:r>
            <a:r>
              <a:rPr lang="en-GB" dirty="0" err="1" smtClean="0"/>
              <a:t>neu'r</a:t>
            </a:r>
            <a:r>
              <a:rPr lang="en-GB" dirty="0" smtClean="0"/>
              <a:t> </a:t>
            </a:r>
            <a:r>
              <a:rPr lang="en-GB" dirty="0" err="1" smtClean="0"/>
              <a:t>coleg</a:t>
            </a:r>
            <a:r>
              <a:rPr lang="en-GB" dirty="0" smtClean="0"/>
              <a:t>. </a:t>
            </a:r>
            <a:endParaRPr lang="en-US" dirty="0"/>
          </a:p>
        </p:txBody>
      </p:sp>
      <p:sp>
        <p:nvSpPr>
          <p:cNvPr id="4" name="Content Placeholder 3"/>
          <p:cNvSpPr>
            <a:spLocks noGrp="1"/>
          </p:cNvSpPr>
          <p:nvPr>
            <p:ph sz="half" idx="2"/>
          </p:nvPr>
        </p:nvSpPr>
        <p:spPr/>
        <p:txBody>
          <a:bodyPr>
            <a:normAutofit fontScale="92500" lnSpcReduction="20000"/>
          </a:bodyPr>
          <a:lstStyle/>
          <a:p>
            <a:r>
              <a:rPr lang="en-GB" i="1" dirty="0" smtClean="0"/>
              <a:t>This not only effects the individual but society as well </a:t>
            </a:r>
            <a:r>
              <a:rPr lang="en-GB" i="1" dirty="0" err="1"/>
              <a:t>Grigg</a:t>
            </a:r>
            <a:r>
              <a:rPr lang="en-GB" i="1" dirty="0"/>
              <a:t> et al., 2014).</a:t>
            </a:r>
          </a:p>
          <a:p>
            <a:r>
              <a:rPr lang="en-GB" i="1" dirty="0" smtClean="0"/>
              <a:t>In 2008, 50% of all the male and 70% of all the female adult population in prisons had not achieved any qualifications in school or college. </a:t>
            </a:r>
            <a:endParaRPr lang="en-GB" i="1" dirty="0"/>
          </a:p>
        </p:txBody>
      </p:sp>
      <p:pic>
        <p:nvPicPr>
          <p:cNvPr id="2" name="Picture 1" descr="images.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17317" y="5101833"/>
            <a:ext cx="2743200" cy="1541330"/>
          </a:xfrm>
          <a:prstGeom prst="rect">
            <a:avLst/>
          </a:prstGeom>
        </p:spPr>
      </p:pic>
      <p:sp>
        <p:nvSpPr>
          <p:cNvPr id="6" name="TextBox 5"/>
          <p:cNvSpPr txBox="1"/>
          <p:nvPr/>
        </p:nvSpPr>
        <p:spPr>
          <a:xfrm>
            <a:off x="6893169" y="5437163"/>
            <a:ext cx="2018714" cy="646331"/>
          </a:xfrm>
          <a:prstGeom prst="rect">
            <a:avLst/>
          </a:prstGeom>
          <a:noFill/>
        </p:spPr>
        <p:txBody>
          <a:bodyPr wrap="square" rtlCol="0">
            <a:spAutoFit/>
          </a:bodyPr>
          <a:lstStyle/>
          <a:p>
            <a:r>
              <a:rPr lang="en-GB" dirty="0" smtClean="0"/>
              <a:t>(Teach </a:t>
            </a:r>
            <a:r>
              <a:rPr lang="en-GB" dirty="0"/>
              <a:t>First, 2016).</a:t>
            </a:r>
            <a:endParaRPr lang="en-US" dirty="0"/>
          </a:p>
          <a:p>
            <a:endParaRPr lang="en-GB" dirty="0"/>
          </a:p>
        </p:txBody>
      </p:sp>
    </p:spTree>
    <p:extLst>
      <p:ext uri="{BB962C8B-B14F-4D97-AF65-F5344CB8AC3E}">
        <p14:creationId xmlns:p14="http://schemas.microsoft.com/office/powerpoint/2010/main" val="68365476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6013" y="1221068"/>
            <a:ext cx="8229600" cy="1143000"/>
          </a:xfrm>
        </p:spPr>
        <p:txBody>
          <a:bodyPr>
            <a:normAutofit fontScale="90000"/>
          </a:bodyPr>
          <a:lstStyle/>
          <a:p>
            <a:r>
              <a:rPr lang="en-US" dirty="0" err="1"/>
              <a:t>Sut</a:t>
            </a:r>
            <a:r>
              <a:rPr lang="en-US" dirty="0"/>
              <a:t> </a:t>
            </a:r>
            <a:r>
              <a:rPr lang="en-US" dirty="0" err="1"/>
              <a:t>ydym</a:t>
            </a:r>
            <a:r>
              <a:rPr lang="en-US" dirty="0"/>
              <a:t> </a:t>
            </a:r>
            <a:r>
              <a:rPr lang="en-US" dirty="0" err="1"/>
              <a:t>ni’n</a:t>
            </a:r>
            <a:r>
              <a:rPr lang="en-US" dirty="0"/>
              <a:t> </a:t>
            </a:r>
            <a:r>
              <a:rPr lang="en-US" dirty="0" err="1"/>
              <a:t>gweld</a:t>
            </a:r>
            <a:r>
              <a:rPr lang="en-US" dirty="0"/>
              <a:t> </a:t>
            </a:r>
            <a:r>
              <a:rPr lang="en-US" dirty="0" err="1"/>
              <a:t>tlodi</a:t>
            </a:r>
            <a:r>
              <a:rPr lang="en-US" dirty="0"/>
              <a:t> plant</a:t>
            </a:r>
            <a:r>
              <a:rPr lang="en-US" dirty="0" smtClean="0"/>
              <a:t>?</a:t>
            </a:r>
            <a:br>
              <a:rPr lang="en-US" dirty="0" smtClean="0"/>
            </a:br>
            <a:r>
              <a:rPr lang="en-US" dirty="0"/>
              <a:t>How do </a:t>
            </a:r>
            <a:r>
              <a:rPr lang="en-US" dirty="0" smtClean="0"/>
              <a:t>we view </a:t>
            </a:r>
            <a:r>
              <a:rPr lang="en-US" dirty="0"/>
              <a:t>child poverty? </a:t>
            </a:r>
            <a:br>
              <a:rPr lang="en-US" dirty="0"/>
            </a:br>
            <a:r>
              <a:rPr lang="en-US" dirty="0" smtClean="0"/>
              <a:t> </a:t>
            </a:r>
            <a:r>
              <a:rPr lang="en-US" dirty="0"/>
              <a:t/>
            </a:r>
            <a:br>
              <a:rPr lang="en-US" dirty="0"/>
            </a:br>
            <a:endParaRPr lang="en-US" dirty="0"/>
          </a:p>
        </p:txBody>
      </p:sp>
      <p:pic>
        <p:nvPicPr>
          <p:cNvPr id="5" name="Picture 4" descr="imgres.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06961" y="2364068"/>
            <a:ext cx="2232761" cy="1499372"/>
          </a:xfrm>
          <a:prstGeom prst="rect">
            <a:avLst/>
          </a:prstGeom>
        </p:spPr>
      </p:pic>
      <p:pic>
        <p:nvPicPr>
          <p:cNvPr id="7" name="Picture 6" descr="Benefit Street.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20335" y="4405842"/>
            <a:ext cx="2812303" cy="2002360"/>
          </a:xfrm>
          <a:prstGeom prst="rect">
            <a:avLst/>
          </a:prstGeom>
        </p:spPr>
      </p:pic>
      <p:pic>
        <p:nvPicPr>
          <p:cNvPr id="9" name="Picture 8"/>
          <p:cNvPicPr>
            <a:picLocks noChangeAspect="1"/>
          </p:cNvPicPr>
          <p:nvPr/>
        </p:nvPicPr>
        <p:blipFill>
          <a:blip r:embed="rId5"/>
          <a:stretch>
            <a:fillRect/>
          </a:stretch>
        </p:blipFill>
        <p:spPr>
          <a:xfrm>
            <a:off x="4522449" y="3162246"/>
            <a:ext cx="4201796" cy="2487192"/>
          </a:xfrm>
          <a:prstGeom prst="rect">
            <a:avLst/>
          </a:prstGeom>
        </p:spPr>
      </p:pic>
    </p:spTree>
    <p:extLst>
      <p:ext uri="{BB962C8B-B14F-4D97-AF65-F5344CB8AC3E}">
        <p14:creationId xmlns:p14="http://schemas.microsoft.com/office/powerpoint/2010/main" val="117084118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417195" y="330602"/>
            <a:ext cx="8500899" cy="5618653"/>
          </a:xfrm>
          <a:prstGeom prst="rect">
            <a:avLst/>
          </a:prstGeom>
        </p:spPr>
      </p:pic>
      <p:sp>
        <p:nvSpPr>
          <p:cNvPr id="5" name="Rectangle 4"/>
          <p:cNvSpPr/>
          <p:nvPr/>
        </p:nvSpPr>
        <p:spPr>
          <a:xfrm>
            <a:off x="417195" y="5949255"/>
            <a:ext cx="7806056" cy="738664"/>
          </a:xfrm>
          <a:prstGeom prst="rect">
            <a:avLst/>
          </a:prstGeom>
        </p:spPr>
        <p:txBody>
          <a:bodyPr wrap="square">
            <a:spAutoFit/>
          </a:bodyPr>
          <a:lstStyle/>
          <a:p>
            <a:r>
              <a:rPr lang="en-US" sz="1200" dirty="0">
                <a:hlinkClick r:id="rId4"/>
              </a:rPr>
              <a:t>http://www.walesonline.co.uk/news/wales-news/fifth-welsh-children-now-living-</a:t>
            </a:r>
            <a:r>
              <a:rPr lang="en-US" sz="1200" dirty="0" smtClean="0">
                <a:hlinkClick r:id="rId4"/>
              </a:rPr>
              <a:t>9524140</a:t>
            </a:r>
            <a:r>
              <a:rPr lang="en-US" sz="1200" dirty="0"/>
              <a:t> and </a:t>
            </a:r>
            <a:r>
              <a:rPr lang="en-US" sz="1200" dirty="0">
                <a:hlinkClick r:id="rId5"/>
              </a:rPr>
              <a:t>http://gov.wales/statistics-and-research/households-below-average-income/?lang=</a:t>
            </a:r>
            <a:r>
              <a:rPr lang="en-US" sz="1200" dirty="0" smtClean="0">
                <a:hlinkClick r:id="rId5"/>
              </a:rPr>
              <a:t>en</a:t>
            </a:r>
            <a:endParaRPr lang="en-US" sz="1200" dirty="0" smtClean="0"/>
          </a:p>
          <a:p>
            <a:endParaRPr lang="en-US" dirty="0"/>
          </a:p>
        </p:txBody>
      </p:sp>
      <p:sp>
        <p:nvSpPr>
          <p:cNvPr id="2" name="TextBox 1"/>
          <p:cNvSpPr txBox="1"/>
          <p:nvPr/>
        </p:nvSpPr>
        <p:spPr>
          <a:xfrm>
            <a:off x="3028462" y="291525"/>
            <a:ext cx="4689231" cy="1862048"/>
          </a:xfrm>
          <a:prstGeom prst="rect">
            <a:avLst/>
          </a:prstGeom>
          <a:noFill/>
        </p:spPr>
        <p:txBody>
          <a:bodyPr wrap="square" rtlCol="0">
            <a:spAutoFit/>
          </a:bodyPr>
          <a:lstStyle/>
          <a:p>
            <a:r>
              <a:rPr lang="en-US" sz="11500" dirty="0" smtClean="0">
                <a:solidFill>
                  <a:srgbClr val="FF0000"/>
                </a:solidFill>
              </a:rPr>
              <a:t>29%</a:t>
            </a:r>
            <a:r>
              <a:rPr lang="en-US" sz="8000" dirty="0" smtClean="0"/>
              <a:t> </a:t>
            </a:r>
            <a:endParaRPr lang="en-US" sz="8000" dirty="0"/>
          </a:p>
        </p:txBody>
      </p:sp>
    </p:spTree>
    <p:extLst>
      <p:ext uri="{BB962C8B-B14F-4D97-AF65-F5344CB8AC3E}">
        <p14:creationId xmlns:p14="http://schemas.microsoft.com/office/powerpoint/2010/main" val="108020051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0" y="349250"/>
            <a:ext cx="5854549" cy="5207000"/>
          </a:xfrm>
          <a:prstGeom prst="rect">
            <a:avLst/>
          </a:prstGeom>
        </p:spPr>
      </p:pic>
      <p:sp>
        <p:nvSpPr>
          <p:cNvPr id="4" name="TextBox 3"/>
          <p:cNvSpPr txBox="1"/>
          <p:nvPr/>
        </p:nvSpPr>
        <p:spPr>
          <a:xfrm>
            <a:off x="1579040" y="6020832"/>
            <a:ext cx="2058384" cy="369332"/>
          </a:xfrm>
          <a:prstGeom prst="rect">
            <a:avLst/>
          </a:prstGeom>
          <a:noFill/>
        </p:spPr>
        <p:txBody>
          <a:bodyPr wrap="none" rtlCol="0">
            <a:spAutoFit/>
          </a:bodyPr>
          <a:lstStyle/>
          <a:p>
            <a:r>
              <a:rPr lang="en-US" dirty="0" smtClean="0"/>
              <a:t>Bevan Foundation  </a:t>
            </a:r>
            <a:endParaRPr lang="en-US" dirty="0"/>
          </a:p>
        </p:txBody>
      </p:sp>
      <p:sp>
        <p:nvSpPr>
          <p:cNvPr id="5" name="Rectangle 4"/>
          <p:cNvSpPr/>
          <p:nvPr/>
        </p:nvSpPr>
        <p:spPr>
          <a:xfrm>
            <a:off x="1579040" y="6390164"/>
            <a:ext cx="6326710" cy="369332"/>
          </a:xfrm>
          <a:prstGeom prst="rect">
            <a:avLst/>
          </a:prstGeom>
        </p:spPr>
        <p:txBody>
          <a:bodyPr wrap="square">
            <a:spAutoFit/>
          </a:bodyPr>
          <a:lstStyle/>
          <a:p>
            <a:r>
              <a:rPr lang="en-US" dirty="0">
                <a:hlinkClick r:id="rId4"/>
              </a:rPr>
              <a:t>https://www.bevanfoundation.org/publications</a:t>
            </a:r>
            <a:r>
              <a:rPr lang="en-US" dirty="0" smtClean="0">
                <a:hlinkClick r:id="rId4"/>
              </a:rPr>
              <a:t>/</a:t>
            </a:r>
            <a:r>
              <a:rPr lang="en-US" dirty="0" smtClean="0"/>
              <a:t> </a:t>
            </a:r>
            <a:endParaRPr lang="en-US" dirty="0"/>
          </a:p>
        </p:txBody>
      </p:sp>
      <p:pic>
        <p:nvPicPr>
          <p:cNvPr id="6" name="Picture 5"/>
          <p:cNvPicPr>
            <a:picLocks noChangeAspect="1"/>
          </p:cNvPicPr>
          <p:nvPr/>
        </p:nvPicPr>
        <p:blipFill>
          <a:blip r:embed="rId5"/>
          <a:stretch>
            <a:fillRect/>
          </a:stretch>
        </p:blipFill>
        <p:spPr>
          <a:xfrm>
            <a:off x="6667248" y="349250"/>
            <a:ext cx="2236123" cy="3094170"/>
          </a:xfrm>
          <a:prstGeom prst="rect">
            <a:avLst/>
          </a:prstGeom>
        </p:spPr>
      </p:pic>
      <p:pic>
        <p:nvPicPr>
          <p:cNvPr id="2" name="Picture 1"/>
          <p:cNvPicPr>
            <a:picLocks noChangeAspect="1"/>
          </p:cNvPicPr>
          <p:nvPr/>
        </p:nvPicPr>
        <p:blipFill>
          <a:blip r:embed="rId6"/>
          <a:stretch>
            <a:fillRect/>
          </a:stretch>
        </p:blipFill>
        <p:spPr>
          <a:xfrm>
            <a:off x="6707765" y="3697757"/>
            <a:ext cx="2155088" cy="3009631"/>
          </a:xfrm>
          <a:prstGeom prst="rect">
            <a:avLst/>
          </a:prstGeom>
        </p:spPr>
      </p:pic>
    </p:spTree>
    <p:extLst>
      <p:ext uri="{BB962C8B-B14F-4D97-AF65-F5344CB8AC3E}">
        <p14:creationId xmlns:p14="http://schemas.microsoft.com/office/powerpoint/2010/main" val="10323663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rcRect t="13155" r="38976"/>
          <a:stretch>
            <a:fillRect/>
          </a:stretch>
        </p:blipFill>
        <p:spPr>
          <a:xfrm>
            <a:off x="217374" y="320374"/>
            <a:ext cx="4908071" cy="5965869"/>
          </a:xfrm>
          <a:prstGeom prst="rect">
            <a:avLst/>
          </a:prstGeom>
        </p:spPr>
      </p:pic>
      <p:pic>
        <p:nvPicPr>
          <p:cNvPr id="5" name="Picture 4"/>
          <p:cNvPicPr>
            <a:picLocks noChangeAspect="1"/>
          </p:cNvPicPr>
          <p:nvPr/>
        </p:nvPicPr>
        <p:blipFill>
          <a:blip r:embed="rId3"/>
          <a:srcRect l="75691" t="43003" r="260" b="38096"/>
          <a:stretch>
            <a:fillRect/>
          </a:stretch>
        </p:blipFill>
        <p:spPr>
          <a:xfrm>
            <a:off x="4827986" y="1910799"/>
            <a:ext cx="4103352" cy="2754521"/>
          </a:xfrm>
          <a:prstGeom prst="rect">
            <a:avLst/>
          </a:prstGeom>
        </p:spPr>
      </p:pic>
      <p:sp>
        <p:nvSpPr>
          <p:cNvPr id="6" name="TextBox 5"/>
          <p:cNvSpPr txBox="1"/>
          <p:nvPr/>
        </p:nvSpPr>
        <p:spPr>
          <a:xfrm>
            <a:off x="5051513" y="320374"/>
            <a:ext cx="4172574" cy="553998"/>
          </a:xfrm>
          <a:prstGeom prst="rect">
            <a:avLst/>
          </a:prstGeom>
          <a:noFill/>
        </p:spPr>
        <p:txBody>
          <a:bodyPr wrap="none" rtlCol="0">
            <a:spAutoFit/>
          </a:bodyPr>
          <a:lstStyle/>
          <a:p>
            <a:r>
              <a:rPr lang="en-US" sz="3000" b="1" dirty="0" smtClean="0"/>
              <a:t>Deprivation - </a:t>
            </a:r>
            <a:r>
              <a:rPr lang="en-US" sz="3000" b="1" dirty="0" err="1" smtClean="0"/>
              <a:t>Difreintedd</a:t>
            </a:r>
            <a:r>
              <a:rPr lang="en-US" sz="3000" b="1" dirty="0" smtClean="0"/>
              <a:t> </a:t>
            </a:r>
            <a:endParaRPr lang="en-US" sz="3000" b="1"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err="1" smtClean="0"/>
              <a:t>Prydiau</a:t>
            </a:r>
            <a:r>
              <a:rPr lang="en-US" dirty="0" smtClean="0"/>
              <a:t> </a:t>
            </a:r>
            <a:r>
              <a:rPr lang="en-US" dirty="0" err="1" smtClean="0"/>
              <a:t>Ysgol</a:t>
            </a:r>
            <a:r>
              <a:rPr lang="en-US" dirty="0" smtClean="0"/>
              <a:t> Am </a:t>
            </a:r>
            <a:r>
              <a:rPr lang="en-US" dirty="0" err="1" smtClean="0"/>
              <a:t>Ddim</a:t>
            </a:r>
            <a:r>
              <a:rPr lang="en-US" dirty="0" smtClean="0"/>
              <a:t/>
            </a:r>
            <a:br>
              <a:rPr lang="en-US" dirty="0" smtClean="0"/>
            </a:br>
            <a:r>
              <a:rPr lang="en-US" i="1" dirty="0" smtClean="0"/>
              <a:t>Free Schools Meals</a:t>
            </a:r>
            <a:endParaRPr lang="en-US" dirty="0"/>
          </a:p>
        </p:txBody>
      </p:sp>
      <p:sp>
        <p:nvSpPr>
          <p:cNvPr id="3" name="Content Placeholder 2"/>
          <p:cNvSpPr>
            <a:spLocks noGrp="1"/>
          </p:cNvSpPr>
          <p:nvPr>
            <p:ph sz="half" idx="1"/>
          </p:nvPr>
        </p:nvSpPr>
        <p:spPr/>
        <p:txBody>
          <a:bodyPr/>
          <a:lstStyle/>
          <a:p>
            <a:r>
              <a:rPr lang="en-US" sz="1800" dirty="0" err="1"/>
              <a:t>Defnyddir</a:t>
            </a:r>
            <a:r>
              <a:rPr lang="en-US" sz="1800" dirty="0"/>
              <a:t> </a:t>
            </a:r>
            <a:r>
              <a:rPr lang="en-US" sz="1800" dirty="0" err="1"/>
              <a:t>PYDd</a:t>
            </a:r>
            <a:r>
              <a:rPr lang="en-US" sz="1800" dirty="0"/>
              <a:t> </a:t>
            </a:r>
            <a:r>
              <a:rPr lang="en-US" sz="1800" dirty="0" err="1"/>
              <a:t>yn</a:t>
            </a:r>
            <a:r>
              <a:rPr lang="en-US" sz="1800" dirty="0"/>
              <a:t> </a:t>
            </a:r>
            <a:r>
              <a:rPr lang="en-US" sz="1800" dirty="0" err="1" smtClean="0"/>
              <a:t>linyn</a:t>
            </a:r>
            <a:r>
              <a:rPr lang="en-US" sz="1800" dirty="0" smtClean="0"/>
              <a:t> </a:t>
            </a:r>
            <a:r>
              <a:rPr lang="en-US" sz="1800" dirty="0" err="1" smtClean="0"/>
              <a:t>mesur</a:t>
            </a:r>
            <a:r>
              <a:rPr lang="en-US" sz="1800" dirty="0" smtClean="0"/>
              <a:t> </a:t>
            </a:r>
            <a:r>
              <a:rPr lang="en-US" sz="1800" dirty="0" err="1"/>
              <a:t>ar</a:t>
            </a:r>
            <a:r>
              <a:rPr lang="en-US" sz="1800" dirty="0"/>
              <a:t> </a:t>
            </a:r>
            <a:r>
              <a:rPr lang="en-US" sz="1800" dirty="0" err="1"/>
              <a:t>gyfer</a:t>
            </a:r>
            <a:r>
              <a:rPr lang="en-US" sz="1800" dirty="0"/>
              <a:t> </a:t>
            </a:r>
            <a:r>
              <a:rPr lang="en-US" sz="1800" dirty="0" err="1"/>
              <a:t>difreintedd</a:t>
            </a:r>
            <a:r>
              <a:rPr lang="en-US" sz="1800" dirty="0"/>
              <a:t> </a:t>
            </a:r>
            <a:r>
              <a:rPr lang="en-US" sz="1800" dirty="0" err="1"/>
              <a:t>cymdeithasol</a:t>
            </a:r>
            <a:r>
              <a:rPr lang="en-US" sz="1800" dirty="0"/>
              <a:t> </a:t>
            </a:r>
            <a:r>
              <a:rPr lang="en-US" sz="1800" dirty="0" err="1"/>
              <a:t>mewn</a:t>
            </a:r>
            <a:r>
              <a:rPr lang="en-US" sz="1800" dirty="0"/>
              <a:t> </a:t>
            </a:r>
            <a:r>
              <a:rPr lang="en-US" sz="1800" dirty="0" err="1"/>
              <a:t>ysgolion</a:t>
            </a:r>
            <a:r>
              <a:rPr lang="en-US" sz="1800" dirty="0"/>
              <a:t>. </a:t>
            </a:r>
            <a:r>
              <a:rPr lang="en-US" sz="1800" dirty="0" smtClean="0"/>
              <a:t>      Mae </a:t>
            </a:r>
            <a:r>
              <a:rPr lang="en-US" sz="1800" dirty="0" err="1"/>
              <a:t>hyn</a:t>
            </a:r>
            <a:r>
              <a:rPr lang="en-US" sz="1800" dirty="0"/>
              <a:t> </a:t>
            </a:r>
            <a:r>
              <a:rPr lang="en-US" sz="1800" dirty="0" err="1"/>
              <a:t>yn</a:t>
            </a:r>
            <a:r>
              <a:rPr lang="en-US" sz="1800" dirty="0"/>
              <a:t> </a:t>
            </a:r>
            <a:r>
              <a:rPr lang="en-US" sz="1800" dirty="0" err="1"/>
              <a:t>caniatáu</a:t>
            </a:r>
            <a:r>
              <a:rPr lang="en-US" sz="1800" dirty="0"/>
              <a:t> am </a:t>
            </a:r>
            <a:r>
              <a:rPr lang="en-US" sz="1800" dirty="0" err="1"/>
              <a:t>gymharu</a:t>
            </a:r>
            <a:r>
              <a:rPr lang="en-US" sz="1800" dirty="0"/>
              <a:t> </a:t>
            </a:r>
            <a:r>
              <a:rPr lang="en-US" sz="1800" dirty="0" err="1"/>
              <a:t>perfformiad</a:t>
            </a:r>
            <a:r>
              <a:rPr lang="en-US" sz="1800" dirty="0"/>
              <a:t> </a:t>
            </a:r>
            <a:r>
              <a:rPr lang="en-US" sz="1800" dirty="0" err="1"/>
              <a:t>ysgol</a:t>
            </a:r>
            <a:r>
              <a:rPr lang="en-US" sz="1800" dirty="0"/>
              <a:t> â </a:t>
            </a:r>
            <a:r>
              <a:rPr lang="en-US" sz="1800" dirty="0" err="1"/>
              <a:t>pherfformiad</a:t>
            </a:r>
            <a:r>
              <a:rPr lang="en-US" sz="1800" dirty="0"/>
              <a:t> </a:t>
            </a:r>
            <a:r>
              <a:rPr lang="en-US" sz="1800" dirty="0" err="1"/>
              <a:t>ysgolion</a:t>
            </a:r>
            <a:r>
              <a:rPr lang="en-US" sz="1800" dirty="0"/>
              <a:t> </a:t>
            </a:r>
            <a:r>
              <a:rPr lang="en-US" sz="1800" dirty="0" err="1"/>
              <a:t>eraill</a:t>
            </a:r>
            <a:r>
              <a:rPr lang="en-US" sz="1800" dirty="0"/>
              <a:t> </a:t>
            </a:r>
            <a:r>
              <a:rPr lang="en-US" sz="1800" dirty="0" err="1"/>
              <a:t>yn</a:t>
            </a:r>
            <a:r>
              <a:rPr lang="en-US" sz="1800" dirty="0"/>
              <a:t> </a:t>
            </a:r>
            <a:r>
              <a:rPr lang="en-US" sz="1800" dirty="0" err="1"/>
              <a:t>yr</a:t>
            </a:r>
            <a:r>
              <a:rPr lang="en-US" sz="1800" dirty="0"/>
              <a:t> un </a:t>
            </a:r>
            <a:r>
              <a:rPr lang="en-US" sz="1800" dirty="0" err="1"/>
              <a:t>categori</a:t>
            </a:r>
            <a:r>
              <a:rPr lang="en-US" sz="1800" dirty="0"/>
              <a:t> </a:t>
            </a:r>
            <a:r>
              <a:rPr lang="en-US" sz="1800" dirty="0" err="1"/>
              <a:t>PYDd</a:t>
            </a:r>
            <a:r>
              <a:rPr lang="en-US" sz="1800" dirty="0"/>
              <a:t> ac a </a:t>
            </a:r>
            <a:r>
              <a:rPr lang="en-US" sz="1800" dirty="0" err="1"/>
              <a:t>allai</a:t>
            </a:r>
            <a:r>
              <a:rPr lang="en-US" sz="1800" dirty="0"/>
              <a:t>, felly, </a:t>
            </a:r>
            <a:r>
              <a:rPr lang="en-US" sz="1800" dirty="0" err="1"/>
              <a:t>fod</a:t>
            </a:r>
            <a:r>
              <a:rPr lang="en-US" sz="1800" dirty="0"/>
              <a:t> </a:t>
            </a:r>
            <a:r>
              <a:rPr lang="en-US" sz="1800" dirty="0" err="1"/>
              <a:t>yn</a:t>
            </a:r>
            <a:r>
              <a:rPr lang="en-US" sz="1800" dirty="0"/>
              <a:t> </a:t>
            </a:r>
            <a:r>
              <a:rPr lang="en-US" sz="1800" dirty="0" err="1"/>
              <a:t>derbyn</a:t>
            </a:r>
            <a:r>
              <a:rPr lang="en-US" sz="1800" dirty="0"/>
              <a:t> </a:t>
            </a:r>
            <a:r>
              <a:rPr lang="en-US" sz="1800" dirty="0" err="1"/>
              <a:t>nifer</a:t>
            </a:r>
            <a:r>
              <a:rPr lang="en-US" sz="1800" dirty="0"/>
              <a:t> </a:t>
            </a:r>
            <a:r>
              <a:rPr lang="en-US" sz="1800" dirty="0" err="1"/>
              <a:t>tebyg</a:t>
            </a:r>
            <a:r>
              <a:rPr lang="en-US" sz="1800" dirty="0"/>
              <a:t> o </a:t>
            </a:r>
            <a:r>
              <a:rPr lang="en-US" sz="1800" dirty="0" err="1"/>
              <a:t>ddisgyblion</a:t>
            </a:r>
            <a:r>
              <a:rPr lang="en-US" sz="1800" dirty="0"/>
              <a:t> o </a:t>
            </a:r>
            <a:r>
              <a:rPr lang="en-US" sz="1800" dirty="0" err="1"/>
              <a:t>gefndiroedd</a:t>
            </a:r>
            <a:r>
              <a:rPr lang="en-US" sz="1800" dirty="0"/>
              <a:t> </a:t>
            </a:r>
            <a:r>
              <a:rPr lang="en-US" sz="1800" dirty="0" err="1"/>
              <a:t>difreintiedig</a:t>
            </a:r>
            <a:r>
              <a:rPr lang="en-US" sz="1800" dirty="0"/>
              <a:t>. </a:t>
            </a:r>
          </a:p>
          <a:p>
            <a:endParaRPr lang="en-US" dirty="0"/>
          </a:p>
        </p:txBody>
      </p:sp>
      <p:sp>
        <p:nvSpPr>
          <p:cNvPr id="6" name="Content Placeholder 5"/>
          <p:cNvSpPr>
            <a:spLocks noGrp="1"/>
          </p:cNvSpPr>
          <p:nvPr>
            <p:ph sz="half" idx="2"/>
          </p:nvPr>
        </p:nvSpPr>
        <p:spPr/>
        <p:txBody>
          <a:bodyPr>
            <a:normAutofit/>
          </a:bodyPr>
          <a:lstStyle/>
          <a:p>
            <a:r>
              <a:rPr lang="en-GB" sz="1800" dirty="0" smtClean="0"/>
              <a:t>FSM is used as a measure for social deprivation in schools.  This allows comparison between a school and performance of other schools in the same FSM category, and could possibly be receiving a similar number of pupils from deprived backgrounds. </a:t>
            </a:r>
            <a:endParaRPr lang="en-GB" sz="1800" dirty="0"/>
          </a:p>
        </p:txBody>
      </p:sp>
      <p:pic>
        <p:nvPicPr>
          <p:cNvPr id="4" name="Picture 3"/>
          <p:cNvPicPr>
            <a:picLocks noChangeAspect="1"/>
          </p:cNvPicPr>
          <p:nvPr/>
        </p:nvPicPr>
        <p:blipFill>
          <a:blip r:embed="rId3"/>
          <a:stretch>
            <a:fillRect/>
          </a:stretch>
        </p:blipFill>
        <p:spPr>
          <a:xfrm>
            <a:off x="457200" y="4189236"/>
            <a:ext cx="4027274" cy="1936927"/>
          </a:xfrm>
          <a:prstGeom prst="rect">
            <a:avLst/>
          </a:prstGeom>
        </p:spPr>
      </p:pic>
      <p:pic>
        <p:nvPicPr>
          <p:cNvPr id="5" name="Picture 4"/>
          <p:cNvPicPr>
            <a:picLocks noChangeAspect="1"/>
          </p:cNvPicPr>
          <p:nvPr/>
        </p:nvPicPr>
        <p:blipFill>
          <a:blip r:embed="rId4"/>
          <a:stretch>
            <a:fillRect/>
          </a:stretch>
        </p:blipFill>
        <p:spPr>
          <a:xfrm>
            <a:off x="5731933" y="3863181"/>
            <a:ext cx="2286000" cy="2400300"/>
          </a:xfrm>
          <a:prstGeom prst="rect">
            <a:avLst/>
          </a:prstGeom>
        </p:spPr>
      </p:pic>
    </p:spTree>
    <p:extLst>
      <p:ext uri="{BB962C8B-B14F-4D97-AF65-F5344CB8AC3E}">
        <p14:creationId xmlns:p14="http://schemas.microsoft.com/office/powerpoint/2010/main" val="160099689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0" y="0"/>
            <a:ext cx="2530721" cy="1515276"/>
          </a:xfrm>
          <a:prstGeom prst="rect">
            <a:avLst/>
          </a:prstGeom>
        </p:spPr>
      </p:pic>
      <p:sp>
        <p:nvSpPr>
          <p:cNvPr id="6" name="TextBox 5"/>
          <p:cNvSpPr txBox="1"/>
          <p:nvPr/>
        </p:nvSpPr>
        <p:spPr>
          <a:xfrm>
            <a:off x="2994577" y="270285"/>
            <a:ext cx="5628838" cy="1477328"/>
          </a:xfrm>
          <a:prstGeom prst="rect">
            <a:avLst/>
          </a:prstGeom>
          <a:noFill/>
        </p:spPr>
        <p:txBody>
          <a:bodyPr wrap="square" rtlCol="0">
            <a:spAutoFit/>
          </a:bodyPr>
          <a:lstStyle/>
          <a:p>
            <a:r>
              <a:rPr lang="en-US" dirty="0" err="1" smtClean="0"/>
              <a:t>Cymunedau</a:t>
            </a:r>
            <a:r>
              <a:rPr lang="en-US" dirty="0" smtClean="0"/>
              <a:t> </a:t>
            </a:r>
            <a:r>
              <a:rPr lang="en-US" dirty="0" err="1" smtClean="0"/>
              <a:t>yn</a:t>
            </a:r>
            <a:r>
              <a:rPr lang="en-US" dirty="0" smtClean="0"/>
              <a:t> </a:t>
            </a:r>
            <a:r>
              <a:rPr lang="en-US" dirty="0" err="1" smtClean="0"/>
              <a:t>Gyntaf</a:t>
            </a:r>
            <a:r>
              <a:rPr lang="en-US" dirty="0" smtClean="0"/>
              <a:t> </a:t>
            </a:r>
            <a:r>
              <a:rPr lang="en-US" dirty="0" err="1" smtClean="0"/>
              <a:t>yw</a:t>
            </a:r>
            <a:r>
              <a:rPr lang="en-US" dirty="0" smtClean="0"/>
              <a:t> </a:t>
            </a:r>
            <a:r>
              <a:rPr lang="en-US" dirty="0" err="1" smtClean="0"/>
              <a:t>Rhaglen</a:t>
            </a:r>
            <a:r>
              <a:rPr lang="en-US" dirty="0" smtClean="0"/>
              <a:t> </a:t>
            </a:r>
            <a:r>
              <a:rPr lang="en-US" dirty="0" err="1" smtClean="0"/>
              <a:t>Gymunedol</a:t>
            </a:r>
            <a:r>
              <a:rPr lang="en-US" dirty="0" smtClean="0"/>
              <a:t> </a:t>
            </a:r>
            <a:r>
              <a:rPr lang="en-US" dirty="0" err="1" smtClean="0"/>
              <a:t>Llywodraeth</a:t>
            </a:r>
            <a:r>
              <a:rPr lang="en-US" dirty="0" smtClean="0"/>
              <a:t> </a:t>
            </a:r>
            <a:r>
              <a:rPr lang="en-US" dirty="0" err="1" smtClean="0"/>
              <a:t>Cymru</a:t>
            </a:r>
            <a:r>
              <a:rPr lang="en-US" dirty="0" smtClean="0"/>
              <a:t> </a:t>
            </a:r>
            <a:r>
              <a:rPr lang="en-US" dirty="0" err="1" smtClean="0"/>
              <a:t>i</a:t>
            </a:r>
            <a:r>
              <a:rPr lang="en-US" dirty="0" smtClean="0"/>
              <a:t> </a:t>
            </a:r>
            <a:r>
              <a:rPr lang="en-US" dirty="0" err="1" smtClean="0"/>
              <a:t>Drechu</a:t>
            </a:r>
            <a:r>
              <a:rPr lang="en-US" dirty="0" smtClean="0"/>
              <a:t> </a:t>
            </a:r>
            <a:r>
              <a:rPr lang="en-US" dirty="0" err="1" smtClean="0"/>
              <a:t>Tlodi</a:t>
            </a:r>
            <a:r>
              <a:rPr lang="en-US" dirty="0" smtClean="0"/>
              <a:t>. </a:t>
            </a:r>
            <a:r>
              <a:rPr lang="en-US" dirty="0" err="1" smtClean="0"/>
              <a:t>Mae'r</a:t>
            </a:r>
            <a:r>
              <a:rPr lang="en-US" dirty="0" smtClean="0"/>
              <a:t> </a:t>
            </a:r>
            <a:r>
              <a:rPr lang="en-US" dirty="0" err="1" smtClean="0"/>
              <a:t>rhaglen</a:t>
            </a:r>
            <a:r>
              <a:rPr lang="en-US" dirty="0" smtClean="0"/>
              <a:t> </a:t>
            </a:r>
            <a:r>
              <a:rPr lang="en-US" dirty="0" err="1" smtClean="0"/>
              <a:t>yn</a:t>
            </a:r>
            <a:r>
              <a:rPr lang="en-US" dirty="0" smtClean="0"/>
              <a:t> </a:t>
            </a:r>
            <a:r>
              <a:rPr lang="en-US" dirty="0" err="1" smtClean="0"/>
              <a:t>helpu'r</a:t>
            </a:r>
            <a:r>
              <a:rPr lang="en-US" dirty="0" smtClean="0"/>
              <a:t> </a:t>
            </a:r>
            <a:r>
              <a:rPr lang="en-US" dirty="0" err="1" smtClean="0"/>
              <a:t>bobl</a:t>
            </a:r>
            <a:r>
              <a:rPr lang="en-US" dirty="0" smtClean="0"/>
              <a:t> </a:t>
            </a:r>
            <a:r>
              <a:rPr lang="en-US" dirty="0" err="1" smtClean="0"/>
              <a:t>sydd</a:t>
            </a:r>
            <a:r>
              <a:rPr lang="en-US" dirty="0" smtClean="0"/>
              <a:t> </a:t>
            </a:r>
            <a:r>
              <a:rPr lang="en-US" dirty="0" err="1" smtClean="0"/>
              <a:t>dan</a:t>
            </a:r>
            <a:r>
              <a:rPr lang="en-US" dirty="0" smtClean="0"/>
              <a:t> </a:t>
            </a:r>
            <a:r>
              <a:rPr lang="en-US" dirty="0" err="1" smtClean="0"/>
              <a:t>fwyaf</a:t>
            </a:r>
            <a:r>
              <a:rPr lang="en-US" dirty="0" smtClean="0"/>
              <a:t> </a:t>
            </a:r>
            <a:r>
              <a:rPr lang="en-US" dirty="0" err="1" smtClean="0"/>
              <a:t>o</a:t>
            </a:r>
            <a:r>
              <a:rPr lang="en-US" dirty="0" smtClean="0"/>
              <a:t> </a:t>
            </a:r>
            <a:r>
              <a:rPr lang="en-US" dirty="0" err="1" smtClean="0"/>
              <a:t>anfantais</a:t>
            </a:r>
            <a:r>
              <a:rPr lang="en-US" dirty="0" smtClean="0"/>
              <a:t> </a:t>
            </a:r>
            <a:r>
              <a:rPr lang="en-US" dirty="0" err="1" smtClean="0"/>
              <a:t>yn</a:t>
            </a:r>
            <a:r>
              <a:rPr lang="en-US" dirty="0" smtClean="0"/>
              <a:t> </a:t>
            </a:r>
            <a:r>
              <a:rPr lang="en-US" dirty="0" err="1" smtClean="0"/>
              <a:t>ardaloedd</a:t>
            </a:r>
            <a:r>
              <a:rPr lang="en-US" dirty="0" smtClean="0"/>
              <a:t> </a:t>
            </a:r>
            <a:r>
              <a:rPr lang="en-US" dirty="0" err="1" smtClean="0"/>
              <a:t>mwyaf</a:t>
            </a:r>
            <a:r>
              <a:rPr lang="en-US" dirty="0" smtClean="0"/>
              <a:t> </a:t>
            </a:r>
            <a:r>
              <a:rPr lang="en-US" dirty="0" err="1" smtClean="0"/>
              <a:t>difreintiedig</a:t>
            </a:r>
            <a:r>
              <a:rPr lang="en-US" dirty="0" smtClean="0"/>
              <a:t> </a:t>
            </a:r>
            <a:r>
              <a:rPr lang="en-US" dirty="0" err="1" smtClean="0"/>
              <a:t>Cymru</a:t>
            </a:r>
            <a:r>
              <a:rPr lang="en-US" dirty="0" smtClean="0"/>
              <a:t>, </a:t>
            </a:r>
            <a:r>
              <a:rPr lang="en-US" dirty="0" err="1" smtClean="0"/>
              <a:t>gyda'r</a:t>
            </a:r>
            <a:r>
              <a:rPr lang="en-US" dirty="0" smtClean="0"/>
              <a:t> nod </a:t>
            </a:r>
            <a:r>
              <a:rPr lang="en-US" dirty="0" err="1" smtClean="0"/>
              <a:t>o</a:t>
            </a:r>
            <a:r>
              <a:rPr lang="en-US" dirty="0" smtClean="0"/>
              <a:t> </a:t>
            </a:r>
            <a:r>
              <a:rPr lang="en-US" dirty="0" err="1" smtClean="0"/>
              <a:t>liniaru</a:t>
            </a:r>
            <a:r>
              <a:rPr lang="en-US" dirty="0" smtClean="0"/>
              <a:t> </a:t>
            </a:r>
            <a:r>
              <a:rPr lang="en-US" dirty="0" err="1" smtClean="0"/>
              <a:t>tlodi</a:t>
            </a:r>
            <a:r>
              <a:rPr lang="en-US" dirty="0" smtClean="0"/>
              <a:t> </a:t>
            </a:r>
            <a:r>
              <a:rPr lang="en-US" dirty="0" err="1" smtClean="0"/>
              <a:t>parhaus</a:t>
            </a:r>
            <a:r>
              <a:rPr lang="en-US" dirty="0" smtClean="0"/>
              <a:t>.</a:t>
            </a:r>
            <a:endParaRPr lang="en-US" dirty="0"/>
          </a:p>
        </p:txBody>
      </p:sp>
      <p:pic>
        <p:nvPicPr>
          <p:cNvPr id="8" name="Picture 7"/>
          <p:cNvPicPr>
            <a:picLocks noChangeAspect="1"/>
          </p:cNvPicPr>
          <p:nvPr/>
        </p:nvPicPr>
        <p:blipFill>
          <a:blip r:embed="rId4"/>
          <a:stretch>
            <a:fillRect/>
          </a:stretch>
        </p:blipFill>
        <p:spPr>
          <a:xfrm>
            <a:off x="463856" y="1515276"/>
            <a:ext cx="1790700" cy="2527300"/>
          </a:xfrm>
          <a:prstGeom prst="rect">
            <a:avLst/>
          </a:prstGeom>
        </p:spPr>
      </p:pic>
      <p:pic>
        <p:nvPicPr>
          <p:cNvPr id="9" name="Picture 8"/>
          <p:cNvPicPr>
            <a:picLocks noChangeAspect="1"/>
          </p:cNvPicPr>
          <p:nvPr/>
        </p:nvPicPr>
        <p:blipFill>
          <a:blip r:embed="rId5"/>
          <a:stretch>
            <a:fillRect/>
          </a:stretch>
        </p:blipFill>
        <p:spPr>
          <a:xfrm>
            <a:off x="463856" y="4042576"/>
            <a:ext cx="1790700" cy="2527300"/>
          </a:xfrm>
          <a:prstGeom prst="rect">
            <a:avLst/>
          </a:prstGeom>
        </p:spPr>
      </p:pic>
      <p:sp>
        <p:nvSpPr>
          <p:cNvPr id="11" name="TextBox 10"/>
          <p:cNvSpPr txBox="1"/>
          <p:nvPr/>
        </p:nvSpPr>
        <p:spPr>
          <a:xfrm>
            <a:off x="2942996" y="3988809"/>
            <a:ext cx="4233980" cy="923330"/>
          </a:xfrm>
          <a:prstGeom prst="rect">
            <a:avLst/>
          </a:prstGeom>
          <a:noFill/>
        </p:spPr>
        <p:txBody>
          <a:bodyPr wrap="none" rtlCol="0">
            <a:spAutoFit/>
          </a:bodyPr>
          <a:lstStyle/>
          <a:p>
            <a:r>
              <a:rPr lang="en-US" dirty="0" err="1"/>
              <a:t>Astudiaeth</a:t>
            </a:r>
            <a:r>
              <a:rPr lang="en-US" dirty="0"/>
              <a:t> </a:t>
            </a:r>
            <a:r>
              <a:rPr lang="en-US" dirty="0" err="1" smtClean="0"/>
              <a:t>Achos</a:t>
            </a:r>
            <a:r>
              <a:rPr lang="en-US" dirty="0" smtClean="0"/>
              <a:t>/Case Study</a:t>
            </a:r>
            <a:endParaRPr lang="en-US" dirty="0"/>
          </a:p>
          <a:p>
            <a:r>
              <a:rPr lang="en-US" dirty="0" smtClean="0"/>
              <a:t>Family learning </a:t>
            </a:r>
            <a:r>
              <a:rPr lang="en-US" dirty="0" err="1" smtClean="0"/>
              <a:t>Programme</a:t>
            </a:r>
            <a:endParaRPr lang="en-US" dirty="0" smtClean="0"/>
          </a:p>
          <a:p>
            <a:r>
              <a:rPr lang="en-US" dirty="0" err="1"/>
              <a:t>Miskin</a:t>
            </a:r>
            <a:r>
              <a:rPr lang="en-US" dirty="0"/>
              <a:t> Primary School, Rhondda </a:t>
            </a:r>
            <a:r>
              <a:rPr lang="en-US" dirty="0" err="1"/>
              <a:t>Cynon</a:t>
            </a:r>
            <a:r>
              <a:rPr lang="en-US" dirty="0"/>
              <a:t> </a:t>
            </a:r>
            <a:r>
              <a:rPr lang="en-US" dirty="0" err="1" smtClean="0"/>
              <a:t>Taf</a:t>
            </a:r>
            <a:r>
              <a:rPr lang="en-US" dirty="0"/>
              <a:t>.</a:t>
            </a:r>
          </a:p>
        </p:txBody>
      </p:sp>
      <p:sp>
        <p:nvSpPr>
          <p:cNvPr id="2" name="Rectangle 1"/>
          <p:cNvSpPr/>
          <p:nvPr/>
        </p:nvSpPr>
        <p:spPr>
          <a:xfrm>
            <a:off x="2670913" y="5092548"/>
            <a:ext cx="4572000" cy="1477328"/>
          </a:xfrm>
          <a:prstGeom prst="rect">
            <a:avLst/>
          </a:prstGeom>
        </p:spPr>
        <p:txBody>
          <a:bodyPr>
            <a:spAutoFit/>
          </a:bodyPr>
          <a:lstStyle/>
          <a:p>
            <a:r>
              <a:rPr lang="en-US" dirty="0">
                <a:hlinkClick r:id="rId6"/>
              </a:rPr>
              <a:t>https://www.estyn.llyw.cymru/arfer-effeithiol/dysgu-teuluol?_</a:t>
            </a:r>
            <a:r>
              <a:rPr lang="en-US" dirty="0" smtClean="0">
                <a:hlinkClick r:id="rId6"/>
              </a:rPr>
              <a:t>ga=2.241172163.1956276931.1508432433-1305982943.1424805941</a:t>
            </a:r>
            <a:endParaRPr lang="en-US" dirty="0" smtClean="0"/>
          </a:p>
          <a:p>
            <a:endParaRPr lang="en-US" dirty="0"/>
          </a:p>
        </p:txBody>
      </p:sp>
      <p:sp>
        <p:nvSpPr>
          <p:cNvPr id="10" name="TextBox 9"/>
          <p:cNvSpPr txBox="1"/>
          <p:nvPr/>
        </p:nvSpPr>
        <p:spPr>
          <a:xfrm>
            <a:off x="2942996" y="2019368"/>
            <a:ext cx="5628838" cy="1692771"/>
          </a:xfrm>
          <a:prstGeom prst="rect">
            <a:avLst/>
          </a:prstGeom>
          <a:noFill/>
        </p:spPr>
        <p:txBody>
          <a:bodyPr wrap="square" rtlCol="0">
            <a:spAutoFit/>
          </a:bodyPr>
          <a:lstStyle/>
          <a:p>
            <a:r>
              <a:rPr lang="en-US" i="1" dirty="0" smtClean="0"/>
              <a:t>Communities First is the Welsh Government’s Community </a:t>
            </a:r>
            <a:r>
              <a:rPr lang="en-US" i="1" dirty="0" err="1" smtClean="0"/>
              <a:t>Focussed</a:t>
            </a:r>
            <a:r>
              <a:rPr lang="en-US" i="1" dirty="0" smtClean="0"/>
              <a:t> Tackling Poverty </a:t>
            </a:r>
            <a:r>
              <a:rPr lang="en-US" i="1" dirty="0" err="1" smtClean="0"/>
              <a:t>Programme</a:t>
            </a:r>
            <a:r>
              <a:rPr lang="en-US" i="1" dirty="0" smtClean="0"/>
              <a:t>. The </a:t>
            </a:r>
            <a:r>
              <a:rPr lang="en-US" i="1" dirty="0" err="1" smtClean="0"/>
              <a:t>programme</a:t>
            </a:r>
            <a:r>
              <a:rPr lang="en-US" i="1" dirty="0" smtClean="0"/>
              <a:t> supports the most disadvantaged people in the most deprived areas of Wales with the aim of contributing to alleviating persistent poverty.</a:t>
            </a:r>
          </a:p>
          <a:p>
            <a:endParaRPr lang="en-US" sz="1400" dirty="0" smtClean="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3600" dirty="0" smtClean="0"/>
              <a:t>Beth </a:t>
            </a:r>
            <a:r>
              <a:rPr lang="en-US" sz="3600" dirty="0" err="1" smtClean="0"/>
              <a:t>sy’n</a:t>
            </a:r>
            <a:r>
              <a:rPr lang="en-US" sz="3600" dirty="0" smtClean="0"/>
              <a:t> </a:t>
            </a:r>
            <a:r>
              <a:rPr lang="en-US" sz="3600" dirty="0" err="1" smtClean="0"/>
              <a:t>gwneud</a:t>
            </a:r>
            <a:r>
              <a:rPr lang="en-US" sz="3600" dirty="0" smtClean="0"/>
              <a:t> </a:t>
            </a:r>
            <a:r>
              <a:rPr lang="en-US" sz="3600" dirty="0" err="1" smtClean="0"/>
              <a:t>gwahaniaeth</a:t>
            </a:r>
            <a:r>
              <a:rPr lang="en-US" sz="3600" dirty="0" smtClean="0"/>
              <a:t>?</a:t>
            </a:r>
            <a:br>
              <a:rPr lang="en-US" sz="3600" dirty="0" smtClean="0"/>
            </a:br>
            <a:r>
              <a:rPr lang="en-US" sz="3600" i="1" dirty="0" smtClean="0"/>
              <a:t>What makes a difference?</a:t>
            </a:r>
            <a:endParaRPr lang="en-US" sz="3600" i="1" dirty="0"/>
          </a:p>
        </p:txBody>
      </p:sp>
      <p:sp>
        <p:nvSpPr>
          <p:cNvPr id="3" name="Content Placeholder 2"/>
          <p:cNvSpPr>
            <a:spLocks noGrp="1"/>
          </p:cNvSpPr>
          <p:nvPr>
            <p:ph sz="half" idx="2"/>
          </p:nvPr>
        </p:nvSpPr>
        <p:spPr/>
        <p:txBody>
          <a:bodyPr>
            <a:normAutofit/>
          </a:bodyPr>
          <a:lstStyle/>
          <a:p>
            <a:r>
              <a:rPr lang="en-US" sz="3200" dirty="0" err="1" smtClean="0"/>
              <a:t>Arweinyddiaeth</a:t>
            </a:r>
            <a:endParaRPr lang="en-US" sz="3200" dirty="0" smtClean="0"/>
          </a:p>
          <a:p>
            <a:r>
              <a:rPr lang="en-US" sz="3200" dirty="0" err="1" smtClean="0"/>
              <a:t>Addysgu</a:t>
            </a:r>
            <a:endParaRPr lang="en-US" sz="3200" dirty="0" smtClean="0"/>
          </a:p>
          <a:p>
            <a:r>
              <a:rPr lang="en-US" sz="3200" dirty="0" err="1" smtClean="0"/>
              <a:t>Ymgysylltiad</a:t>
            </a:r>
            <a:r>
              <a:rPr lang="en-US" sz="3200" dirty="0" smtClean="0"/>
              <a:t> </a:t>
            </a:r>
            <a:r>
              <a:rPr lang="en-US" sz="3200" dirty="0" err="1" smtClean="0"/>
              <a:t>Rhieni</a:t>
            </a:r>
            <a:endParaRPr lang="en-US" sz="3200" dirty="0"/>
          </a:p>
        </p:txBody>
      </p:sp>
      <p:sp>
        <p:nvSpPr>
          <p:cNvPr id="6" name="Content Placeholder 5"/>
          <p:cNvSpPr>
            <a:spLocks noGrp="1"/>
          </p:cNvSpPr>
          <p:nvPr>
            <p:ph sz="quarter" idx="4"/>
          </p:nvPr>
        </p:nvSpPr>
        <p:spPr/>
        <p:txBody>
          <a:bodyPr>
            <a:normAutofit/>
          </a:bodyPr>
          <a:lstStyle/>
          <a:p>
            <a:r>
              <a:rPr lang="en-US" sz="3200" i="1" dirty="0"/>
              <a:t>Leadership</a:t>
            </a:r>
          </a:p>
          <a:p>
            <a:r>
              <a:rPr lang="en-US" sz="3200" i="1" dirty="0"/>
              <a:t>Teaching</a:t>
            </a:r>
          </a:p>
          <a:p>
            <a:r>
              <a:rPr lang="en-US" sz="3200" i="1" dirty="0"/>
              <a:t>Parental engagement</a:t>
            </a:r>
          </a:p>
          <a:p>
            <a:endParaRPr lang="en-US" dirty="0"/>
          </a:p>
        </p:txBody>
      </p:sp>
    </p:spTree>
    <p:extLst>
      <p:ext uri="{BB962C8B-B14F-4D97-AF65-F5344CB8AC3E}">
        <p14:creationId xmlns:p14="http://schemas.microsoft.com/office/powerpoint/2010/main" val="54050570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912093" y="1231899"/>
            <a:ext cx="6487561" cy="4550161"/>
          </a:xfrm>
          <a:prstGeom prst="rect">
            <a:avLst/>
          </a:prstGeom>
        </p:spPr>
      </p:pic>
      <p:sp>
        <p:nvSpPr>
          <p:cNvPr id="3" name="Title 2"/>
          <p:cNvSpPr>
            <a:spLocks noGrp="1"/>
          </p:cNvSpPr>
          <p:nvPr>
            <p:ph type="title" idx="4294967295"/>
          </p:nvPr>
        </p:nvSpPr>
        <p:spPr>
          <a:xfrm>
            <a:off x="0" y="-104777"/>
            <a:ext cx="8042275" cy="1336676"/>
          </a:xfrm>
        </p:spPr>
        <p:txBody>
          <a:bodyPr/>
          <a:lstStyle/>
          <a:p>
            <a:r>
              <a:rPr lang="en-US" sz="2800" dirty="0" smtClean="0"/>
              <a:t>1. </a:t>
            </a:r>
            <a:r>
              <a:rPr lang="en-US" sz="2800" dirty="0" err="1" smtClean="0"/>
              <a:t>Arweinyddiaeth</a:t>
            </a:r>
            <a:r>
              <a:rPr lang="en-US" sz="2800" dirty="0" smtClean="0"/>
              <a:t>/</a:t>
            </a:r>
            <a:r>
              <a:rPr lang="en-US" sz="2800" i="1" dirty="0" smtClean="0"/>
              <a:t>Leadership</a:t>
            </a:r>
            <a:r>
              <a:rPr lang="en-US" sz="2800" dirty="0">
                <a:solidFill>
                  <a:srgbClr val="FF0000"/>
                </a:solidFill>
              </a:rPr>
              <a:t/>
            </a:r>
            <a:br>
              <a:rPr lang="en-US" sz="2800" dirty="0">
                <a:solidFill>
                  <a:srgbClr val="FF0000"/>
                </a:solidFill>
              </a:rPr>
            </a:br>
            <a:endParaRPr lang="en-US" sz="2800" dirty="0"/>
          </a:p>
        </p:txBody>
      </p:sp>
    </p:spTree>
    <p:extLst>
      <p:ext uri="{BB962C8B-B14F-4D97-AF65-F5344CB8AC3E}">
        <p14:creationId xmlns:p14="http://schemas.microsoft.com/office/powerpoint/2010/main" val="42355712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379437" y="914400"/>
            <a:ext cx="8318729" cy="5499100"/>
          </a:xfrm>
          <a:prstGeom prst="rect">
            <a:avLst/>
          </a:prstGeom>
        </p:spPr>
      </p:pic>
      <p:sp>
        <p:nvSpPr>
          <p:cNvPr id="4" name="Title 3"/>
          <p:cNvSpPr>
            <a:spLocks noGrp="1"/>
          </p:cNvSpPr>
          <p:nvPr>
            <p:ph type="title" idx="4294967295"/>
          </p:nvPr>
        </p:nvSpPr>
        <p:spPr>
          <a:xfrm>
            <a:off x="0" y="-206375"/>
            <a:ext cx="8042275" cy="1336675"/>
          </a:xfrm>
        </p:spPr>
        <p:txBody>
          <a:bodyPr/>
          <a:lstStyle/>
          <a:p>
            <a:r>
              <a:rPr lang="en-US" sz="2400" dirty="0" smtClean="0"/>
              <a:t>2</a:t>
            </a:r>
            <a:r>
              <a:rPr lang="en-US" sz="1600" dirty="0" smtClean="0"/>
              <a:t>. </a:t>
            </a:r>
            <a:r>
              <a:rPr lang="en-US" sz="2400" dirty="0" err="1" smtClean="0"/>
              <a:t>Addysgu</a:t>
            </a:r>
            <a:r>
              <a:rPr lang="en-US" sz="2400" dirty="0" smtClean="0"/>
              <a:t>/</a:t>
            </a:r>
            <a:r>
              <a:rPr lang="en-US" sz="2400" i="1" dirty="0" smtClean="0"/>
              <a:t>Teaching</a:t>
            </a:r>
            <a:r>
              <a:rPr lang="en-US" sz="2400" b="1" dirty="0" smtClean="0">
                <a:solidFill>
                  <a:srgbClr val="FF0000"/>
                </a:solidFill>
              </a:rPr>
              <a:t> </a:t>
            </a:r>
            <a:r>
              <a:rPr lang="en-US" sz="3600" dirty="0">
                <a:solidFill>
                  <a:srgbClr val="FF0000"/>
                </a:solidFill>
              </a:rPr>
              <a:t/>
            </a:r>
            <a:br>
              <a:rPr lang="en-US" sz="3600" dirty="0">
                <a:solidFill>
                  <a:srgbClr val="FF0000"/>
                </a:solidFill>
              </a:rPr>
            </a:br>
            <a:endParaRPr lang="en-US" sz="3600" dirty="0"/>
          </a:p>
        </p:txBody>
      </p:sp>
    </p:spTree>
    <p:extLst>
      <p:ext uri="{BB962C8B-B14F-4D97-AF65-F5344CB8AC3E}">
        <p14:creationId xmlns:p14="http://schemas.microsoft.com/office/powerpoint/2010/main" val="196379371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0" y="701466"/>
            <a:ext cx="9144000" cy="3763108"/>
          </a:xfrm>
          <a:prstGeom prst="rect">
            <a:avLst/>
          </a:prstGeom>
        </p:spPr>
      </p:pic>
    </p:spTree>
    <p:extLst>
      <p:ext uri="{BB962C8B-B14F-4D97-AF65-F5344CB8AC3E}">
        <p14:creationId xmlns:p14="http://schemas.microsoft.com/office/powerpoint/2010/main" val="80483087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45936"/>
            <a:ext cx="8042275" cy="1336675"/>
          </a:xfrm>
        </p:spPr>
        <p:txBody>
          <a:bodyPr/>
          <a:lstStyle/>
          <a:p>
            <a:r>
              <a:rPr lang="en-US" sz="2400" dirty="0" smtClean="0"/>
              <a:t>3. </a:t>
            </a:r>
            <a:r>
              <a:rPr lang="en-US" sz="2400" dirty="0" err="1" smtClean="0"/>
              <a:t>Ymgysylltiad</a:t>
            </a:r>
            <a:r>
              <a:rPr lang="en-US" sz="2400" dirty="0" smtClean="0"/>
              <a:t> </a:t>
            </a:r>
            <a:r>
              <a:rPr lang="en-US" sz="2400" dirty="0" err="1" smtClean="0"/>
              <a:t>rhieni</a:t>
            </a:r>
            <a:r>
              <a:rPr lang="en-US" sz="2400" dirty="0" smtClean="0"/>
              <a:t>/</a:t>
            </a:r>
            <a:r>
              <a:rPr lang="en-US" sz="2400" i="1" dirty="0" smtClean="0"/>
              <a:t>Parental engagement</a:t>
            </a:r>
            <a:r>
              <a:rPr lang="en-US" sz="3200" dirty="0">
                <a:solidFill>
                  <a:srgbClr val="FF0000"/>
                </a:solidFill>
              </a:rPr>
              <a:t/>
            </a:r>
            <a:br>
              <a:rPr lang="en-US" sz="3200" dirty="0">
                <a:solidFill>
                  <a:srgbClr val="FF0000"/>
                </a:solidFill>
              </a:rPr>
            </a:br>
            <a:endParaRPr lang="en-US" sz="3200" dirty="0"/>
          </a:p>
        </p:txBody>
      </p:sp>
      <p:pic>
        <p:nvPicPr>
          <p:cNvPr id="5" name="Picture 4"/>
          <p:cNvPicPr>
            <a:picLocks noChangeAspect="1"/>
          </p:cNvPicPr>
          <p:nvPr/>
        </p:nvPicPr>
        <p:blipFill>
          <a:blip r:embed="rId3"/>
          <a:stretch>
            <a:fillRect/>
          </a:stretch>
        </p:blipFill>
        <p:spPr>
          <a:xfrm>
            <a:off x="590271" y="1214791"/>
            <a:ext cx="7938597" cy="5608792"/>
          </a:xfrm>
          <a:prstGeom prst="rect">
            <a:avLst/>
          </a:prstGeom>
        </p:spPr>
      </p:pic>
    </p:spTree>
    <p:extLst>
      <p:ext uri="{BB962C8B-B14F-4D97-AF65-F5344CB8AC3E}">
        <p14:creationId xmlns:p14="http://schemas.microsoft.com/office/powerpoint/2010/main" val="194052412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Changing demographics.</a:t>
            </a:r>
            <a:endParaRPr lang="en-US" dirty="0"/>
          </a:p>
        </p:txBody>
      </p:sp>
      <p:sp>
        <p:nvSpPr>
          <p:cNvPr id="3" name="Content Placeholder 2"/>
          <p:cNvSpPr>
            <a:spLocks noGrp="1"/>
          </p:cNvSpPr>
          <p:nvPr>
            <p:ph idx="1"/>
          </p:nvPr>
        </p:nvSpPr>
        <p:spPr/>
        <p:txBody>
          <a:bodyPr>
            <a:normAutofit fontScale="47500" lnSpcReduction="20000"/>
          </a:bodyPr>
          <a:lstStyle/>
          <a:p>
            <a:r>
              <a:rPr lang="en-US" dirty="0"/>
              <a:t>A MAJOR analysis of the migrant population of Wales has been released today by Oxford University’s Migration Observatory</a:t>
            </a:r>
            <a:r>
              <a:rPr lang="en-US" dirty="0" smtClean="0"/>
              <a:t>.</a:t>
            </a:r>
          </a:p>
          <a:p>
            <a:r>
              <a:rPr lang="en-US" dirty="0" smtClean="0"/>
              <a:t>It </a:t>
            </a:r>
            <a:r>
              <a:rPr lang="en-US" dirty="0"/>
              <a:t>showed that Wales's foreign-born population increased </a:t>
            </a:r>
            <a:r>
              <a:rPr lang="en-US" b="1" dirty="0"/>
              <a:t>by 82% </a:t>
            </a:r>
            <a:r>
              <a:rPr lang="en-US" dirty="0"/>
              <a:t>in the last decade proportionally more than the increases in England (61%) and Northern Ireland (72%), but less than Scotland (93%).</a:t>
            </a:r>
            <a:r>
              <a:rPr lang="en-US" b="1" dirty="0"/>
              <a:t>Merthyr </a:t>
            </a:r>
            <a:r>
              <a:rPr lang="en-US" b="1" dirty="0" err="1"/>
              <a:t>Tydfil</a:t>
            </a:r>
            <a:r>
              <a:rPr lang="en-US" b="1" dirty="0"/>
              <a:t> saw the second biggest percentage increase in its migrant population of any district or unitary authority in Great Britain (227%) </a:t>
            </a:r>
            <a:r>
              <a:rPr lang="en-US" dirty="0"/>
              <a:t>between 2001 and 2011. </a:t>
            </a:r>
            <a:r>
              <a:rPr lang="en-US" dirty="0" err="1"/>
              <a:t>Wrexham</a:t>
            </a:r>
            <a:r>
              <a:rPr lang="en-US" dirty="0"/>
              <a:t>, Swansea and Newport all saw their migrant populations more than double in the same period, while Cardiff saw its migrant population increase by 99% to 45,967 - Wales's largest single migrant population</a:t>
            </a:r>
            <a:r>
              <a:rPr lang="en-US" dirty="0" smtClean="0"/>
              <a:t>.</a:t>
            </a:r>
          </a:p>
          <a:p>
            <a:r>
              <a:rPr lang="en-US" dirty="0" smtClean="0"/>
              <a:t>However</a:t>
            </a:r>
            <a:r>
              <a:rPr lang="en-US" dirty="0"/>
              <a:t>, the profile also shows that the proportion of foreign-born people in Wales in 2011 (5.5%) was the smallest for any of the nations of the UK - compared with England: 13.8%, Scotland: 7% and Northern Ireland: 6.6%, the average for the UK as a whole was 13%. Wales’ overall migrant population was also smaller than those in eight of the nine census regions of England (the exception being the North East)</a:t>
            </a:r>
            <a:r>
              <a:rPr lang="en-US" dirty="0" smtClean="0"/>
              <a:t>.</a:t>
            </a:r>
          </a:p>
          <a:p>
            <a:r>
              <a:rPr lang="en-US" dirty="0" smtClean="0"/>
              <a:t>The </a:t>
            </a:r>
            <a:r>
              <a:rPr lang="en-US" dirty="0"/>
              <a:t>growth in Wales's migrant population has been fuelled by a significant (1,163%) increase in it’s </a:t>
            </a:r>
            <a:r>
              <a:rPr lang="en-US" b="1" dirty="0"/>
              <a:t>Polish-born population</a:t>
            </a:r>
            <a:r>
              <a:rPr lang="en-US" dirty="0"/>
              <a:t>, which increased from 1,427 in 2001 to </a:t>
            </a:r>
            <a:r>
              <a:rPr lang="en-US" b="1" dirty="0"/>
              <a:t>18,023</a:t>
            </a:r>
            <a:r>
              <a:rPr lang="en-US" dirty="0"/>
              <a:t> in 2011. Polish-born people now represent Wales's largest migrant group and 95% of Polish-born people living in Wales have arrived since </a:t>
            </a:r>
            <a:r>
              <a:rPr lang="en-US" dirty="0" smtClean="0"/>
              <a:t>2001</a:t>
            </a:r>
          </a:p>
          <a:p>
            <a:r>
              <a:rPr lang="en-US" dirty="0" smtClean="0"/>
              <a:t>Read </a:t>
            </a:r>
            <a:r>
              <a:rPr lang="en-US" dirty="0"/>
              <a:t>more: </a:t>
            </a:r>
            <a:r>
              <a:rPr lang="en-US" dirty="0">
                <a:hlinkClick r:id="rId3"/>
              </a:rPr>
              <a:t>http://www.carmarthenjournal.co.uk/Polish-biggest-migrant-group-Wales-says-study/story-20742674-detail/story.html#ixzz3FHL0vIFr Follow us: </a:t>
            </a:r>
            <a:r>
              <a:rPr lang="en-US" dirty="0">
                <a:hlinkClick r:id="rId4"/>
              </a:rPr>
              <a:t>@Carmjournal on Twitter | </a:t>
            </a:r>
            <a:r>
              <a:rPr lang="en-US" dirty="0">
                <a:hlinkClick r:id="rId5"/>
              </a:rPr>
              <a:t>carmarthenjournal on FacebookRead more at http://www.carmarthenjournal.co.uk/Polish-biggest-migrant-group-Wales-says-study/story-20742674-detail/story.html#jw7aGHHDS3fOr2EC.99</a:t>
            </a:r>
            <a:endParaRPr lang="en-US" dirty="0"/>
          </a:p>
        </p:txBody>
      </p:sp>
      <p:sp>
        <p:nvSpPr>
          <p:cNvPr id="4" name="TextBox 3"/>
          <p:cNvSpPr txBox="1"/>
          <p:nvPr/>
        </p:nvSpPr>
        <p:spPr>
          <a:xfrm>
            <a:off x="2506133" y="6276622"/>
            <a:ext cx="6164573" cy="923330"/>
          </a:xfrm>
          <a:prstGeom prst="rect">
            <a:avLst/>
          </a:prstGeom>
          <a:noFill/>
        </p:spPr>
        <p:txBody>
          <a:bodyPr wrap="none" rtlCol="0">
            <a:spAutoFit/>
          </a:bodyPr>
          <a:lstStyle/>
          <a:p>
            <a:r>
              <a:rPr lang="en-US" dirty="0">
                <a:hlinkClick r:id="rId6"/>
              </a:rPr>
              <a:t>https://</a:t>
            </a:r>
            <a:r>
              <a:rPr lang="en-US" dirty="0" smtClean="0">
                <a:hlinkClick r:id="rId6"/>
              </a:rPr>
              <a:t>statscymru.llyw.cymru/Catalogue/Equality-and-Diversity</a:t>
            </a:r>
            <a:endParaRPr lang="en-US" dirty="0" smtClean="0"/>
          </a:p>
          <a:p>
            <a:endParaRPr lang="en-US" dirty="0"/>
          </a:p>
          <a:p>
            <a:endParaRPr lang="en-US" dirty="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353540"/>
            <a:ext cx="8229600" cy="5772624"/>
          </a:xfrm>
        </p:spPr>
        <p:txBody>
          <a:bodyPr>
            <a:normAutofit fontScale="55000" lnSpcReduction="20000"/>
          </a:bodyPr>
          <a:lstStyle/>
          <a:p>
            <a:pPr>
              <a:buNone/>
            </a:pPr>
            <a:r>
              <a:rPr lang="en-US" b="1" dirty="0"/>
              <a:t>Key </a:t>
            </a:r>
            <a:r>
              <a:rPr lang="en-US" b="1" dirty="0" smtClean="0"/>
              <a:t>figures On </a:t>
            </a:r>
            <a:r>
              <a:rPr lang="en-US" b="1" dirty="0"/>
              <a:t>27 March 2011, Wales had 3.1 million usual residents</a:t>
            </a:r>
            <a:r>
              <a:rPr lang="en-US" b="1" dirty="0" smtClean="0"/>
              <a:t>.</a:t>
            </a:r>
          </a:p>
          <a:p>
            <a:pPr>
              <a:buNone/>
            </a:pPr>
            <a:endParaRPr lang="en-US" b="1" dirty="0" smtClean="0"/>
          </a:p>
          <a:p>
            <a:r>
              <a:rPr lang="en-US" dirty="0" smtClean="0"/>
              <a:t>Of </a:t>
            </a:r>
            <a:r>
              <a:rPr lang="en-US" dirty="0"/>
              <a:t>those with a main language other than English or Welsh (</a:t>
            </a:r>
            <a:r>
              <a:rPr lang="en-US" dirty="0" smtClean="0"/>
              <a:t>three %, </a:t>
            </a:r>
            <a:r>
              <a:rPr lang="en-US" dirty="0"/>
              <a:t>84,000), 77 per cent (65,000) could speak English or Welsh very well or well</a:t>
            </a:r>
            <a:r>
              <a:rPr lang="en-US" dirty="0" smtClean="0"/>
              <a:t>.</a:t>
            </a:r>
          </a:p>
          <a:p>
            <a:r>
              <a:rPr lang="en-US" dirty="0" smtClean="0"/>
              <a:t>Nearly </a:t>
            </a:r>
            <a:r>
              <a:rPr lang="en-US" dirty="0"/>
              <a:t>one fifth (</a:t>
            </a:r>
            <a:r>
              <a:rPr lang="en-US" b="1" dirty="0" smtClean="0"/>
              <a:t>19%</a:t>
            </a:r>
            <a:r>
              <a:rPr lang="en-US" dirty="0" smtClean="0"/>
              <a:t>, </a:t>
            </a:r>
            <a:r>
              <a:rPr lang="en-US" dirty="0"/>
              <a:t>562,000) of usual residents in Wales aged three and over reported that they </a:t>
            </a:r>
            <a:r>
              <a:rPr lang="en-US" b="1" dirty="0"/>
              <a:t>could speak Welsh</a:t>
            </a:r>
            <a:r>
              <a:rPr lang="en-US" dirty="0" smtClean="0"/>
              <a:t>.</a:t>
            </a:r>
          </a:p>
          <a:p>
            <a:r>
              <a:rPr lang="en-US" dirty="0" smtClean="0"/>
              <a:t>Ninety </a:t>
            </a:r>
            <a:r>
              <a:rPr lang="en-US" dirty="0"/>
              <a:t>seven per cent (2.9 million) of usual residents in Wales aged three years and over reported English or Welsh as their main language in 2011</a:t>
            </a:r>
            <a:r>
              <a:rPr lang="en-US" dirty="0" smtClean="0"/>
              <a:t>.</a:t>
            </a:r>
          </a:p>
          <a:p>
            <a:r>
              <a:rPr lang="en-US" dirty="0" smtClean="0"/>
              <a:t>The </a:t>
            </a:r>
            <a:r>
              <a:rPr lang="en-US" dirty="0"/>
              <a:t>second most reported main language in </a:t>
            </a:r>
            <a:r>
              <a:rPr lang="en-US" b="1" dirty="0"/>
              <a:t>Wales was Polish (0.6</a:t>
            </a:r>
            <a:r>
              <a:rPr lang="en-US" b="1" dirty="0" smtClean="0"/>
              <a:t> %, </a:t>
            </a:r>
            <a:r>
              <a:rPr lang="en-US" b="1" dirty="0"/>
              <a:t>17,000)</a:t>
            </a:r>
            <a:r>
              <a:rPr lang="en-US" dirty="0"/>
              <a:t>, followed by Arabic (0.2</a:t>
            </a:r>
            <a:r>
              <a:rPr lang="en-US" dirty="0" smtClean="0"/>
              <a:t> %, </a:t>
            </a:r>
            <a:r>
              <a:rPr lang="en-US" dirty="0"/>
              <a:t>7,000)</a:t>
            </a:r>
            <a:r>
              <a:rPr lang="en-US" dirty="0" smtClean="0"/>
              <a:t>.</a:t>
            </a:r>
          </a:p>
          <a:p>
            <a:r>
              <a:rPr lang="en-US" dirty="0" smtClean="0"/>
              <a:t>1,100 </a:t>
            </a:r>
            <a:r>
              <a:rPr lang="en-US" dirty="0"/>
              <a:t>usual residents used sign language, of which the majority (800) used British Sign Language</a:t>
            </a:r>
            <a:r>
              <a:rPr lang="en-US" dirty="0" smtClean="0"/>
              <a:t>.</a:t>
            </a:r>
          </a:p>
          <a:p>
            <a:r>
              <a:rPr lang="en-US" dirty="0" smtClean="0"/>
              <a:t>The </a:t>
            </a:r>
            <a:r>
              <a:rPr lang="en-US" dirty="0"/>
              <a:t>percentage of usual residents living in a one-family married couple household where at least one household member was aged less than 65 decreased from 50</a:t>
            </a:r>
            <a:r>
              <a:rPr lang="en-US" dirty="0" smtClean="0"/>
              <a:t> %, </a:t>
            </a:r>
            <a:r>
              <a:rPr lang="en-US" dirty="0"/>
              <a:t>(1.4 million) in 2001 </a:t>
            </a:r>
            <a:r>
              <a:rPr lang="en-US" b="1" dirty="0"/>
              <a:t>to 44</a:t>
            </a:r>
            <a:r>
              <a:rPr lang="en-US" b="1" dirty="0" smtClean="0"/>
              <a:t> % </a:t>
            </a:r>
            <a:r>
              <a:rPr lang="en-US" dirty="0" smtClean="0"/>
              <a:t>(</a:t>
            </a:r>
            <a:r>
              <a:rPr lang="en-US" dirty="0"/>
              <a:t>1.3 million) in 2011</a:t>
            </a:r>
            <a:r>
              <a:rPr lang="en-US" dirty="0" smtClean="0"/>
              <a:t>.</a:t>
            </a:r>
          </a:p>
          <a:p>
            <a:r>
              <a:rPr lang="en-US" dirty="0" smtClean="0"/>
              <a:t>The </a:t>
            </a:r>
            <a:r>
              <a:rPr lang="en-US" dirty="0"/>
              <a:t>percentage of usual residents residing in a one-family cohabiting couple household where at least one household member was aged less than 65, increased from </a:t>
            </a:r>
            <a:r>
              <a:rPr lang="en-US" b="1" dirty="0"/>
              <a:t>nine</a:t>
            </a:r>
            <a:r>
              <a:rPr lang="en-US" b="1" dirty="0" smtClean="0"/>
              <a:t> %(</a:t>
            </a:r>
            <a:r>
              <a:rPr lang="en-US" b="1" dirty="0"/>
              <a:t>258,000</a:t>
            </a:r>
            <a:r>
              <a:rPr lang="en-US" dirty="0"/>
              <a:t>) in 2001 to </a:t>
            </a:r>
            <a:r>
              <a:rPr lang="en-US" b="1" dirty="0" smtClean="0"/>
              <a:t>12%</a:t>
            </a:r>
            <a:r>
              <a:rPr lang="en-US" dirty="0" smtClean="0"/>
              <a:t>(</a:t>
            </a:r>
            <a:r>
              <a:rPr lang="en-US" dirty="0"/>
              <a:t>367,000) in 2011</a:t>
            </a:r>
            <a:r>
              <a:rPr lang="en-US" dirty="0" smtClean="0"/>
              <a:t>.</a:t>
            </a:r>
          </a:p>
          <a:p>
            <a:r>
              <a:rPr lang="en-US" dirty="0" smtClean="0"/>
              <a:t>In </a:t>
            </a:r>
            <a:r>
              <a:rPr lang="en-US" dirty="0"/>
              <a:t>2011, seven</a:t>
            </a:r>
            <a:r>
              <a:rPr lang="en-US" dirty="0" smtClean="0"/>
              <a:t> % (</a:t>
            </a:r>
            <a:r>
              <a:rPr lang="en-US" dirty="0"/>
              <a:t>204,000) of usual residents of Wales were full-time students aged 16 to 74, of whom 28</a:t>
            </a:r>
            <a:r>
              <a:rPr lang="en-US" dirty="0" smtClean="0"/>
              <a:t> %(</a:t>
            </a:r>
            <a:r>
              <a:rPr lang="en-US" dirty="0"/>
              <a:t>57,000) stated that they were employed at the time of the census</a:t>
            </a:r>
            <a:r>
              <a:rPr lang="en-US" dirty="0" smtClean="0"/>
              <a:t>.</a:t>
            </a:r>
          </a:p>
          <a:p>
            <a:r>
              <a:rPr lang="en-US" dirty="0" smtClean="0"/>
              <a:t>The </a:t>
            </a:r>
            <a:r>
              <a:rPr lang="en-US" dirty="0"/>
              <a:t>percentage of the working population, aged 16 to 74, driving a car or van to work in Wales was 67</a:t>
            </a:r>
            <a:r>
              <a:rPr lang="en-US" dirty="0" smtClean="0"/>
              <a:t> % (</a:t>
            </a:r>
            <a:r>
              <a:rPr lang="en-US" dirty="0"/>
              <a:t>919,000) in 2011.</a:t>
            </a:r>
          </a:p>
        </p:txBody>
      </p:sp>
      <p:sp>
        <p:nvSpPr>
          <p:cNvPr id="2" name="Rectangle 1"/>
          <p:cNvSpPr/>
          <p:nvPr/>
        </p:nvSpPr>
        <p:spPr>
          <a:xfrm>
            <a:off x="2884310" y="6329364"/>
            <a:ext cx="6417733" cy="646331"/>
          </a:xfrm>
          <a:prstGeom prst="rect">
            <a:avLst/>
          </a:prstGeom>
        </p:spPr>
        <p:txBody>
          <a:bodyPr wrap="square">
            <a:spAutoFit/>
          </a:bodyPr>
          <a:lstStyle/>
          <a:p>
            <a:r>
              <a:rPr lang="en-US" dirty="0">
                <a:hlinkClick r:id="rId3"/>
              </a:rPr>
              <a:t>https://</a:t>
            </a:r>
            <a:r>
              <a:rPr lang="en-US" dirty="0" smtClean="0">
                <a:hlinkClick r:id="rId3"/>
              </a:rPr>
              <a:t>statscymru.llyw.cymru/Catalogue/Equality-and-Diversity</a:t>
            </a:r>
            <a:endParaRPr lang="en-US" dirty="0" smtClean="0"/>
          </a:p>
          <a:p>
            <a:endParaRPr lang="en-US" dirty="0"/>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Teithwyr</a:t>
            </a:r>
            <a:r>
              <a:rPr lang="en-US" dirty="0"/>
              <a:t>/ </a:t>
            </a:r>
            <a:r>
              <a:rPr lang="en-US" i="1" dirty="0" err="1"/>
              <a:t>Travellers</a:t>
            </a:r>
            <a:endParaRPr lang="en-US" i="1" dirty="0"/>
          </a:p>
        </p:txBody>
      </p:sp>
      <p:sp>
        <p:nvSpPr>
          <p:cNvPr id="3" name="Content Placeholder 2"/>
          <p:cNvSpPr>
            <a:spLocks noGrp="1"/>
          </p:cNvSpPr>
          <p:nvPr>
            <p:ph idx="1"/>
          </p:nvPr>
        </p:nvSpPr>
        <p:spPr>
          <a:xfrm>
            <a:off x="297385" y="4326423"/>
            <a:ext cx="4077199" cy="2341663"/>
          </a:xfrm>
          <a:ln>
            <a:solidFill>
              <a:schemeClr val="accent1"/>
            </a:solidFill>
          </a:ln>
        </p:spPr>
        <p:txBody>
          <a:bodyPr>
            <a:normAutofit fontScale="62500" lnSpcReduction="20000"/>
          </a:bodyPr>
          <a:lstStyle/>
          <a:p>
            <a:pPr marL="0" indent="0">
              <a:buNone/>
            </a:pPr>
            <a:r>
              <a:rPr lang="en-US" dirty="0"/>
              <a:t>In 2006 a report said about 2,000 Gypsies and </a:t>
            </a:r>
            <a:r>
              <a:rPr lang="en-US" dirty="0" err="1"/>
              <a:t>Travellers</a:t>
            </a:r>
            <a:r>
              <a:rPr lang="en-US" dirty="0"/>
              <a:t> lived on sites in Wales. In 2009 another count showed that about 1,800 Gypsies and </a:t>
            </a:r>
            <a:r>
              <a:rPr lang="en-US" dirty="0" err="1"/>
              <a:t>Travellers</a:t>
            </a:r>
            <a:r>
              <a:rPr lang="en-US" dirty="0"/>
              <a:t> lived in houses, with another 2,200 on sites. So in 2009 there were about 4,000 Gypsies and </a:t>
            </a:r>
            <a:r>
              <a:rPr lang="en-US" dirty="0" err="1"/>
              <a:t>Travellers</a:t>
            </a:r>
            <a:r>
              <a:rPr lang="en-US" dirty="0"/>
              <a:t> in Wales. But these numbers are not exact. </a:t>
            </a:r>
            <a:endParaRPr lang="en-US" dirty="0" smtClean="0"/>
          </a:p>
          <a:p>
            <a:endParaRPr lang="en-US" dirty="0"/>
          </a:p>
        </p:txBody>
      </p:sp>
      <p:pic>
        <p:nvPicPr>
          <p:cNvPr id="4" name="Picture 3"/>
          <p:cNvPicPr>
            <a:picLocks noChangeAspect="1"/>
          </p:cNvPicPr>
          <p:nvPr/>
        </p:nvPicPr>
        <p:blipFill>
          <a:blip r:embed="rId3"/>
          <a:stretch>
            <a:fillRect/>
          </a:stretch>
        </p:blipFill>
        <p:spPr>
          <a:xfrm>
            <a:off x="4576278" y="1163558"/>
            <a:ext cx="4110522" cy="5092276"/>
          </a:xfrm>
          <a:prstGeom prst="rect">
            <a:avLst/>
          </a:prstGeom>
        </p:spPr>
      </p:pic>
      <p:sp>
        <p:nvSpPr>
          <p:cNvPr id="5" name="TextBox 4"/>
          <p:cNvSpPr txBox="1"/>
          <p:nvPr/>
        </p:nvSpPr>
        <p:spPr>
          <a:xfrm>
            <a:off x="5063457" y="6298754"/>
            <a:ext cx="2465740" cy="369332"/>
          </a:xfrm>
          <a:prstGeom prst="rect">
            <a:avLst/>
          </a:prstGeom>
          <a:noFill/>
        </p:spPr>
        <p:txBody>
          <a:bodyPr wrap="none" rtlCol="0">
            <a:spAutoFit/>
          </a:bodyPr>
          <a:lstStyle/>
          <a:p>
            <a:r>
              <a:rPr lang="en-US" dirty="0" smtClean="0"/>
              <a:t>IONAWR/JANUARY 2011</a:t>
            </a:r>
            <a:endParaRPr lang="en-US" dirty="0"/>
          </a:p>
        </p:txBody>
      </p:sp>
      <p:sp>
        <p:nvSpPr>
          <p:cNvPr id="6" name="Content Placeholder 2"/>
          <p:cNvSpPr txBox="1">
            <a:spLocks/>
          </p:cNvSpPr>
          <p:nvPr/>
        </p:nvSpPr>
        <p:spPr>
          <a:xfrm>
            <a:off x="297384" y="1417638"/>
            <a:ext cx="4077199" cy="2458329"/>
          </a:xfrm>
          <a:prstGeom prst="rect">
            <a:avLst/>
          </a:prstGeom>
          <a:ln>
            <a:solidFill>
              <a:schemeClr val="accent1"/>
            </a:solidFill>
          </a:ln>
        </p:spPr>
        <p:txBody>
          <a:bodyPr vert="horz" lIns="91440" tIns="45720" rIns="91440" bIns="45720" rtlCol="0">
            <a:no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buNone/>
            </a:pPr>
            <a:r>
              <a:rPr lang="en-US" sz="1800" dirty="0" err="1" smtClean="0"/>
              <a:t>Yn</a:t>
            </a:r>
            <a:r>
              <a:rPr lang="en-US" sz="1800" dirty="0" smtClean="0"/>
              <a:t> 2006 </a:t>
            </a:r>
            <a:r>
              <a:rPr lang="en-US" sz="1800" dirty="0" err="1" smtClean="0"/>
              <a:t>dywedodd</a:t>
            </a:r>
            <a:r>
              <a:rPr lang="en-US" sz="1800" dirty="0" smtClean="0"/>
              <a:t> </a:t>
            </a:r>
            <a:r>
              <a:rPr lang="en-US" sz="1800" dirty="0" err="1" smtClean="0"/>
              <a:t>adroddiad</a:t>
            </a:r>
            <a:r>
              <a:rPr lang="en-US" sz="1800" dirty="0" smtClean="0"/>
              <a:t> </a:t>
            </a:r>
            <a:r>
              <a:rPr lang="en-US" sz="1800" dirty="0" err="1" smtClean="0"/>
              <a:t>fod</a:t>
            </a:r>
            <a:r>
              <a:rPr lang="en-US" sz="1800" dirty="0" smtClean="0"/>
              <a:t> </a:t>
            </a:r>
            <a:r>
              <a:rPr lang="en-US" sz="1800" dirty="0" err="1" smtClean="0"/>
              <a:t>tua</a:t>
            </a:r>
            <a:r>
              <a:rPr lang="en-US" sz="1800" dirty="0" smtClean="0"/>
              <a:t> 2,000 o </a:t>
            </a:r>
            <a:r>
              <a:rPr lang="en-US" sz="1800" dirty="0" err="1" smtClean="0"/>
              <a:t>Sipsiwn</a:t>
            </a:r>
            <a:r>
              <a:rPr lang="en-US" sz="1800" dirty="0" smtClean="0"/>
              <a:t> a </a:t>
            </a:r>
            <a:r>
              <a:rPr lang="en-US" sz="1800" dirty="0" err="1" smtClean="0"/>
              <a:t>Theithwyr</a:t>
            </a:r>
            <a:r>
              <a:rPr lang="en-US" sz="1800" dirty="0" smtClean="0"/>
              <a:t> </a:t>
            </a:r>
            <a:r>
              <a:rPr lang="en-US" sz="1800" dirty="0" err="1" smtClean="0"/>
              <a:t>yn</a:t>
            </a:r>
            <a:r>
              <a:rPr lang="en-US" sz="1800" dirty="0" smtClean="0"/>
              <a:t> </a:t>
            </a:r>
            <a:r>
              <a:rPr lang="en-US" sz="1800" dirty="0" err="1" smtClean="0"/>
              <a:t>byw</a:t>
            </a:r>
            <a:r>
              <a:rPr lang="en-US" sz="1800" dirty="0" smtClean="0"/>
              <a:t> </a:t>
            </a:r>
            <a:r>
              <a:rPr lang="en-US" sz="1800" dirty="0" err="1" smtClean="0"/>
              <a:t>ar</a:t>
            </a:r>
            <a:r>
              <a:rPr lang="en-US" sz="1800" dirty="0" smtClean="0"/>
              <a:t> </a:t>
            </a:r>
            <a:r>
              <a:rPr lang="en-US" sz="1800" dirty="0" err="1" smtClean="0"/>
              <a:t>safleoedd</a:t>
            </a:r>
            <a:r>
              <a:rPr lang="en-US" sz="1800" dirty="0" smtClean="0"/>
              <a:t> </a:t>
            </a:r>
            <a:r>
              <a:rPr lang="en-US" sz="1800" dirty="0" err="1" smtClean="0"/>
              <a:t>yng</a:t>
            </a:r>
            <a:r>
              <a:rPr lang="en-US" sz="1800" dirty="0" smtClean="0"/>
              <a:t> </a:t>
            </a:r>
            <a:r>
              <a:rPr lang="en-US" sz="1800" dirty="0" err="1" smtClean="0"/>
              <a:t>Nghymru</a:t>
            </a:r>
            <a:r>
              <a:rPr lang="en-US" sz="1800" dirty="0" smtClean="0"/>
              <a:t>. </a:t>
            </a:r>
            <a:r>
              <a:rPr lang="en-US" sz="1800" dirty="0" err="1" smtClean="0"/>
              <a:t>Yn</a:t>
            </a:r>
            <a:r>
              <a:rPr lang="en-US" sz="1800" dirty="0" smtClean="0"/>
              <a:t> 2009 </a:t>
            </a:r>
            <a:r>
              <a:rPr lang="en-US" sz="1800" dirty="0" err="1" smtClean="0"/>
              <a:t>dangosodd</a:t>
            </a:r>
            <a:r>
              <a:rPr lang="en-US" sz="1800" dirty="0" smtClean="0"/>
              <a:t> </a:t>
            </a:r>
            <a:r>
              <a:rPr lang="en-US" sz="1800" dirty="0" err="1" smtClean="0"/>
              <a:t>cyfrif</a:t>
            </a:r>
            <a:r>
              <a:rPr lang="en-US" sz="1800" dirty="0" smtClean="0"/>
              <a:t> </a:t>
            </a:r>
            <a:r>
              <a:rPr lang="en-US" sz="1800" dirty="0" err="1" smtClean="0"/>
              <a:t>arall</a:t>
            </a:r>
            <a:r>
              <a:rPr lang="en-US" sz="1800" dirty="0" smtClean="0"/>
              <a:t> </a:t>
            </a:r>
            <a:r>
              <a:rPr lang="en-US" sz="1800" dirty="0" err="1" smtClean="0"/>
              <a:t>fod</a:t>
            </a:r>
            <a:r>
              <a:rPr lang="en-US" sz="1800" dirty="0" smtClean="0"/>
              <a:t> </a:t>
            </a:r>
            <a:r>
              <a:rPr lang="en-US" sz="1800" dirty="0" err="1" smtClean="0"/>
              <a:t>tua</a:t>
            </a:r>
            <a:r>
              <a:rPr lang="en-US" sz="1800" dirty="0" smtClean="0"/>
              <a:t> 1,800 o </a:t>
            </a:r>
            <a:r>
              <a:rPr lang="en-US" sz="1800" dirty="0" err="1" smtClean="0"/>
              <a:t>Sipsiwn</a:t>
            </a:r>
            <a:r>
              <a:rPr lang="en-US" sz="1800" dirty="0" smtClean="0"/>
              <a:t> a </a:t>
            </a:r>
            <a:r>
              <a:rPr lang="en-US" sz="1800" dirty="0" err="1" smtClean="0"/>
              <a:t>Theithwyr</a:t>
            </a:r>
            <a:r>
              <a:rPr lang="en-US" sz="1800" dirty="0" smtClean="0"/>
              <a:t> </a:t>
            </a:r>
            <a:r>
              <a:rPr lang="en-US" sz="1800" dirty="0" err="1" smtClean="0"/>
              <a:t>yn</a:t>
            </a:r>
            <a:r>
              <a:rPr lang="en-US" sz="1800" dirty="0" smtClean="0"/>
              <a:t> </a:t>
            </a:r>
            <a:r>
              <a:rPr lang="en-US" sz="1800" dirty="0" err="1" smtClean="0"/>
              <a:t>byw</a:t>
            </a:r>
            <a:r>
              <a:rPr lang="en-US" sz="1800" dirty="0" smtClean="0"/>
              <a:t> </a:t>
            </a:r>
            <a:r>
              <a:rPr lang="en-US" sz="1800" dirty="0" err="1" smtClean="0"/>
              <a:t>mewn</a:t>
            </a:r>
            <a:r>
              <a:rPr lang="en-US" sz="1800" dirty="0" smtClean="0"/>
              <a:t> tai, </a:t>
            </a:r>
            <a:r>
              <a:rPr lang="en-US" sz="1800" dirty="0" err="1" smtClean="0"/>
              <a:t>gyda</a:t>
            </a:r>
            <a:r>
              <a:rPr lang="en-US" sz="1800" dirty="0" smtClean="0"/>
              <a:t> 2,200 </a:t>
            </a:r>
            <a:r>
              <a:rPr lang="en-US" sz="1800" dirty="0" err="1" smtClean="0"/>
              <a:t>arall</a:t>
            </a:r>
            <a:r>
              <a:rPr lang="en-US" sz="1800" dirty="0" smtClean="0"/>
              <a:t> </a:t>
            </a:r>
            <a:r>
              <a:rPr lang="en-US" sz="1800" dirty="0" err="1" smtClean="0"/>
              <a:t>ar</a:t>
            </a:r>
            <a:r>
              <a:rPr lang="en-US" sz="1800" dirty="0" smtClean="0"/>
              <a:t> </a:t>
            </a:r>
            <a:r>
              <a:rPr lang="en-US" sz="1800" dirty="0" err="1" smtClean="0"/>
              <a:t>safleoedd</a:t>
            </a:r>
            <a:r>
              <a:rPr lang="en-US" sz="1800" dirty="0" smtClean="0"/>
              <a:t>. Felly </a:t>
            </a:r>
            <a:r>
              <a:rPr lang="en-US" sz="1800" dirty="0" err="1" smtClean="0"/>
              <a:t>yn</a:t>
            </a:r>
            <a:r>
              <a:rPr lang="en-US" sz="1800" dirty="0" smtClean="0"/>
              <a:t> 2009 </a:t>
            </a:r>
            <a:r>
              <a:rPr lang="en-US" sz="1800" dirty="0" err="1" smtClean="0"/>
              <a:t>roedd</a:t>
            </a:r>
            <a:r>
              <a:rPr lang="en-US" sz="1800" dirty="0" smtClean="0"/>
              <a:t> </a:t>
            </a:r>
            <a:r>
              <a:rPr lang="en-US" sz="1800" dirty="0" err="1" smtClean="0"/>
              <a:t>tua</a:t>
            </a:r>
            <a:r>
              <a:rPr lang="en-US" sz="1800" dirty="0" smtClean="0"/>
              <a:t> 4,000 o </a:t>
            </a:r>
            <a:r>
              <a:rPr lang="en-US" sz="1800" dirty="0" err="1" smtClean="0"/>
              <a:t>Sipsiwn</a:t>
            </a:r>
            <a:r>
              <a:rPr lang="en-US" sz="1800" dirty="0" smtClean="0"/>
              <a:t> a </a:t>
            </a:r>
            <a:r>
              <a:rPr lang="en-US" sz="1800" dirty="0" err="1" smtClean="0"/>
              <a:t>Theithwyr</a:t>
            </a:r>
            <a:r>
              <a:rPr lang="en-US" sz="1800" dirty="0" smtClean="0"/>
              <a:t> </a:t>
            </a:r>
            <a:r>
              <a:rPr lang="en-US" sz="1800" dirty="0" err="1" smtClean="0"/>
              <a:t>yng</a:t>
            </a:r>
            <a:r>
              <a:rPr lang="en-US" sz="1800" dirty="0" smtClean="0"/>
              <a:t> </a:t>
            </a:r>
            <a:r>
              <a:rPr lang="en-US" sz="1800" dirty="0" err="1" smtClean="0"/>
              <a:t>Nghymru</a:t>
            </a:r>
            <a:r>
              <a:rPr lang="en-US" sz="1800" dirty="0" smtClean="0"/>
              <a:t>. </a:t>
            </a:r>
            <a:r>
              <a:rPr lang="en-US" sz="1800" dirty="0" err="1" smtClean="0"/>
              <a:t>Ond</a:t>
            </a:r>
            <a:r>
              <a:rPr lang="en-US" sz="1800" dirty="0" smtClean="0"/>
              <a:t> </a:t>
            </a:r>
            <a:r>
              <a:rPr lang="en-US" sz="1800" dirty="0" err="1" smtClean="0"/>
              <a:t>nid</a:t>
            </a:r>
            <a:r>
              <a:rPr lang="en-US" sz="1800" dirty="0" smtClean="0"/>
              <a:t> </a:t>
            </a:r>
            <a:r>
              <a:rPr lang="en-US" sz="1800" dirty="0" err="1" smtClean="0"/>
              <a:t>yw'r</a:t>
            </a:r>
            <a:r>
              <a:rPr lang="en-US" sz="1800" dirty="0" smtClean="0"/>
              <a:t> </a:t>
            </a:r>
            <a:r>
              <a:rPr lang="en-US" sz="1800" dirty="0" err="1" smtClean="0"/>
              <a:t>niferoedd</a:t>
            </a:r>
            <a:r>
              <a:rPr lang="en-US" sz="1800" dirty="0" smtClean="0"/>
              <a:t> </a:t>
            </a:r>
            <a:r>
              <a:rPr lang="en-US" sz="1800" dirty="0" err="1" smtClean="0"/>
              <a:t>hyn</a:t>
            </a:r>
            <a:r>
              <a:rPr lang="en-US" sz="1800" dirty="0" smtClean="0"/>
              <a:t> </a:t>
            </a:r>
            <a:r>
              <a:rPr lang="en-US" sz="1800" dirty="0" err="1" smtClean="0"/>
              <a:t>yn</a:t>
            </a:r>
            <a:r>
              <a:rPr lang="en-US" sz="1800" dirty="0" smtClean="0"/>
              <a:t> 100% </a:t>
            </a:r>
            <a:r>
              <a:rPr lang="en-US" sz="1800" dirty="0" err="1" smtClean="0"/>
              <a:t>yn</a:t>
            </a:r>
            <a:r>
              <a:rPr lang="en-US" sz="1800" dirty="0" smtClean="0"/>
              <a:t> </a:t>
            </a:r>
            <a:r>
              <a:rPr lang="en-US" sz="1800" dirty="0" err="1" smtClean="0"/>
              <a:t>gywir</a:t>
            </a:r>
            <a:r>
              <a:rPr lang="en-US" sz="1800" dirty="0" smtClean="0"/>
              <a:t>.</a:t>
            </a:r>
            <a:endParaRPr lang="en-US" sz="1800" dirty="0"/>
          </a:p>
        </p:txBody>
      </p:sp>
    </p:spTree>
    <p:extLst>
      <p:ext uri="{BB962C8B-B14F-4D97-AF65-F5344CB8AC3E}">
        <p14:creationId xmlns:p14="http://schemas.microsoft.com/office/powerpoint/2010/main" val="179622597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27386" y="274638"/>
            <a:ext cx="5859414" cy="387351"/>
          </a:xfrm>
        </p:spPr>
        <p:txBody>
          <a:bodyPr>
            <a:normAutofit fontScale="90000"/>
          </a:bodyPr>
          <a:lstStyle/>
          <a:p>
            <a:r>
              <a:rPr lang="en-US" b="1" dirty="0"/>
              <a:t>Monkton Priory School Project</a:t>
            </a:r>
            <a:endParaRPr lang="en-US" dirty="0"/>
          </a:p>
        </p:txBody>
      </p:sp>
      <p:sp>
        <p:nvSpPr>
          <p:cNvPr id="3" name="Content Placeholder 2"/>
          <p:cNvSpPr>
            <a:spLocks noGrp="1"/>
          </p:cNvSpPr>
          <p:nvPr>
            <p:ph idx="1"/>
          </p:nvPr>
        </p:nvSpPr>
        <p:spPr>
          <a:xfrm>
            <a:off x="2827386" y="1067288"/>
            <a:ext cx="5859414" cy="4525963"/>
          </a:xfrm>
        </p:spPr>
        <p:txBody>
          <a:bodyPr>
            <a:noAutofit/>
          </a:bodyPr>
          <a:lstStyle/>
          <a:p>
            <a:r>
              <a:rPr lang="en-US" sz="1400" dirty="0" smtClean="0"/>
              <a:t>The </a:t>
            </a:r>
            <a:r>
              <a:rPr lang="en-US" sz="1400" dirty="0"/>
              <a:t>extension contains two new classrooms; a hi-tech IT suite; a community room; and a suite for the Priory Project. This project was set up for secondary age gypsy youngsters, who traditionally leave formal education at this age, and provides learning opportunities based on a curriculum to suit their needs. The new extension provided an excellent venue and facilities for the project, and is also available to the entire gypsy community, as adult learning opportunities are also </a:t>
            </a:r>
            <a:r>
              <a:rPr lang="en-US" sz="1400" dirty="0" smtClean="0"/>
              <a:t>provided.</a:t>
            </a:r>
            <a:r>
              <a:rPr lang="en-US" sz="1400" dirty="0"/>
              <a:t> </a:t>
            </a:r>
            <a:r>
              <a:rPr lang="en-US" sz="1400" dirty="0" smtClean="0"/>
              <a:t>At </a:t>
            </a:r>
            <a:r>
              <a:rPr lang="en-US" sz="1400" dirty="0"/>
              <a:t>the learning centre for secondary learners, the whole curriculum is based around the needs of the gypsy </a:t>
            </a:r>
            <a:r>
              <a:rPr lang="en-US" sz="1400" dirty="0" err="1"/>
              <a:t>traveller</a:t>
            </a:r>
            <a:r>
              <a:rPr lang="en-US" sz="1400" dirty="0"/>
              <a:t> learner. Learners with no previous education start with basic levels of literacy and numeracy and so the first objective is to improve reading skills.</a:t>
            </a:r>
            <a:r>
              <a:rPr lang="en-US" sz="1400" dirty="0" smtClean="0"/>
              <a:t> </a:t>
            </a:r>
          </a:p>
          <a:p>
            <a:r>
              <a:rPr lang="en-US" sz="1400" dirty="0" err="1"/>
              <a:t>Mae'r</a:t>
            </a:r>
            <a:r>
              <a:rPr lang="en-US" sz="1400" dirty="0"/>
              <a:t> </a:t>
            </a:r>
            <a:r>
              <a:rPr lang="en-US" sz="1400" dirty="0" err="1"/>
              <a:t>estyniad</a:t>
            </a:r>
            <a:r>
              <a:rPr lang="en-US" sz="1400" dirty="0"/>
              <a:t> </a:t>
            </a:r>
            <a:r>
              <a:rPr lang="en-US" sz="1400" dirty="0" err="1"/>
              <a:t>yn</a:t>
            </a:r>
            <a:r>
              <a:rPr lang="en-US" sz="1400" dirty="0"/>
              <a:t> </a:t>
            </a:r>
            <a:r>
              <a:rPr lang="en-US" sz="1400" dirty="0" err="1"/>
              <a:t>cynnwys</a:t>
            </a:r>
            <a:r>
              <a:rPr lang="en-US" sz="1400" dirty="0"/>
              <a:t> </a:t>
            </a:r>
            <a:r>
              <a:rPr lang="en-US" sz="1400" dirty="0" err="1"/>
              <a:t>dwy</a:t>
            </a:r>
            <a:r>
              <a:rPr lang="en-US" sz="1400" dirty="0"/>
              <a:t> </a:t>
            </a:r>
            <a:r>
              <a:rPr lang="en-US" sz="1400" dirty="0" err="1"/>
              <a:t>ystafell</a:t>
            </a:r>
            <a:r>
              <a:rPr lang="en-US" sz="1400" dirty="0"/>
              <a:t> </a:t>
            </a:r>
            <a:r>
              <a:rPr lang="en-US" sz="1400" dirty="0" err="1"/>
              <a:t>ddosbarth</a:t>
            </a:r>
            <a:r>
              <a:rPr lang="en-US" sz="1400" dirty="0"/>
              <a:t> </a:t>
            </a:r>
            <a:r>
              <a:rPr lang="en-US" sz="1400" dirty="0" err="1"/>
              <a:t>newydd</a:t>
            </a:r>
            <a:r>
              <a:rPr lang="en-US" sz="1400" dirty="0"/>
              <a:t>; </a:t>
            </a:r>
            <a:r>
              <a:rPr lang="en-US" sz="1400" dirty="0" err="1"/>
              <a:t>canolfan</a:t>
            </a:r>
            <a:r>
              <a:rPr lang="en-US" sz="1400" dirty="0"/>
              <a:t> TG </a:t>
            </a:r>
            <a:r>
              <a:rPr lang="en-US" sz="1400" dirty="0" err="1"/>
              <a:t>uwch-dechnoleg</a:t>
            </a:r>
            <a:r>
              <a:rPr lang="en-US" sz="1400" dirty="0"/>
              <a:t>; </a:t>
            </a:r>
            <a:r>
              <a:rPr lang="en-US" sz="1400" dirty="0" err="1"/>
              <a:t>ystafell</a:t>
            </a:r>
            <a:r>
              <a:rPr lang="en-US" sz="1400" dirty="0"/>
              <a:t> </a:t>
            </a:r>
            <a:r>
              <a:rPr lang="en-US" sz="1400" dirty="0" err="1"/>
              <a:t>gymunedol</a:t>
            </a:r>
            <a:r>
              <a:rPr lang="en-US" sz="1400" dirty="0"/>
              <a:t> a </a:t>
            </a:r>
            <a:r>
              <a:rPr lang="en-US" sz="1400" dirty="0" err="1"/>
              <a:t>chanolfan</a:t>
            </a:r>
            <a:r>
              <a:rPr lang="en-US" sz="1400" dirty="0"/>
              <a:t> </a:t>
            </a:r>
            <a:r>
              <a:rPr lang="en-US" sz="1400" dirty="0" err="1"/>
              <a:t>ar</a:t>
            </a:r>
            <a:r>
              <a:rPr lang="en-US" sz="1400" dirty="0"/>
              <a:t> </a:t>
            </a:r>
            <a:r>
              <a:rPr lang="en-US" sz="1400" dirty="0" err="1"/>
              <a:t>gyfer</a:t>
            </a:r>
            <a:r>
              <a:rPr lang="en-US" sz="1400" dirty="0"/>
              <a:t> </a:t>
            </a:r>
            <a:r>
              <a:rPr lang="en-US" sz="1400" dirty="0" err="1"/>
              <a:t>Prosiect</a:t>
            </a:r>
            <a:r>
              <a:rPr lang="en-US" sz="1400" dirty="0"/>
              <a:t> </a:t>
            </a:r>
            <a:r>
              <a:rPr lang="en-US" sz="1400" dirty="0" err="1"/>
              <a:t>y</a:t>
            </a:r>
            <a:r>
              <a:rPr lang="en-US" sz="1400" dirty="0"/>
              <a:t> </a:t>
            </a:r>
            <a:r>
              <a:rPr lang="en-US" sz="1400" dirty="0" err="1"/>
              <a:t>Priordy</a:t>
            </a:r>
            <a:r>
              <a:rPr lang="en-US" sz="1400" dirty="0"/>
              <a:t>. </a:t>
            </a:r>
            <a:r>
              <a:rPr lang="en-US" sz="1400" dirty="0" err="1"/>
              <a:t>Sefydlwyd</a:t>
            </a:r>
            <a:r>
              <a:rPr lang="en-US" sz="1400" dirty="0"/>
              <a:t> </a:t>
            </a:r>
            <a:r>
              <a:rPr lang="en-US" sz="1400" dirty="0" err="1"/>
              <a:t>y</a:t>
            </a:r>
            <a:r>
              <a:rPr lang="en-US" sz="1400" dirty="0"/>
              <a:t> </a:t>
            </a:r>
            <a:r>
              <a:rPr lang="en-US" sz="1400" dirty="0" err="1"/>
              <a:t>prosiect</a:t>
            </a:r>
            <a:r>
              <a:rPr lang="en-US" sz="1400" dirty="0"/>
              <a:t> </a:t>
            </a:r>
            <a:r>
              <a:rPr lang="en-US" sz="1400" dirty="0" err="1"/>
              <a:t>hwn</a:t>
            </a:r>
            <a:r>
              <a:rPr lang="en-US" sz="1400" dirty="0"/>
              <a:t> </a:t>
            </a:r>
            <a:r>
              <a:rPr lang="en-US" sz="1400" dirty="0" err="1"/>
              <a:t>ar</a:t>
            </a:r>
            <a:r>
              <a:rPr lang="en-US" sz="1400" dirty="0"/>
              <a:t> </a:t>
            </a:r>
            <a:r>
              <a:rPr lang="en-US" sz="1400" dirty="0" err="1"/>
              <a:t>gyfer</a:t>
            </a:r>
            <a:r>
              <a:rPr lang="en-US" sz="1400" dirty="0"/>
              <a:t> </a:t>
            </a:r>
            <a:r>
              <a:rPr lang="en-US" sz="1400" dirty="0" err="1"/>
              <a:t>pobl</a:t>
            </a:r>
            <a:r>
              <a:rPr lang="en-US" sz="1400" dirty="0"/>
              <a:t> </a:t>
            </a:r>
            <a:r>
              <a:rPr lang="en-US" sz="1400" dirty="0" err="1"/>
              <a:t>ifanc</a:t>
            </a:r>
            <a:r>
              <a:rPr lang="en-US" sz="1400" dirty="0"/>
              <a:t> </a:t>
            </a:r>
            <a:r>
              <a:rPr lang="en-US" sz="1400" dirty="0" err="1"/>
              <a:t>oed</a:t>
            </a:r>
            <a:r>
              <a:rPr lang="en-US" sz="1400" dirty="0"/>
              <a:t> </a:t>
            </a:r>
            <a:r>
              <a:rPr lang="en-US" sz="1400" dirty="0" err="1"/>
              <a:t>uwchradd</a:t>
            </a:r>
            <a:r>
              <a:rPr lang="en-US" sz="1400" dirty="0"/>
              <a:t> </a:t>
            </a:r>
            <a:r>
              <a:rPr lang="en-US" sz="1400" dirty="0" err="1"/>
              <a:t>o</a:t>
            </a:r>
            <a:r>
              <a:rPr lang="en-US" sz="1400" dirty="0"/>
              <a:t> </a:t>
            </a:r>
            <a:r>
              <a:rPr lang="en-US" sz="1400" dirty="0" err="1"/>
              <a:t>dras</a:t>
            </a:r>
            <a:r>
              <a:rPr lang="en-US" sz="1400" dirty="0"/>
              <a:t> </a:t>
            </a:r>
            <a:r>
              <a:rPr lang="en-US" sz="1400" dirty="0" err="1"/>
              <a:t>Sipsi</a:t>
            </a:r>
            <a:r>
              <a:rPr lang="en-US" sz="1400" dirty="0"/>
              <a:t>, </a:t>
            </a:r>
            <a:r>
              <a:rPr lang="en-US" sz="1400" dirty="0" err="1"/>
              <a:t>sy'n</a:t>
            </a:r>
            <a:r>
              <a:rPr lang="en-US" sz="1400" dirty="0"/>
              <a:t> </a:t>
            </a:r>
            <a:r>
              <a:rPr lang="en-US" sz="1400" dirty="0" err="1"/>
              <a:t>draddodiadol</a:t>
            </a:r>
            <a:r>
              <a:rPr lang="en-US" sz="1400" dirty="0"/>
              <a:t> </a:t>
            </a:r>
            <a:r>
              <a:rPr lang="en-US" sz="1400" dirty="0" err="1"/>
              <a:t>yn</a:t>
            </a:r>
            <a:r>
              <a:rPr lang="en-US" sz="1400" dirty="0"/>
              <a:t> </a:t>
            </a:r>
            <a:r>
              <a:rPr lang="en-US" sz="1400" dirty="0" err="1"/>
              <a:t>gadael</a:t>
            </a:r>
            <a:r>
              <a:rPr lang="en-US" sz="1400" dirty="0"/>
              <a:t> </a:t>
            </a:r>
            <a:r>
              <a:rPr lang="en-US" sz="1400" dirty="0" err="1"/>
              <a:t>addysg</a:t>
            </a:r>
            <a:r>
              <a:rPr lang="en-US" sz="1400" dirty="0"/>
              <a:t> </a:t>
            </a:r>
            <a:r>
              <a:rPr lang="en-US" sz="1400" dirty="0" err="1"/>
              <a:t>ffurfiol</a:t>
            </a:r>
            <a:r>
              <a:rPr lang="en-US" sz="1400" dirty="0"/>
              <a:t> </a:t>
            </a:r>
            <a:r>
              <a:rPr lang="en-US" sz="1400" dirty="0" err="1"/>
              <a:t>wedi</a:t>
            </a:r>
            <a:r>
              <a:rPr lang="en-US" sz="1400" dirty="0"/>
              <a:t> </a:t>
            </a:r>
            <a:r>
              <a:rPr lang="en-US" sz="1400" dirty="0" err="1"/>
              <a:t>cyrraedd</a:t>
            </a:r>
            <a:r>
              <a:rPr lang="en-US" sz="1400" dirty="0"/>
              <a:t> yr </a:t>
            </a:r>
            <a:r>
              <a:rPr lang="en-US" sz="1400" dirty="0" err="1"/>
              <a:t>oed</a:t>
            </a:r>
            <a:r>
              <a:rPr lang="en-US" sz="1400" dirty="0"/>
              <a:t> </a:t>
            </a:r>
            <a:r>
              <a:rPr lang="en-US" sz="1400" dirty="0" err="1"/>
              <a:t>hwn</a:t>
            </a:r>
            <a:r>
              <a:rPr lang="en-US" sz="1400" dirty="0"/>
              <a:t>, ac </a:t>
            </a:r>
            <a:r>
              <a:rPr lang="en-US" sz="1400" dirty="0" err="1"/>
              <a:t>mae'n</a:t>
            </a:r>
            <a:r>
              <a:rPr lang="en-US" sz="1400" dirty="0"/>
              <a:t> </a:t>
            </a:r>
            <a:r>
              <a:rPr lang="en-US" sz="1400" dirty="0" err="1"/>
              <a:t>darparu</a:t>
            </a:r>
            <a:r>
              <a:rPr lang="en-US" sz="1400" dirty="0"/>
              <a:t> </a:t>
            </a:r>
            <a:r>
              <a:rPr lang="en-US" sz="1400" dirty="0" err="1"/>
              <a:t>cyfleoedd</a:t>
            </a:r>
            <a:r>
              <a:rPr lang="en-US" sz="1400" dirty="0"/>
              <a:t> </a:t>
            </a:r>
            <a:r>
              <a:rPr lang="en-US" sz="1400" dirty="0" err="1"/>
              <a:t>dysgu</a:t>
            </a:r>
            <a:r>
              <a:rPr lang="en-US" sz="1400" dirty="0"/>
              <a:t> </a:t>
            </a:r>
            <a:r>
              <a:rPr lang="en-US" sz="1400" dirty="0" err="1"/>
              <a:t>yn</a:t>
            </a:r>
            <a:r>
              <a:rPr lang="en-US" sz="1400" dirty="0"/>
              <a:t> </a:t>
            </a:r>
            <a:r>
              <a:rPr lang="en-US" sz="1400" dirty="0" err="1"/>
              <a:t>seiliedig</a:t>
            </a:r>
            <a:r>
              <a:rPr lang="en-US" sz="1400" dirty="0"/>
              <a:t> </a:t>
            </a:r>
            <a:r>
              <a:rPr lang="en-US" sz="1400" dirty="0" err="1"/>
              <a:t>ar</a:t>
            </a:r>
            <a:r>
              <a:rPr lang="en-US" sz="1400" dirty="0"/>
              <a:t> </a:t>
            </a:r>
            <a:r>
              <a:rPr lang="en-US" sz="1400" dirty="0" err="1"/>
              <a:t>gwricwlwm</a:t>
            </a:r>
            <a:r>
              <a:rPr lang="en-US" sz="1400" dirty="0"/>
              <a:t> </a:t>
            </a:r>
            <a:r>
              <a:rPr lang="en-US" sz="1400" dirty="0" err="1"/>
              <a:t>sy'n</a:t>
            </a:r>
            <a:r>
              <a:rPr lang="en-US" sz="1400" dirty="0"/>
              <a:t> </a:t>
            </a:r>
            <a:r>
              <a:rPr lang="en-US" sz="1400" dirty="0" err="1"/>
              <a:t>gweddu</a:t>
            </a:r>
            <a:r>
              <a:rPr lang="en-US" sz="1400" dirty="0"/>
              <a:t> </a:t>
            </a:r>
            <a:r>
              <a:rPr lang="en-US" sz="1400" dirty="0" err="1"/>
              <a:t>i'w</a:t>
            </a:r>
            <a:r>
              <a:rPr lang="en-US" sz="1400" dirty="0"/>
              <a:t> </a:t>
            </a:r>
            <a:r>
              <a:rPr lang="en-US" sz="1400" dirty="0" err="1"/>
              <a:t>hanghenion</a:t>
            </a:r>
            <a:r>
              <a:rPr lang="en-US" sz="1400" dirty="0"/>
              <a:t>. </a:t>
            </a:r>
            <a:r>
              <a:rPr lang="en-US" sz="1400" dirty="0" err="1"/>
              <a:t>Roedd</a:t>
            </a:r>
            <a:r>
              <a:rPr lang="en-US" sz="1400" dirty="0"/>
              <a:t> yr </a:t>
            </a:r>
            <a:r>
              <a:rPr lang="en-US" sz="1400" dirty="0" err="1"/>
              <a:t>estyniad</a:t>
            </a:r>
            <a:r>
              <a:rPr lang="en-US" sz="1400" dirty="0"/>
              <a:t> </a:t>
            </a:r>
            <a:r>
              <a:rPr lang="en-US" sz="1400" dirty="0" err="1"/>
              <a:t>newydd</a:t>
            </a:r>
            <a:r>
              <a:rPr lang="en-US" sz="1400" dirty="0"/>
              <a:t> </a:t>
            </a:r>
            <a:r>
              <a:rPr lang="en-US" sz="1400" dirty="0" err="1"/>
              <a:t>yn</a:t>
            </a:r>
            <a:r>
              <a:rPr lang="en-US" sz="1400" dirty="0"/>
              <a:t> </a:t>
            </a:r>
            <a:r>
              <a:rPr lang="en-US" sz="1400" dirty="0" err="1"/>
              <a:t>cynnig</a:t>
            </a:r>
            <a:r>
              <a:rPr lang="en-US" sz="1400" dirty="0"/>
              <a:t> </a:t>
            </a:r>
            <a:r>
              <a:rPr lang="en-US" sz="1400" dirty="0" err="1"/>
              <a:t>lleoliad</a:t>
            </a:r>
            <a:r>
              <a:rPr lang="en-US" sz="1400" dirty="0"/>
              <a:t> a </a:t>
            </a:r>
            <a:r>
              <a:rPr lang="en-US" sz="1400" dirty="0" err="1"/>
              <a:t>chyfleusterau</a:t>
            </a:r>
            <a:r>
              <a:rPr lang="en-US" sz="1400" dirty="0"/>
              <a:t> </a:t>
            </a:r>
            <a:r>
              <a:rPr lang="en-US" sz="1400" dirty="0" err="1"/>
              <a:t>rhagorol</a:t>
            </a:r>
            <a:r>
              <a:rPr lang="en-US" sz="1400" dirty="0"/>
              <a:t> </a:t>
            </a:r>
            <a:r>
              <a:rPr lang="en-US" sz="1400" dirty="0" err="1"/>
              <a:t>ar</a:t>
            </a:r>
            <a:r>
              <a:rPr lang="en-US" sz="1400" dirty="0"/>
              <a:t> </a:t>
            </a:r>
            <a:r>
              <a:rPr lang="en-US" sz="1400" dirty="0" err="1"/>
              <a:t>gyfer</a:t>
            </a:r>
            <a:r>
              <a:rPr lang="en-US" sz="1400" dirty="0"/>
              <a:t> </a:t>
            </a:r>
            <a:r>
              <a:rPr lang="en-US" sz="1400" dirty="0" err="1"/>
              <a:t>y</a:t>
            </a:r>
            <a:r>
              <a:rPr lang="en-US" sz="1400" dirty="0"/>
              <a:t> </a:t>
            </a:r>
            <a:r>
              <a:rPr lang="en-US" sz="1400" dirty="0" err="1"/>
              <a:t>prosiect</a:t>
            </a:r>
            <a:r>
              <a:rPr lang="en-US" sz="1400" dirty="0"/>
              <a:t>, ac </a:t>
            </a:r>
            <a:r>
              <a:rPr lang="en-US" sz="1400" dirty="0" err="1"/>
              <a:t>mae</a:t>
            </a:r>
            <a:r>
              <a:rPr lang="en-US" sz="1400" dirty="0"/>
              <a:t> </a:t>
            </a:r>
            <a:r>
              <a:rPr lang="en-US" sz="1400" dirty="0" err="1"/>
              <a:t>hefyd</a:t>
            </a:r>
            <a:r>
              <a:rPr lang="en-US" sz="1400" dirty="0"/>
              <a:t> </a:t>
            </a:r>
            <a:r>
              <a:rPr lang="en-US" sz="1400" dirty="0" err="1"/>
              <a:t>ar</a:t>
            </a:r>
            <a:r>
              <a:rPr lang="en-US" sz="1400" dirty="0"/>
              <a:t> </a:t>
            </a:r>
            <a:r>
              <a:rPr lang="en-US" sz="1400" dirty="0" err="1"/>
              <a:t>gael</a:t>
            </a:r>
            <a:r>
              <a:rPr lang="en-US" sz="1400" dirty="0"/>
              <a:t> </a:t>
            </a:r>
            <a:r>
              <a:rPr lang="en-US" sz="1400" dirty="0" err="1"/>
              <a:t>i'r</a:t>
            </a:r>
            <a:r>
              <a:rPr lang="en-US" sz="1400" dirty="0"/>
              <a:t> </a:t>
            </a:r>
            <a:r>
              <a:rPr lang="en-US" sz="1400" dirty="0" err="1"/>
              <a:t>gymuned</a:t>
            </a:r>
            <a:r>
              <a:rPr lang="en-US" sz="1400" dirty="0"/>
              <a:t> </a:t>
            </a:r>
            <a:r>
              <a:rPr lang="en-US" sz="1400" dirty="0" err="1"/>
              <a:t>Sipsi</a:t>
            </a:r>
            <a:r>
              <a:rPr lang="en-US" sz="1400" dirty="0"/>
              <a:t> </a:t>
            </a:r>
            <a:r>
              <a:rPr lang="en-US" sz="1400" dirty="0" err="1"/>
              <a:t>gyfan</a:t>
            </a:r>
            <a:r>
              <a:rPr lang="en-US" sz="1400" dirty="0"/>
              <a:t>, </a:t>
            </a:r>
            <a:r>
              <a:rPr lang="en-US" sz="1400" dirty="0" err="1"/>
              <a:t>gan</a:t>
            </a:r>
            <a:r>
              <a:rPr lang="en-US" sz="1400" dirty="0"/>
              <a:t> </a:t>
            </a:r>
            <a:r>
              <a:rPr lang="en-US" sz="1400" dirty="0" err="1"/>
              <a:t>y</a:t>
            </a:r>
            <a:r>
              <a:rPr lang="en-US" sz="1400" dirty="0"/>
              <a:t> </a:t>
            </a:r>
            <a:r>
              <a:rPr lang="en-US" sz="1400" dirty="0" err="1"/>
              <a:t>darperir</a:t>
            </a:r>
            <a:r>
              <a:rPr lang="en-US" sz="1400" dirty="0"/>
              <a:t> </a:t>
            </a:r>
            <a:r>
              <a:rPr lang="en-US" sz="1400" dirty="0" err="1"/>
              <a:t>cyfleoedd</a:t>
            </a:r>
            <a:r>
              <a:rPr lang="en-US" sz="1400" dirty="0"/>
              <a:t> </a:t>
            </a:r>
            <a:r>
              <a:rPr lang="en-US" sz="1400" dirty="0" err="1"/>
              <a:t>dysgu</a:t>
            </a:r>
            <a:r>
              <a:rPr lang="en-US" sz="1400" dirty="0"/>
              <a:t> </a:t>
            </a:r>
            <a:r>
              <a:rPr lang="en-US" sz="1400" dirty="0" err="1"/>
              <a:t>i</a:t>
            </a:r>
            <a:r>
              <a:rPr lang="en-US" sz="1400" dirty="0"/>
              <a:t> </a:t>
            </a:r>
            <a:r>
              <a:rPr lang="en-US" sz="1400" dirty="0" err="1"/>
              <a:t>oedolion.Mewn</a:t>
            </a:r>
            <a:r>
              <a:rPr lang="en-US" sz="1400" dirty="0"/>
              <a:t> un </a:t>
            </a:r>
            <a:r>
              <a:rPr lang="en-US" sz="1400" dirty="0" err="1"/>
              <a:t>ganolfan</a:t>
            </a:r>
            <a:r>
              <a:rPr lang="en-US" sz="1400" dirty="0"/>
              <a:t> </a:t>
            </a:r>
            <a:r>
              <a:rPr lang="en-US" sz="1400" dirty="0" err="1"/>
              <a:t>ddysgu</a:t>
            </a:r>
            <a:r>
              <a:rPr lang="en-US" sz="1400" dirty="0"/>
              <a:t> </a:t>
            </a:r>
            <a:r>
              <a:rPr lang="en-US" sz="1400" dirty="0" err="1"/>
              <a:t>ar</a:t>
            </a:r>
            <a:r>
              <a:rPr lang="en-US" sz="1400" dirty="0"/>
              <a:t> </a:t>
            </a:r>
            <a:r>
              <a:rPr lang="en-US" sz="1400" dirty="0" err="1"/>
              <a:t>gyfer</a:t>
            </a:r>
            <a:r>
              <a:rPr lang="en-US" sz="1400" dirty="0"/>
              <a:t> </a:t>
            </a:r>
            <a:r>
              <a:rPr lang="en-US" sz="1400" dirty="0" err="1"/>
              <a:t>dysgwyr</a:t>
            </a:r>
            <a:r>
              <a:rPr lang="en-US" sz="1400" dirty="0"/>
              <a:t> </a:t>
            </a:r>
            <a:r>
              <a:rPr lang="en-US" sz="1400" dirty="0" err="1"/>
              <a:t>uwchradd</a:t>
            </a:r>
            <a:r>
              <a:rPr lang="en-US" sz="1400" dirty="0"/>
              <a:t>, </a:t>
            </a:r>
            <a:r>
              <a:rPr lang="en-US" sz="1400" dirty="0" err="1"/>
              <a:t>mae'r</a:t>
            </a:r>
            <a:r>
              <a:rPr lang="en-US" sz="1400" dirty="0"/>
              <a:t> </a:t>
            </a:r>
            <a:r>
              <a:rPr lang="en-US" sz="1400" dirty="0" err="1"/>
              <a:t>cwricwlwm</a:t>
            </a:r>
            <a:r>
              <a:rPr lang="en-US" sz="1400" dirty="0"/>
              <a:t> </a:t>
            </a:r>
            <a:r>
              <a:rPr lang="en-US" sz="1400" dirty="0" err="1"/>
              <a:t>cyfan</a:t>
            </a:r>
            <a:r>
              <a:rPr lang="en-US" sz="1400" dirty="0"/>
              <a:t> </a:t>
            </a:r>
            <a:r>
              <a:rPr lang="en-US" sz="1400" dirty="0" err="1"/>
              <a:t>yn</a:t>
            </a:r>
            <a:r>
              <a:rPr lang="en-US" sz="1400" dirty="0"/>
              <a:t> </a:t>
            </a:r>
            <a:r>
              <a:rPr lang="en-US" sz="1400" dirty="0" err="1"/>
              <a:t>seiliedig</a:t>
            </a:r>
            <a:r>
              <a:rPr lang="en-US" sz="1400" dirty="0"/>
              <a:t> </a:t>
            </a:r>
            <a:r>
              <a:rPr lang="en-US" sz="1400" dirty="0" err="1"/>
              <a:t>ar</a:t>
            </a:r>
            <a:r>
              <a:rPr lang="en-US" sz="1400" dirty="0"/>
              <a:t> </a:t>
            </a:r>
            <a:r>
              <a:rPr lang="en-US" sz="1400" dirty="0" err="1"/>
              <a:t>anghenion</a:t>
            </a:r>
            <a:r>
              <a:rPr lang="en-US" sz="1400" dirty="0"/>
              <a:t> </a:t>
            </a:r>
            <a:r>
              <a:rPr lang="en-US" sz="1400" dirty="0" err="1"/>
              <a:t>dysgwyr</a:t>
            </a:r>
            <a:r>
              <a:rPr lang="en-US" sz="1400" dirty="0"/>
              <a:t> </a:t>
            </a:r>
            <a:r>
              <a:rPr lang="en-US" sz="1400" dirty="0" err="1"/>
              <a:t>o</a:t>
            </a:r>
            <a:r>
              <a:rPr lang="en-US" sz="1400" dirty="0"/>
              <a:t> </a:t>
            </a:r>
            <a:r>
              <a:rPr lang="en-US" sz="1400" dirty="0" err="1"/>
              <a:t>gymuned</a:t>
            </a:r>
            <a:r>
              <a:rPr lang="en-US" sz="1400" dirty="0"/>
              <a:t> </a:t>
            </a:r>
            <a:r>
              <a:rPr lang="en-US" sz="1400" dirty="0" err="1"/>
              <a:t>y</a:t>
            </a:r>
            <a:r>
              <a:rPr lang="en-US" sz="1400" dirty="0"/>
              <a:t> </a:t>
            </a:r>
            <a:r>
              <a:rPr lang="en-US" sz="1400" dirty="0" err="1"/>
              <a:t>Sipsiwn</a:t>
            </a:r>
            <a:r>
              <a:rPr lang="en-US" sz="1400" dirty="0"/>
              <a:t> </a:t>
            </a:r>
            <a:r>
              <a:rPr lang="en-US" sz="1400" dirty="0" err="1"/>
              <a:t>Teithiol</a:t>
            </a:r>
            <a:r>
              <a:rPr lang="en-US" sz="1400" dirty="0"/>
              <a:t>. Mae </a:t>
            </a:r>
            <a:r>
              <a:rPr lang="en-US" sz="1400" dirty="0" err="1"/>
              <a:t>dysgwyr</a:t>
            </a:r>
            <a:r>
              <a:rPr lang="en-US" sz="1400" dirty="0"/>
              <a:t> </a:t>
            </a:r>
            <a:r>
              <a:rPr lang="en-US" sz="1400" dirty="0" err="1"/>
              <a:t>na</a:t>
            </a:r>
            <a:r>
              <a:rPr lang="en-US" sz="1400" dirty="0"/>
              <a:t> </a:t>
            </a:r>
            <a:r>
              <a:rPr lang="en-US" sz="1400" dirty="0" err="1"/>
              <a:t>chawsant</a:t>
            </a:r>
            <a:r>
              <a:rPr lang="en-US" sz="1400" dirty="0"/>
              <a:t> </a:t>
            </a:r>
            <a:r>
              <a:rPr lang="en-US" sz="1400" dirty="0" err="1"/>
              <a:t>unrhyw</a:t>
            </a:r>
            <a:r>
              <a:rPr lang="en-US" sz="1400" dirty="0"/>
              <a:t> </a:t>
            </a:r>
            <a:r>
              <a:rPr lang="en-US" sz="1400" dirty="0" err="1"/>
              <a:t>addysg</a:t>
            </a:r>
            <a:r>
              <a:rPr lang="en-US" sz="1400" dirty="0"/>
              <a:t> </a:t>
            </a:r>
            <a:r>
              <a:rPr lang="en-US" sz="1400" dirty="0" err="1"/>
              <a:t>flaenorol</a:t>
            </a:r>
            <a:r>
              <a:rPr lang="en-US" sz="1400" dirty="0"/>
              <a:t> </a:t>
            </a:r>
            <a:r>
              <a:rPr lang="en-US" sz="1400" dirty="0" err="1"/>
              <a:t>yn</a:t>
            </a:r>
            <a:r>
              <a:rPr lang="en-US" sz="1400" dirty="0"/>
              <a:t> </a:t>
            </a:r>
            <a:r>
              <a:rPr lang="en-US" sz="1400" dirty="0" err="1"/>
              <a:t>dechrau</a:t>
            </a:r>
            <a:r>
              <a:rPr lang="en-US" sz="1400" dirty="0"/>
              <a:t> </a:t>
            </a:r>
            <a:r>
              <a:rPr lang="en-US" sz="1400" dirty="0" err="1"/>
              <a:t>gyda</a:t>
            </a:r>
            <a:r>
              <a:rPr lang="en-US" sz="1400" dirty="0"/>
              <a:t> </a:t>
            </a:r>
            <a:r>
              <a:rPr lang="en-US" sz="1400" dirty="0" err="1"/>
              <a:t>lefelau</a:t>
            </a:r>
            <a:r>
              <a:rPr lang="en-US" sz="1400" dirty="0"/>
              <a:t> </a:t>
            </a:r>
            <a:r>
              <a:rPr lang="en-US" sz="1400" dirty="0" err="1"/>
              <a:t>sylfaenol</a:t>
            </a:r>
            <a:r>
              <a:rPr lang="en-US" sz="1400" dirty="0"/>
              <a:t> </a:t>
            </a:r>
            <a:r>
              <a:rPr lang="en-US" sz="1400" dirty="0" err="1"/>
              <a:t>o</a:t>
            </a:r>
            <a:r>
              <a:rPr lang="en-US" sz="1400" dirty="0"/>
              <a:t> </a:t>
            </a:r>
            <a:r>
              <a:rPr lang="en-US" sz="1400" dirty="0" err="1"/>
              <a:t>lythrennedd</a:t>
            </a:r>
            <a:r>
              <a:rPr lang="en-US" sz="1400" dirty="0"/>
              <a:t> a </a:t>
            </a:r>
            <a:r>
              <a:rPr lang="en-US" sz="1400" dirty="0" err="1"/>
              <a:t>rhifedd</a:t>
            </a:r>
            <a:r>
              <a:rPr lang="en-US" sz="1400" dirty="0"/>
              <a:t> </a:t>
            </a:r>
            <a:r>
              <a:rPr lang="en-US" sz="1400" dirty="0" err="1"/>
              <a:t>a'r</a:t>
            </a:r>
            <a:r>
              <a:rPr lang="en-US" sz="1400" dirty="0"/>
              <a:t> </a:t>
            </a:r>
            <a:r>
              <a:rPr lang="en-US" sz="1400" dirty="0" err="1"/>
              <a:t>angen</a:t>
            </a:r>
            <a:r>
              <a:rPr lang="en-US" sz="1400" dirty="0"/>
              <a:t> </a:t>
            </a:r>
            <a:r>
              <a:rPr lang="en-US" sz="1400" dirty="0" err="1"/>
              <a:t>cyntaf</a:t>
            </a:r>
            <a:r>
              <a:rPr lang="en-US" sz="1400" dirty="0"/>
              <a:t> felly </a:t>
            </a:r>
            <a:r>
              <a:rPr lang="en-US" sz="1400" dirty="0" err="1"/>
              <a:t>yw</a:t>
            </a:r>
            <a:r>
              <a:rPr lang="en-US" sz="1400" dirty="0"/>
              <a:t> </a:t>
            </a:r>
            <a:r>
              <a:rPr lang="en-US" sz="1400" dirty="0" err="1"/>
              <a:t>gwella</a:t>
            </a:r>
            <a:r>
              <a:rPr lang="en-US" sz="1400" dirty="0"/>
              <a:t> </a:t>
            </a:r>
            <a:r>
              <a:rPr lang="en-US" sz="1400" dirty="0" err="1"/>
              <a:t>medrau</a:t>
            </a:r>
            <a:r>
              <a:rPr lang="en-US" sz="1400" dirty="0"/>
              <a:t> </a:t>
            </a:r>
            <a:r>
              <a:rPr lang="en-US" sz="1400" dirty="0" err="1"/>
              <a:t>darllen</a:t>
            </a:r>
            <a:r>
              <a:rPr lang="en-US" sz="1400" dirty="0" smtClean="0"/>
              <a:t>.</a:t>
            </a:r>
          </a:p>
          <a:p>
            <a:pPr>
              <a:buNone/>
            </a:pPr>
            <a:endParaRPr lang="en-US" sz="1400" dirty="0"/>
          </a:p>
        </p:txBody>
      </p:sp>
      <p:pic>
        <p:nvPicPr>
          <p:cNvPr id="4" name="Picture 3"/>
          <p:cNvPicPr>
            <a:picLocks noChangeAspect="1"/>
          </p:cNvPicPr>
          <p:nvPr/>
        </p:nvPicPr>
        <p:blipFill>
          <a:blip r:embed="rId3"/>
          <a:stretch>
            <a:fillRect/>
          </a:stretch>
        </p:blipFill>
        <p:spPr>
          <a:xfrm>
            <a:off x="0" y="0"/>
            <a:ext cx="2827386" cy="6604774"/>
          </a:xfrm>
          <a:prstGeom prst="rect">
            <a:avLst/>
          </a:prstGeom>
        </p:spPr>
      </p:pic>
      <p:sp>
        <p:nvSpPr>
          <p:cNvPr id="5" name="TextBox 4"/>
          <p:cNvSpPr txBox="1"/>
          <p:nvPr/>
        </p:nvSpPr>
        <p:spPr>
          <a:xfrm>
            <a:off x="2827387" y="6380573"/>
            <a:ext cx="6316614" cy="384721"/>
          </a:xfrm>
          <a:prstGeom prst="rect">
            <a:avLst/>
          </a:prstGeom>
          <a:noFill/>
        </p:spPr>
        <p:txBody>
          <a:bodyPr wrap="square" rtlCol="0">
            <a:spAutoFit/>
          </a:bodyPr>
          <a:lstStyle/>
          <a:p>
            <a:r>
              <a:rPr lang="en-US" sz="900" dirty="0" smtClean="0">
                <a:hlinkClick r:id="rId4"/>
              </a:rPr>
              <a:t>http://www.pembrokeshire.gov.uk/content.asp?parent_directory_id=646&amp;id=10226&amp;language=CYM&amp;pagetype=&amp;keyword</a:t>
            </a:r>
            <a:r>
              <a:rPr lang="en-US" sz="900" dirty="0" smtClean="0"/>
              <a:t>=</a:t>
            </a:r>
          </a:p>
          <a:p>
            <a:endParaRPr lang="en-US" sz="1000" dirty="0"/>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8351" y="0"/>
            <a:ext cx="8229600" cy="1143000"/>
          </a:xfrm>
        </p:spPr>
        <p:txBody>
          <a:bodyPr>
            <a:normAutofit fontScale="90000"/>
          </a:bodyPr>
          <a:lstStyle/>
          <a:p>
            <a:r>
              <a:rPr lang="en-US" dirty="0" smtClean="0"/>
              <a:t>St Helens School Swansea/</a:t>
            </a:r>
            <a:r>
              <a:rPr lang="en-US" dirty="0" err="1" smtClean="0"/>
              <a:t>Abertawe</a:t>
            </a:r>
            <a:r>
              <a:rPr lang="en-US" dirty="0" smtClean="0"/>
              <a:t> (2017)</a:t>
            </a:r>
            <a:endParaRPr lang="en-US" dirty="0"/>
          </a:p>
        </p:txBody>
      </p:sp>
      <p:pic>
        <p:nvPicPr>
          <p:cNvPr id="4" name="Picture 3"/>
          <p:cNvPicPr>
            <a:picLocks noChangeAspect="1"/>
          </p:cNvPicPr>
          <p:nvPr/>
        </p:nvPicPr>
        <p:blipFill>
          <a:blip r:embed="rId3"/>
          <a:stretch>
            <a:fillRect/>
          </a:stretch>
        </p:blipFill>
        <p:spPr>
          <a:xfrm>
            <a:off x="106513" y="1310467"/>
            <a:ext cx="9037487" cy="4297827"/>
          </a:xfrm>
          <a:prstGeom prst="rect">
            <a:avLst/>
          </a:prstGeom>
        </p:spPr>
      </p:pic>
      <p:pic>
        <p:nvPicPr>
          <p:cNvPr id="5" name="Picture 4" descr="St_Helen_s_Logo_400x400.jpg"/>
          <p:cNvPicPr>
            <a:picLocks noChangeAspect="1"/>
          </p:cNvPicPr>
          <p:nvPr/>
        </p:nvPicPr>
        <p:blipFill>
          <a:blip r:embed="rId4"/>
          <a:stretch>
            <a:fillRect/>
          </a:stretch>
        </p:blipFill>
        <p:spPr>
          <a:xfrm>
            <a:off x="0" y="88900"/>
            <a:ext cx="1221567" cy="1221567"/>
          </a:xfrm>
          <a:prstGeom prst="rect">
            <a:avLst/>
          </a:prstGeom>
        </p:spPr>
      </p:pic>
      <p:sp>
        <p:nvSpPr>
          <p:cNvPr id="6" name="TextBox 5"/>
          <p:cNvSpPr txBox="1"/>
          <p:nvPr/>
        </p:nvSpPr>
        <p:spPr>
          <a:xfrm>
            <a:off x="1322418" y="6141102"/>
            <a:ext cx="6562652" cy="923330"/>
          </a:xfrm>
          <a:prstGeom prst="rect">
            <a:avLst/>
          </a:prstGeom>
          <a:noFill/>
        </p:spPr>
        <p:txBody>
          <a:bodyPr wrap="none" rtlCol="0">
            <a:spAutoFit/>
          </a:bodyPr>
          <a:lstStyle/>
          <a:p>
            <a:r>
              <a:rPr lang="en-US" dirty="0" smtClean="0"/>
              <a:t>Have a look at the school’s website – </a:t>
            </a:r>
            <a:r>
              <a:rPr lang="en-US" dirty="0" err="1" smtClean="0"/>
              <a:t>Edrychwch</a:t>
            </a:r>
            <a:r>
              <a:rPr lang="en-US" dirty="0" smtClean="0"/>
              <a:t> </a:t>
            </a:r>
            <a:r>
              <a:rPr lang="en-US" dirty="0" err="1" smtClean="0"/>
              <a:t>ar</a:t>
            </a:r>
            <a:r>
              <a:rPr lang="en-US" dirty="0" smtClean="0"/>
              <a:t> </a:t>
            </a:r>
            <a:r>
              <a:rPr lang="en-US" dirty="0" err="1" smtClean="0"/>
              <a:t>safle</a:t>
            </a:r>
            <a:r>
              <a:rPr lang="en-US" dirty="0" smtClean="0"/>
              <a:t> we yr </a:t>
            </a:r>
            <a:r>
              <a:rPr lang="en-US" dirty="0" err="1" smtClean="0"/>
              <a:t>ysgol</a:t>
            </a:r>
            <a:r>
              <a:rPr lang="en-US" dirty="0" smtClean="0"/>
              <a:t>.</a:t>
            </a:r>
          </a:p>
          <a:p>
            <a:r>
              <a:rPr lang="en-US" dirty="0" smtClean="0">
                <a:hlinkClick r:id="rId5"/>
              </a:rPr>
              <a:t>http://www.sthelensprimary.ik.org/</a:t>
            </a:r>
            <a:endParaRPr lang="en-US" dirty="0" smtClean="0"/>
          </a:p>
          <a:p>
            <a:endParaRPr lang="en-US" dirty="0"/>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555103" y="143667"/>
            <a:ext cx="7808067" cy="4350854"/>
          </a:xfrm>
          <a:prstGeom prst="rect">
            <a:avLst/>
          </a:prstGeom>
        </p:spPr>
      </p:pic>
      <p:pic>
        <p:nvPicPr>
          <p:cNvPr id="5" name="Picture 4"/>
          <p:cNvPicPr>
            <a:picLocks noChangeAspect="1"/>
          </p:cNvPicPr>
          <p:nvPr/>
        </p:nvPicPr>
        <p:blipFill>
          <a:blip r:embed="rId4"/>
          <a:stretch>
            <a:fillRect/>
          </a:stretch>
        </p:blipFill>
        <p:spPr>
          <a:xfrm>
            <a:off x="566544" y="4494521"/>
            <a:ext cx="7808067" cy="2168368"/>
          </a:xfrm>
          <a:prstGeom prst="rect">
            <a:avLst/>
          </a:prstGeom>
        </p:spPr>
      </p:pic>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64965" y="3581794"/>
            <a:ext cx="6075269" cy="490450"/>
          </a:xfrm>
        </p:spPr>
        <p:txBody>
          <a:bodyPr>
            <a:noAutofit/>
          </a:bodyPr>
          <a:lstStyle/>
          <a:p>
            <a:r>
              <a:rPr lang="en-US" sz="2200" dirty="0" err="1" smtClean="0"/>
              <a:t>Llanybydder</a:t>
            </a:r>
            <a:r>
              <a:rPr lang="en-US" sz="2200" dirty="0" smtClean="0"/>
              <a:t> – (89)</a:t>
            </a:r>
            <a:endParaRPr lang="en-US" sz="2200" dirty="0"/>
          </a:p>
        </p:txBody>
      </p:sp>
      <p:pic>
        <p:nvPicPr>
          <p:cNvPr id="4" name="Picture 3"/>
          <p:cNvPicPr>
            <a:picLocks noChangeAspect="1"/>
          </p:cNvPicPr>
          <p:nvPr/>
        </p:nvPicPr>
        <p:blipFill>
          <a:blip r:embed="rId3"/>
          <a:stretch>
            <a:fillRect/>
          </a:stretch>
        </p:blipFill>
        <p:spPr>
          <a:xfrm>
            <a:off x="828083" y="1482201"/>
            <a:ext cx="7401517" cy="2100084"/>
          </a:xfrm>
          <a:prstGeom prst="rect">
            <a:avLst/>
          </a:prstGeom>
        </p:spPr>
      </p:pic>
      <p:pic>
        <p:nvPicPr>
          <p:cNvPr id="5" name="Picture 4"/>
          <p:cNvPicPr>
            <a:picLocks noChangeAspect="1"/>
          </p:cNvPicPr>
          <p:nvPr/>
        </p:nvPicPr>
        <p:blipFill>
          <a:blip r:embed="rId4"/>
          <a:stretch>
            <a:fillRect/>
          </a:stretch>
        </p:blipFill>
        <p:spPr>
          <a:xfrm>
            <a:off x="828082" y="4295334"/>
            <a:ext cx="7401517" cy="1957391"/>
          </a:xfrm>
          <a:prstGeom prst="rect">
            <a:avLst/>
          </a:prstGeom>
        </p:spPr>
      </p:pic>
      <p:sp>
        <p:nvSpPr>
          <p:cNvPr id="6" name="TextBox 5"/>
          <p:cNvSpPr txBox="1"/>
          <p:nvPr/>
        </p:nvSpPr>
        <p:spPr>
          <a:xfrm>
            <a:off x="5080182" y="1094419"/>
            <a:ext cx="2727993" cy="369332"/>
          </a:xfrm>
          <a:prstGeom prst="rect">
            <a:avLst/>
          </a:prstGeom>
          <a:noFill/>
        </p:spPr>
        <p:txBody>
          <a:bodyPr wrap="none" rtlCol="0">
            <a:spAutoFit/>
          </a:bodyPr>
          <a:lstStyle/>
          <a:p>
            <a:r>
              <a:rPr lang="en-US" dirty="0" err="1" smtClean="0"/>
              <a:t>Ysgol</a:t>
            </a:r>
            <a:r>
              <a:rPr lang="en-US" dirty="0" smtClean="0"/>
              <a:t> </a:t>
            </a:r>
            <a:r>
              <a:rPr lang="en-US" dirty="0" err="1" smtClean="0"/>
              <a:t>y</a:t>
            </a:r>
            <a:r>
              <a:rPr lang="en-US" dirty="0" smtClean="0"/>
              <a:t> </a:t>
            </a:r>
            <a:r>
              <a:rPr lang="en-US" dirty="0" err="1" smtClean="0"/>
              <a:t>Felin</a:t>
            </a:r>
            <a:r>
              <a:rPr lang="en-US" dirty="0" smtClean="0"/>
              <a:t> – </a:t>
            </a:r>
            <a:r>
              <a:rPr lang="en-US" dirty="0" err="1" smtClean="0"/>
              <a:t>Llanelli</a:t>
            </a:r>
            <a:r>
              <a:rPr lang="en-US" dirty="0" smtClean="0"/>
              <a:t> (231)</a:t>
            </a:r>
            <a:endParaRPr lang="en-US" dirty="0"/>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AutoShape 2"/>
          <p:cNvSpPr>
            <a:spLocks noGrp="1" noChangeArrowheads="1"/>
          </p:cNvSpPr>
          <p:nvPr>
            <p:ph type="title"/>
          </p:nvPr>
        </p:nvSpPr>
        <p:spPr/>
        <p:txBody>
          <a:bodyPr>
            <a:normAutofit fontScale="90000"/>
          </a:bodyPr>
          <a:lstStyle/>
          <a:p>
            <a:r>
              <a:rPr lang="en-GB" sz="3200" dirty="0">
                <a:ea typeface="ＭＳ Ｐゴシック" pitchFamily="-110" charset="-128"/>
                <a:cs typeface="ＭＳ Ｐゴシック" pitchFamily="-110" charset="-128"/>
              </a:rPr>
              <a:t>Beth </a:t>
            </a:r>
            <a:r>
              <a:rPr lang="en-GB" sz="3200" dirty="0" err="1">
                <a:ea typeface="ＭＳ Ｐゴシック" pitchFamily="-110" charset="-128"/>
                <a:cs typeface="ＭＳ Ｐゴシック" pitchFamily="-110" charset="-128"/>
              </a:rPr>
              <a:t>yw</a:t>
            </a:r>
            <a:r>
              <a:rPr lang="en-GB" sz="3200" dirty="0">
                <a:ea typeface="ＭＳ Ｐゴシック" pitchFamily="-110" charset="-128"/>
                <a:cs typeface="ＭＳ Ｐゴシック" pitchFamily="-110" charset="-128"/>
              </a:rPr>
              <a:t> </a:t>
            </a:r>
            <a:r>
              <a:rPr lang="en-GB" sz="3200" dirty="0" err="1" smtClean="0">
                <a:ea typeface="ＭＳ Ｐゴシック" pitchFamily="-110" charset="-128"/>
                <a:cs typeface="ＭＳ Ｐゴシック" pitchFamily="-110" charset="-128"/>
              </a:rPr>
              <a:t>cydlyniant</a:t>
            </a:r>
            <a:r>
              <a:rPr lang="en-GB" sz="3200" dirty="0" smtClean="0">
                <a:ea typeface="ＭＳ Ｐゴシック" pitchFamily="-110" charset="-128"/>
                <a:cs typeface="ＭＳ Ｐゴシック" pitchFamily="-110" charset="-128"/>
              </a:rPr>
              <a:t> </a:t>
            </a:r>
            <a:r>
              <a:rPr lang="en-GB" sz="3200" dirty="0" err="1">
                <a:ea typeface="ＭＳ Ｐゴシック" pitchFamily="-110" charset="-128"/>
                <a:cs typeface="ＭＳ Ｐゴシック" pitchFamily="-110" charset="-128"/>
              </a:rPr>
              <a:t>cymunedol</a:t>
            </a:r>
            <a:r>
              <a:rPr lang="en-GB" sz="3200" dirty="0" smtClean="0">
                <a:ea typeface="ＭＳ Ｐゴシック" pitchFamily="-110" charset="-128"/>
                <a:cs typeface="ＭＳ Ｐゴシック" pitchFamily="-110" charset="-128"/>
              </a:rPr>
              <a:t>?</a:t>
            </a:r>
            <a:br>
              <a:rPr lang="en-GB" sz="3200" dirty="0" smtClean="0">
                <a:ea typeface="ＭＳ Ｐゴシック" pitchFamily="-110" charset="-128"/>
                <a:cs typeface="ＭＳ Ｐゴシック" pitchFamily="-110" charset="-128"/>
              </a:rPr>
            </a:br>
            <a:r>
              <a:rPr lang="en-GB" sz="3200" i="1" dirty="0" smtClean="0">
                <a:ea typeface="ＭＳ Ｐゴシック" pitchFamily="-110" charset="-128"/>
                <a:cs typeface="ＭＳ Ｐゴシック" pitchFamily="-110" charset="-128"/>
              </a:rPr>
              <a:t>What </a:t>
            </a:r>
            <a:r>
              <a:rPr lang="en-GB" sz="3200" i="1" dirty="0">
                <a:ea typeface="ＭＳ Ｐゴシック" pitchFamily="-110" charset="-128"/>
                <a:cs typeface="ＭＳ Ｐゴシック" pitchFamily="-110" charset="-128"/>
              </a:rPr>
              <a:t>is </a:t>
            </a:r>
            <a:r>
              <a:rPr lang="en-GB" sz="3200" i="1" dirty="0" smtClean="0">
                <a:ea typeface="ＭＳ Ｐゴシック" pitchFamily="-110" charset="-128"/>
                <a:cs typeface="ＭＳ Ｐゴシック" pitchFamily="-110" charset="-128"/>
              </a:rPr>
              <a:t>community cohesion? </a:t>
            </a:r>
            <a:r>
              <a:rPr lang="en-GB" sz="3200" dirty="0" smtClean="0">
                <a:ea typeface="ＭＳ Ｐゴシック" pitchFamily="-110" charset="-128"/>
                <a:cs typeface="ＭＳ Ｐゴシック" pitchFamily="-110" charset="-128"/>
              </a:rPr>
              <a:t/>
            </a:r>
            <a:br>
              <a:rPr lang="en-GB" sz="3200" dirty="0" smtClean="0">
                <a:ea typeface="ＭＳ Ｐゴシック" pitchFamily="-110" charset="-128"/>
                <a:cs typeface="ＭＳ Ｐゴシック" pitchFamily="-110" charset="-128"/>
              </a:rPr>
            </a:br>
            <a:endParaRPr lang="en-GB" sz="3200" dirty="0">
              <a:ea typeface="ＭＳ Ｐゴシック" pitchFamily="-110" charset="-128"/>
              <a:cs typeface="ＭＳ Ｐゴシック" pitchFamily="-110" charset="-128"/>
            </a:endParaRPr>
          </a:p>
        </p:txBody>
      </p:sp>
      <p:sp>
        <p:nvSpPr>
          <p:cNvPr id="19459" name="Rectangle 3"/>
          <p:cNvSpPr>
            <a:spLocks noGrp="1" noChangeArrowheads="1"/>
          </p:cNvSpPr>
          <p:nvPr>
            <p:ph sz="half" idx="1"/>
          </p:nvPr>
        </p:nvSpPr>
        <p:spPr/>
        <p:txBody>
          <a:bodyPr>
            <a:normAutofit fontScale="62500" lnSpcReduction="20000"/>
          </a:bodyPr>
          <a:lstStyle/>
          <a:p>
            <a:pPr eaLnBrk="1" hangingPunct="1">
              <a:buFont typeface="Wingdings" pitchFamily="-110" charset="2"/>
              <a:buNone/>
            </a:pPr>
            <a:endParaRPr lang="en-GB" sz="2000" dirty="0" smtClean="0">
              <a:ea typeface="ＭＳ Ｐゴシック" pitchFamily="-110" charset="-128"/>
              <a:cs typeface="ＭＳ Ｐゴシック" pitchFamily="-110" charset="-128"/>
            </a:endParaRPr>
          </a:p>
          <a:p>
            <a:pPr>
              <a:buNone/>
            </a:pPr>
            <a:r>
              <a:rPr lang="en-GB" sz="2000" dirty="0" smtClean="0"/>
              <a:t>    </a:t>
            </a:r>
            <a:r>
              <a:rPr lang="en-GB" sz="2600" dirty="0" smtClean="0"/>
              <a:t>   “</a:t>
            </a:r>
            <a:r>
              <a:rPr lang="en-US" sz="2600" dirty="0" err="1" smtClean="0">
                <a:latin typeface="Helvetica" pitchFamily="-110" charset="0"/>
              </a:rPr>
              <a:t>Ar</a:t>
            </a:r>
            <a:r>
              <a:rPr lang="en-US" sz="2600" dirty="0" smtClean="0">
                <a:latin typeface="Helvetica" pitchFamily="-110" charset="0"/>
              </a:rPr>
              <a:t> </a:t>
            </a:r>
            <a:r>
              <a:rPr lang="en-US" sz="2600" dirty="0" err="1" smtClean="0">
                <a:latin typeface="Helvetica" pitchFamily="-110" charset="0"/>
              </a:rPr>
              <a:t>ei</a:t>
            </a:r>
            <a:r>
              <a:rPr lang="en-US" sz="2600" dirty="0" smtClean="0">
                <a:latin typeface="Helvetica" pitchFamily="-110" charset="0"/>
              </a:rPr>
              <a:t> </a:t>
            </a:r>
            <a:r>
              <a:rPr lang="en-US" sz="2600" dirty="0" err="1" smtClean="0">
                <a:latin typeface="Helvetica" pitchFamily="-110" charset="0"/>
              </a:rPr>
              <a:t>ffurf</a:t>
            </a:r>
            <a:r>
              <a:rPr lang="en-US" sz="2600" dirty="0" smtClean="0">
                <a:latin typeface="Helvetica" pitchFamily="-110" charset="0"/>
              </a:rPr>
              <a:t> </a:t>
            </a:r>
            <a:r>
              <a:rPr lang="en-US" sz="2600" dirty="0" err="1" smtClean="0">
                <a:latin typeface="Helvetica" pitchFamily="-110" charset="0"/>
              </a:rPr>
              <a:t>symlaf</a:t>
            </a:r>
            <a:r>
              <a:rPr lang="en-US" sz="2600" dirty="0" smtClean="0">
                <a:latin typeface="Helvetica" pitchFamily="-110" charset="0"/>
              </a:rPr>
              <a:t>, </a:t>
            </a:r>
            <a:r>
              <a:rPr lang="en-US" sz="2600" dirty="0" err="1" smtClean="0">
                <a:latin typeface="Helvetica" pitchFamily="-110" charset="0"/>
              </a:rPr>
              <a:t>defnyddir</a:t>
            </a:r>
            <a:r>
              <a:rPr lang="en-US" sz="2600" dirty="0" smtClean="0">
                <a:latin typeface="Helvetica" pitchFamily="-110" charset="0"/>
              </a:rPr>
              <a:t> </a:t>
            </a:r>
            <a:r>
              <a:rPr lang="en-US" sz="2600" dirty="0" err="1" smtClean="0">
                <a:latin typeface="Helvetica" pitchFamily="-110" charset="0"/>
              </a:rPr>
              <a:t>y</a:t>
            </a:r>
            <a:r>
              <a:rPr lang="en-US" sz="2600" dirty="0" smtClean="0">
                <a:latin typeface="Helvetica" pitchFamily="-110" charset="0"/>
              </a:rPr>
              <a:t> term </a:t>
            </a:r>
            <a:r>
              <a:rPr lang="cy-GB" sz="2600" b="1" dirty="0" smtClean="0">
                <a:latin typeface="Helvetica" pitchFamily="-110" charset="0"/>
                <a:ea typeface="ヒラギノ角ゴ ProN W3" pitchFamily="-110" charset="-128"/>
                <a:cs typeface="ヒラギノ角ゴ ProN W3" pitchFamily="-110" charset="-128"/>
              </a:rPr>
              <a:t>c</a:t>
            </a:r>
            <a:r>
              <a:rPr lang="cy-GB" sz="2600" b="1" dirty="0" smtClean="0">
                <a:latin typeface="Helvetica" pitchFamily="-110" charset="0"/>
              </a:rPr>
              <a:t>y</a:t>
            </a:r>
            <a:r>
              <a:rPr lang="en-US" sz="2600" b="1" dirty="0" err="1" smtClean="0">
                <a:latin typeface="Helvetica" pitchFamily="-110" charset="0"/>
              </a:rPr>
              <a:t>dlyniant</a:t>
            </a:r>
            <a:r>
              <a:rPr lang="en-US" sz="2600" b="1" dirty="0" smtClean="0">
                <a:latin typeface="Helvetica" pitchFamily="-110" charset="0"/>
              </a:rPr>
              <a:t> </a:t>
            </a:r>
            <a:r>
              <a:rPr lang="en-US" sz="2600" b="1" dirty="0" err="1" smtClean="0">
                <a:latin typeface="Helvetica" pitchFamily="-110" charset="0"/>
              </a:rPr>
              <a:t>cymunedol</a:t>
            </a:r>
            <a:r>
              <a:rPr lang="en-US" sz="2600" dirty="0" smtClean="0">
                <a:latin typeface="Helvetica" pitchFamily="-110" charset="0"/>
              </a:rPr>
              <a:t> </a:t>
            </a:r>
            <a:r>
              <a:rPr lang="en-US" sz="2600" dirty="0" err="1" smtClean="0">
                <a:latin typeface="Helvetica" pitchFamily="-110" charset="0"/>
              </a:rPr>
              <a:t>i</a:t>
            </a:r>
            <a:r>
              <a:rPr lang="en-US" sz="2600" dirty="0" smtClean="0">
                <a:latin typeface="Helvetica" pitchFamily="-110" charset="0"/>
              </a:rPr>
              <a:t> </a:t>
            </a:r>
            <a:r>
              <a:rPr lang="en-US" sz="2600" dirty="0" err="1" smtClean="0">
                <a:latin typeface="Helvetica" pitchFamily="-110" charset="0"/>
              </a:rPr>
              <a:t>ddisgrifio</a:t>
            </a:r>
            <a:r>
              <a:rPr lang="en-US" sz="2600" dirty="0" smtClean="0">
                <a:latin typeface="Helvetica" pitchFamily="-110" charset="0"/>
              </a:rPr>
              <a:t> </a:t>
            </a:r>
            <a:r>
              <a:rPr lang="en-US" sz="2600" dirty="0" err="1" smtClean="0">
                <a:latin typeface="Helvetica" pitchFamily="-110" charset="0"/>
              </a:rPr>
              <a:t>sut</a:t>
            </a:r>
            <a:r>
              <a:rPr lang="en-US" sz="2600" dirty="0" smtClean="0">
                <a:latin typeface="Helvetica" pitchFamily="-110" charset="0"/>
              </a:rPr>
              <a:t> </a:t>
            </a:r>
            <a:r>
              <a:rPr lang="en-US" sz="2600" dirty="0" err="1" smtClean="0">
                <a:latin typeface="Helvetica" pitchFamily="-110" charset="0"/>
              </a:rPr>
              <a:t>mae</a:t>
            </a:r>
            <a:r>
              <a:rPr lang="en-US" sz="2600" dirty="0" smtClean="0">
                <a:latin typeface="Helvetica" pitchFamily="-110" charset="0"/>
              </a:rPr>
              <a:t> </a:t>
            </a:r>
            <a:r>
              <a:rPr lang="en-US" sz="2600" dirty="0" err="1" smtClean="0">
                <a:latin typeface="Helvetica" pitchFamily="-110" charset="0"/>
              </a:rPr>
              <a:t>pawb</a:t>
            </a:r>
            <a:r>
              <a:rPr lang="en-US" sz="2600" dirty="0" smtClean="0">
                <a:latin typeface="Helvetica" pitchFamily="-110" charset="0"/>
              </a:rPr>
              <a:t> </a:t>
            </a:r>
            <a:r>
              <a:rPr lang="en-US" sz="2600" dirty="0" err="1" smtClean="0">
                <a:latin typeface="Helvetica" pitchFamily="-110" charset="0"/>
              </a:rPr>
              <a:t>mewn</a:t>
            </a:r>
            <a:r>
              <a:rPr lang="en-US" sz="2600" dirty="0" smtClean="0">
                <a:latin typeface="Helvetica" pitchFamily="-110" charset="0"/>
              </a:rPr>
              <a:t> </a:t>
            </a:r>
            <a:r>
              <a:rPr lang="en-US" sz="2600" dirty="0" err="1" smtClean="0">
                <a:latin typeface="Helvetica" pitchFamily="-110" charset="0"/>
              </a:rPr>
              <a:t>ardal</a:t>
            </a:r>
            <a:r>
              <a:rPr lang="en-US" sz="2600" dirty="0" smtClean="0">
                <a:latin typeface="Helvetica" pitchFamily="-110" charset="0"/>
              </a:rPr>
              <a:t> </a:t>
            </a:r>
            <a:r>
              <a:rPr lang="en-US" sz="2600" dirty="0" err="1" smtClean="0">
                <a:latin typeface="Helvetica" pitchFamily="-110" charset="0"/>
              </a:rPr>
              <a:t>ddaearyddol</a:t>
            </a:r>
            <a:r>
              <a:rPr lang="en-US" sz="2600" dirty="0" smtClean="0">
                <a:latin typeface="Helvetica" pitchFamily="-110" charset="0"/>
              </a:rPr>
              <a:t> </a:t>
            </a:r>
            <a:r>
              <a:rPr lang="en-US" sz="2600" dirty="0" err="1" smtClean="0">
                <a:latin typeface="Helvetica" pitchFamily="-110" charset="0"/>
              </a:rPr>
              <a:t>yn</a:t>
            </a:r>
            <a:r>
              <a:rPr lang="en-US" sz="2600" dirty="0" smtClean="0">
                <a:latin typeface="Helvetica" pitchFamily="-110" charset="0"/>
              </a:rPr>
              <a:t> </a:t>
            </a:r>
            <a:r>
              <a:rPr lang="en-US" sz="2600" dirty="0" err="1" smtClean="0">
                <a:latin typeface="Helvetica" pitchFamily="-110" charset="0"/>
              </a:rPr>
              <a:t>byw</a:t>
            </a:r>
            <a:r>
              <a:rPr lang="en-US" sz="2600" dirty="0" smtClean="0">
                <a:latin typeface="Helvetica" pitchFamily="-110" charset="0"/>
              </a:rPr>
              <a:t> </a:t>
            </a:r>
            <a:r>
              <a:rPr lang="en-US" sz="2600" dirty="0" err="1" smtClean="0">
                <a:latin typeface="Helvetica" pitchFamily="-110" charset="0"/>
              </a:rPr>
              <a:t>ochr</a:t>
            </a:r>
            <a:r>
              <a:rPr lang="en-US" sz="2600" dirty="0" smtClean="0">
                <a:latin typeface="Helvetica" pitchFamily="-110" charset="0"/>
              </a:rPr>
              <a:t> </a:t>
            </a:r>
            <a:r>
              <a:rPr lang="en-US" sz="2600" dirty="0" err="1" smtClean="0">
                <a:latin typeface="Helvetica" pitchFamily="-110" charset="0"/>
              </a:rPr>
              <a:t>yn</a:t>
            </a:r>
            <a:r>
              <a:rPr lang="en-US" sz="2600" dirty="0" smtClean="0">
                <a:latin typeface="Helvetica" pitchFamily="-110" charset="0"/>
              </a:rPr>
              <a:t> </a:t>
            </a:r>
            <a:r>
              <a:rPr lang="en-US" sz="2600" dirty="0" err="1" smtClean="0">
                <a:latin typeface="Helvetica" pitchFamily="-110" charset="0"/>
              </a:rPr>
              <a:t>ochr</a:t>
            </a:r>
            <a:r>
              <a:rPr lang="en-US" sz="2600" dirty="0" smtClean="0">
                <a:latin typeface="Helvetica" pitchFamily="-110" charset="0"/>
              </a:rPr>
              <a:t> a</a:t>
            </a:r>
            <a:r>
              <a:rPr lang="cy-GB" sz="2600" dirty="0" smtClean="0">
                <a:latin typeface="Helvetica" pitchFamily="-110" charset="0"/>
                <a:ea typeface="ヒラギノ角ゴ ProN W3" pitchFamily="-110" charset="-128"/>
                <a:cs typeface="ヒラギノ角ゴ ProN W3" pitchFamily="-110" charset="-128"/>
              </a:rPr>
              <a:t>’</a:t>
            </a:r>
            <a:r>
              <a:rPr lang="cy-GB" sz="2600" dirty="0" smtClean="0">
                <a:latin typeface="Helvetica" pitchFamily="-110" charset="0"/>
              </a:rPr>
              <a:t>i</a:t>
            </a:r>
            <a:r>
              <a:rPr lang="en-US" sz="2600" dirty="0" smtClean="0">
                <a:latin typeface="Helvetica" pitchFamily="-110" charset="0"/>
              </a:rPr>
              <a:t> </a:t>
            </a:r>
            <a:r>
              <a:rPr lang="en-US" sz="2600" dirty="0" err="1" smtClean="0">
                <a:latin typeface="Helvetica" pitchFamily="-110" charset="0"/>
              </a:rPr>
              <a:t>gilydd</a:t>
            </a:r>
            <a:r>
              <a:rPr lang="en-US" sz="2600" dirty="0" smtClean="0">
                <a:latin typeface="Helvetica" pitchFamily="-110" charset="0"/>
              </a:rPr>
              <a:t> </a:t>
            </a:r>
            <a:r>
              <a:rPr lang="en-US" sz="2600" dirty="0" err="1" smtClean="0">
                <a:latin typeface="Helvetica" pitchFamily="-110" charset="0"/>
              </a:rPr>
              <a:t>gyda</a:t>
            </a:r>
            <a:r>
              <a:rPr lang="en-US" sz="2600" dirty="0" smtClean="0">
                <a:latin typeface="Helvetica" pitchFamily="-110" charset="0"/>
              </a:rPr>
              <a:t> </a:t>
            </a:r>
            <a:r>
              <a:rPr lang="en-US" sz="2600" dirty="0" err="1" smtClean="0">
                <a:latin typeface="Helvetica" pitchFamily="-110" charset="0"/>
              </a:rPr>
              <a:t>chyd-ddealltwriaeth</a:t>
            </a:r>
            <a:r>
              <a:rPr lang="en-US" sz="2600" dirty="0" smtClean="0">
                <a:latin typeface="Helvetica" pitchFamily="-110" charset="0"/>
              </a:rPr>
              <a:t> a </a:t>
            </a:r>
            <a:r>
              <a:rPr lang="en-US" sz="2600" dirty="0" err="1" smtClean="0">
                <a:latin typeface="Helvetica" pitchFamily="-110" charset="0"/>
              </a:rPr>
              <a:t>pharch</a:t>
            </a:r>
            <a:r>
              <a:rPr lang="en-US" sz="2600" dirty="0" smtClean="0">
                <a:latin typeface="Helvetica" pitchFamily="-110" charset="0"/>
              </a:rPr>
              <a:t>. </a:t>
            </a:r>
            <a:r>
              <a:rPr lang="en-US" sz="2600" dirty="0" err="1" smtClean="0">
                <a:latin typeface="Helvetica" pitchFamily="-110" charset="0"/>
              </a:rPr>
              <a:t>Lle</a:t>
            </a:r>
            <a:r>
              <a:rPr lang="en-US" sz="2600" dirty="0" smtClean="0">
                <a:latin typeface="Helvetica" pitchFamily="-110" charset="0"/>
              </a:rPr>
              <a:t> </a:t>
            </a:r>
            <a:r>
              <a:rPr lang="en-US" sz="2600" dirty="0" err="1" smtClean="0">
                <a:latin typeface="Helvetica" pitchFamily="-110" charset="0"/>
              </a:rPr>
              <a:t>mae</a:t>
            </a:r>
            <a:r>
              <a:rPr lang="en-US" sz="2600" dirty="0" smtClean="0">
                <a:latin typeface="Helvetica" pitchFamily="-110" charset="0"/>
              </a:rPr>
              <a:t> </a:t>
            </a:r>
            <a:r>
              <a:rPr lang="en-US" sz="2600" dirty="0" err="1" smtClean="0">
                <a:latin typeface="Helvetica" pitchFamily="-110" charset="0"/>
              </a:rPr>
              <a:t>pawb</a:t>
            </a:r>
            <a:r>
              <a:rPr lang="en-US" sz="2600" dirty="0" smtClean="0">
                <a:latin typeface="Helvetica" pitchFamily="-110" charset="0"/>
              </a:rPr>
              <a:t> </a:t>
            </a:r>
            <a:r>
              <a:rPr lang="en-US" sz="2600" dirty="0" err="1" smtClean="0">
                <a:latin typeface="Helvetica" pitchFamily="-110" charset="0"/>
              </a:rPr>
              <a:t>yn</a:t>
            </a:r>
            <a:r>
              <a:rPr lang="en-US" sz="2600" dirty="0" smtClean="0">
                <a:latin typeface="Helvetica" pitchFamily="-110" charset="0"/>
              </a:rPr>
              <a:t> </a:t>
            </a:r>
            <a:r>
              <a:rPr lang="en-US" sz="2600" dirty="0" err="1" smtClean="0">
                <a:latin typeface="Helvetica" pitchFamily="-110" charset="0"/>
              </a:rPr>
              <a:t>cael</a:t>
            </a:r>
            <a:r>
              <a:rPr lang="en-US" sz="2600" dirty="0" smtClean="0">
                <a:latin typeface="Helvetica" pitchFamily="-110" charset="0"/>
              </a:rPr>
              <a:t> </a:t>
            </a:r>
            <a:r>
              <a:rPr lang="en-US" sz="2600" dirty="0" err="1" smtClean="0">
                <a:latin typeface="Helvetica" pitchFamily="-110" charset="0"/>
              </a:rPr>
              <a:t>cyfle</a:t>
            </a:r>
            <a:r>
              <a:rPr lang="en-US" sz="2600" dirty="0" smtClean="0">
                <a:latin typeface="Helvetica" pitchFamily="-110" charset="0"/>
              </a:rPr>
              <a:t> </a:t>
            </a:r>
            <a:r>
              <a:rPr lang="en-US" sz="2600" dirty="0" err="1" smtClean="0">
                <a:latin typeface="Helvetica" pitchFamily="-110" charset="0"/>
              </a:rPr>
              <a:t>cyfartal</a:t>
            </a:r>
            <a:r>
              <a:rPr lang="en-US" sz="2600" dirty="0" smtClean="0">
                <a:latin typeface="Helvetica" pitchFamily="-110" charset="0"/>
              </a:rPr>
              <a:t> </a:t>
            </a:r>
            <a:r>
              <a:rPr lang="en-US" sz="2600" dirty="0" err="1" smtClean="0">
                <a:latin typeface="Helvetica" pitchFamily="-110" charset="0"/>
              </a:rPr>
              <a:t>i</a:t>
            </a:r>
            <a:r>
              <a:rPr lang="en-US" sz="2600" dirty="0" smtClean="0">
                <a:latin typeface="Helvetica" pitchFamily="-110" charset="0"/>
              </a:rPr>
              <a:t> </a:t>
            </a:r>
            <a:r>
              <a:rPr lang="en-US" sz="2600" dirty="0" err="1" smtClean="0">
                <a:latin typeface="Helvetica" pitchFamily="-110" charset="0"/>
              </a:rPr>
              <a:t>gymryd</a:t>
            </a:r>
            <a:r>
              <a:rPr lang="en-US" sz="2600" dirty="0" smtClean="0">
                <a:latin typeface="Helvetica" pitchFamily="-110" charset="0"/>
              </a:rPr>
              <a:t> </a:t>
            </a:r>
            <a:r>
              <a:rPr lang="en-US" sz="2600" dirty="0" err="1" smtClean="0">
                <a:latin typeface="Helvetica" pitchFamily="-110" charset="0"/>
              </a:rPr>
              <a:t>rhan</a:t>
            </a:r>
            <a:r>
              <a:rPr lang="en-US" sz="2600" dirty="0" smtClean="0">
                <a:latin typeface="Helvetica" pitchFamily="-110" charset="0"/>
              </a:rPr>
              <a:t> a </a:t>
            </a:r>
            <a:r>
              <a:rPr lang="en-US" sz="2600" dirty="0" err="1" smtClean="0">
                <a:latin typeface="Helvetica" pitchFamily="-110" charset="0"/>
              </a:rPr>
              <a:t>chael</a:t>
            </a:r>
            <a:r>
              <a:rPr lang="en-US" sz="2600" dirty="0" smtClean="0">
                <a:latin typeface="Helvetica" pitchFamily="-110" charset="0"/>
              </a:rPr>
              <a:t> </a:t>
            </a:r>
            <a:r>
              <a:rPr lang="en-US" sz="2600" dirty="0" err="1" smtClean="0">
                <a:latin typeface="Helvetica" pitchFamily="-110" charset="0"/>
              </a:rPr>
              <a:t>mynediad</a:t>
            </a:r>
            <a:r>
              <a:rPr lang="en-US" sz="2600" dirty="0" smtClean="0">
                <a:latin typeface="Helvetica" pitchFamily="-110" charset="0"/>
              </a:rPr>
              <a:t> </a:t>
            </a:r>
            <a:r>
              <a:rPr lang="en-US" sz="2600" dirty="0" err="1" smtClean="0">
                <a:latin typeface="Helvetica" pitchFamily="-110" charset="0"/>
              </a:rPr>
              <a:t>cyfartal</a:t>
            </a:r>
            <a:r>
              <a:rPr lang="en-US" sz="2600" dirty="0" smtClean="0">
                <a:latin typeface="Helvetica" pitchFamily="-110" charset="0"/>
              </a:rPr>
              <a:t> </a:t>
            </a:r>
            <a:r>
              <a:rPr lang="en-US" sz="2600" dirty="0" err="1" smtClean="0">
                <a:latin typeface="Helvetica" pitchFamily="-110" charset="0"/>
              </a:rPr>
              <a:t>i</a:t>
            </a:r>
            <a:r>
              <a:rPr lang="en-US" sz="2600" dirty="0" smtClean="0">
                <a:latin typeface="Helvetica" pitchFamily="-110" charset="0"/>
              </a:rPr>
              <a:t> </a:t>
            </a:r>
            <a:r>
              <a:rPr lang="en-US" sz="2600" dirty="0" err="1" smtClean="0">
                <a:latin typeface="Helvetica" pitchFamily="-110" charset="0"/>
              </a:rPr>
              <a:t>wasanaethau</a:t>
            </a:r>
            <a:r>
              <a:rPr lang="en-US" sz="2600" dirty="0" smtClean="0">
                <a:latin typeface="Helvetica" pitchFamily="-110" charset="0"/>
              </a:rPr>
              <a:t>. Mae</a:t>
            </a:r>
            <a:r>
              <a:rPr lang="cy-GB" sz="2600" dirty="0" smtClean="0">
                <a:latin typeface="Helvetica" pitchFamily="-110" charset="0"/>
                <a:ea typeface="ヒラギノ角ゴ ProN W3" pitchFamily="-110" charset="-128"/>
                <a:cs typeface="ヒラギノ角ゴ ProN W3" pitchFamily="-110" charset="-128"/>
              </a:rPr>
              <a:t>’n</a:t>
            </a:r>
            <a:r>
              <a:rPr lang="cy-GB" sz="2600" dirty="0" smtClean="0">
                <a:latin typeface="Helvetica" pitchFamily="-110" charset="0"/>
              </a:rPr>
              <a:t> </a:t>
            </a:r>
            <a:r>
              <a:rPr lang="en-US" sz="2600" dirty="0" err="1" smtClean="0">
                <a:latin typeface="Helvetica" pitchFamily="-110" charset="0"/>
              </a:rPr>
              <a:t>ymwneud</a:t>
            </a:r>
            <a:r>
              <a:rPr lang="en-US" sz="2600" dirty="0" smtClean="0">
                <a:latin typeface="Helvetica" pitchFamily="-110" charset="0"/>
              </a:rPr>
              <a:t> </a:t>
            </a:r>
            <a:r>
              <a:rPr lang="en-US" sz="2600" dirty="0" err="1" smtClean="0">
                <a:latin typeface="Helvetica" pitchFamily="-110" charset="0"/>
              </a:rPr>
              <a:t>hefyd</a:t>
            </a:r>
            <a:r>
              <a:rPr lang="en-US" sz="2600" dirty="0" smtClean="0">
                <a:latin typeface="Helvetica" pitchFamily="-110" charset="0"/>
              </a:rPr>
              <a:t> </a:t>
            </a:r>
            <a:r>
              <a:rPr lang="en-US" sz="2600" dirty="0" err="1" smtClean="0">
                <a:latin typeface="Helvetica" pitchFamily="-110" charset="0"/>
              </a:rPr>
              <a:t>ag</a:t>
            </a:r>
            <a:r>
              <a:rPr lang="en-US" sz="2600" dirty="0" smtClean="0">
                <a:latin typeface="Helvetica" pitchFamily="-110" charset="0"/>
              </a:rPr>
              <a:t> </a:t>
            </a:r>
            <a:r>
              <a:rPr lang="en-US" sz="2600" dirty="0" err="1" smtClean="0">
                <a:latin typeface="Helvetica" pitchFamily="-110" charset="0"/>
              </a:rPr>
              <a:t>integreiddio</a:t>
            </a:r>
            <a:r>
              <a:rPr lang="en-US" sz="2600" dirty="0" smtClean="0">
                <a:latin typeface="Helvetica" pitchFamily="-110" charset="0"/>
              </a:rPr>
              <a:t>, </a:t>
            </a:r>
            <a:r>
              <a:rPr lang="en-US" sz="2600" dirty="0" err="1" smtClean="0">
                <a:latin typeface="Helvetica" pitchFamily="-110" charset="0"/>
              </a:rPr>
              <a:t>gwerthfawrogi</a:t>
            </a:r>
            <a:r>
              <a:rPr lang="en-US" sz="2600" dirty="0" smtClean="0">
                <a:latin typeface="Helvetica" pitchFamily="-110" charset="0"/>
              </a:rPr>
              <a:t> </a:t>
            </a:r>
            <a:r>
              <a:rPr lang="en-US" sz="2600" dirty="0" err="1" smtClean="0">
                <a:latin typeface="Helvetica" pitchFamily="-110" charset="0"/>
              </a:rPr>
              <a:t>gwahaniaeth</a:t>
            </a:r>
            <a:r>
              <a:rPr lang="en-US" sz="2600" dirty="0" smtClean="0">
                <a:latin typeface="Helvetica" pitchFamily="-110" charset="0"/>
              </a:rPr>
              <a:t> a </a:t>
            </a:r>
            <a:r>
              <a:rPr lang="en-US" sz="2600" dirty="0" err="1" smtClean="0">
                <a:latin typeface="Helvetica" pitchFamily="-110" charset="0"/>
              </a:rPr>
              <a:t>chanolbwyntio</a:t>
            </a:r>
            <a:r>
              <a:rPr lang="en-US" sz="2600" dirty="0" smtClean="0">
                <a:latin typeface="Helvetica" pitchFamily="-110" charset="0"/>
              </a:rPr>
              <a:t> </a:t>
            </a:r>
            <a:r>
              <a:rPr lang="en-US" sz="2600" dirty="0" err="1" smtClean="0">
                <a:latin typeface="Helvetica" pitchFamily="-110" charset="0"/>
              </a:rPr>
              <a:t>ar</a:t>
            </a:r>
            <a:r>
              <a:rPr lang="en-US" sz="2600" dirty="0" smtClean="0">
                <a:latin typeface="Helvetica" pitchFamily="-110" charset="0"/>
              </a:rPr>
              <a:t> </a:t>
            </a:r>
            <a:r>
              <a:rPr lang="en-US" sz="2600" dirty="0" err="1" smtClean="0">
                <a:latin typeface="Helvetica" pitchFamily="-110" charset="0"/>
              </a:rPr>
              <a:t>y</a:t>
            </a:r>
            <a:r>
              <a:rPr lang="en-US" sz="2600" dirty="0" smtClean="0">
                <a:latin typeface="Helvetica" pitchFamily="-110" charset="0"/>
              </a:rPr>
              <a:t> </a:t>
            </a:r>
            <a:r>
              <a:rPr lang="en-US" sz="2600" dirty="0" err="1" smtClean="0">
                <a:latin typeface="Helvetica" pitchFamily="-110" charset="0"/>
              </a:rPr>
              <a:t>gwerthoedd</a:t>
            </a:r>
            <a:r>
              <a:rPr lang="en-US" sz="2600" dirty="0" smtClean="0">
                <a:latin typeface="Helvetica" pitchFamily="-110" charset="0"/>
              </a:rPr>
              <a:t> a </a:t>
            </a:r>
            <a:r>
              <a:rPr lang="en-US" sz="2600" dirty="0" err="1" smtClean="0">
                <a:latin typeface="Helvetica" pitchFamily="-110" charset="0"/>
              </a:rPr>
              <a:t>rennir</a:t>
            </a:r>
            <a:r>
              <a:rPr lang="en-US" sz="2600" dirty="0" smtClean="0">
                <a:latin typeface="Helvetica" pitchFamily="-110" charset="0"/>
              </a:rPr>
              <a:t> </a:t>
            </a:r>
            <a:r>
              <a:rPr lang="en-US" sz="2600" dirty="0" err="1" smtClean="0">
                <a:latin typeface="Helvetica" pitchFamily="-110" charset="0"/>
              </a:rPr>
              <a:t>sy</a:t>
            </a:r>
            <a:r>
              <a:rPr lang="cy-GB" sz="2600" dirty="0" smtClean="0">
                <a:latin typeface="Helvetica" pitchFamily="-110" charset="0"/>
                <a:ea typeface="ヒラギノ角ゴ ProN W3" pitchFamily="-110" charset="-128"/>
                <a:cs typeface="ヒラギノ角ゴ ProN W3" pitchFamily="-110" charset="-128"/>
              </a:rPr>
              <a:t>’n</a:t>
            </a:r>
            <a:r>
              <a:rPr lang="cy-GB" sz="2600" dirty="0" smtClean="0">
                <a:latin typeface="Helvetica" pitchFamily="-110" charset="0"/>
              </a:rPr>
              <a:t> </a:t>
            </a:r>
            <a:r>
              <a:rPr lang="en-US" sz="2600" dirty="0" err="1" smtClean="0">
                <a:latin typeface="Helvetica" pitchFamily="-110" charset="0"/>
              </a:rPr>
              <a:t>dwyn</a:t>
            </a:r>
            <a:r>
              <a:rPr lang="en-US" sz="2600" dirty="0" smtClean="0">
                <a:latin typeface="Helvetica" pitchFamily="-110" charset="0"/>
              </a:rPr>
              <a:t> </a:t>
            </a:r>
            <a:r>
              <a:rPr lang="en-US" sz="2600" dirty="0" err="1" smtClean="0">
                <a:latin typeface="Helvetica" pitchFamily="-110" charset="0"/>
              </a:rPr>
              <a:t>pobl</a:t>
            </a:r>
            <a:r>
              <a:rPr lang="en-US" sz="2600" dirty="0" smtClean="0">
                <a:latin typeface="Helvetica" pitchFamily="-110" charset="0"/>
              </a:rPr>
              <a:t> </a:t>
            </a:r>
            <a:r>
              <a:rPr lang="en-US" sz="2600" dirty="0" err="1" smtClean="0">
                <a:latin typeface="Helvetica" pitchFamily="-110" charset="0"/>
              </a:rPr>
              <a:t>ynghyd</a:t>
            </a:r>
            <a:r>
              <a:rPr lang="en-US" sz="2600" dirty="0" smtClean="0">
                <a:latin typeface="Helvetica" pitchFamily="-110" charset="0"/>
              </a:rPr>
              <a:t>. Mae</a:t>
            </a:r>
            <a:r>
              <a:rPr lang="cy-GB" sz="2600" dirty="0" smtClean="0">
                <a:latin typeface="Helvetica" pitchFamily="-110" charset="0"/>
                <a:ea typeface="ヒラギノ角ゴ ProN W3" pitchFamily="-110" charset="-128"/>
                <a:cs typeface="ヒラギノ角ゴ ProN W3" pitchFamily="-110" charset="-128"/>
              </a:rPr>
              <a:t>’n</a:t>
            </a:r>
            <a:r>
              <a:rPr lang="cy-GB" sz="2600" dirty="0" smtClean="0">
                <a:latin typeface="Helvetica" pitchFamily="-110" charset="0"/>
              </a:rPr>
              <a:t> </a:t>
            </a:r>
            <a:r>
              <a:rPr lang="en-US" sz="2600" dirty="0" err="1" smtClean="0">
                <a:latin typeface="Helvetica" pitchFamily="-110" charset="0"/>
              </a:rPr>
              <a:t>cyfleu</a:t>
            </a:r>
            <a:r>
              <a:rPr lang="en-US" sz="2600" dirty="0" smtClean="0">
                <a:latin typeface="Helvetica" pitchFamily="-110" charset="0"/>
              </a:rPr>
              <a:t> </a:t>
            </a:r>
            <a:r>
              <a:rPr lang="en-US" sz="2600" dirty="0" err="1" smtClean="0">
                <a:latin typeface="Helvetica" pitchFamily="-110" charset="0"/>
              </a:rPr>
              <a:t>synnwyr</a:t>
            </a:r>
            <a:r>
              <a:rPr lang="en-US" sz="2600" dirty="0" smtClean="0">
                <a:latin typeface="Helvetica" pitchFamily="-110" charset="0"/>
              </a:rPr>
              <a:t> </a:t>
            </a:r>
            <a:r>
              <a:rPr lang="en-US" sz="2600" dirty="0" err="1" smtClean="0">
                <a:latin typeface="Helvetica" pitchFamily="-110" charset="0"/>
              </a:rPr>
              <a:t>o</a:t>
            </a:r>
            <a:r>
              <a:rPr lang="en-US" sz="2600" dirty="0" smtClean="0">
                <a:latin typeface="Helvetica" pitchFamily="-110" charset="0"/>
              </a:rPr>
              <a:t> </a:t>
            </a:r>
            <a:r>
              <a:rPr lang="en-US" sz="2600" dirty="0" err="1" smtClean="0">
                <a:latin typeface="Helvetica" pitchFamily="-110" charset="0"/>
              </a:rPr>
              <a:t>dderbyn</a:t>
            </a:r>
            <a:r>
              <a:rPr lang="en-US" sz="2600" dirty="0" smtClean="0">
                <a:latin typeface="Helvetica" pitchFamily="-110" charset="0"/>
              </a:rPr>
              <a:t> ac </a:t>
            </a:r>
            <a:r>
              <a:rPr lang="en-US" sz="2600" dirty="0" err="1" smtClean="0">
                <a:latin typeface="Helvetica" pitchFamily="-110" charset="0"/>
              </a:rPr>
              <a:t>integreiddio</a:t>
            </a:r>
            <a:r>
              <a:rPr lang="en-US" sz="2600" dirty="0" smtClean="0">
                <a:latin typeface="Helvetica" pitchFamily="-110" charset="0"/>
              </a:rPr>
              <a:t> ac </a:t>
            </a:r>
            <a:r>
              <a:rPr lang="en-US" sz="2600" dirty="0" err="1" smtClean="0">
                <a:latin typeface="Helvetica" pitchFamily="-110" charset="0"/>
              </a:rPr>
              <a:t>o</a:t>
            </a:r>
            <a:r>
              <a:rPr lang="en-US" sz="2600" dirty="0" smtClean="0">
                <a:latin typeface="Helvetica" pitchFamily="-110" charset="0"/>
              </a:rPr>
              <a:t> </a:t>
            </a:r>
            <a:r>
              <a:rPr lang="en-US" sz="2600" dirty="0" err="1" smtClean="0">
                <a:latin typeface="Helvetica" pitchFamily="-110" charset="0"/>
              </a:rPr>
              <a:t>ddatblygu</a:t>
            </a:r>
            <a:r>
              <a:rPr lang="en-US" sz="2600" dirty="0" smtClean="0">
                <a:latin typeface="Helvetica" pitchFamily="-110" charset="0"/>
              </a:rPr>
              <a:t> </a:t>
            </a:r>
            <a:r>
              <a:rPr lang="en-US" sz="2600" dirty="0" err="1" smtClean="0">
                <a:latin typeface="Helvetica" pitchFamily="-110" charset="0"/>
              </a:rPr>
              <a:t>gwerthoedd</a:t>
            </a:r>
            <a:r>
              <a:rPr lang="en-US" sz="2600" dirty="0" smtClean="0">
                <a:latin typeface="Helvetica" pitchFamily="-110" charset="0"/>
              </a:rPr>
              <a:t> a </a:t>
            </a:r>
            <a:r>
              <a:rPr lang="en-US" sz="2600" dirty="0" err="1" smtClean="0">
                <a:latin typeface="Helvetica" pitchFamily="-110" charset="0"/>
              </a:rPr>
              <a:t>rennir</a:t>
            </a:r>
            <a:r>
              <a:rPr lang="en-US" sz="2600" dirty="0" smtClean="0">
                <a:latin typeface="Helvetica" pitchFamily="-110" charset="0"/>
              </a:rPr>
              <a:t>. Mae </a:t>
            </a:r>
            <a:r>
              <a:rPr lang="en-US" sz="2600" dirty="0" err="1" smtClean="0">
                <a:latin typeface="Helvetica" pitchFamily="-110" charset="0"/>
              </a:rPr>
              <a:t>hefyd</a:t>
            </a:r>
            <a:r>
              <a:rPr lang="en-US" sz="2600" dirty="0" smtClean="0">
                <a:latin typeface="Helvetica" pitchFamily="-110" charset="0"/>
              </a:rPr>
              <a:t> </a:t>
            </a:r>
            <a:r>
              <a:rPr lang="en-US" sz="2600" dirty="0" err="1" smtClean="0">
                <a:latin typeface="Helvetica" pitchFamily="-110" charset="0"/>
              </a:rPr>
              <a:t>yn</a:t>
            </a:r>
            <a:r>
              <a:rPr lang="en-US" sz="2600" dirty="0" smtClean="0">
                <a:latin typeface="Helvetica" pitchFamily="-110" charset="0"/>
              </a:rPr>
              <a:t> </a:t>
            </a:r>
            <a:r>
              <a:rPr lang="en-US" sz="2600" dirty="0" err="1" smtClean="0">
                <a:latin typeface="Helvetica" pitchFamily="-110" charset="0"/>
              </a:rPr>
              <a:t>ymwneud</a:t>
            </a:r>
            <a:r>
              <a:rPr lang="en-US" sz="2600" dirty="0" smtClean="0">
                <a:latin typeface="Helvetica" pitchFamily="-110" charset="0"/>
              </a:rPr>
              <a:t> </a:t>
            </a:r>
            <a:r>
              <a:rPr lang="en-US" sz="2600" dirty="0" err="1" smtClean="0">
                <a:latin typeface="Lucida Grande" pitchFamily="-110" charset="0"/>
              </a:rPr>
              <a:t>â</a:t>
            </a:r>
            <a:r>
              <a:rPr lang="en-US" sz="2600" dirty="0" smtClean="0">
                <a:latin typeface="Helvetica" pitchFamily="-110" charset="0"/>
              </a:rPr>
              <a:t> </a:t>
            </a:r>
            <a:r>
              <a:rPr lang="en-US" sz="2600" dirty="0" err="1" smtClean="0">
                <a:latin typeface="Helvetica" pitchFamily="-110" charset="0"/>
              </a:rPr>
              <a:t>helpu</a:t>
            </a:r>
            <a:r>
              <a:rPr lang="en-US" sz="2600" dirty="0" smtClean="0">
                <a:latin typeface="Helvetica" pitchFamily="-110" charset="0"/>
              </a:rPr>
              <a:t> </a:t>
            </a:r>
            <a:r>
              <a:rPr lang="en-US" sz="2600" dirty="0" err="1" smtClean="0">
                <a:latin typeface="Helvetica" pitchFamily="-110" charset="0"/>
              </a:rPr>
              <a:t>cymunedau</a:t>
            </a:r>
            <a:r>
              <a:rPr lang="en-US" sz="2600" dirty="0" smtClean="0">
                <a:latin typeface="Helvetica" pitchFamily="-110" charset="0"/>
              </a:rPr>
              <a:t> </a:t>
            </a:r>
            <a:r>
              <a:rPr lang="en-US" sz="2600" dirty="0" err="1" smtClean="0">
                <a:latin typeface="Helvetica" pitchFamily="-110" charset="0"/>
              </a:rPr>
              <a:t>i</a:t>
            </a:r>
            <a:r>
              <a:rPr lang="en-US" sz="2600" dirty="0" smtClean="0">
                <a:latin typeface="Helvetica" pitchFamily="-110" charset="0"/>
              </a:rPr>
              <a:t> </a:t>
            </a:r>
            <a:r>
              <a:rPr lang="en-US" sz="2600" dirty="0" err="1" smtClean="0">
                <a:latin typeface="Helvetica" pitchFamily="-110" charset="0"/>
              </a:rPr>
              <a:t>fod</a:t>
            </a:r>
            <a:r>
              <a:rPr lang="en-US" sz="2600" dirty="0" smtClean="0">
                <a:latin typeface="Helvetica" pitchFamily="-110" charset="0"/>
              </a:rPr>
              <a:t> </a:t>
            </a:r>
            <a:r>
              <a:rPr lang="en-US" sz="2600" dirty="0" err="1" smtClean="0">
                <a:latin typeface="Helvetica" pitchFamily="-110" charset="0"/>
              </a:rPr>
              <a:t>yn</a:t>
            </a:r>
            <a:r>
              <a:rPr lang="en-US" sz="2600" dirty="0" smtClean="0">
                <a:latin typeface="Helvetica" pitchFamily="-110" charset="0"/>
              </a:rPr>
              <a:t> </a:t>
            </a:r>
            <a:r>
              <a:rPr lang="en-US" sz="2600" dirty="0" err="1" smtClean="0">
                <a:latin typeface="Helvetica" pitchFamily="-110" charset="0"/>
              </a:rPr>
              <a:t>wydn</a:t>
            </a:r>
            <a:r>
              <a:rPr lang="en-US" sz="2600" dirty="0" smtClean="0">
                <a:latin typeface="Helvetica" pitchFamily="-110" charset="0"/>
              </a:rPr>
              <a:t> pan </a:t>
            </a:r>
            <a:r>
              <a:rPr lang="en-US" sz="2600" dirty="0" err="1" smtClean="0">
                <a:latin typeface="Helvetica" pitchFamily="-110" charset="0"/>
              </a:rPr>
              <a:t>fo</a:t>
            </a:r>
            <a:r>
              <a:rPr lang="en-US" sz="2600" dirty="0" smtClean="0">
                <a:latin typeface="Helvetica" pitchFamily="-110" charset="0"/>
              </a:rPr>
              <a:t> </a:t>
            </a:r>
            <a:r>
              <a:rPr lang="en-US" sz="2600" dirty="0" err="1" smtClean="0">
                <a:latin typeface="Helvetica" pitchFamily="-110" charset="0"/>
              </a:rPr>
              <a:t>problemau</a:t>
            </a:r>
            <a:r>
              <a:rPr lang="en-US" sz="2600" dirty="0" smtClean="0">
                <a:latin typeface="Helvetica" pitchFamily="-110" charset="0"/>
              </a:rPr>
              <a:t> a </a:t>
            </a:r>
            <a:r>
              <a:rPr lang="en-US" sz="2600" dirty="0" err="1" smtClean="0">
                <a:latin typeface="Helvetica" pitchFamily="-110" charset="0"/>
              </a:rPr>
              <a:t>thensiynau</a:t>
            </a:r>
            <a:r>
              <a:rPr lang="cy-GB" sz="2600" dirty="0" smtClean="0">
                <a:latin typeface="Helvetica" pitchFamily="-110" charset="0"/>
                <a:ea typeface="ヒラギノ角ゴ ProN W3" pitchFamily="-110" charset="-128"/>
                <a:cs typeface="ヒラギノ角ゴ ProN W3" pitchFamily="-110" charset="-128"/>
              </a:rPr>
              <a:t> sy’n</a:t>
            </a:r>
            <a:r>
              <a:rPr lang="cy-GB" sz="2600" dirty="0" smtClean="0">
                <a:latin typeface="Helvetica" pitchFamily="-110" charset="0"/>
              </a:rPr>
              <a:t> </a:t>
            </a:r>
            <a:r>
              <a:rPr lang="en-US" sz="2600" dirty="0" err="1" smtClean="0">
                <a:latin typeface="Helvetica" pitchFamily="-110" charset="0"/>
              </a:rPr>
              <a:t>codi</a:t>
            </a:r>
            <a:r>
              <a:rPr lang="en-US" sz="2600" dirty="0" smtClean="0">
                <a:latin typeface="Helvetica" pitchFamily="-110" charset="0"/>
              </a:rPr>
              <a:t>.” </a:t>
            </a:r>
          </a:p>
          <a:p>
            <a:pPr>
              <a:buNone/>
            </a:pPr>
            <a:endParaRPr lang="en-US" sz="2600" dirty="0">
              <a:latin typeface="Helvetica" pitchFamily="-110" charset="0"/>
            </a:endParaRPr>
          </a:p>
          <a:p>
            <a:pPr>
              <a:buNone/>
            </a:pPr>
            <a:r>
              <a:rPr lang="en-GB" sz="2600" dirty="0" smtClean="0"/>
              <a:t>(</a:t>
            </a:r>
            <a:r>
              <a:rPr lang="en-US" sz="2600" dirty="0" err="1" smtClean="0">
                <a:latin typeface="Helvetica" pitchFamily="-110" charset="0"/>
              </a:rPr>
              <a:t>Cymru</a:t>
            </a:r>
            <a:r>
              <a:rPr lang="cy-GB" sz="2600" dirty="0" smtClean="0">
                <a:latin typeface="Helvetica" pitchFamily="-110" charset="0"/>
                <a:ea typeface="ヒラギノ角ゴ ProN W3" pitchFamily="-110" charset="-128"/>
                <a:cs typeface="ヒラギノ角ゴ ProN W3" pitchFamily="-110" charset="-128"/>
              </a:rPr>
              <a:t>’n</a:t>
            </a:r>
            <a:r>
              <a:rPr lang="cy-GB" sz="2600" dirty="0" smtClean="0">
                <a:latin typeface="Helvetica" pitchFamily="-110" charset="0"/>
              </a:rPr>
              <a:t> </a:t>
            </a:r>
            <a:r>
              <a:rPr lang="en-US" sz="2600" dirty="0" err="1" smtClean="0">
                <a:latin typeface="Helvetica" pitchFamily="-110" charset="0"/>
              </a:rPr>
              <a:t>Cyd-dynnu</a:t>
            </a:r>
            <a:r>
              <a:rPr lang="en-US" sz="2600" dirty="0" smtClean="0">
                <a:latin typeface="Helvetica" pitchFamily="-110" charset="0"/>
              </a:rPr>
              <a:t> - </a:t>
            </a:r>
            <a:r>
              <a:rPr lang="en-US" sz="2600" dirty="0" err="1" smtClean="0">
                <a:latin typeface="Helvetica" pitchFamily="-110" charset="0"/>
              </a:rPr>
              <a:t>Strategaeth</a:t>
            </a:r>
            <a:r>
              <a:rPr lang="en-US" sz="2600" dirty="0" smtClean="0">
                <a:latin typeface="Helvetica" pitchFamily="-110" charset="0"/>
              </a:rPr>
              <a:t> </a:t>
            </a:r>
            <a:r>
              <a:rPr lang="en-US" sz="2600" dirty="0" err="1" smtClean="0">
                <a:latin typeface="Helvetica" pitchFamily="-110" charset="0"/>
              </a:rPr>
              <a:t>Cydlyniant</a:t>
            </a:r>
            <a:r>
              <a:rPr lang="en-US" sz="2600" dirty="0" smtClean="0">
                <a:latin typeface="Helvetica" pitchFamily="-110" charset="0"/>
              </a:rPr>
              <a:t> </a:t>
            </a:r>
            <a:r>
              <a:rPr lang="en-US" sz="2600" dirty="0" err="1" smtClean="0">
                <a:latin typeface="Helvetica" pitchFamily="-110" charset="0"/>
              </a:rPr>
              <a:t>Cymunedol</a:t>
            </a:r>
            <a:r>
              <a:rPr lang="en-US" sz="2600" dirty="0" smtClean="0">
                <a:latin typeface="Helvetica" pitchFamily="-110" charset="0"/>
              </a:rPr>
              <a:t> </a:t>
            </a:r>
            <a:r>
              <a:rPr lang="en-US" sz="2600" dirty="0" err="1" smtClean="0">
                <a:latin typeface="Helvetica" pitchFamily="-110" charset="0"/>
              </a:rPr>
              <a:t>Cymru</a:t>
            </a:r>
            <a:r>
              <a:rPr lang="en-US" sz="2600" dirty="0" smtClean="0">
                <a:latin typeface="Helvetica" pitchFamily="-110" charset="0"/>
              </a:rPr>
              <a:t> </a:t>
            </a:r>
            <a:r>
              <a:rPr lang="en-GB" sz="2600" dirty="0" smtClean="0"/>
              <a:t>, 2009)</a:t>
            </a:r>
          </a:p>
          <a:p>
            <a:pPr eaLnBrk="1" hangingPunct="1">
              <a:buFont typeface="Wingdings" pitchFamily="-110" charset="2"/>
              <a:buNone/>
            </a:pPr>
            <a:endParaRPr lang="en-GB" sz="2000" dirty="0" smtClean="0">
              <a:ea typeface="ＭＳ Ｐゴシック" pitchFamily="-110" charset="-128"/>
              <a:cs typeface="ＭＳ Ｐゴシック" pitchFamily="-110" charset="-128"/>
            </a:endParaRPr>
          </a:p>
          <a:p>
            <a:pPr eaLnBrk="1" hangingPunct="1">
              <a:buFont typeface="Wingdings" pitchFamily="-110" charset="2"/>
              <a:buNone/>
            </a:pPr>
            <a:endParaRPr lang="en-GB" sz="2000" dirty="0">
              <a:ea typeface="ＭＳ Ｐゴシック" pitchFamily="-110" charset="-128"/>
              <a:cs typeface="ＭＳ Ｐゴシック" pitchFamily="-110" charset="-128"/>
            </a:endParaRPr>
          </a:p>
        </p:txBody>
      </p:sp>
      <p:sp>
        <p:nvSpPr>
          <p:cNvPr id="2" name="Content Placeholder 1"/>
          <p:cNvSpPr>
            <a:spLocks noGrp="1"/>
          </p:cNvSpPr>
          <p:nvPr>
            <p:ph sz="half" idx="2"/>
          </p:nvPr>
        </p:nvSpPr>
        <p:spPr/>
        <p:txBody>
          <a:bodyPr>
            <a:normAutofit fontScale="62500" lnSpcReduction="20000"/>
          </a:bodyPr>
          <a:lstStyle/>
          <a:p>
            <a:pPr marL="0" indent="0">
              <a:buNone/>
            </a:pPr>
            <a:r>
              <a:rPr lang="en-GB" sz="3200" dirty="0">
                <a:ea typeface="ＭＳ Ｐゴシック" pitchFamily="-110" charset="-128"/>
                <a:cs typeface="ＭＳ Ｐゴシック" pitchFamily="-110" charset="-128"/>
              </a:rPr>
              <a:t>“</a:t>
            </a:r>
            <a:r>
              <a:rPr lang="en-GB" dirty="0">
                <a:ea typeface="ＭＳ Ｐゴシック" pitchFamily="-110" charset="-128"/>
                <a:cs typeface="ＭＳ Ｐゴシック" pitchFamily="-110" charset="-128"/>
              </a:rPr>
              <a:t>By community cohesion, we mean working towards a society in which there is a </a:t>
            </a:r>
            <a:r>
              <a:rPr lang="en-GB" b="1" dirty="0">
                <a:ea typeface="ＭＳ Ｐゴシック" pitchFamily="-110" charset="-128"/>
                <a:cs typeface="ＭＳ Ｐゴシック" pitchFamily="-110" charset="-128"/>
              </a:rPr>
              <a:t>common vision </a:t>
            </a:r>
            <a:r>
              <a:rPr lang="en-GB" dirty="0">
                <a:ea typeface="ＭＳ Ｐゴシック" pitchFamily="-110" charset="-128"/>
                <a:cs typeface="ＭＳ Ｐゴシック" pitchFamily="-110" charset="-128"/>
              </a:rPr>
              <a:t>and </a:t>
            </a:r>
            <a:r>
              <a:rPr lang="en-GB" b="1" dirty="0">
                <a:ea typeface="ＭＳ Ｐゴシック" pitchFamily="-110" charset="-128"/>
                <a:cs typeface="ＭＳ Ｐゴシック" pitchFamily="-110" charset="-128"/>
              </a:rPr>
              <a:t>sense of belonging </a:t>
            </a:r>
            <a:r>
              <a:rPr lang="en-GB" dirty="0">
                <a:ea typeface="ＭＳ Ｐゴシック" pitchFamily="-110" charset="-128"/>
                <a:cs typeface="ＭＳ Ｐゴシック" pitchFamily="-110" charset="-128"/>
              </a:rPr>
              <a:t>by all communities; a society in which the diversity of </a:t>
            </a:r>
            <a:r>
              <a:rPr lang="en-GB" dirty="0" smtClean="0">
                <a:ea typeface="ＭＳ Ｐゴシック" pitchFamily="-110" charset="-128"/>
                <a:cs typeface="ＭＳ Ｐゴシック" pitchFamily="-110" charset="-128"/>
              </a:rPr>
              <a:t>people’s backgrounds </a:t>
            </a:r>
            <a:r>
              <a:rPr lang="en-GB" dirty="0">
                <a:ea typeface="ＭＳ Ｐゴシック" pitchFamily="-110" charset="-128"/>
                <a:cs typeface="ＭＳ Ｐゴシック" pitchFamily="-110" charset="-128"/>
              </a:rPr>
              <a:t>and circumstances is appreciated and valued; a society in which similar </a:t>
            </a:r>
            <a:r>
              <a:rPr lang="en-GB" b="1" dirty="0">
                <a:ea typeface="ＭＳ Ｐゴシック" pitchFamily="-110" charset="-128"/>
                <a:cs typeface="ＭＳ Ｐゴシック" pitchFamily="-110" charset="-128"/>
              </a:rPr>
              <a:t>life opportunities </a:t>
            </a:r>
            <a:r>
              <a:rPr lang="en-GB" dirty="0">
                <a:ea typeface="ＭＳ Ｐゴシック" pitchFamily="-110" charset="-128"/>
                <a:cs typeface="ＭＳ Ｐゴシック" pitchFamily="-110" charset="-128"/>
              </a:rPr>
              <a:t>are available to all; and a society in which strong and positive relationships </a:t>
            </a:r>
            <a:r>
              <a:rPr lang="en-GB" dirty="0" smtClean="0">
                <a:ea typeface="ＭＳ Ｐゴシック" pitchFamily="-110" charset="-128"/>
                <a:cs typeface="ＭＳ Ｐゴシック" pitchFamily="-110" charset="-128"/>
              </a:rPr>
              <a:t>exist and </a:t>
            </a:r>
            <a:r>
              <a:rPr lang="en-GB" dirty="0">
                <a:ea typeface="ＭＳ Ｐゴシック" pitchFamily="-110" charset="-128"/>
                <a:cs typeface="ＭＳ Ｐゴシック" pitchFamily="-110" charset="-128"/>
              </a:rPr>
              <a:t>continue to be developed in the workplace, in schools and in the wider community”.</a:t>
            </a:r>
          </a:p>
          <a:p>
            <a:pPr>
              <a:buNone/>
            </a:pPr>
            <a:r>
              <a:rPr lang="en-GB" dirty="0">
                <a:ea typeface="ＭＳ Ｐゴシック" pitchFamily="-110" charset="-128"/>
                <a:cs typeface="ＭＳ Ｐゴシック" pitchFamily="-110" charset="-128"/>
              </a:rPr>
              <a:t>			</a:t>
            </a:r>
            <a:r>
              <a:rPr lang="en-GB" dirty="0" smtClean="0">
                <a:ea typeface="ＭＳ Ｐゴシック" pitchFamily="-110" charset="-128"/>
                <a:cs typeface="ＭＳ Ｐゴシック" pitchFamily="-110" charset="-128"/>
              </a:rPr>
              <a:t>(</a:t>
            </a:r>
            <a:r>
              <a:rPr lang="en-GB" dirty="0">
                <a:ea typeface="ＭＳ Ｐゴシック" pitchFamily="-110" charset="-128"/>
                <a:cs typeface="ＭＳ Ｐゴシック" pitchFamily="-110" charset="-128"/>
              </a:rPr>
              <a:t>DCSF Guidance, 2007)</a:t>
            </a:r>
          </a:p>
          <a:p>
            <a:pPr marL="0" indent="0">
              <a:buNone/>
            </a:pPr>
            <a:endParaRPr lang="en-GB" dirty="0"/>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3"/>
          <p:cNvSpPr>
            <a:spLocks noGrp="1" noChangeArrowheads="1"/>
          </p:cNvSpPr>
          <p:nvPr>
            <p:ph sz="half" idx="1"/>
          </p:nvPr>
        </p:nvSpPr>
        <p:spPr>
          <a:xfrm>
            <a:off x="345675" y="752411"/>
            <a:ext cx="4038600" cy="4525963"/>
          </a:xfrm>
        </p:spPr>
        <p:txBody>
          <a:bodyPr>
            <a:normAutofit fontScale="85000" lnSpcReduction="10000"/>
          </a:bodyPr>
          <a:lstStyle/>
          <a:p>
            <a:pPr marL="0" indent="0">
              <a:buNone/>
            </a:pPr>
            <a:r>
              <a:rPr lang="en-US" sz="2600" dirty="0" smtClean="0">
                <a:latin typeface="Helvetica" pitchFamily="-110" charset="0"/>
              </a:rPr>
              <a:t>Mae </a:t>
            </a:r>
            <a:r>
              <a:rPr lang="en-US" sz="2600" dirty="0" err="1" smtClean="0">
                <a:latin typeface="Helvetica" pitchFamily="-110" charset="0"/>
              </a:rPr>
              <a:t>Cymdeithas</a:t>
            </a:r>
            <a:r>
              <a:rPr lang="en-US" sz="2600" dirty="0" smtClean="0">
                <a:latin typeface="Helvetica" pitchFamily="-110" charset="0"/>
              </a:rPr>
              <a:t> </a:t>
            </a:r>
            <a:r>
              <a:rPr lang="en-US" sz="2600" dirty="0" err="1" smtClean="0">
                <a:latin typeface="Helvetica" pitchFamily="-110" charset="0"/>
              </a:rPr>
              <a:t>Cyfarwyddwyr</a:t>
            </a:r>
            <a:r>
              <a:rPr lang="en-US" sz="2600" dirty="0" smtClean="0">
                <a:latin typeface="Helvetica" pitchFamily="-110" charset="0"/>
              </a:rPr>
              <a:t> </a:t>
            </a:r>
            <a:r>
              <a:rPr lang="en-US" sz="2600" dirty="0" err="1" smtClean="0">
                <a:latin typeface="Helvetica" pitchFamily="-110" charset="0"/>
              </a:rPr>
              <a:t>Addysg</a:t>
            </a:r>
            <a:r>
              <a:rPr lang="en-US" sz="2600" dirty="0" smtClean="0">
                <a:latin typeface="Helvetica" pitchFamily="-110" charset="0"/>
              </a:rPr>
              <a:t> </a:t>
            </a:r>
            <a:r>
              <a:rPr lang="en-US" sz="2600" dirty="0" err="1" smtClean="0">
                <a:latin typeface="Helvetica" pitchFamily="-110" charset="0"/>
              </a:rPr>
              <a:t>Cymru</a:t>
            </a:r>
            <a:r>
              <a:rPr lang="en-US" sz="2600" dirty="0" smtClean="0">
                <a:latin typeface="Helvetica" pitchFamily="-110" charset="0"/>
              </a:rPr>
              <a:t> a </a:t>
            </a:r>
            <a:r>
              <a:rPr lang="en-US" sz="2600" dirty="0" err="1" smtClean="0">
                <a:latin typeface="Helvetica" pitchFamily="-110" charset="0"/>
              </a:rPr>
              <a:t>ContinYou</a:t>
            </a:r>
            <a:r>
              <a:rPr lang="en-US" sz="2600" dirty="0" smtClean="0">
                <a:latin typeface="Helvetica" pitchFamily="-110" charset="0"/>
              </a:rPr>
              <a:t> </a:t>
            </a:r>
            <a:r>
              <a:rPr lang="en-US" sz="2600" dirty="0" err="1" smtClean="0">
                <a:latin typeface="Helvetica" pitchFamily="-110" charset="0"/>
              </a:rPr>
              <a:t>Cymru’n</a:t>
            </a:r>
            <a:r>
              <a:rPr lang="cy-GB" sz="2600" dirty="0" smtClean="0">
                <a:latin typeface="Helvetica" pitchFamily="-110" charset="0"/>
              </a:rPr>
              <a:t> </a:t>
            </a:r>
            <a:r>
              <a:rPr lang="en-US" sz="2600" dirty="0" err="1" smtClean="0">
                <a:latin typeface="Helvetica" pitchFamily="-110" charset="0"/>
              </a:rPr>
              <a:t>awyddus</a:t>
            </a:r>
            <a:r>
              <a:rPr lang="en-US" sz="2600" dirty="0" smtClean="0">
                <a:latin typeface="Helvetica" pitchFamily="-110" charset="0"/>
              </a:rPr>
              <a:t> </a:t>
            </a:r>
            <a:r>
              <a:rPr lang="en-US" sz="2600" dirty="0" err="1" smtClean="0">
                <a:latin typeface="Helvetica" pitchFamily="-110" charset="0"/>
              </a:rPr>
              <a:t>i</a:t>
            </a:r>
            <a:r>
              <a:rPr lang="en-US" sz="2600" dirty="0" smtClean="0">
                <a:latin typeface="Helvetica" pitchFamily="-110" charset="0"/>
              </a:rPr>
              <a:t> </a:t>
            </a:r>
            <a:r>
              <a:rPr lang="en-US" sz="2600" dirty="0" err="1" smtClean="0">
                <a:latin typeface="Helvetica" pitchFamily="-110" charset="0"/>
              </a:rPr>
              <a:t>lunio</a:t>
            </a:r>
            <a:r>
              <a:rPr lang="en-US" sz="2600" dirty="0" smtClean="0">
                <a:latin typeface="Helvetica" pitchFamily="-110" charset="0"/>
              </a:rPr>
              <a:t> </a:t>
            </a:r>
            <a:r>
              <a:rPr lang="en-US" sz="2600" dirty="0" err="1" smtClean="0">
                <a:latin typeface="Helvetica" pitchFamily="-110" charset="0"/>
              </a:rPr>
              <a:t>fframwaith</a:t>
            </a:r>
            <a:r>
              <a:rPr lang="en-US" sz="2600" dirty="0" smtClean="0">
                <a:latin typeface="Helvetica" pitchFamily="-110" charset="0"/>
              </a:rPr>
              <a:t> </a:t>
            </a:r>
            <a:r>
              <a:rPr lang="en-US" sz="2600" dirty="0" err="1" smtClean="0">
                <a:latin typeface="Helvetica" pitchFamily="-110" charset="0"/>
              </a:rPr>
              <a:t>ar</a:t>
            </a:r>
            <a:r>
              <a:rPr lang="en-US" sz="2600" dirty="0" smtClean="0">
                <a:latin typeface="Helvetica" pitchFamily="-110" charset="0"/>
              </a:rPr>
              <a:t> </a:t>
            </a:r>
            <a:r>
              <a:rPr lang="en-US" sz="2600" dirty="0" err="1" smtClean="0">
                <a:latin typeface="Helvetica" pitchFamily="-110" charset="0"/>
              </a:rPr>
              <a:t>gyfer</a:t>
            </a:r>
            <a:r>
              <a:rPr lang="en-US" sz="2600" dirty="0" smtClean="0">
                <a:latin typeface="Helvetica" pitchFamily="-110" charset="0"/>
              </a:rPr>
              <a:t> </a:t>
            </a:r>
            <a:r>
              <a:rPr lang="en-US" sz="2600" dirty="0" err="1" smtClean="0">
                <a:latin typeface="Helvetica" pitchFamily="-110" charset="0"/>
              </a:rPr>
              <a:t>datblygiad</a:t>
            </a:r>
            <a:r>
              <a:rPr lang="en-US" sz="2600" dirty="0" smtClean="0">
                <a:latin typeface="Helvetica" pitchFamily="-110" charset="0"/>
              </a:rPr>
              <a:t> </a:t>
            </a:r>
            <a:r>
              <a:rPr lang="en-US" sz="2600" dirty="0" err="1" smtClean="0">
                <a:latin typeface="Helvetica" pitchFamily="-110" charset="0"/>
              </a:rPr>
              <a:t>ysgolion</a:t>
            </a:r>
            <a:r>
              <a:rPr lang="en-US" sz="2600" dirty="0" smtClean="0">
                <a:latin typeface="Helvetica" pitchFamily="-110" charset="0"/>
              </a:rPr>
              <a:t> bro </a:t>
            </a:r>
            <a:r>
              <a:rPr lang="en-US" sz="2600" dirty="0" err="1" smtClean="0">
                <a:latin typeface="Helvetica" pitchFamily="-110" charset="0"/>
              </a:rPr>
              <a:t>ledled</a:t>
            </a:r>
            <a:r>
              <a:rPr lang="en-US" sz="2600" dirty="0" smtClean="0">
                <a:latin typeface="Helvetica" pitchFamily="-110" charset="0"/>
              </a:rPr>
              <a:t> </a:t>
            </a:r>
            <a:r>
              <a:rPr lang="en-US" sz="2600" dirty="0" err="1" smtClean="0">
                <a:latin typeface="Helvetica" pitchFamily="-110" charset="0"/>
              </a:rPr>
              <a:t>Cymru</a:t>
            </a:r>
            <a:r>
              <a:rPr lang="en-US" sz="2600" dirty="0" smtClean="0">
                <a:latin typeface="Helvetica" pitchFamily="-110" charset="0"/>
              </a:rPr>
              <a:t> </a:t>
            </a:r>
            <a:r>
              <a:rPr lang="en-US" sz="2600" dirty="0" smtClean="0">
                <a:latin typeface="Lucida Grande" pitchFamily="-110" charset="0"/>
              </a:rPr>
              <a:t>-</a:t>
            </a:r>
            <a:r>
              <a:rPr lang="en-US" sz="2600" dirty="0" smtClean="0">
                <a:latin typeface="Helvetica" pitchFamily="-110" charset="0"/>
              </a:rPr>
              <a:t> </a:t>
            </a:r>
            <a:r>
              <a:rPr lang="en-US" sz="2600" dirty="0" err="1" smtClean="0">
                <a:latin typeface="Helvetica" pitchFamily="-110" charset="0"/>
              </a:rPr>
              <a:t>fframwaith</a:t>
            </a:r>
            <a:r>
              <a:rPr lang="en-US" sz="2600" dirty="0" smtClean="0">
                <a:latin typeface="Helvetica" pitchFamily="-110" charset="0"/>
              </a:rPr>
              <a:t> </a:t>
            </a:r>
            <a:r>
              <a:rPr lang="en-US" sz="2600" dirty="0" err="1" smtClean="0">
                <a:latin typeface="Helvetica" pitchFamily="-110" charset="0"/>
              </a:rPr>
              <a:t>sy’n</a:t>
            </a:r>
            <a:r>
              <a:rPr lang="cy-GB" sz="2600" dirty="0" smtClean="0">
                <a:latin typeface="Helvetica" pitchFamily="-110" charset="0"/>
              </a:rPr>
              <a:t> </a:t>
            </a:r>
            <a:r>
              <a:rPr lang="en-US" sz="2600" dirty="0" err="1" smtClean="0">
                <a:latin typeface="Helvetica" pitchFamily="-110" charset="0"/>
              </a:rPr>
              <a:t>hyblyg</a:t>
            </a:r>
            <a:r>
              <a:rPr lang="en-US" sz="2600" dirty="0" smtClean="0">
                <a:latin typeface="Helvetica" pitchFamily="-110" charset="0"/>
              </a:rPr>
              <a:t> </a:t>
            </a:r>
            <a:r>
              <a:rPr lang="en-US" sz="2600" dirty="0" err="1" smtClean="0">
                <a:latin typeface="Helvetica" pitchFamily="-110" charset="0"/>
              </a:rPr>
              <a:t>ond</a:t>
            </a:r>
            <a:r>
              <a:rPr lang="en-US" sz="2600" dirty="0" smtClean="0">
                <a:latin typeface="Helvetica" pitchFamily="-110" charset="0"/>
              </a:rPr>
              <a:t> </a:t>
            </a:r>
            <a:r>
              <a:rPr lang="en-US" sz="2600" dirty="0" err="1" smtClean="0">
                <a:latin typeface="Helvetica" pitchFamily="-110" charset="0"/>
              </a:rPr>
              <a:t>eto’n</a:t>
            </a:r>
            <a:r>
              <a:rPr lang="en-US" sz="2600" dirty="0" smtClean="0">
                <a:latin typeface="Helvetica" pitchFamily="-110" charset="0"/>
              </a:rPr>
              <a:t> </a:t>
            </a:r>
            <a:r>
              <a:rPr lang="en-US" sz="2600" dirty="0" err="1" smtClean="0">
                <a:latin typeface="Helvetica" pitchFamily="-110" charset="0"/>
              </a:rPr>
              <a:t>anelu</a:t>
            </a:r>
            <a:r>
              <a:rPr lang="en-US" sz="2600" dirty="0" smtClean="0">
                <a:latin typeface="Helvetica" pitchFamily="-110" charset="0"/>
              </a:rPr>
              <a:t> </a:t>
            </a:r>
            <a:r>
              <a:rPr lang="en-US" sz="2600" dirty="0" err="1" smtClean="0">
                <a:latin typeface="Helvetica" pitchFamily="-110" charset="0"/>
              </a:rPr>
              <a:t>tuag</a:t>
            </a:r>
            <a:r>
              <a:rPr lang="en-US" sz="2600" dirty="0" smtClean="0">
                <a:latin typeface="Helvetica" pitchFamily="-110" charset="0"/>
              </a:rPr>
              <a:t> at </a:t>
            </a:r>
            <a:r>
              <a:rPr lang="en-US" sz="2600" dirty="0" err="1" smtClean="0">
                <a:latin typeface="Helvetica" pitchFamily="-110" charset="0"/>
              </a:rPr>
              <a:t>botensial</a:t>
            </a:r>
            <a:r>
              <a:rPr lang="en-US" sz="2600" dirty="0" smtClean="0">
                <a:latin typeface="Helvetica" pitchFamily="-110" charset="0"/>
              </a:rPr>
              <a:t> </a:t>
            </a:r>
            <a:r>
              <a:rPr lang="en-US" sz="2600" dirty="0" err="1" smtClean="0">
                <a:latin typeface="Helvetica" pitchFamily="-110" charset="0"/>
              </a:rPr>
              <a:t>cyflawn</a:t>
            </a:r>
            <a:r>
              <a:rPr lang="en-US" sz="2600" dirty="0" smtClean="0">
                <a:latin typeface="Helvetica" pitchFamily="-110" charset="0"/>
              </a:rPr>
              <a:t> a </a:t>
            </a:r>
            <a:r>
              <a:rPr lang="en-US" sz="2600" dirty="0" err="1" smtClean="0">
                <a:latin typeface="Helvetica" pitchFamily="-110" charset="0"/>
              </a:rPr>
              <a:t>darpariaeth</a:t>
            </a:r>
            <a:r>
              <a:rPr lang="en-US" sz="2600" dirty="0" smtClean="0">
                <a:latin typeface="Helvetica" pitchFamily="-110" charset="0"/>
              </a:rPr>
              <a:t> </a:t>
            </a:r>
            <a:r>
              <a:rPr lang="en-US" sz="2600" dirty="0" err="1" smtClean="0">
                <a:latin typeface="Helvetica" pitchFamily="-110" charset="0"/>
              </a:rPr>
              <a:t>addysgol</a:t>
            </a:r>
            <a:r>
              <a:rPr lang="en-US" sz="2600" dirty="0" smtClean="0">
                <a:latin typeface="Helvetica" pitchFamily="-110" charset="0"/>
              </a:rPr>
              <a:t> </a:t>
            </a:r>
            <a:r>
              <a:rPr lang="en-US" sz="2600" dirty="0" err="1" smtClean="0">
                <a:latin typeface="Helvetica" pitchFamily="-110" charset="0"/>
              </a:rPr>
              <a:t>eang</a:t>
            </a:r>
            <a:r>
              <a:rPr lang="en-US" sz="2600" dirty="0" smtClean="0">
                <a:latin typeface="Helvetica" pitchFamily="-110" charset="0"/>
              </a:rPr>
              <a:t>. Mae </a:t>
            </a:r>
            <a:r>
              <a:rPr lang="en-US" sz="2600" dirty="0" err="1" smtClean="0">
                <a:latin typeface="Helvetica" pitchFamily="-110" charset="0"/>
              </a:rPr>
              <a:t>hyn</a:t>
            </a:r>
            <a:r>
              <a:rPr lang="en-US" sz="2600" dirty="0" smtClean="0">
                <a:latin typeface="Helvetica" pitchFamily="-110" charset="0"/>
              </a:rPr>
              <a:t> </a:t>
            </a:r>
            <a:r>
              <a:rPr lang="en-US" sz="2600" dirty="0" err="1" smtClean="0">
                <a:latin typeface="Helvetica" pitchFamily="-110" charset="0"/>
              </a:rPr>
              <a:t>yn</a:t>
            </a:r>
            <a:r>
              <a:rPr lang="en-US" sz="2600" dirty="0" smtClean="0">
                <a:latin typeface="Helvetica" pitchFamily="-110" charset="0"/>
              </a:rPr>
              <a:t> </a:t>
            </a:r>
            <a:r>
              <a:rPr lang="en-US" sz="2600" dirty="0" err="1" smtClean="0">
                <a:latin typeface="Helvetica" pitchFamily="-110" charset="0"/>
              </a:rPr>
              <a:t>seiliedig</a:t>
            </a:r>
            <a:r>
              <a:rPr lang="en-US" sz="2600" dirty="0" smtClean="0">
                <a:latin typeface="Helvetica" pitchFamily="-110" charset="0"/>
              </a:rPr>
              <a:t> </a:t>
            </a:r>
            <a:r>
              <a:rPr lang="en-US" sz="2600" dirty="0" err="1" smtClean="0">
                <a:latin typeface="Helvetica" pitchFamily="-110" charset="0"/>
              </a:rPr>
              <a:t>ar</a:t>
            </a:r>
            <a:r>
              <a:rPr lang="en-US" sz="2600" dirty="0" smtClean="0">
                <a:latin typeface="Helvetica" pitchFamily="-110" charset="0"/>
              </a:rPr>
              <a:t> yr </a:t>
            </a:r>
            <a:r>
              <a:rPr lang="en-US" sz="2600" dirty="0" err="1" smtClean="0">
                <a:latin typeface="Helvetica" pitchFamily="-110" charset="0"/>
              </a:rPr>
              <a:t>arweiniad</a:t>
            </a:r>
            <a:r>
              <a:rPr lang="en-US" sz="2600" dirty="0" smtClean="0">
                <a:latin typeface="Helvetica" pitchFamily="-110" charset="0"/>
              </a:rPr>
              <a:t> a </a:t>
            </a:r>
            <a:r>
              <a:rPr lang="en-US" sz="2600" dirty="0" err="1" smtClean="0">
                <a:latin typeface="Helvetica" pitchFamily="-110" charset="0"/>
              </a:rPr>
              <a:t>gafwyd</a:t>
            </a:r>
            <a:r>
              <a:rPr lang="en-US" sz="2600" dirty="0" smtClean="0">
                <a:latin typeface="Helvetica" pitchFamily="-110" charset="0"/>
              </a:rPr>
              <a:t> </a:t>
            </a:r>
            <a:r>
              <a:rPr lang="en-US" sz="2600" dirty="0" err="1" smtClean="0">
                <a:latin typeface="Helvetica" pitchFamily="-110" charset="0"/>
              </a:rPr>
              <a:t>gan</a:t>
            </a:r>
            <a:r>
              <a:rPr lang="en-US" sz="2600" dirty="0" smtClean="0">
                <a:latin typeface="Helvetica" pitchFamily="-110" charset="0"/>
              </a:rPr>
              <a:t> </a:t>
            </a:r>
            <a:r>
              <a:rPr lang="en-US" sz="2600" dirty="0" err="1" smtClean="0">
                <a:latin typeface="Helvetica" pitchFamily="-110" charset="0"/>
              </a:rPr>
              <a:t>Lywodraeth</a:t>
            </a:r>
            <a:r>
              <a:rPr lang="en-US" sz="2600" dirty="0" smtClean="0">
                <a:latin typeface="Helvetica" pitchFamily="-110" charset="0"/>
              </a:rPr>
              <a:t> </a:t>
            </a:r>
            <a:r>
              <a:rPr lang="en-US" sz="2600" dirty="0" err="1" smtClean="0">
                <a:latin typeface="Helvetica" pitchFamily="-110" charset="0"/>
              </a:rPr>
              <a:t>Cynulliad</a:t>
            </a:r>
            <a:r>
              <a:rPr lang="en-US" sz="2600" dirty="0" smtClean="0">
                <a:latin typeface="Helvetica" pitchFamily="-110" charset="0"/>
              </a:rPr>
              <a:t> </a:t>
            </a:r>
            <a:r>
              <a:rPr lang="en-US" sz="2600" dirty="0" err="1" smtClean="0">
                <a:latin typeface="Helvetica" pitchFamily="-110" charset="0"/>
              </a:rPr>
              <a:t>Cymru</a:t>
            </a:r>
            <a:r>
              <a:rPr lang="en-US" sz="2600" dirty="0" smtClean="0">
                <a:latin typeface="Helvetica" pitchFamily="-110" charset="0"/>
              </a:rPr>
              <a:t> </a:t>
            </a:r>
            <a:r>
              <a:rPr lang="en-US" sz="2600" dirty="0" err="1" smtClean="0">
                <a:latin typeface="Helvetica" pitchFamily="-110" charset="0"/>
              </a:rPr>
              <a:t>yn</a:t>
            </a:r>
            <a:r>
              <a:rPr lang="en-US" sz="2600" dirty="0" smtClean="0">
                <a:latin typeface="Helvetica" pitchFamily="-110" charset="0"/>
              </a:rPr>
              <a:t> </a:t>
            </a:r>
            <a:r>
              <a:rPr lang="en-US" sz="2600" dirty="0" err="1" smtClean="0">
                <a:latin typeface="Helvetica" pitchFamily="-110" charset="0"/>
              </a:rPr>
              <a:t>Rhagfyr</a:t>
            </a:r>
            <a:r>
              <a:rPr lang="en-US" sz="2600" dirty="0" smtClean="0">
                <a:latin typeface="Helvetica" pitchFamily="-110" charset="0"/>
              </a:rPr>
              <a:t> 2003 a </a:t>
            </a:r>
            <a:r>
              <a:rPr lang="en-US" sz="2600" dirty="0" err="1" smtClean="0">
                <a:latin typeface="Helvetica" pitchFamily="-110" charset="0"/>
              </a:rPr>
              <a:t>Medi</a:t>
            </a:r>
            <a:r>
              <a:rPr lang="en-US" sz="2600" dirty="0" smtClean="0">
                <a:latin typeface="Helvetica" pitchFamily="-110" charset="0"/>
              </a:rPr>
              <a:t> 2005. </a:t>
            </a:r>
            <a:endParaRPr lang="en-GB" sz="2600" dirty="0" smtClean="0"/>
          </a:p>
          <a:p>
            <a:pPr eaLnBrk="1" hangingPunct="1"/>
            <a:endParaRPr lang="en-GB" dirty="0">
              <a:ea typeface="ＭＳ Ｐゴシック" pitchFamily="-110" charset="-128"/>
              <a:cs typeface="ＭＳ Ｐゴシック" pitchFamily="-110" charset="-128"/>
            </a:endParaRPr>
          </a:p>
        </p:txBody>
      </p:sp>
      <p:sp>
        <p:nvSpPr>
          <p:cNvPr id="2" name="Content Placeholder 1"/>
          <p:cNvSpPr>
            <a:spLocks noGrp="1"/>
          </p:cNvSpPr>
          <p:nvPr>
            <p:ph sz="half" idx="2"/>
          </p:nvPr>
        </p:nvSpPr>
        <p:spPr>
          <a:xfrm>
            <a:off x="4599755" y="752410"/>
            <a:ext cx="4038600" cy="4525963"/>
          </a:xfrm>
        </p:spPr>
        <p:txBody>
          <a:bodyPr>
            <a:normAutofit fontScale="85000" lnSpcReduction="10000"/>
          </a:bodyPr>
          <a:lstStyle/>
          <a:p>
            <a:pPr marL="0" indent="0">
              <a:buNone/>
            </a:pPr>
            <a:r>
              <a:rPr lang="en-GB" dirty="0">
                <a:ea typeface="ＭＳ Ｐゴシック" pitchFamily="-110" charset="-128"/>
                <a:cs typeface="ＭＳ Ｐゴシック" pitchFamily="-110" charset="-128"/>
              </a:rPr>
              <a:t>Working with </a:t>
            </a:r>
            <a:r>
              <a:rPr lang="en-GB" dirty="0" err="1">
                <a:ea typeface="ＭＳ Ｐゴシック" pitchFamily="-110" charset="-128"/>
                <a:cs typeface="ＭＳ Ｐゴシック" pitchFamily="-110" charset="-128"/>
              </a:rPr>
              <a:t>ContinYou</a:t>
            </a:r>
            <a:r>
              <a:rPr lang="en-GB" dirty="0">
                <a:ea typeface="ＭＳ Ｐゴシック" pitchFamily="-110" charset="-128"/>
                <a:cs typeface="ＭＳ Ｐゴシック" pitchFamily="-110" charset="-128"/>
              </a:rPr>
              <a:t> </a:t>
            </a:r>
            <a:r>
              <a:rPr lang="en-GB" dirty="0" err="1">
                <a:ea typeface="ＭＳ Ｐゴシック" pitchFamily="-110" charset="-128"/>
                <a:cs typeface="ＭＳ Ｐゴシック" pitchFamily="-110" charset="-128"/>
              </a:rPr>
              <a:t>Cymru</a:t>
            </a:r>
            <a:r>
              <a:rPr lang="en-GB" dirty="0">
                <a:ea typeface="ＭＳ Ｐゴシック" pitchFamily="-110" charset="-128"/>
                <a:cs typeface="ＭＳ Ｐゴシック" pitchFamily="-110" charset="-128"/>
              </a:rPr>
              <a:t> (a community learning charity) and the Association of Directors of Education in Wales (ADEW), the Assembly Government has developed a detailed toolkit providing case studies and detailed guidance to help local authorities, schools and partners develop ‘Community Focused Schools’.</a:t>
            </a:r>
          </a:p>
          <a:p>
            <a:pPr marL="0" indent="0">
              <a:buNone/>
            </a:pPr>
            <a:endParaRPr lang="en-GB" dirty="0"/>
          </a:p>
        </p:txBody>
      </p:sp>
      <p:sp>
        <p:nvSpPr>
          <p:cNvPr id="3" name="Title 2"/>
          <p:cNvSpPr>
            <a:spLocks noGrp="1"/>
          </p:cNvSpPr>
          <p:nvPr>
            <p:ph type="title"/>
          </p:nvPr>
        </p:nvSpPr>
        <p:spPr>
          <a:xfrm>
            <a:off x="269475" y="5715000"/>
            <a:ext cx="8229600" cy="1143000"/>
          </a:xfrm>
        </p:spPr>
        <p:txBody>
          <a:bodyPr>
            <a:normAutofit/>
          </a:bodyPr>
          <a:lstStyle/>
          <a:p>
            <a:r>
              <a:rPr lang="en-GB" sz="2000" dirty="0">
                <a:hlinkClick r:id="rId3"/>
              </a:rPr>
              <a:t>https://</a:t>
            </a:r>
            <a:r>
              <a:rPr lang="en-GB" sz="2000" dirty="0" smtClean="0">
                <a:hlinkClick r:id="rId3"/>
              </a:rPr>
              <a:t>gov.wales/sites/default/files/publications/2018-03/27-community-focused-schools.pdf</a:t>
            </a:r>
            <a:r>
              <a:rPr lang="en-GB" sz="2000" dirty="0" smtClean="0"/>
              <a:t> </a:t>
            </a:r>
            <a:endParaRPr lang="en-GB" sz="2000" dirty="0"/>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304637"/>
          </a:xfrm>
        </p:spPr>
        <p:txBody>
          <a:bodyPr>
            <a:normAutofit fontScale="90000"/>
          </a:bodyPr>
          <a:lstStyle/>
          <a:p>
            <a:r>
              <a:rPr lang="en-US" b="1" dirty="0" err="1" smtClean="0"/>
              <a:t>Difreintedd</a:t>
            </a:r>
            <a:r>
              <a:rPr lang="en-US" b="1" dirty="0" smtClean="0"/>
              <a:t> </a:t>
            </a:r>
            <a:r>
              <a:rPr lang="en-US" b="1" dirty="0" err="1" smtClean="0"/>
              <a:t>disgyblion</a:t>
            </a:r>
            <a:r>
              <a:rPr lang="en-US" b="1" dirty="0" smtClean="0"/>
              <a:t> - Mai 2014</a:t>
            </a:r>
            <a:endParaRPr lang="en-US" dirty="0"/>
          </a:p>
        </p:txBody>
      </p:sp>
      <p:sp>
        <p:nvSpPr>
          <p:cNvPr id="5" name="TextBox 4"/>
          <p:cNvSpPr txBox="1"/>
          <p:nvPr/>
        </p:nvSpPr>
        <p:spPr>
          <a:xfrm>
            <a:off x="251702" y="6385345"/>
            <a:ext cx="8900885" cy="584776"/>
          </a:xfrm>
          <a:prstGeom prst="rect">
            <a:avLst/>
          </a:prstGeom>
          <a:noFill/>
        </p:spPr>
        <p:txBody>
          <a:bodyPr wrap="square" rtlCol="0">
            <a:spAutoFit/>
          </a:bodyPr>
          <a:lstStyle/>
          <a:p>
            <a:r>
              <a:rPr lang="en-US" sz="1600" dirty="0" smtClean="0">
                <a:hlinkClick r:id="rId2"/>
              </a:rPr>
              <a:t>http://www.estyn.gov.uk/english/docViewer/309390.9/pupil-deprivation-may-2014/?navmap=30,163</a:t>
            </a:r>
            <a:r>
              <a:rPr lang="en-US" sz="1600" dirty="0" smtClean="0"/>
              <a:t>,</a:t>
            </a:r>
          </a:p>
          <a:p>
            <a:endParaRPr lang="en-US" sz="1600" dirty="0"/>
          </a:p>
        </p:txBody>
      </p:sp>
      <p:pic>
        <p:nvPicPr>
          <p:cNvPr id="6" name="Picture 5"/>
          <p:cNvPicPr>
            <a:picLocks noChangeAspect="1"/>
          </p:cNvPicPr>
          <p:nvPr/>
        </p:nvPicPr>
        <p:blipFill>
          <a:blip r:embed="rId3"/>
          <a:stretch>
            <a:fillRect/>
          </a:stretch>
        </p:blipFill>
        <p:spPr>
          <a:xfrm>
            <a:off x="1236655" y="816494"/>
            <a:ext cx="7730876" cy="5568851"/>
          </a:xfrm>
          <a:prstGeom prst="rect">
            <a:avLst/>
          </a:prstGeom>
        </p:spPr>
      </p:pic>
      <p:pic>
        <p:nvPicPr>
          <p:cNvPr id="7" name="Picture 6"/>
          <p:cNvPicPr>
            <a:picLocks noChangeAspect="1"/>
          </p:cNvPicPr>
          <p:nvPr/>
        </p:nvPicPr>
        <p:blipFill>
          <a:blip r:embed="rId4"/>
          <a:stretch>
            <a:fillRect/>
          </a:stretch>
        </p:blipFill>
        <p:spPr>
          <a:xfrm>
            <a:off x="-4068" y="2461866"/>
            <a:ext cx="1602177" cy="2272591"/>
          </a:xfrm>
          <a:prstGeom prst="rect">
            <a:avLst/>
          </a:prstGeom>
        </p:spPr>
      </p:pic>
      <p:cxnSp>
        <p:nvCxnSpPr>
          <p:cNvPr id="4" name="Straight Arrow Connector 3"/>
          <p:cNvCxnSpPr/>
          <p:nvPr/>
        </p:nvCxnSpPr>
        <p:spPr>
          <a:xfrm>
            <a:off x="457200" y="579275"/>
            <a:ext cx="265289" cy="1734947"/>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304637"/>
          </a:xfrm>
        </p:spPr>
        <p:txBody>
          <a:bodyPr>
            <a:normAutofit fontScale="90000"/>
          </a:bodyPr>
          <a:lstStyle/>
          <a:p>
            <a:r>
              <a:rPr lang="en-US" dirty="0" err="1" smtClean="0"/>
              <a:t>Estyn</a:t>
            </a:r>
            <a:r>
              <a:rPr lang="en-US" dirty="0" smtClean="0"/>
              <a:t> – Pupil Deprivation -  May 2014</a:t>
            </a:r>
            <a:endParaRPr lang="en-US" dirty="0"/>
          </a:p>
        </p:txBody>
      </p:sp>
      <p:pic>
        <p:nvPicPr>
          <p:cNvPr id="4" name="Picture 3"/>
          <p:cNvPicPr>
            <a:picLocks noChangeAspect="1"/>
          </p:cNvPicPr>
          <p:nvPr/>
        </p:nvPicPr>
        <p:blipFill>
          <a:blip r:embed="rId2"/>
          <a:stretch>
            <a:fillRect/>
          </a:stretch>
        </p:blipFill>
        <p:spPr>
          <a:xfrm>
            <a:off x="1069871" y="779095"/>
            <a:ext cx="7616929" cy="5606250"/>
          </a:xfrm>
          <a:prstGeom prst="rect">
            <a:avLst/>
          </a:prstGeom>
        </p:spPr>
      </p:pic>
      <p:sp>
        <p:nvSpPr>
          <p:cNvPr id="5" name="TextBox 4"/>
          <p:cNvSpPr txBox="1"/>
          <p:nvPr/>
        </p:nvSpPr>
        <p:spPr>
          <a:xfrm>
            <a:off x="251702" y="6385345"/>
            <a:ext cx="8900885" cy="584776"/>
          </a:xfrm>
          <a:prstGeom prst="rect">
            <a:avLst/>
          </a:prstGeom>
          <a:noFill/>
        </p:spPr>
        <p:txBody>
          <a:bodyPr wrap="square" rtlCol="0">
            <a:spAutoFit/>
          </a:bodyPr>
          <a:lstStyle/>
          <a:p>
            <a:r>
              <a:rPr lang="en-US" sz="1600" dirty="0" smtClean="0">
                <a:hlinkClick r:id="rId3"/>
              </a:rPr>
              <a:t>http://www.estyn.gov.uk/english/docViewer/309390.9/pupil-deprivation-may-2014/?navmap=30,163</a:t>
            </a:r>
            <a:r>
              <a:rPr lang="en-US" sz="1600" dirty="0" smtClean="0"/>
              <a:t>,</a:t>
            </a:r>
          </a:p>
          <a:p>
            <a:endParaRPr lang="en-US" sz="1600" dirty="0"/>
          </a:p>
        </p:txBody>
      </p:sp>
      <p:pic>
        <p:nvPicPr>
          <p:cNvPr id="6" name="Picture 5"/>
          <p:cNvPicPr>
            <a:picLocks noChangeAspect="1"/>
          </p:cNvPicPr>
          <p:nvPr/>
        </p:nvPicPr>
        <p:blipFill>
          <a:blip r:embed="rId4"/>
          <a:stretch>
            <a:fillRect/>
          </a:stretch>
        </p:blipFill>
        <p:spPr>
          <a:xfrm>
            <a:off x="33423" y="2896322"/>
            <a:ext cx="1790700" cy="2540000"/>
          </a:xfrm>
          <a:prstGeom prst="rect">
            <a:avLst/>
          </a:prstGeom>
        </p:spPr>
      </p:pic>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Estyn Deprivation Ysgol Hebert Thompson.mov">
            <a:hlinkClick r:id="" action="ppaction://media"/>
          </p:cNvPr>
          <p:cNvPicPr/>
          <p:nvPr>
            <a:videoFile r:link="rId2"/>
            <p:extLst>
              <p:ext uri="{DAA4B4D4-6D71-4841-9C94-3DE7FCFB9230}">
                <p14:media xmlns:p14="http://schemas.microsoft.com/office/powerpoint/2010/main" r:link="rId1"/>
              </p:ext>
            </p:extLst>
          </p:nvPr>
        </p:nvPicPr>
        <p:blipFill>
          <a:blip r:embed="rId4"/>
          <a:stretch>
            <a:fillRect/>
          </a:stretch>
        </p:blipFill>
        <p:spPr>
          <a:xfrm>
            <a:off x="248281" y="124599"/>
            <a:ext cx="9144000" cy="5715000"/>
          </a:xfrm>
          <a:prstGeom prst="rect">
            <a:avLst/>
          </a:prstGeom>
        </p:spPr>
      </p:pic>
      <p:pic>
        <p:nvPicPr>
          <p:cNvPr id="3" name="Picture 2" descr="task.png"/>
          <p:cNvPicPr>
            <a:picLocks noChangeAspect="1"/>
          </p:cNvPicPr>
          <p:nvPr/>
        </p:nvPicPr>
        <p:blipFill>
          <a:blip r:embed="rId5"/>
          <a:stretch>
            <a:fillRect/>
          </a:stretch>
        </p:blipFill>
        <p:spPr>
          <a:xfrm>
            <a:off x="7352660" y="4943929"/>
            <a:ext cx="1791340" cy="1791340"/>
          </a:xfrm>
          <a:prstGeom prst="rect">
            <a:avLst/>
          </a:prstGeom>
        </p:spPr>
      </p:pic>
      <p:sp>
        <p:nvSpPr>
          <p:cNvPr id="5" name="Rectangle 4"/>
          <p:cNvSpPr/>
          <p:nvPr/>
        </p:nvSpPr>
        <p:spPr>
          <a:xfrm>
            <a:off x="1165708" y="5981732"/>
            <a:ext cx="5434927" cy="369332"/>
          </a:xfrm>
          <a:prstGeom prst="rect">
            <a:avLst/>
          </a:prstGeom>
        </p:spPr>
        <p:txBody>
          <a:bodyPr wrap="square">
            <a:spAutoFit/>
          </a:bodyPr>
          <a:lstStyle/>
          <a:p>
            <a:r>
              <a:rPr lang="en-GB" dirty="0">
                <a:hlinkClick r:id="rId6"/>
              </a:rPr>
              <a:t>https://</a:t>
            </a:r>
            <a:r>
              <a:rPr lang="en-GB" dirty="0" smtClean="0">
                <a:hlinkClick r:id="rId6"/>
              </a:rPr>
              <a:t>www.youtube.com/watch?v=KewQ4IDyeek</a:t>
            </a:r>
            <a:r>
              <a:rPr lang="en-GB" dirty="0" smtClean="0"/>
              <a:t> </a:t>
            </a:r>
            <a:endParaRPr lang="en-GB" dirty="0"/>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p:cTn id="7" fill="hold" display="0">
                  <p:stCondLst>
                    <p:cond delay="indefinite"/>
                  </p:stCondLst>
                  <p:endCondLst>
                    <p:cond evt="onNext" delay="0">
                      <p:tgtEl>
                        <p:sldTgt/>
                      </p:tgtEl>
                    </p:cond>
                    <p:cond evt="onPrev" delay="0">
                      <p:tgtEl>
                        <p:sldTgt/>
                      </p:tgtEl>
                    </p:cond>
                  </p:endCondLst>
                </p:cTn>
                <p:tgtEl>
                  <p:spTgt spid="4"/>
                </p:tgtEl>
              </p:cMediaNode>
            </p:vide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Ysgol y Castell Deprivation Case study.mov">
            <a:hlinkClick r:id="" action="ppaction://media"/>
          </p:cNvPr>
          <p:cNvPicPr/>
          <p:nvPr>
            <a:videoFile r:link="rId2"/>
            <p:extLst>
              <p:ext uri="{DAA4B4D4-6D71-4841-9C94-3DE7FCFB9230}">
                <p14:media xmlns:p14="http://schemas.microsoft.com/office/powerpoint/2010/main" r:link="rId1"/>
              </p:ext>
            </p:extLst>
          </p:nvPr>
        </p:nvPicPr>
        <p:blipFill>
          <a:blip r:embed="rId4"/>
          <a:stretch>
            <a:fillRect/>
          </a:stretch>
        </p:blipFill>
        <p:spPr>
          <a:xfrm>
            <a:off x="0" y="571500"/>
            <a:ext cx="9144000" cy="5715000"/>
          </a:xfrm>
          <a:prstGeom prst="rect">
            <a:avLst/>
          </a:prstGeom>
        </p:spPr>
      </p:pic>
      <p:pic>
        <p:nvPicPr>
          <p:cNvPr id="3" name="Picture 2" descr="task.png"/>
          <p:cNvPicPr>
            <a:picLocks noChangeAspect="1"/>
          </p:cNvPicPr>
          <p:nvPr/>
        </p:nvPicPr>
        <p:blipFill>
          <a:blip r:embed="rId5"/>
          <a:stretch>
            <a:fillRect/>
          </a:stretch>
        </p:blipFill>
        <p:spPr>
          <a:xfrm>
            <a:off x="7352660" y="4876195"/>
            <a:ext cx="1791340" cy="1791340"/>
          </a:xfrm>
          <a:prstGeom prst="rect">
            <a:avLst/>
          </a:prstGeom>
        </p:spPr>
      </p:pic>
      <p:sp>
        <p:nvSpPr>
          <p:cNvPr id="2" name="Rectangle 1"/>
          <p:cNvSpPr/>
          <p:nvPr/>
        </p:nvSpPr>
        <p:spPr>
          <a:xfrm>
            <a:off x="541866" y="190465"/>
            <a:ext cx="8376356" cy="307777"/>
          </a:xfrm>
          <a:prstGeom prst="rect">
            <a:avLst/>
          </a:prstGeom>
        </p:spPr>
        <p:txBody>
          <a:bodyPr wrap="square">
            <a:spAutoFit/>
          </a:bodyPr>
          <a:lstStyle/>
          <a:p>
            <a:r>
              <a:rPr lang="en-US" sz="1400" dirty="0">
                <a:hlinkClick r:id="rId6"/>
              </a:rPr>
              <a:t>https://</a:t>
            </a:r>
            <a:r>
              <a:rPr lang="en-US" sz="1400" dirty="0" smtClean="0">
                <a:hlinkClick r:id="rId6"/>
              </a:rPr>
              <a:t>www.youtube.com/watch?v=4IKo3qUhrio</a:t>
            </a:r>
            <a:r>
              <a:rPr lang="en-US" sz="1400" dirty="0" smtClean="0"/>
              <a:t> </a:t>
            </a:r>
            <a:endParaRPr lang="en-US" dirty="0"/>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p:cTn id="7" fill="hold" display="0">
                  <p:stCondLst>
                    <p:cond delay="indefinite"/>
                  </p:stCondLst>
                  <p:endCondLst>
                    <p:cond evt="onNext" delay="0">
                      <p:tgtEl>
                        <p:sldTgt/>
                      </p:tgtEl>
                    </p:cond>
                    <p:cond evt="onPrev" delay="0">
                      <p:tgtEl>
                        <p:sldTgt/>
                      </p:tgtEl>
                    </p:cond>
                  </p:endCondLst>
                </p:cTn>
                <p:tgtEl>
                  <p:spTgt spid="4"/>
                </p:tgtEl>
              </p:cMediaNode>
            </p:vide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AutoShape 2"/>
          <p:cNvSpPr>
            <a:spLocks noGrp="1" noChangeArrowheads="1"/>
          </p:cNvSpPr>
          <p:nvPr>
            <p:ph type="title"/>
          </p:nvPr>
        </p:nvSpPr>
        <p:spPr/>
        <p:txBody>
          <a:bodyPr>
            <a:normAutofit fontScale="90000"/>
          </a:bodyPr>
          <a:lstStyle/>
          <a:p>
            <a:r>
              <a:rPr lang="en-GB" dirty="0">
                <a:ea typeface="ＭＳ Ｐゴシック" pitchFamily="-110" charset="-128"/>
                <a:cs typeface="ＭＳ Ｐゴシック" pitchFamily="-110" charset="-128"/>
              </a:rPr>
              <a:t>The Learning Country (2001</a:t>
            </a:r>
            <a:r>
              <a:rPr lang="en-GB" dirty="0" smtClean="0">
                <a:ea typeface="ＭＳ Ｐゴシック" pitchFamily="-110" charset="-128"/>
                <a:cs typeface="ＭＳ Ｐゴシック" pitchFamily="-110" charset="-128"/>
              </a:rPr>
              <a:t>)</a:t>
            </a:r>
            <a:br>
              <a:rPr lang="en-GB" dirty="0" smtClean="0">
                <a:ea typeface="ＭＳ Ｐゴシック" pitchFamily="-110" charset="-128"/>
                <a:cs typeface="ＭＳ Ｐゴシック" pitchFamily="-110" charset="-128"/>
              </a:rPr>
            </a:br>
            <a:r>
              <a:rPr lang="en-US" dirty="0" smtClean="0">
                <a:latin typeface="Helvetica" pitchFamily="-110" charset="0"/>
              </a:rPr>
              <a:t>“Y </a:t>
            </a:r>
            <a:r>
              <a:rPr lang="en-US" dirty="0" err="1" smtClean="0">
                <a:latin typeface="Helvetica" pitchFamily="-110" charset="0"/>
              </a:rPr>
              <a:t>Wlad</a:t>
            </a:r>
            <a:r>
              <a:rPr lang="en-US" dirty="0" smtClean="0">
                <a:latin typeface="Helvetica" pitchFamily="-110" charset="0"/>
              </a:rPr>
              <a:t> </a:t>
            </a:r>
            <a:r>
              <a:rPr lang="en-US" dirty="0" err="1" smtClean="0">
                <a:latin typeface="Helvetica" pitchFamily="-110" charset="0"/>
              </a:rPr>
              <a:t>sy</a:t>
            </a:r>
            <a:r>
              <a:rPr lang="cy-GB" dirty="0" smtClean="0">
                <a:latin typeface="Helvetica" pitchFamily="-110" charset="0"/>
                <a:ea typeface="ヒラギノ角ゴ ProN W3" pitchFamily="-110" charset="-128"/>
                <a:cs typeface="ヒラギノ角ゴ ProN W3" pitchFamily="-110" charset="-128"/>
              </a:rPr>
              <a:t>’n</a:t>
            </a:r>
            <a:r>
              <a:rPr lang="cy-GB" dirty="0" smtClean="0">
                <a:latin typeface="Helvetica" pitchFamily="-110" charset="0"/>
              </a:rPr>
              <a:t> </a:t>
            </a:r>
            <a:r>
              <a:rPr lang="en-US" dirty="0" err="1" smtClean="0">
                <a:latin typeface="Helvetica" pitchFamily="-110" charset="0"/>
              </a:rPr>
              <a:t>Dysgu</a:t>
            </a:r>
            <a:r>
              <a:rPr lang="en-US" dirty="0" smtClean="0">
                <a:latin typeface="Helvetica" pitchFamily="-110" charset="0"/>
              </a:rPr>
              <a:t>” </a:t>
            </a:r>
            <a:r>
              <a:rPr lang="en-GB" dirty="0" smtClean="0"/>
              <a:t>(2001)</a:t>
            </a:r>
            <a:endParaRPr lang="en-GB" dirty="0">
              <a:ea typeface="ＭＳ Ｐゴシック" pitchFamily="-110" charset="-128"/>
              <a:cs typeface="ＭＳ Ｐゴシック" pitchFamily="-110" charset="-128"/>
            </a:endParaRPr>
          </a:p>
        </p:txBody>
      </p:sp>
      <p:sp>
        <p:nvSpPr>
          <p:cNvPr id="14339" name="Rectangle 3"/>
          <p:cNvSpPr>
            <a:spLocks noGrp="1" noChangeArrowheads="1"/>
          </p:cNvSpPr>
          <p:nvPr>
            <p:ph sz="half" idx="1"/>
          </p:nvPr>
        </p:nvSpPr>
        <p:spPr>
          <a:xfrm>
            <a:off x="457200" y="2184009"/>
            <a:ext cx="4038600" cy="4525963"/>
          </a:xfrm>
        </p:spPr>
        <p:txBody>
          <a:bodyPr>
            <a:normAutofit fontScale="77500" lnSpcReduction="20000"/>
          </a:bodyPr>
          <a:lstStyle/>
          <a:p>
            <a:pPr eaLnBrk="1" hangingPunct="1">
              <a:lnSpc>
                <a:spcPct val="80000"/>
              </a:lnSpc>
              <a:buFont typeface="Wingdings" pitchFamily="-110" charset="2"/>
              <a:buNone/>
            </a:pPr>
            <a:r>
              <a:rPr lang="en-GB" sz="1600" dirty="0">
                <a:ea typeface="ＭＳ Ｐゴシック" pitchFamily="-110" charset="-128"/>
                <a:cs typeface="ＭＳ Ｐゴシック" pitchFamily="-110" charset="-128"/>
              </a:rPr>
              <a:t>	</a:t>
            </a:r>
            <a:endParaRPr lang="en-GB" sz="1600" dirty="0" smtClean="0"/>
          </a:p>
          <a:p>
            <a:pPr>
              <a:lnSpc>
                <a:spcPct val="80000"/>
              </a:lnSpc>
              <a:buNone/>
            </a:pPr>
            <a:r>
              <a:rPr lang="en-GB" sz="2000" dirty="0" smtClean="0"/>
              <a:t>	</a:t>
            </a:r>
            <a:r>
              <a:rPr lang="en-GB" sz="2600" dirty="0" smtClean="0"/>
              <a:t>“</a:t>
            </a:r>
            <a:r>
              <a:rPr lang="en-US" sz="2600" dirty="0" err="1" smtClean="0">
                <a:latin typeface="Helvetica" pitchFamily="-110" charset="0"/>
              </a:rPr>
              <a:t>Rydym</a:t>
            </a:r>
            <a:r>
              <a:rPr lang="en-US" sz="2600" dirty="0" smtClean="0">
                <a:latin typeface="Helvetica" pitchFamily="-110" charset="0"/>
              </a:rPr>
              <a:t> am weld </a:t>
            </a:r>
            <a:r>
              <a:rPr lang="en-US" sz="2600" dirty="0" err="1" smtClean="0">
                <a:latin typeface="Helvetica" pitchFamily="-110" charset="0"/>
              </a:rPr>
              <a:t>perthynas</a:t>
            </a:r>
            <a:r>
              <a:rPr lang="en-US" sz="2600" dirty="0" smtClean="0">
                <a:latin typeface="Helvetica" pitchFamily="-110" charset="0"/>
              </a:rPr>
              <a:t> </a:t>
            </a:r>
            <a:r>
              <a:rPr lang="en-US" sz="2600" dirty="0" err="1" smtClean="0">
                <a:latin typeface="Helvetica" pitchFamily="-110" charset="0"/>
              </a:rPr>
              <a:t>agosach</a:t>
            </a:r>
            <a:r>
              <a:rPr lang="en-US" sz="2600" dirty="0" smtClean="0">
                <a:latin typeface="Helvetica" pitchFamily="-110" charset="0"/>
              </a:rPr>
              <a:t> </a:t>
            </a:r>
            <a:r>
              <a:rPr lang="en-US" sz="2600" dirty="0" err="1" smtClean="0">
                <a:latin typeface="Helvetica" pitchFamily="-110" charset="0"/>
              </a:rPr>
              <a:t>o</a:t>
            </a:r>
            <a:r>
              <a:rPr lang="en-US" sz="2600" dirty="0" smtClean="0">
                <a:latin typeface="Helvetica" pitchFamily="-110" charset="0"/>
              </a:rPr>
              <a:t> </a:t>
            </a:r>
            <a:r>
              <a:rPr lang="en-US" sz="2600" dirty="0" err="1" smtClean="0">
                <a:latin typeface="Helvetica" pitchFamily="-110" charset="0"/>
              </a:rPr>
              <a:t>lawer</a:t>
            </a:r>
            <a:r>
              <a:rPr lang="en-US" sz="2600" dirty="0" smtClean="0">
                <a:latin typeface="Helvetica" pitchFamily="-110" charset="0"/>
              </a:rPr>
              <a:t> </a:t>
            </a:r>
            <a:r>
              <a:rPr lang="en-US" sz="2600" dirty="0" err="1" smtClean="0">
                <a:latin typeface="Helvetica" pitchFamily="-110" charset="0"/>
              </a:rPr>
              <a:t>rhwng</a:t>
            </a:r>
            <a:r>
              <a:rPr lang="en-US" sz="2600" dirty="0" smtClean="0">
                <a:latin typeface="Helvetica" pitchFamily="-110" charset="0"/>
              </a:rPr>
              <a:t> </a:t>
            </a:r>
            <a:r>
              <a:rPr lang="en-US" sz="2600" dirty="0" err="1" smtClean="0">
                <a:latin typeface="Helvetica" pitchFamily="-110" charset="0"/>
              </a:rPr>
              <a:t>ysgolion</a:t>
            </a:r>
            <a:r>
              <a:rPr lang="en-US" sz="2600" dirty="0" smtClean="0">
                <a:latin typeface="Helvetica" pitchFamily="-110" charset="0"/>
              </a:rPr>
              <a:t> a</a:t>
            </a:r>
            <a:r>
              <a:rPr lang="cy-GB" sz="2600" dirty="0" smtClean="0">
                <a:latin typeface="Helvetica" pitchFamily="-110" charset="0"/>
                <a:ea typeface="ヒラギノ角ゴ ProN W3" pitchFamily="-110" charset="-128"/>
                <a:cs typeface="ヒラギノ角ゴ ProN W3" pitchFamily="-110" charset="-128"/>
              </a:rPr>
              <a:t>’u</a:t>
            </a:r>
            <a:r>
              <a:rPr lang="cy-GB" sz="2600" dirty="0" smtClean="0">
                <a:latin typeface="Helvetica" pitchFamily="-110" charset="0"/>
              </a:rPr>
              <a:t> </a:t>
            </a:r>
            <a:r>
              <a:rPr lang="en-US" sz="2600" dirty="0" err="1" smtClean="0">
                <a:latin typeface="Helvetica" pitchFamily="-110" charset="0"/>
              </a:rPr>
              <a:t>cymunedau</a:t>
            </a:r>
            <a:r>
              <a:rPr lang="en-US" sz="2600" dirty="0" smtClean="0">
                <a:latin typeface="Helvetica" pitchFamily="-110" charset="0"/>
              </a:rPr>
              <a:t> </a:t>
            </a:r>
            <a:r>
              <a:rPr lang="en-US" sz="2600" dirty="0" err="1" smtClean="0">
                <a:latin typeface="Helvetica" pitchFamily="-110" charset="0"/>
              </a:rPr>
              <a:t>y</a:t>
            </a:r>
            <a:r>
              <a:rPr lang="en-US" sz="2600" dirty="0" smtClean="0">
                <a:latin typeface="Helvetica" pitchFamily="-110" charset="0"/>
              </a:rPr>
              <a:t> </a:t>
            </a:r>
            <a:r>
              <a:rPr lang="en-US" sz="2600" dirty="0" err="1" smtClean="0">
                <a:latin typeface="Helvetica" pitchFamily="-110" charset="0"/>
              </a:rPr>
              <a:t>maent</a:t>
            </a:r>
            <a:r>
              <a:rPr lang="en-US" sz="2600" dirty="0" smtClean="0">
                <a:latin typeface="Helvetica" pitchFamily="-110" charset="0"/>
              </a:rPr>
              <a:t> </a:t>
            </a:r>
            <a:r>
              <a:rPr lang="en-US" sz="2600" dirty="0" err="1" smtClean="0">
                <a:latin typeface="Helvetica" pitchFamily="-110" charset="0"/>
              </a:rPr>
              <a:t>yn</a:t>
            </a:r>
            <a:r>
              <a:rPr lang="en-US" sz="2600" dirty="0" smtClean="0">
                <a:latin typeface="Helvetica" pitchFamily="-110" charset="0"/>
              </a:rPr>
              <a:t> </a:t>
            </a:r>
            <a:r>
              <a:rPr lang="en-US" sz="2600" dirty="0" err="1" smtClean="0">
                <a:latin typeface="Helvetica" pitchFamily="-110" charset="0"/>
              </a:rPr>
              <a:t>eu</a:t>
            </a:r>
            <a:r>
              <a:rPr lang="en-US" sz="2600" dirty="0" smtClean="0">
                <a:latin typeface="Helvetica" pitchFamily="-110" charset="0"/>
              </a:rPr>
              <a:t> </a:t>
            </a:r>
            <a:r>
              <a:rPr lang="en-US" sz="2600" dirty="0" err="1" smtClean="0">
                <a:latin typeface="Helvetica" pitchFamily="-110" charset="0"/>
              </a:rPr>
              <a:t>gwasanaethu</a:t>
            </a:r>
            <a:r>
              <a:rPr lang="en-US" sz="2600" dirty="0" smtClean="0">
                <a:latin typeface="Helvetica" pitchFamily="-110" charset="0"/>
              </a:rPr>
              <a:t>. </a:t>
            </a:r>
            <a:r>
              <a:rPr lang="en-US" sz="2600" dirty="0" err="1" smtClean="0">
                <a:latin typeface="Helvetica" pitchFamily="-110" charset="0"/>
              </a:rPr>
              <a:t>Rydym</a:t>
            </a:r>
            <a:r>
              <a:rPr lang="en-US" sz="2600" dirty="0" smtClean="0">
                <a:latin typeface="Helvetica" pitchFamily="-110" charset="0"/>
              </a:rPr>
              <a:t> am </a:t>
            </a:r>
            <a:r>
              <a:rPr lang="en-US" sz="2600" dirty="0" err="1" smtClean="0">
                <a:latin typeface="Helvetica" pitchFamily="-110" charset="0"/>
              </a:rPr>
              <a:t>i</a:t>
            </a:r>
            <a:r>
              <a:rPr lang="en-US" sz="2600" dirty="0" smtClean="0">
                <a:latin typeface="Helvetica" pitchFamily="-110" charset="0"/>
              </a:rPr>
              <a:t> </a:t>
            </a:r>
            <a:r>
              <a:rPr lang="en-US" sz="2600" dirty="0" err="1" smtClean="0">
                <a:latin typeface="Helvetica" pitchFamily="-110" charset="0"/>
              </a:rPr>
              <a:t>ysgolion</a:t>
            </a:r>
            <a:r>
              <a:rPr lang="en-US" sz="2600" dirty="0" smtClean="0">
                <a:latin typeface="Helvetica" pitchFamily="-110" charset="0"/>
              </a:rPr>
              <a:t> </a:t>
            </a:r>
            <a:r>
              <a:rPr lang="en-US" sz="2600" dirty="0" err="1" smtClean="0">
                <a:latin typeface="Helvetica" pitchFamily="-110" charset="0"/>
              </a:rPr>
              <a:t>weithredu</a:t>
            </a:r>
            <a:r>
              <a:rPr lang="en-US" sz="2600" dirty="0" smtClean="0">
                <a:latin typeface="Helvetica" pitchFamily="-110" charset="0"/>
              </a:rPr>
              <a:t> </a:t>
            </a:r>
            <a:r>
              <a:rPr lang="en-US" sz="2600" dirty="0" err="1" smtClean="0">
                <a:latin typeface="Helvetica" pitchFamily="-110" charset="0"/>
              </a:rPr>
              <a:t>fel</a:t>
            </a:r>
            <a:r>
              <a:rPr lang="en-US" sz="2600" dirty="0" smtClean="0">
                <a:latin typeface="Helvetica" pitchFamily="-110" charset="0"/>
              </a:rPr>
              <a:t> </a:t>
            </a:r>
            <a:r>
              <a:rPr lang="en-US" sz="2600" dirty="0" err="1" smtClean="0">
                <a:latin typeface="Helvetica" pitchFamily="-110" charset="0"/>
              </a:rPr>
              <a:t>adnodd</a:t>
            </a:r>
            <a:r>
              <a:rPr lang="en-US" sz="2600" dirty="0" smtClean="0">
                <a:latin typeface="Helvetica" pitchFamily="-110" charset="0"/>
              </a:rPr>
              <a:t> </a:t>
            </a:r>
            <a:r>
              <a:rPr lang="en-US" sz="2600" dirty="0" err="1" smtClean="0">
                <a:latin typeface="Helvetica" pitchFamily="-110" charset="0"/>
              </a:rPr>
              <a:t>yn</a:t>
            </a:r>
            <a:r>
              <a:rPr lang="en-US" sz="2600" dirty="0" smtClean="0">
                <a:latin typeface="Helvetica" pitchFamily="-110" charset="0"/>
              </a:rPr>
              <a:t> </a:t>
            </a:r>
            <a:r>
              <a:rPr lang="en-US" sz="2600" dirty="0" err="1" smtClean="0">
                <a:latin typeface="Helvetica" pitchFamily="-110" charset="0"/>
              </a:rPr>
              <a:t>y</a:t>
            </a:r>
            <a:r>
              <a:rPr lang="en-US" sz="2600" dirty="0" smtClean="0">
                <a:latin typeface="Helvetica" pitchFamily="-110" charset="0"/>
              </a:rPr>
              <a:t> </a:t>
            </a:r>
            <a:r>
              <a:rPr lang="en-US" sz="2600" dirty="0" err="1" smtClean="0">
                <a:latin typeface="Helvetica" pitchFamily="-110" charset="0"/>
              </a:rPr>
              <a:t>gymuned</a:t>
            </a:r>
            <a:r>
              <a:rPr lang="en-US" sz="2600" dirty="0" smtClean="0">
                <a:latin typeface="Helvetica" pitchFamily="-110" charset="0"/>
              </a:rPr>
              <a:t> </a:t>
            </a:r>
            <a:r>
              <a:rPr lang="en-US" sz="2600" dirty="0" smtClean="0">
                <a:latin typeface="Lucida Grande" pitchFamily="-110" charset="0"/>
              </a:rPr>
              <a:t>-</a:t>
            </a:r>
            <a:r>
              <a:rPr lang="en-US" sz="2600" dirty="0" smtClean="0">
                <a:latin typeface="Helvetica" pitchFamily="-110" charset="0"/>
              </a:rPr>
              <a:t> </a:t>
            </a:r>
            <a:r>
              <a:rPr lang="en-US" sz="2600" dirty="0" err="1" smtClean="0">
                <a:latin typeface="Helvetica" pitchFamily="-110" charset="0"/>
              </a:rPr>
              <a:t>nid</a:t>
            </a:r>
            <a:r>
              <a:rPr lang="en-US" sz="2600" dirty="0" smtClean="0">
                <a:latin typeface="Helvetica" pitchFamily="-110" charset="0"/>
              </a:rPr>
              <a:t> </a:t>
            </a:r>
            <a:r>
              <a:rPr lang="en-US" sz="2600" dirty="0" err="1" smtClean="0">
                <a:latin typeface="Helvetica" pitchFamily="-110" charset="0"/>
              </a:rPr>
              <a:t>yn</a:t>
            </a:r>
            <a:r>
              <a:rPr lang="en-US" sz="2600" dirty="0" smtClean="0">
                <a:latin typeface="Helvetica" pitchFamily="-110" charset="0"/>
              </a:rPr>
              <a:t> </a:t>
            </a:r>
            <a:r>
              <a:rPr lang="en-US" sz="2600" dirty="0" err="1" smtClean="0">
                <a:latin typeface="Helvetica" pitchFamily="-110" charset="0"/>
              </a:rPr>
              <a:t>ystod</a:t>
            </a:r>
            <a:r>
              <a:rPr lang="en-US" sz="2600" dirty="0" smtClean="0">
                <a:latin typeface="Helvetica" pitchFamily="-110" charset="0"/>
              </a:rPr>
              <a:t> </a:t>
            </a:r>
            <a:r>
              <a:rPr lang="en-US" sz="2600" dirty="0" err="1" smtClean="0">
                <a:latin typeface="Helvetica" pitchFamily="-110" charset="0"/>
              </a:rPr>
              <a:t>oriau</a:t>
            </a:r>
            <a:r>
              <a:rPr lang="en-US" sz="2600" dirty="0" smtClean="0">
                <a:latin typeface="Helvetica" pitchFamily="-110" charset="0"/>
              </a:rPr>
              <a:t> </a:t>
            </a:r>
            <a:r>
              <a:rPr lang="en-US" sz="2600" dirty="0" err="1" smtClean="0">
                <a:latin typeface="Helvetica" pitchFamily="-110" charset="0"/>
              </a:rPr>
              <a:t>ysgol</a:t>
            </a:r>
            <a:r>
              <a:rPr lang="en-US" sz="2600" dirty="0" smtClean="0">
                <a:latin typeface="Helvetica" pitchFamily="-110" charset="0"/>
              </a:rPr>
              <a:t> </a:t>
            </a:r>
            <a:r>
              <a:rPr lang="en-US" sz="2600" dirty="0" err="1" smtClean="0">
                <a:latin typeface="Helvetica" pitchFamily="-110" charset="0"/>
              </a:rPr>
              <a:t>yn</a:t>
            </a:r>
            <a:r>
              <a:rPr lang="en-US" sz="2600" dirty="0" smtClean="0">
                <a:latin typeface="Helvetica" pitchFamily="-110" charset="0"/>
              </a:rPr>
              <a:t> </a:t>
            </a:r>
            <a:r>
              <a:rPr lang="en-US" sz="2600" dirty="0" err="1" smtClean="0">
                <a:latin typeface="Helvetica" pitchFamily="-110" charset="0"/>
              </a:rPr>
              <a:t>unig</a:t>
            </a:r>
            <a:r>
              <a:rPr lang="en-US" sz="2600" dirty="0" smtClean="0">
                <a:latin typeface="Helvetica" pitchFamily="-110" charset="0"/>
              </a:rPr>
              <a:t> </a:t>
            </a:r>
            <a:r>
              <a:rPr lang="en-US" sz="2600" dirty="0" err="1" smtClean="0">
                <a:latin typeface="Helvetica" pitchFamily="-110" charset="0"/>
              </a:rPr>
              <a:t>ond</a:t>
            </a:r>
            <a:r>
              <a:rPr lang="en-US" sz="2600" dirty="0" smtClean="0">
                <a:latin typeface="Helvetica" pitchFamily="-110" charset="0"/>
              </a:rPr>
              <a:t> </a:t>
            </a:r>
            <a:r>
              <a:rPr lang="en-US" sz="2600" dirty="0" err="1" smtClean="0">
                <a:latin typeface="Helvetica" pitchFamily="-110" charset="0"/>
              </a:rPr>
              <a:t>y</a:t>
            </a:r>
            <a:r>
              <a:rPr lang="en-US" sz="2600" dirty="0" smtClean="0">
                <a:latin typeface="Helvetica" pitchFamily="-110" charset="0"/>
              </a:rPr>
              <a:t> </a:t>
            </a:r>
            <a:r>
              <a:rPr lang="en-US" sz="2600" dirty="0" err="1" smtClean="0">
                <a:latin typeface="Helvetica" pitchFamily="-110" charset="0"/>
              </a:rPr>
              <a:t>tu</a:t>
            </a:r>
            <a:r>
              <a:rPr lang="en-US" sz="2600" dirty="0" smtClean="0">
                <a:latin typeface="Helvetica" pitchFamily="-110" charset="0"/>
              </a:rPr>
              <a:t> </a:t>
            </a:r>
            <a:r>
              <a:rPr lang="en-US" sz="2600" dirty="0" err="1" smtClean="0">
                <a:latin typeface="Helvetica" pitchFamily="-110" charset="0"/>
              </a:rPr>
              <a:t>allan</a:t>
            </a:r>
            <a:r>
              <a:rPr lang="en-US" sz="2600" dirty="0" smtClean="0">
                <a:latin typeface="Helvetica" pitchFamily="-110" charset="0"/>
              </a:rPr>
              <a:t> </a:t>
            </a:r>
            <a:r>
              <a:rPr lang="en-US" sz="2600" dirty="0" err="1" smtClean="0">
                <a:latin typeface="Helvetica" pitchFamily="-110" charset="0"/>
              </a:rPr>
              <a:t>i</a:t>
            </a:r>
            <a:r>
              <a:rPr lang="en-US" sz="2600" dirty="0" smtClean="0">
                <a:latin typeface="Helvetica" pitchFamily="-110" charset="0"/>
              </a:rPr>
              <a:t> </a:t>
            </a:r>
            <a:r>
              <a:rPr lang="en-US" sz="2600" dirty="0" err="1" smtClean="0">
                <a:latin typeface="Helvetica" pitchFamily="-110" charset="0"/>
              </a:rPr>
              <a:t>oriau</a:t>
            </a:r>
            <a:r>
              <a:rPr lang="en-US" sz="2600" dirty="0" smtClean="0">
                <a:latin typeface="Helvetica" pitchFamily="-110" charset="0"/>
              </a:rPr>
              <a:t> </a:t>
            </a:r>
            <a:r>
              <a:rPr lang="en-US" sz="2600" dirty="0" err="1" smtClean="0">
                <a:latin typeface="Helvetica" pitchFamily="-110" charset="0"/>
              </a:rPr>
              <a:t>ysgol</a:t>
            </a:r>
            <a:r>
              <a:rPr lang="en-US" sz="2600" dirty="0" smtClean="0">
                <a:latin typeface="Helvetica" pitchFamily="-110" charset="0"/>
              </a:rPr>
              <a:t> ac </a:t>
            </a:r>
            <a:r>
              <a:rPr lang="en-US" sz="2600" dirty="0" err="1" smtClean="0">
                <a:latin typeface="Helvetica" pitchFamily="-110" charset="0"/>
              </a:rPr>
              <a:t>yn</a:t>
            </a:r>
            <a:r>
              <a:rPr lang="en-US" sz="2600" dirty="0" smtClean="0">
                <a:latin typeface="Helvetica" pitchFamily="-110" charset="0"/>
              </a:rPr>
              <a:t> </a:t>
            </a:r>
            <a:r>
              <a:rPr lang="en-US" sz="2600" dirty="0" err="1" smtClean="0">
                <a:latin typeface="Helvetica" pitchFamily="-110" charset="0"/>
              </a:rPr>
              <a:t>ystod</a:t>
            </a:r>
            <a:r>
              <a:rPr lang="en-US" sz="2600" dirty="0" smtClean="0">
                <a:latin typeface="Helvetica" pitchFamily="-110" charset="0"/>
              </a:rPr>
              <a:t> </a:t>
            </a:r>
            <a:r>
              <a:rPr lang="en-US" sz="2600" dirty="0" err="1" smtClean="0">
                <a:latin typeface="Helvetica" pitchFamily="-110" charset="0"/>
              </a:rPr>
              <a:t>y</a:t>
            </a:r>
            <a:r>
              <a:rPr lang="en-US" sz="2600" dirty="0" smtClean="0">
                <a:latin typeface="Helvetica" pitchFamily="-110" charset="0"/>
              </a:rPr>
              <a:t> </a:t>
            </a:r>
            <a:r>
              <a:rPr lang="en-US" sz="2600" dirty="0" err="1" smtClean="0">
                <a:latin typeface="Helvetica" pitchFamily="-110" charset="0"/>
              </a:rPr>
              <a:t>gwyliau</a:t>
            </a:r>
            <a:r>
              <a:rPr lang="en-US" sz="2600" dirty="0" smtClean="0">
                <a:latin typeface="Helvetica" pitchFamily="-110" charset="0"/>
              </a:rPr>
              <a:t> </a:t>
            </a:r>
            <a:r>
              <a:rPr lang="en-US" sz="2600" dirty="0" err="1" smtClean="0">
                <a:latin typeface="Helvetica" pitchFamily="-110" charset="0"/>
              </a:rPr>
              <a:t>hefyd</a:t>
            </a:r>
            <a:r>
              <a:rPr lang="en-US" sz="2600" dirty="0" smtClean="0">
                <a:latin typeface="Helvetica" pitchFamily="-110" charset="0"/>
              </a:rPr>
              <a:t>. Fe</a:t>
            </a:r>
            <a:r>
              <a:rPr lang="cy-GB" sz="2600" dirty="0" smtClean="0">
                <a:latin typeface="Helvetica" pitchFamily="-110" charset="0"/>
                <a:ea typeface="ヒラギノ角ゴ ProN W3" pitchFamily="-110" charset="-128"/>
                <a:cs typeface="ヒラギノ角ゴ ProN W3" pitchFamily="-110" charset="-128"/>
              </a:rPr>
              <a:t>’u</a:t>
            </a:r>
            <a:r>
              <a:rPr lang="cy-GB" sz="2600" dirty="0" smtClean="0">
                <a:latin typeface="Helvetica" pitchFamily="-110" charset="0"/>
              </a:rPr>
              <a:t> </a:t>
            </a:r>
            <a:r>
              <a:rPr lang="en-US" sz="2600" dirty="0" err="1" smtClean="0">
                <a:latin typeface="Helvetica" pitchFamily="-110" charset="0"/>
              </a:rPr>
              <a:t>gwelwn</a:t>
            </a:r>
            <a:r>
              <a:rPr lang="en-US" sz="2600" dirty="0" smtClean="0">
                <a:latin typeface="Helvetica" pitchFamily="-110" charset="0"/>
              </a:rPr>
              <a:t> </a:t>
            </a:r>
            <a:r>
              <a:rPr lang="en-US" sz="2600" dirty="0" err="1" smtClean="0">
                <a:latin typeface="Helvetica" pitchFamily="-110" charset="0"/>
              </a:rPr>
              <a:t>fel</a:t>
            </a:r>
            <a:r>
              <a:rPr lang="en-US" sz="2600" dirty="0" smtClean="0">
                <a:latin typeface="Helvetica" pitchFamily="-110" charset="0"/>
              </a:rPr>
              <a:t> </a:t>
            </a:r>
            <a:r>
              <a:rPr lang="en-US" sz="2600" dirty="0" err="1" smtClean="0">
                <a:latin typeface="Helvetica" pitchFamily="-110" charset="0"/>
              </a:rPr>
              <a:t>rhan</a:t>
            </a:r>
            <a:r>
              <a:rPr lang="en-US" sz="2600" dirty="0" smtClean="0">
                <a:latin typeface="Helvetica" pitchFamily="-110" charset="0"/>
              </a:rPr>
              <a:t> </a:t>
            </a:r>
            <a:r>
              <a:rPr lang="en-US" sz="2600" dirty="0" err="1" smtClean="0">
                <a:latin typeface="Helvetica" pitchFamily="-110" charset="0"/>
              </a:rPr>
              <a:t>annatod</a:t>
            </a:r>
            <a:r>
              <a:rPr lang="en-US" sz="2600" dirty="0" smtClean="0">
                <a:latin typeface="Helvetica" pitchFamily="-110" charset="0"/>
              </a:rPr>
              <a:t> </a:t>
            </a:r>
            <a:r>
              <a:rPr lang="en-US" sz="2600" dirty="0" err="1" smtClean="0">
                <a:latin typeface="Helvetica" pitchFamily="-110" charset="0"/>
              </a:rPr>
              <a:t>o</a:t>
            </a:r>
            <a:r>
              <a:rPr lang="en-US" sz="2600" dirty="0" smtClean="0">
                <a:latin typeface="Helvetica" pitchFamily="-110" charset="0"/>
              </a:rPr>
              <a:t> </a:t>
            </a:r>
            <a:r>
              <a:rPr lang="en-US" sz="2600" dirty="0" err="1" smtClean="0">
                <a:latin typeface="Helvetica" pitchFamily="-110" charset="0"/>
              </a:rPr>
              <a:t>adeiladu</a:t>
            </a:r>
            <a:r>
              <a:rPr lang="en-US" sz="2600" dirty="0" smtClean="0">
                <a:latin typeface="Helvetica" pitchFamily="-110" charset="0"/>
              </a:rPr>
              <a:t> </a:t>
            </a:r>
            <a:r>
              <a:rPr lang="en-US" sz="2600" dirty="0" err="1" smtClean="0">
                <a:latin typeface="Helvetica" pitchFamily="-110" charset="0"/>
              </a:rPr>
              <a:t>gallu</a:t>
            </a:r>
            <a:r>
              <a:rPr lang="en-US" sz="2600" dirty="0" smtClean="0">
                <a:latin typeface="Helvetica" pitchFamily="-110" charset="0"/>
              </a:rPr>
              <a:t> </a:t>
            </a:r>
            <a:r>
              <a:rPr lang="en-US" sz="2600" dirty="0" err="1" smtClean="0">
                <a:latin typeface="Helvetica" pitchFamily="-110" charset="0"/>
              </a:rPr>
              <a:t>cymunedol</a:t>
            </a:r>
            <a:r>
              <a:rPr lang="en-US" sz="2600" dirty="0" smtClean="0">
                <a:latin typeface="Helvetica" pitchFamily="-110" charset="0"/>
              </a:rPr>
              <a:t> </a:t>
            </a:r>
            <a:r>
              <a:rPr lang="en-US" sz="2600" dirty="0" smtClean="0">
                <a:latin typeface="Lucida Grande" pitchFamily="-110" charset="0"/>
              </a:rPr>
              <a:t>-</a:t>
            </a:r>
            <a:r>
              <a:rPr lang="en-US" sz="2600" dirty="0" smtClean="0">
                <a:latin typeface="Helvetica" pitchFamily="-110" charset="0"/>
              </a:rPr>
              <a:t> </a:t>
            </a:r>
            <a:r>
              <a:rPr lang="en-US" sz="2600" dirty="0" err="1" smtClean="0">
                <a:latin typeface="Helvetica" pitchFamily="-110" charset="0"/>
              </a:rPr>
              <a:t>gan</a:t>
            </a:r>
            <a:r>
              <a:rPr lang="en-US" sz="2600" dirty="0" smtClean="0">
                <a:latin typeface="Helvetica" pitchFamily="-110" charset="0"/>
              </a:rPr>
              <a:t> </a:t>
            </a:r>
            <a:r>
              <a:rPr lang="en-US" sz="2600" dirty="0" err="1" smtClean="0">
                <a:latin typeface="Helvetica" pitchFamily="-110" charset="0"/>
              </a:rPr>
              <a:t>ddarparu</a:t>
            </a:r>
            <a:r>
              <a:rPr lang="en-US" sz="2600" dirty="0" smtClean="0">
                <a:latin typeface="Helvetica" pitchFamily="-110" charset="0"/>
              </a:rPr>
              <a:t> </a:t>
            </a:r>
            <a:r>
              <a:rPr lang="en-US" sz="2600" dirty="0" err="1" smtClean="0">
                <a:latin typeface="Helvetica" pitchFamily="-110" charset="0"/>
              </a:rPr>
              <a:t>sylfaen</a:t>
            </a:r>
            <a:r>
              <a:rPr lang="en-US" sz="2600" dirty="0" smtClean="0">
                <a:latin typeface="Helvetica" pitchFamily="-110" charset="0"/>
              </a:rPr>
              <a:t> </a:t>
            </a:r>
            <a:r>
              <a:rPr lang="en-US" sz="2600" dirty="0" err="1" smtClean="0">
                <a:latin typeface="Helvetica" pitchFamily="-110" charset="0"/>
              </a:rPr>
              <a:t>ar</a:t>
            </a:r>
            <a:r>
              <a:rPr lang="en-US" sz="2600" dirty="0" smtClean="0">
                <a:latin typeface="Helvetica" pitchFamily="-110" charset="0"/>
              </a:rPr>
              <a:t> </a:t>
            </a:r>
            <a:r>
              <a:rPr lang="en-US" sz="2600" dirty="0" err="1" smtClean="0">
                <a:latin typeface="Helvetica" pitchFamily="-110" charset="0"/>
              </a:rPr>
              <a:t>gyfer</a:t>
            </a:r>
            <a:r>
              <a:rPr lang="en-US" sz="2600" dirty="0" smtClean="0">
                <a:latin typeface="Helvetica" pitchFamily="-110" charset="0"/>
              </a:rPr>
              <a:t> </a:t>
            </a:r>
            <a:r>
              <a:rPr lang="en-US" sz="2600" dirty="0" err="1" smtClean="0">
                <a:latin typeface="Helvetica" pitchFamily="-110" charset="0"/>
              </a:rPr>
              <a:t>cyflwyno</a:t>
            </a:r>
            <a:r>
              <a:rPr lang="en-US" sz="2600" dirty="0" smtClean="0">
                <a:latin typeface="Helvetica" pitchFamily="-110" charset="0"/>
              </a:rPr>
              <a:t> </a:t>
            </a:r>
            <a:r>
              <a:rPr lang="en-US" sz="2600" dirty="0" err="1" smtClean="0">
                <a:latin typeface="Helvetica" pitchFamily="-110" charset="0"/>
              </a:rPr>
              <a:t>nid</a:t>
            </a:r>
            <a:r>
              <a:rPr lang="en-US" sz="2600" dirty="0" smtClean="0">
                <a:latin typeface="Helvetica" pitchFamily="-110" charset="0"/>
              </a:rPr>
              <a:t> </a:t>
            </a:r>
            <a:r>
              <a:rPr lang="en-US" sz="2600" dirty="0" err="1" smtClean="0">
                <a:latin typeface="Helvetica" pitchFamily="-110" charset="0"/>
              </a:rPr>
              <a:t>yn</a:t>
            </a:r>
            <a:r>
              <a:rPr lang="en-US" sz="2600" dirty="0" smtClean="0">
                <a:latin typeface="Helvetica" pitchFamily="-110" charset="0"/>
              </a:rPr>
              <a:t> </a:t>
            </a:r>
            <a:r>
              <a:rPr lang="en-US" sz="2600" dirty="0" err="1" smtClean="0">
                <a:latin typeface="Helvetica" pitchFamily="-110" charset="0"/>
              </a:rPr>
              <a:t>unig</a:t>
            </a:r>
            <a:r>
              <a:rPr lang="en-US" sz="2600" dirty="0" smtClean="0">
                <a:latin typeface="Helvetica" pitchFamily="-110" charset="0"/>
              </a:rPr>
              <a:t> </a:t>
            </a:r>
            <a:r>
              <a:rPr lang="en-US" sz="2600" dirty="0" err="1" smtClean="0">
                <a:latin typeface="Helvetica" pitchFamily="-110" charset="0"/>
              </a:rPr>
              <a:t>addysg</a:t>
            </a:r>
            <a:r>
              <a:rPr lang="en-US" sz="2600" dirty="0" smtClean="0">
                <a:latin typeface="Helvetica" pitchFamily="-110" charset="0"/>
              </a:rPr>
              <a:t> a </a:t>
            </a:r>
            <a:r>
              <a:rPr lang="en-US" sz="2600" dirty="0" err="1" smtClean="0">
                <a:latin typeface="Helvetica" pitchFamily="-110" charset="0"/>
              </a:rPr>
              <a:t>hyfforddiant</a:t>
            </a:r>
            <a:r>
              <a:rPr lang="en-US" sz="2600" dirty="0" smtClean="0">
                <a:latin typeface="Helvetica" pitchFamily="-110" charset="0"/>
              </a:rPr>
              <a:t> (</a:t>
            </a:r>
            <a:r>
              <a:rPr lang="en-US" sz="2600" dirty="0" err="1" smtClean="0">
                <a:latin typeface="Helvetica" pitchFamily="-110" charset="0"/>
              </a:rPr>
              <a:t>gyda</a:t>
            </a:r>
            <a:r>
              <a:rPr lang="en-US" sz="2600" dirty="0" smtClean="0">
                <a:latin typeface="Helvetica" pitchFamily="-110" charset="0"/>
              </a:rPr>
              <a:t> </a:t>
            </a:r>
            <a:r>
              <a:rPr lang="en-US" sz="2600" dirty="0" err="1" smtClean="0">
                <a:latin typeface="Helvetica" pitchFamily="-110" charset="0"/>
              </a:rPr>
              <a:t>chysylltiadau</a:t>
            </a:r>
            <a:r>
              <a:rPr lang="en-US" sz="2600" dirty="0" smtClean="0">
                <a:latin typeface="Helvetica" pitchFamily="-110" charset="0"/>
              </a:rPr>
              <a:t> </a:t>
            </a:r>
            <a:r>
              <a:rPr lang="en-US" sz="2600" dirty="0" err="1" smtClean="0">
                <a:latin typeface="Lucida Grande" pitchFamily="-110" charset="0"/>
              </a:rPr>
              <a:t>â</a:t>
            </a:r>
            <a:r>
              <a:rPr lang="en-US" sz="2600" dirty="0" smtClean="0">
                <a:latin typeface="Helvetica" pitchFamily="-110" charset="0"/>
              </a:rPr>
              <a:t> </a:t>
            </a:r>
            <a:r>
              <a:rPr lang="en-US" sz="2600" dirty="0" err="1" smtClean="0">
                <a:latin typeface="Helvetica" pitchFamily="-110" charset="0"/>
              </a:rPr>
              <a:t>sefydliadau</a:t>
            </a:r>
            <a:r>
              <a:rPr lang="en-US" sz="2600" dirty="0" smtClean="0">
                <a:latin typeface="Helvetica" pitchFamily="-110" charset="0"/>
              </a:rPr>
              <a:t> </a:t>
            </a:r>
            <a:r>
              <a:rPr lang="en-US" sz="2600" dirty="0" err="1" smtClean="0">
                <a:latin typeface="Helvetica" pitchFamily="-110" charset="0"/>
              </a:rPr>
              <a:t>Addysg</a:t>
            </a:r>
            <a:r>
              <a:rPr lang="en-US" sz="2600" dirty="0" smtClean="0">
                <a:latin typeface="Helvetica" pitchFamily="-110" charset="0"/>
              </a:rPr>
              <a:t> </a:t>
            </a:r>
            <a:r>
              <a:rPr lang="en-US" sz="2600" dirty="0" err="1" smtClean="0">
                <a:latin typeface="Helvetica" pitchFamily="-110" charset="0"/>
              </a:rPr>
              <a:t>Bellach</a:t>
            </a:r>
            <a:r>
              <a:rPr lang="en-US" sz="2600" dirty="0" smtClean="0">
                <a:latin typeface="Helvetica" pitchFamily="-110" charset="0"/>
              </a:rPr>
              <a:t> ac </a:t>
            </a:r>
            <a:r>
              <a:rPr lang="en-US" sz="2600" dirty="0" err="1" smtClean="0">
                <a:latin typeface="Helvetica" pitchFamily="-110" charset="0"/>
              </a:rPr>
              <a:t>Addysg</a:t>
            </a:r>
            <a:r>
              <a:rPr lang="en-US" sz="2600" dirty="0" smtClean="0">
                <a:latin typeface="Helvetica" pitchFamily="-110" charset="0"/>
              </a:rPr>
              <a:t> </a:t>
            </a:r>
            <a:r>
              <a:rPr lang="en-US" sz="2600" dirty="0" err="1" smtClean="0">
                <a:latin typeface="Helvetica" pitchFamily="-110" charset="0"/>
              </a:rPr>
              <a:t>Uwch</a:t>
            </a:r>
            <a:r>
              <a:rPr lang="en-US" sz="2600" dirty="0" smtClean="0">
                <a:latin typeface="Helvetica" pitchFamily="-110" charset="0"/>
              </a:rPr>
              <a:t>), </a:t>
            </a:r>
            <a:r>
              <a:rPr lang="en-US" sz="2600" dirty="0" err="1" smtClean="0">
                <a:latin typeface="Helvetica" pitchFamily="-110" charset="0"/>
              </a:rPr>
              <a:t>ond</a:t>
            </a:r>
            <a:r>
              <a:rPr lang="en-US" sz="2600" dirty="0" smtClean="0">
                <a:latin typeface="Helvetica" pitchFamily="-110" charset="0"/>
              </a:rPr>
              <a:t> </a:t>
            </a:r>
            <a:r>
              <a:rPr lang="en-US" sz="2600" dirty="0" err="1" smtClean="0">
                <a:latin typeface="Helvetica" pitchFamily="-110" charset="0"/>
              </a:rPr>
              <a:t>hefyd</a:t>
            </a:r>
            <a:r>
              <a:rPr lang="en-US" sz="2600" dirty="0" smtClean="0">
                <a:latin typeface="Helvetica" pitchFamily="-110" charset="0"/>
              </a:rPr>
              <a:t> </a:t>
            </a:r>
            <a:r>
              <a:rPr lang="en-US" sz="2600" dirty="0" err="1" smtClean="0">
                <a:latin typeface="Helvetica" pitchFamily="-110" charset="0"/>
              </a:rPr>
              <a:t>ystod</a:t>
            </a:r>
            <a:r>
              <a:rPr lang="en-US" sz="2600" dirty="0" smtClean="0">
                <a:latin typeface="Helvetica" pitchFamily="-110" charset="0"/>
              </a:rPr>
              <a:t> </a:t>
            </a:r>
            <a:r>
              <a:rPr lang="en-US" sz="2600" dirty="0" err="1" smtClean="0">
                <a:latin typeface="Helvetica" pitchFamily="-110" charset="0"/>
              </a:rPr>
              <a:t>o</a:t>
            </a:r>
            <a:r>
              <a:rPr lang="en-US" sz="2600" dirty="0" smtClean="0">
                <a:latin typeface="Helvetica" pitchFamily="-110" charset="0"/>
              </a:rPr>
              <a:t> </a:t>
            </a:r>
            <a:r>
              <a:rPr lang="en-US" sz="2600" dirty="0" err="1" smtClean="0">
                <a:latin typeface="Helvetica" pitchFamily="-110" charset="0"/>
              </a:rPr>
              <a:t>wasanaethau</a:t>
            </a:r>
            <a:r>
              <a:rPr lang="en-US" sz="2600" dirty="0" smtClean="0">
                <a:latin typeface="Helvetica" pitchFamily="-110" charset="0"/>
              </a:rPr>
              <a:t> </a:t>
            </a:r>
            <a:r>
              <a:rPr lang="en-US" sz="2600" dirty="0" err="1" smtClean="0">
                <a:latin typeface="Helvetica" pitchFamily="-110" charset="0"/>
              </a:rPr>
              <a:t>eraill</a:t>
            </a:r>
            <a:r>
              <a:rPr lang="en-US" sz="2600" dirty="0" smtClean="0">
                <a:latin typeface="Helvetica" pitchFamily="-110" charset="0"/>
              </a:rPr>
              <a:t> </a:t>
            </a:r>
            <a:r>
              <a:rPr lang="en-US" sz="2600" dirty="0" err="1" smtClean="0">
                <a:latin typeface="Helvetica" pitchFamily="-110" charset="0"/>
              </a:rPr>
              <a:t>fel</a:t>
            </a:r>
            <a:r>
              <a:rPr lang="en-US" sz="2600" dirty="0" smtClean="0">
                <a:latin typeface="Helvetica" pitchFamily="-110" charset="0"/>
              </a:rPr>
              <a:t> </a:t>
            </a:r>
            <a:r>
              <a:rPr lang="en-US" sz="2600" dirty="0" err="1" smtClean="0">
                <a:latin typeface="Helvetica" pitchFamily="-110" charset="0"/>
              </a:rPr>
              <a:t>cynhaliaeth</a:t>
            </a:r>
            <a:r>
              <a:rPr lang="en-US" sz="2600" dirty="0" smtClean="0">
                <a:latin typeface="Helvetica" pitchFamily="-110" charset="0"/>
              </a:rPr>
              <a:t> </a:t>
            </a:r>
            <a:r>
              <a:rPr lang="en-US" sz="2600" dirty="0" err="1" smtClean="0">
                <a:latin typeface="Helvetica" pitchFamily="-110" charset="0"/>
              </a:rPr>
              <a:t>deuluol</a:t>
            </a:r>
            <a:r>
              <a:rPr lang="en-US" sz="2600" dirty="0" smtClean="0">
                <a:latin typeface="Helvetica" pitchFamily="-110" charset="0"/>
              </a:rPr>
              <a:t> a </a:t>
            </a:r>
            <a:r>
              <a:rPr lang="en-US" sz="2600" dirty="0" err="1" smtClean="0">
                <a:latin typeface="Helvetica" pitchFamily="-110" charset="0"/>
              </a:rPr>
              <a:t>hybu</a:t>
            </a:r>
            <a:r>
              <a:rPr lang="en-US" sz="2600" dirty="0" smtClean="0">
                <a:latin typeface="Helvetica" pitchFamily="-110" charset="0"/>
              </a:rPr>
              <a:t> </a:t>
            </a:r>
            <a:r>
              <a:rPr lang="en-US" sz="2600" dirty="0" err="1" smtClean="0">
                <a:latin typeface="Helvetica" pitchFamily="-110" charset="0"/>
              </a:rPr>
              <a:t>iechyd</a:t>
            </a:r>
            <a:r>
              <a:rPr lang="en-US" sz="2600" dirty="0" smtClean="0">
                <a:latin typeface="Helvetica" pitchFamily="-110" charset="0"/>
              </a:rPr>
              <a:t> a </a:t>
            </a:r>
            <a:r>
              <a:rPr lang="en-US" sz="2600" dirty="0" err="1" smtClean="0">
                <a:latin typeface="Helvetica" pitchFamily="-110" charset="0"/>
              </a:rPr>
              <a:t>menter</a:t>
            </a:r>
            <a:r>
              <a:rPr lang="en-US" sz="2600" dirty="0" smtClean="0">
                <a:latin typeface="Helvetica" pitchFamily="-110" charset="0"/>
              </a:rPr>
              <a:t>”.</a:t>
            </a:r>
          </a:p>
          <a:p>
            <a:pPr>
              <a:lnSpc>
                <a:spcPct val="80000"/>
              </a:lnSpc>
              <a:buNone/>
            </a:pPr>
            <a:endParaRPr lang="en-GB" sz="2600" dirty="0" smtClean="0"/>
          </a:p>
          <a:p>
            <a:pPr>
              <a:lnSpc>
                <a:spcPct val="80000"/>
              </a:lnSpc>
              <a:buNone/>
            </a:pPr>
            <a:r>
              <a:rPr lang="en-GB" sz="2600" dirty="0" smtClean="0"/>
              <a:t>(</a:t>
            </a:r>
            <a:r>
              <a:rPr lang="en-GB" sz="2600" dirty="0" err="1" smtClean="0"/>
              <a:t>Paragraff</a:t>
            </a:r>
            <a:r>
              <a:rPr lang="en-GB" sz="2600" dirty="0" smtClean="0"/>
              <a:t> 35)</a:t>
            </a:r>
          </a:p>
          <a:p>
            <a:pPr>
              <a:lnSpc>
                <a:spcPct val="80000"/>
              </a:lnSpc>
              <a:buNone/>
            </a:pPr>
            <a:endParaRPr lang="en-GB" sz="2000" dirty="0" smtClean="0"/>
          </a:p>
          <a:p>
            <a:pPr eaLnBrk="1" hangingPunct="1">
              <a:lnSpc>
                <a:spcPct val="80000"/>
              </a:lnSpc>
              <a:buFont typeface="Wingdings" pitchFamily="-110" charset="2"/>
              <a:buNone/>
            </a:pPr>
            <a:endParaRPr lang="en-GB" sz="2000" dirty="0">
              <a:ea typeface="ＭＳ Ｐゴシック" pitchFamily="-110" charset="-128"/>
              <a:cs typeface="ＭＳ Ｐゴシック" pitchFamily="-110" charset="-128"/>
            </a:endParaRPr>
          </a:p>
        </p:txBody>
      </p:sp>
      <p:sp>
        <p:nvSpPr>
          <p:cNvPr id="2" name="Content Placeholder 1"/>
          <p:cNvSpPr>
            <a:spLocks noGrp="1"/>
          </p:cNvSpPr>
          <p:nvPr>
            <p:ph sz="half" idx="2"/>
          </p:nvPr>
        </p:nvSpPr>
        <p:spPr>
          <a:xfrm>
            <a:off x="4711505" y="2109941"/>
            <a:ext cx="4038600" cy="4525963"/>
          </a:xfrm>
        </p:spPr>
        <p:txBody>
          <a:bodyPr>
            <a:normAutofit fontScale="77500" lnSpcReduction="20000"/>
          </a:bodyPr>
          <a:lstStyle/>
          <a:p>
            <a:pPr>
              <a:lnSpc>
                <a:spcPct val="80000"/>
              </a:lnSpc>
              <a:buNone/>
            </a:pPr>
            <a:endParaRPr lang="en-GB" sz="2000" dirty="0">
              <a:ea typeface="ＭＳ Ｐゴシック" pitchFamily="-110" charset="-128"/>
              <a:cs typeface="ＭＳ Ｐゴシック" pitchFamily="-110" charset="-128"/>
            </a:endParaRPr>
          </a:p>
          <a:p>
            <a:pPr>
              <a:lnSpc>
                <a:spcPct val="80000"/>
              </a:lnSpc>
              <a:buNone/>
            </a:pPr>
            <a:r>
              <a:rPr lang="en-GB" dirty="0">
                <a:ea typeface="ＭＳ Ｐゴシック" pitchFamily="-110" charset="-128"/>
                <a:cs typeface="ＭＳ Ｐゴシック" pitchFamily="-110" charset="-128"/>
              </a:rPr>
              <a:t>	“We want to see a much closer relationship between schools and the communities they serve. We want schools to act as a community resource – not just in school hours but out of hours and in vacations as well. We see them as being integral to community capacity building – providing a base for not just education and training, but also a range of other services like family support, health and enterprise promotion.”</a:t>
            </a:r>
          </a:p>
          <a:p>
            <a:pPr>
              <a:lnSpc>
                <a:spcPct val="80000"/>
              </a:lnSpc>
              <a:buNone/>
            </a:pPr>
            <a:endParaRPr lang="en-GB" dirty="0">
              <a:ea typeface="ＭＳ Ｐゴシック" pitchFamily="-110" charset="-128"/>
              <a:cs typeface="ＭＳ Ｐゴシック" pitchFamily="-110" charset="-128"/>
            </a:endParaRPr>
          </a:p>
          <a:p>
            <a:pPr>
              <a:lnSpc>
                <a:spcPct val="80000"/>
              </a:lnSpc>
              <a:buNone/>
            </a:pPr>
            <a:r>
              <a:rPr lang="en-GB" dirty="0">
                <a:ea typeface="ＭＳ Ｐゴシック" pitchFamily="-110" charset="-128"/>
                <a:cs typeface="ＭＳ Ｐゴシック" pitchFamily="-110" charset="-128"/>
              </a:rPr>
              <a:t>(Paragraph 35)</a:t>
            </a:r>
          </a:p>
          <a:p>
            <a:pPr marL="0" indent="0">
              <a:buNone/>
            </a:pPr>
            <a:endParaRPr lang="en-GB" dirty="0"/>
          </a:p>
        </p:txBody>
      </p:sp>
      <p:pic>
        <p:nvPicPr>
          <p:cNvPr id="4" name="Picture 3"/>
          <p:cNvPicPr>
            <a:picLocks noChangeAspect="1"/>
          </p:cNvPicPr>
          <p:nvPr/>
        </p:nvPicPr>
        <p:blipFill>
          <a:blip r:embed="rId2"/>
          <a:stretch>
            <a:fillRect/>
          </a:stretch>
        </p:blipFill>
        <p:spPr>
          <a:xfrm>
            <a:off x="7673451" y="274638"/>
            <a:ext cx="1292359" cy="1835303"/>
          </a:xfrm>
          <a:prstGeom prst="rect">
            <a:avLst/>
          </a:prstGeom>
        </p:spPr>
      </p:pic>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AutoShape 2"/>
          <p:cNvSpPr>
            <a:spLocks noGrp="1" noChangeArrowheads="1"/>
          </p:cNvSpPr>
          <p:nvPr>
            <p:ph type="title"/>
          </p:nvPr>
        </p:nvSpPr>
        <p:spPr>
          <a:xfrm>
            <a:off x="533400" y="626330"/>
            <a:ext cx="8229600" cy="1143000"/>
          </a:xfrm>
        </p:spPr>
        <p:txBody>
          <a:bodyPr>
            <a:normAutofit fontScale="90000"/>
          </a:bodyPr>
          <a:lstStyle/>
          <a:p>
            <a:r>
              <a:rPr lang="en-GB" sz="4000" dirty="0" err="1">
                <a:ea typeface="ＭＳ Ｐゴシック" pitchFamily="-110" charset="-128"/>
                <a:cs typeface="ＭＳ Ｐゴシック" pitchFamily="-110" charset="-128"/>
              </a:rPr>
              <a:t>Ysgolion</a:t>
            </a:r>
            <a:r>
              <a:rPr lang="en-GB" sz="4000" dirty="0">
                <a:ea typeface="ＭＳ Ｐゴシック" pitchFamily="-110" charset="-128"/>
                <a:cs typeface="ＭＳ Ｐゴシック" pitchFamily="-110" charset="-128"/>
              </a:rPr>
              <a:t> </a:t>
            </a:r>
            <a:r>
              <a:rPr lang="en-GB" sz="4000" dirty="0" err="1">
                <a:ea typeface="ＭＳ Ｐゴシック" pitchFamily="-110" charset="-128"/>
                <a:cs typeface="ＭＳ Ｐゴシック" pitchFamily="-110" charset="-128"/>
              </a:rPr>
              <a:t>Cymunedol</a:t>
            </a:r>
            <a:r>
              <a:rPr lang="en-GB" sz="4000" dirty="0">
                <a:ea typeface="ＭＳ Ｐゴシック" pitchFamily="-110" charset="-128"/>
                <a:cs typeface="ＭＳ Ｐゴシック" pitchFamily="-110" charset="-128"/>
              </a:rPr>
              <a:t> </a:t>
            </a:r>
            <a:r>
              <a:rPr lang="en-GB" sz="4000" dirty="0" smtClean="0">
                <a:ea typeface="ＭＳ Ｐゴシック" pitchFamily="-110" charset="-128"/>
                <a:cs typeface="ＭＳ Ｐゴシック" pitchFamily="-110" charset="-128"/>
              </a:rPr>
              <a:t/>
            </a:r>
            <a:br>
              <a:rPr lang="en-GB" sz="4000" dirty="0" smtClean="0">
                <a:ea typeface="ＭＳ Ｐゴシック" pitchFamily="-110" charset="-128"/>
                <a:cs typeface="ＭＳ Ｐゴシック" pitchFamily="-110" charset="-128"/>
              </a:rPr>
            </a:br>
            <a:r>
              <a:rPr lang="en-GB" sz="4000" dirty="0" smtClean="0">
                <a:ea typeface="ＭＳ Ｐゴシック" pitchFamily="-110" charset="-128"/>
                <a:cs typeface="ＭＳ Ｐゴシック" pitchFamily="-110" charset="-128"/>
              </a:rPr>
              <a:t>C</a:t>
            </a:r>
            <a:r>
              <a:rPr lang="en-GB" sz="4000" b="0" dirty="0" smtClean="0">
                <a:ea typeface="ＭＳ Ｐゴシック" pitchFamily="-110" charset="-128"/>
                <a:cs typeface="ＭＳ Ｐゴシック" pitchFamily="-110" charset="-128"/>
              </a:rPr>
              <a:t>ommunity schools</a:t>
            </a:r>
            <a:br>
              <a:rPr lang="en-GB" sz="4000" b="0" dirty="0" smtClean="0">
                <a:ea typeface="ＭＳ Ｐゴシック" pitchFamily="-110" charset="-128"/>
                <a:cs typeface="ＭＳ Ｐゴシック" pitchFamily="-110" charset="-128"/>
              </a:rPr>
            </a:br>
            <a:r>
              <a:rPr lang="en-GB" sz="3200" b="0" dirty="0" smtClean="0">
                <a:ea typeface="ＭＳ Ｐゴシック" pitchFamily="-110" charset="-128"/>
                <a:cs typeface="ＭＳ Ｐゴシック" pitchFamily="-110" charset="-128"/>
              </a:rPr>
              <a:t/>
            </a:r>
            <a:br>
              <a:rPr lang="en-GB" sz="3200" b="0" dirty="0" smtClean="0">
                <a:ea typeface="ＭＳ Ｐゴシック" pitchFamily="-110" charset="-128"/>
                <a:cs typeface="ＭＳ Ｐゴシック" pitchFamily="-110" charset="-128"/>
              </a:rPr>
            </a:br>
            <a:endParaRPr lang="en-GB" sz="3200" b="0" dirty="0">
              <a:ea typeface="ＭＳ Ｐゴシック" pitchFamily="-110" charset="-128"/>
              <a:cs typeface="ＭＳ Ｐゴシック" pitchFamily="-110" charset="-128"/>
            </a:endParaRPr>
          </a:p>
        </p:txBody>
      </p:sp>
      <p:sp>
        <p:nvSpPr>
          <p:cNvPr id="15363" name="Rectangle 3"/>
          <p:cNvSpPr>
            <a:spLocks noGrp="1" noChangeArrowheads="1"/>
          </p:cNvSpPr>
          <p:nvPr>
            <p:ph sz="half" idx="1"/>
          </p:nvPr>
        </p:nvSpPr>
        <p:spPr/>
        <p:txBody>
          <a:bodyPr>
            <a:normAutofit/>
          </a:bodyPr>
          <a:lstStyle/>
          <a:p>
            <a:pPr eaLnBrk="1" hangingPunct="1">
              <a:lnSpc>
                <a:spcPct val="90000"/>
              </a:lnSpc>
            </a:pPr>
            <a:endParaRPr lang="en-GB" dirty="0">
              <a:ea typeface="ＭＳ Ｐゴシック" pitchFamily="-110" charset="-128"/>
              <a:cs typeface="ＭＳ Ｐゴシック" pitchFamily="-110" charset="-128"/>
            </a:endParaRPr>
          </a:p>
          <a:p>
            <a:pPr eaLnBrk="1" hangingPunct="1">
              <a:lnSpc>
                <a:spcPct val="90000"/>
              </a:lnSpc>
            </a:pPr>
            <a:endParaRPr lang="en-GB" dirty="0">
              <a:ea typeface="ＭＳ Ｐゴシック" pitchFamily="-110" charset="-128"/>
              <a:cs typeface="ＭＳ Ｐゴシック" pitchFamily="-110" charset="-128"/>
            </a:endParaRPr>
          </a:p>
          <a:p>
            <a:pPr eaLnBrk="1" hangingPunct="1">
              <a:lnSpc>
                <a:spcPct val="90000"/>
              </a:lnSpc>
              <a:buFont typeface="Wingdings" pitchFamily="-110" charset="2"/>
              <a:buNone/>
            </a:pPr>
            <a:r>
              <a:rPr lang="en-GB" dirty="0">
                <a:ea typeface="ＭＳ Ｐゴシック" pitchFamily="-110" charset="-128"/>
                <a:cs typeface="ＭＳ Ｐゴシック" pitchFamily="-110" charset="-128"/>
              </a:rPr>
              <a:t>	</a:t>
            </a:r>
          </a:p>
        </p:txBody>
      </p:sp>
      <p:sp>
        <p:nvSpPr>
          <p:cNvPr id="2" name="Content Placeholder 1"/>
          <p:cNvSpPr>
            <a:spLocks noGrp="1"/>
          </p:cNvSpPr>
          <p:nvPr>
            <p:ph sz="half" idx="2"/>
          </p:nvPr>
        </p:nvSpPr>
        <p:spPr>
          <a:xfrm>
            <a:off x="4724400" y="1930791"/>
            <a:ext cx="4038600" cy="4525963"/>
          </a:xfrm>
        </p:spPr>
        <p:txBody>
          <a:bodyPr>
            <a:normAutofit/>
          </a:bodyPr>
          <a:lstStyle/>
          <a:p>
            <a:pPr>
              <a:lnSpc>
                <a:spcPct val="90000"/>
              </a:lnSpc>
            </a:pPr>
            <a:r>
              <a:rPr lang="en-GB" sz="2400" i="1" dirty="0">
                <a:ea typeface="ＭＳ Ｐゴシック" pitchFamily="-110" charset="-128"/>
                <a:cs typeface="ＭＳ Ｐゴシック" pitchFamily="-110" charset="-128"/>
              </a:rPr>
              <a:t>Discuss what is meant by “Community School”.</a:t>
            </a:r>
          </a:p>
          <a:p>
            <a:pPr>
              <a:lnSpc>
                <a:spcPct val="90000"/>
              </a:lnSpc>
            </a:pPr>
            <a:r>
              <a:rPr lang="en-GB" sz="2400" i="1" dirty="0">
                <a:ea typeface="ＭＳ Ｐゴシック" pitchFamily="-110" charset="-128"/>
                <a:cs typeface="ＭＳ Ｐゴシック" pitchFamily="-110" charset="-128"/>
              </a:rPr>
              <a:t>Discuss what is meant by “community project</a:t>
            </a:r>
            <a:r>
              <a:rPr lang="en-GB" sz="2400" i="1" dirty="0" smtClean="0">
                <a:ea typeface="ＭＳ Ｐゴシック" pitchFamily="-110" charset="-128"/>
                <a:cs typeface="ＭＳ Ｐゴシック" pitchFamily="-110" charset="-128"/>
              </a:rPr>
              <a:t>”.</a:t>
            </a:r>
          </a:p>
          <a:p>
            <a:pPr>
              <a:lnSpc>
                <a:spcPct val="90000"/>
              </a:lnSpc>
            </a:pPr>
            <a:r>
              <a:rPr lang="en-GB" sz="2400" i="1" dirty="0">
                <a:solidFill>
                  <a:schemeClr val="tx2"/>
                </a:solidFill>
                <a:ea typeface="ＭＳ Ｐゴシック" pitchFamily="-110" charset="-128"/>
                <a:cs typeface="ＭＳ Ｐゴシック" pitchFamily="-110" charset="-128"/>
              </a:rPr>
              <a:t>Give examples of your understanding and/or experience in each case</a:t>
            </a:r>
          </a:p>
          <a:p>
            <a:endParaRPr lang="en-GB" dirty="0"/>
          </a:p>
        </p:txBody>
      </p:sp>
      <p:sp>
        <p:nvSpPr>
          <p:cNvPr id="4" name="Rectangle 3"/>
          <p:cNvSpPr txBox="1">
            <a:spLocks noChangeArrowheads="1"/>
          </p:cNvSpPr>
          <p:nvPr/>
        </p:nvSpPr>
        <p:spPr bwMode="auto">
          <a:xfrm>
            <a:off x="457200" y="1600200"/>
            <a:ext cx="3889717" cy="372427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342900" marR="0" lvl="0" indent="-342900" algn="l" defTabSz="914400" rtl="0" eaLnBrk="1" fontAlgn="base" latinLnBrk="0" hangingPunct="1">
              <a:lnSpc>
                <a:spcPct val="100000"/>
              </a:lnSpc>
              <a:spcBef>
                <a:spcPct val="20000"/>
              </a:spcBef>
              <a:spcAft>
                <a:spcPct val="0"/>
              </a:spcAft>
              <a:buClr>
                <a:schemeClr val="tx1"/>
              </a:buClr>
              <a:buSzPct val="75000"/>
              <a:buFont typeface="Wingdings" pitchFamily="-110" charset="2"/>
              <a:buChar char="l"/>
              <a:tabLst/>
              <a:defRPr/>
            </a:pPr>
            <a:endParaRPr kumimoji="0" lang="en-GB" sz="2400" b="0" i="0" u="none" strike="noStrike" kern="0" cap="none" spc="0" normalizeH="0" baseline="0" noProof="0" dirty="0" smtClean="0">
              <a:ln>
                <a:noFill/>
              </a:ln>
              <a:solidFill>
                <a:schemeClr val="tx1"/>
              </a:solidFill>
              <a:effectLst/>
              <a:uLnTx/>
              <a:uFillTx/>
              <a:latin typeface="+mn-lt"/>
              <a:ea typeface="ＭＳ Ｐゴシック" pitchFamily="-110" charset="-128"/>
              <a:cs typeface="ＭＳ Ｐゴシック" pitchFamily="-110" charset="-128"/>
            </a:endParaRPr>
          </a:p>
          <a:p>
            <a:pPr marL="342900" marR="0" lvl="0" indent="-342900" algn="l" defTabSz="914400" rtl="0" eaLnBrk="1" fontAlgn="base" latinLnBrk="0" hangingPunct="1">
              <a:lnSpc>
                <a:spcPct val="100000"/>
              </a:lnSpc>
              <a:spcBef>
                <a:spcPct val="20000"/>
              </a:spcBef>
              <a:spcAft>
                <a:spcPct val="0"/>
              </a:spcAft>
              <a:buClr>
                <a:schemeClr val="tx1"/>
              </a:buClr>
              <a:buSzPct val="75000"/>
              <a:buFont typeface="Wingdings" pitchFamily="-110" charset="2"/>
              <a:buChar char="l"/>
              <a:tabLst/>
              <a:defRPr/>
            </a:pPr>
            <a:r>
              <a:rPr kumimoji="0" lang="en-GB" sz="2400" b="0" i="0" u="none" strike="noStrike" kern="0" cap="none" spc="0" normalizeH="0" baseline="0" noProof="0" dirty="0" err="1" smtClean="0">
                <a:ln>
                  <a:noFill/>
                </a:ln>
                <a:solidFill>
                  <a:schemeClr val="tx1"/>
                </a:solidFill>
                <a:effectLst/>
                <a:uLnTx/>
                <a:uFillTx/>
                <a:latin typeface="+mn-lt"/>
                <a:ea typeface="ＭＳ Ｐゴシック" pitchFamily="-110" charset="-128"/>
                <a:cs typeface="ＭＳ Ｐゴシック" pitchFamily="-110" charset="-128"/>
              </a:rPr>
              <a:t>Trafodwch</a:t>
            </a:r>
            <a:r>
              <a:rPr kumimoji="0" lang="en-GB" sz="2400" b="0" i="0" u="none" strike="noStrike" kern="0" cap="none" spc="0" normalizeH="0" baseline="0" noProof="0" dirty="0" smtClean="0">
                <a:ln>
                  <a:noFill/>
                </a:ln>
                <a:solidFill>
                  <a:schemeClr val="tx1"/>
                </a:solidFill>
                <a:effectLst/>
                <a:uLnTx/>
                <a:uFillTx/>
                <a:latin typeface="+mn-lt"/>
                <a:ea typeface="ＭＳ Ｐゴシック" pitchFamily="-110" charset="-128"/>
                <a:cs typeface="ＭＳ Ｐゴシック" pitchFamily="-110" charset="-128"/>
              </a:rPr>
              <a:t> </a:t>
            </a:r>
            <a:r>
              <a:rPr kumimoji="0" lang="en-GB" sz="2400" b="0" i="0" u="none" strike="noStrike" kern="0" cap="none" spc="0" normalizeH="0" baseline="0" noProof="0" dirty="0" err="1" smtClean="0">
                <a:ln>
                  <a:noFill/>
                </a:ln>
                <a:solidFill>
                  <a:schemeClr val="tx1"/>
                </a:solidFill>
                <a:effectLst/>
                <a:uLnTx/>
                <a:uFillTx/>
                <a:latin typeface="+mn-lt"/>
                <a:ea typeface="ＭＳ Ｐゴシック" pitchFamily="-110" charset="-128"/>
                <a:cs typeface="ＭＳ Ｐゴシック" pitchFamily="-110" charset="-128"/>
              </a:rPr>
              <a:t>beth</a:t>
            </a:r>
            <a:r>
              <a:rPr kumimoji="0" lang="en-GB" sz="2400" b="0" i="0" u="none" strike="noStrike" kern="0" cap="none" spc="0" normalizeH="0" baseline="0" noProof="0" dirty="0" smtClean="0">
                <a:ln>
                  <a:noFill/>
                </a:ln>
                <a:solidFill>
                  <a:schemeClr val="tx1"/>
                </a:solidFill>
                <a:effectLst/>
                <a:uLnTx/>
                <a:uFillTx/>
                <a:latin typeface="+mn-lt"/>
                <a:ea typeface="ＭＳ Ｐゴシック" pitchFamily="-110" charset="-128"/>
                <a:cs typeface="ＭＳ Ｐゴシック" pitchFamily="-110" charset="-128"/>
              </a:rPr>
              <a:t> a </a:t>
            </a:r>
            <a:r>
              <a:rPr kumimoji="0" lang="en-GB" sz="2400" b="0" i="0" u="none" strike="noStrike" kern="0" cap="none" spc="0" normalizeH="0" baseline="0" noProof="0" dirty="0" err="1" smtClean="0">
                <a:ln>
                  <a:noFill/>
                </a:ln>
                <a:solidFill>
                  <a:schemeClr val="tx1"/>
                </a:solidFill>
                <a:effectLst/>
                <a:uLnTx/>
                <a:uFillTx/>
                <a:latin typeface="+mn-lt"/>
                <a:ea typeface="ＭＳ Ｐゴシック" pitchFamily="-110" charset="-128"/>
                <a:cs typeface="ＭＳ Ｐゴシック" pitchFamily="-110" charset="-128"/>
              </a:rPr>
              <a:t>olygir</a:t>
            </a:r>
            <a:r>
              <a:rPr kumimoji="0" lang="en-GB" sz="2400" b="0" i="0" u="none" strike="noStrike" kern="0" cap="none" spc="0" normalizeH="0" baseline="0" noProof="0" dirty="0" smtClean="0">
                <a:ln>
                  <a:noFill/>
                </a:ln>
                <a:solidFill>
                  <a:schemeClr val="tx1"/>
                </a:solidFill>
                <a:effectLst/>
                <a:uLnTx/>
                <a:uFillTx/>
                <a:latin typeface="+mn-lt"/>
                <a:ea typeface="ＭＳ Ｐゴシック" pitchFamily="-110" charset="-128"/>
                <a:cs typeface="ＭＳ Ｐゴシック" pitchFamily="-110" charset="-128"/>
              </a:rPr>
              <a:t> </a:t>
            </a:r>
            <a:r>
              <a:rPr kumimoji="0" lang="en-GB" sz="2400" b="0" i="0" u="none" strike="noStrike" kern="0" cap="none" spc="0" normalizeH="0" baseline="0" noProof="0" dirty="0" err="1" smtClean="0">
                <a:ln>
                  <a:noFill/>
                </a:ln>
                <a:solidFill>
                  <a:schemeClr val="tx1"/>
                </a:solidFill>
                <a:effectLst/>
                <a:uLnTx/>
                <a:uFillTx/>
                <a:latin typeface="+mn-lt"/>
                <a:ea typeface="ＭＳ Ｐゴシック" pitchFamily="-110" charset="-128"/>
                <a:cs typeface="ＭＳ Ｐゴシック" pitchFamily="-110" charset="-128"/>
              </a:rPr>
              <a:t>gan</a:t>
            </a:r>
            <a:r>
              <a:rPr kumimoji="0" lang="en-GB" sz="2400" b="0" i="0" u="none" strike="noStrike" kern="0" cap="none" spc="0" normalizeH="0" baseline="0" noProof="0" dirty="0" smtClean="0">
                <a:ln>
                  <a:noFill/>
                </a:ln>
                <a:solidFill>
                  <a:schemeClr val="tx1"/>
                </a:solidFill>
                <a:effectLst/>
                <a:uLnTx/>
                <a:uFillTx/>
                <a:latin typeface="+mn-lt"/>
                <a:ea typeface="ＭＳ Ｐゴシック" pitchFamily="-110" charset="-128"/>
                <a:cs typeface="ＭＳ Ｐゴシック" pitchFamily="-110" charset="-128"/>
              </a:rPr>
              <a:t> “</a:t>
            </a:r>
            <a:r>
              <a:rPr kumimoji="0" lang="en-GB" sz="2400" b="0" i="0" u="none" strike="noStrike" kern="0" cap="none" spc="0" normalizeH="0" baseline="0" noProof="0" dirty="0" err="1" smtClean="0">
                <a:ln>
                  <a:noFill/>
                </a:ln>
                <a:solidFill>
                  <a:schemeClr val="tx1"/>
                </a:solidFill>
                <a:effectLst/>
                <a:uLnTx/>
                <a:uFillTx/>
                <a:latin typeface="+mn-lt"/>
                <a:ea typeface="ＭＳ Ｐゴシック" pitchFamily="-110" charset="-128"/>
                <a:cs typeface="ＭＳ Ｐゴシック" pitchFamily="-110" charset="-128"/>
              </a:rPr>
              <a:t>Ysgolion</a:t>
            </a:r>
            <a:r>
              <a:rPr kumimoji="0" lang="en-GB" sz="2400" b="0" i="0" u="none" strike="noStrike" kern="0" cap="none" spc="0" normalizeH="0" baseline="0" noProof="0" dirty="0" smtClean="0">
                <a:ln>
                  <a:noFill/>
                </a:ln>
                <a:solidFill>
                  <a:schemeClr val="tx1"/>
                </a:solidFill>
                <a:effectLst/>
                <a:uLnTx/>
                <a:uFillTx/>
                <a:latin typeface="+mn-lt"/>
                <a:ea typeface="ＭＳ Ｐゴシック" pitchFamily="-110" charset="-128"/>
                <a:cs typeface="ＭＳ Ｐゴシック" pitchFamily="-110" charset="-128"/>
              </a:rPr>
              <a:t> </a:t>
            </a:r>
            <a:r>
              <a:rPr kumimoji="0" lang="en-GB" sz="2400" b="0" i="0" u="none" strike="noStrike" kern="0" cap="none" spc="0" normalizeH="0" baseline="0" noProof="0" dirty="0" err="1" smtClean="0">
                <a:ln>
                  <a:noFill/>
                </a:ln>
                <a:solidFill>
                  <a:schemeClr val="tx1"/>
                </a:solidFill>
                <a:effectLst/>
                <a:uLnTx/>
                <a:uFillTx/>
                <a:latin typeface="+mn-lt"/>
                <a:ea typeface="ＭＳ Ｐゴシック" pitchFamily="-110" charset="-128"/>
                <a:cs typeface="ＭＳ Ｐゴシック" pitchFamily="-110" charset="-128"/>
              </a:rPr>
              <a:t>cymunedol</a:t>
            </a:r>
            <a:r>
              <a:rPr kumimoji="0" lang="en-GB" sz="2400" b="0" i="0" u="none" strike="noStrike" kern="0" cap="none" spc="0" normalizeH="0" baseline="0" noProof="0" dirty="0" smtClean="0">
                <a:ln>
                  <a:noFill/>
                </a:ln>
                <a:solidFill>
                  <a:schemeClr val="tx1"/>
                </a:solidFill>
                <a:effectLst/>
                <a:uLnTx/>
                <a:uFillTx/>
                <a:latin typeface="+mn-lt"/>
                <a:ea typeface="ＭＳ Ｐゴシック" pitchFamily="-110" charset="-128"/>
                <a:cs typeface="ＭＳ Ｐゴシック" pitchFamily="-110" charset="-128"/>
              </a:rPr>
              <a:t>”.</a:t>
            </a:r>
          </a:p>
          <a:p>
            <a:pPr marL="342900" marR="0" lvl="0" indent="-342900" algn="l" defTabSz="914400" rtl="0" eaLnBrk="1" fontAlgn="base" latinLnBrk="0" hangingPunct="1">
              <a:lnSpc>
                <a:spcPct val="100000"/>
              </a:lnSpc>
              <a:spcBef>
                <a:spcPct val="20000"/>
              </a:spcBef>
              <a:spcAft>
                <a:spcPct val="0"/>
              </a:spcAft>
              <a:buClr>
                <a:schemeClr val="tx1"/>
              </a:buClr>
              <a:buSzPct val="75000"/>
              <a:buFont typeface="Wingdings" pitchFamily="-110" charset="2"/>
              <a:buChar char="l"/>
              <a:tabLst/>
              <a:defRPr/>
            </a:pPr>
            <a:r>
              <a:rPr kumimoji="0" lang="en-GB" sz="2400" b="0" i="0" u="none" strike="noStrike" kern="0" cap="none" spc="0" normalizeH="0" baseline="0" noProof="0" dirty="0" err="1" smtClean="0">
                <a:ln>
                  <a:noFill/>
                </a:ln>
                <a:solidFill>
                  <a:schemeClr val="tx1"/>
                </a:solidFill>
                <a:effectLst/>
                <a:uLnTx/>
                <a:uFillTx/>
                <a:latin typeface="+mn-lt"/>
                <a:ea typeface="ＭＳ Ｐゴシック" pitchFamily="-110" charset="-128"/>
                <a:cs typeface="ＭＳ Ｐゴシック" pitchFamily="-110" charset="-128"/>
              </a:rPr>
              <a:t>Trafodwch</a:t>
            </a:r>
            <a:r>
              <a:rPr kumimoji="0" lang="en-GB" sz="2400" b="0" i="0" u="none" strike="noStrike" kern="0" cap="none" spc="0" normalizeH="0" baseline="0" noProof="0" dirty="0" smtClean="0">
                <a:ln>
                  <a:noFill/>
                </a:ln>
                <a:solidFill>
                  <a:schemeClr val="tx1"/>
                </a:solidFill>
                <a:effectLst/>
                <a:uLnTx/>
                <a:uFillTx/>
                <a:latin typeface="+mn-lt"/>
                <a:ea typeface="ＭＳ Ｐゴシック" pitchFamily="-110" charset="-128"/>
                <a:cs typeface="ＭＳ Ｐゴシック" pitchFamily="-110" charset="-128"/>
              </a:rPr>
              <a:t> </a:t>
            </a:r>
            <a:r>
              <a:rPr kumimoji="0" lang="en-GB" sz="2400" b="0" i="0" u="none" strike="noStrike" kern="0" cap="none" spc="0" normalizeH="0" baseline="0" noProof="0" dirty="0" err="1" smtClean="0">
                <a:ln>
                  <a:noFill/>
                </a:ln>
                <a:solidFill>
                  <a:schemeClr val="tx1"/>
                </a:solidFill>
                <a:effectLst/>
                <a:uLnTx/>
                <a:uFillTx/>
                <a:latin typeface="+mn-lt"/>
                <a:ea typeface="ＭＳ Ｐゴシック" pitchFamily="-110" charset="-128"/>
                <a:cs typeface="ＭＳ Ｐゴシック" pitchFamily="-110" charset="-128"/>
              </a:rPr>
              <a:t>beth</a:t>
            </a:r>
            <a:r>
              <a:rPr kumimoji="0" lang="en-GB" sz="2400" b="0" i="0" u="none" strike="noStrike" kern="0" cap="none" spc="0" normalizeH="0" baseline="0" noProof="0" dirty="0" smtClean="0">
                <a:ln>
                  <a:noFill/>
                </a:ln>
                <a:solidFill>
                  <a:schemeClr val="tx1"/>
                </a:solidFill>
                <a:effectLst/>
                <a:uLnTx/>
                <a:uFillTx/>
                <a:latin typeface="+mn-lt"/>
                <a:ea typeface="ＭＳ Ｐゴシック" pitchFamily="-110" charset="-128"/>
                <a:cs typeface="ＭＳ Ｐゴシック" pitchFamily="-110" charset="-128"/>
              </a:rPr>
              <a:t> a </a:t>
            </a:r>
            <a:r>
              <a:rPr kumimoji="0" lang="en-GB" sz="2400" b="0" i="0" u="none" strike="noStrike" kern="0" cap="none" spc="0" normalizeH="0" baseline="0" noProof="0" dirty="0" err="1" smtClean="0">
                <a:ln>
                  <a:noFill/>
                </a:ln>
                <a:solidFill>
                  <a:schemeClr val="tx1"/>
                </a:solidFill>
                <a:effectLst/>
                <a:uLnTx/>
                <a:uFillTx/>
                <a:latin typeface="+mn-lt"/>
                <a:ea typeface="ＭＳ Ｐゴシック" pitchFamily="-110" charset="-128"/>
                <a:cs typeface="ＭＳ Ｐゴシック" pitchFamily="-110" charset="-128"/>
              </a:rPr>
              <a:t>olygir</a:t>
            </a:r>
            <a:r>
              <a:rPr kumimoji="0" lang="en-GB" sz="2400" b="0" i="0" u="none" strike="noStrike" kern="0" cap="none" spc="0" normalizeH="0" baseline="0" noProof="0" dirty="0" smtClean="0">
                <a:ln>
                  <a:noFill/>
                </a:ln>
                <a:solidFill>
                  <a:schemeClr val="tx1"/>
                </a:solidFill>
                <a:effectLst/>
                <a:uLnTx/>
                <a:uFillTx/>
                <a:latin typeface="+mn-lt"/>
                <a:ea typeface="ＭＳ Ｐゴシック" pitchFamily="-110" charset="-128"/>
                <a:cs typeface="ＭＳ Ｐゴシック" pitchFamily="-110" charset="-128"/>
              </a:rPr>
              <a:t> </a:t>
            </a:r>
            <a:r>
              <a:rPr kumimoji="0" lang="en-GB" sz="2400" b="0" i="0" u="none" strike="noStrike" kern="0" cap="none" spc="0" normalizeH="0" baseline="0" noProof="0" dirty="0" err="1" smtClean="0">
                <a:ln>
                  <a:noFill/>
                </a:ln>
                <a:solidFill>
                  <a:schemeClr val="tx1"/>
                </a:solidFill>
                <a:effectLst/>
                <a:uLnTx/>
                <a:uFillTx/>
                <a:latin typeface="+mn-lt"/>
                <a:ea typeface="ＭＳ Ｐゴシック" pitchFamily="-110" charset="-128"/>
                <a:cs typeface="ＭＳ Ｐゴシック" pitchFamily="-110" charset="-128"/>
              </a:rPr>
              <a:t>gan</a:t>
            </a:r>
            <a:r>
              <a:rPr kumimoji="0" lang="en-GB" sz="2400" b="0" i="0" u="none" strike="noStrike" kern="0" cap="none" spc="0" normalizeH="0" baseline="0" noProof="0" dirty="0" smtClean="0">
                <a:ln>
                  <a:noFill/>
                </a:ln>
                <a:solidFill>
                  <a:schemeClr val="tx1"/>
                </a:solidFill>
                <a:effectLst/>
                <a:uLnTx/>
                <a:uFillTx/>
                <a:latin typeface="+mn-lt"/>
                <a:ea typeface="ＭＳ Ｐゴシック" pitchFamily="-110" charset="-128"/>
                <a:cs typeface="ＭＳ Ｐゴシック" pitchFamily="-110" charset="-128"/>
              </a:rPr>
              <a:t> “</a:t>
            </a:r>
            <a:r>
              <a:rPr kumimoji="0" lang="en-GB" sz="2400" b="0" i="0" u="none" strike="noStrike" kern="0" cap="none" spc="0" normalizeH="0" baseline="0" noProof="0" dirty="0" err="1" smtClean="0">
                <a:ln>
                  <a:noFill/>
                </a:ln>
                <a:solidFill>
                  <a:schemeClr val="tx1"/>
                </a:solidFill>
                <a:effectLst/>
                <a:uLnTx/>
                <a:uFillTx/>
                <a:latin typeface="+mn-lt"/>
                <a:ea typeface="ＭＳ Ｐゴシック" pitchFamily="-110" charset="-128"/>
                <a:cs typeface="ＭＳ Ｐゴシック" pitchFamily="-110" charset="-128"/>
              </a:rPr>
              <a:t>prosiect</a:t>
            </a:r>
            <a:r>
              <a:rPr kumimoji="0" lang="en-GB" sz="2400" b="0" i="0" u="none" strike="noStrike" kern="0" cap="none" spc="0" normalizeH="0" baseline="0" noProof="0" dirty="0" smtClean="0">
                <a:ln>
                  <a:noFill/>
                </a:ln>
                <a:solidFill>
                  <a:schemeClr val="tx1"/>
                </a:solidFill>
                <a:effectLst/>
                <a:uLnTx/>
                <a:uFillTx/>
                <a:latin typeface="+mn-lt"/>
                <a:ea typeface="ＭＳ Ｐゴシック" pitchFamily="-110" charset="-128"/>
                <a:cs typeface="ＭＳ Ｐゴシック" pitchFamily="-110" charset="-128"/>
              </a:rPr>
              <a:t> </a:t>
            </a:r>
            <a:r>
              <a:rPr kumimoji="0" lang="en-GB" sz="2400" b="0" i="0" u="none" strike="noStrike" kern="0" cap="none" spc="0" normalizeH="0" baseline="0" noProof="0" dirty="0" err="1" smtClean="0">
                <a:ln>
                  <a:noFill/>
                </a:ln>
                <a:solidFill>
                  <a:schemeClr val="tx1"/>
                </a:solidFill>
                <a:effectLst/>
                <a:uLnTx/>
                <a:uFillTx/>
                <a:latin typeface="+mn-lt"/>
                <a:ea typeface="ＭＳ Ｐゴシック" pitchFamily="-110" charset="-128"/>
                <a:cs typeface="ＭＳ Ｐゴシック" pitchFamily="-110" charset="-128"/>
              </a:rPr>
              <a:t>cymunedol</a:t>
            </a:r>
            <a:r>
              <a:rPr kumimoji="0" lang="en-GB" sz="2400" b="0" i="0" u="none" strike="noStrike" kern="0" cap="none" spc="0" normalizeH="0" baseline="0" noProof="0" dirty="0" smtClean="0">
                <a:ln>
                  <a:noFill/>
                </a:ln>
                <a:solidFill>
                  <a:schemeClr val="tx1"/>
                </a:solidFill>
                <a:effectLst/>
                <a:uLnTx/>
                <a:uFillTx/>
                <a:latin typeface="+mn-lt"/>
                <a:ea typeface="ＭＳ Ｐゴシック" pitchFamily="-110" charset="-128"/>
                <a:cs typeface="ＭＳ Ｐゴシック" pitchFamily="-110" charset="-128"/>
              </a:rPr>
              <a:t>”.</a:t>
            </a:r>
          </a:p>
          <a:p>
            <a:pPr marL="342900" lvl="0" indent="-342900" defTabSz="914400" fontAlgn="base">
              <a:spcBef>
                <a:spcPct val="20000"/>
              </a:spcBef>
              <a:spcAft>
                <a:spcPct val="0"/>
              </a:spcAft>
              <a:buClr>
                <a:schemeClr val="tx1"/>
              </a:buClr>
              <a:buSzPct val="75000"/>
              <a:buFont typeface="Wingdings" pitchFamily="-110" charset="2"/>
              <a:buChar char="l"/>
              <a:defRPr/>
            </a:pPr>
            <a:r>
              <a:rPr lang="en-US" sz="2400" kern="0" dirty="0" err="1">
                <a:solidFill>
                  <a:srgbClr val="003366"/>
                </a:solidFill>
                <a:latin typeface="Helvetica" pitchFamily="-110" charset="0"/>
                <a:ea typeface="Helvetica" pitchFamily="-110" charset="0"/>
                <a:cs typeface="Helvetica" pitchFamily="-110" charset="0"/>
              </a:rPr>
              <a:t>Rhowch</a:t>
            </a:r>
            <a:r>
              <a:rPr lang="en-US" sz="2400" kern="0" dirty="0">
                <a:solidFill>
                  <a:srgbClr val="003366"/>
                </a:solidFill>
                <a:latin typeface="Helvetica" pitchFamily="-110" charset="0"/>
                <a:ea typeface="Helvetica" pitchFamily="-110" charset="0"/>
                <a:cs typeface="Helvetica" pitchFamily="-110" charset="0"/>
              </a:rPr>
              <a:t> </a:t>
            </a:r>
            <a:r>
              <a:rPr lang="en-US" sz="2400" kern="0" dirty="0" err="1">
                <a:solidFill>
                  <a:srgbClr val="003366"/>
                </a:solidFill>
                <a:latin typeface="Helvetica" pitchFamily="-110" charset="0"/>
                <a:ea typeface="Helvetica" pitchFamily="-110" charset="0"/>
                <a:cs typeface="Helvetica" pitchFamily="-110" charset="0"/>
              </a:rPr>
              <a:t>enghreifftiau</a:t>
            </a:r>
            <a:r>
              <a:rPr lang="en-US" sz="2400" kern="0" dirty="0">
                <a:solidFill>
                  <a:srgbClr val="003366"/>
                </a:solidFill>
                <a:latin typeface="Helvetica" pitchFamily="-110" charset="0"/>
                <a:ea typeface="Helvetica" pitchFamily="-110" charset="0"/>
                <a:cs typeface="Helvetica" pitchFamily="-110" charset="0"/>
              </a:rPr>
              <a:t> </a:t>
            </a:r>
            <a:r>
              <a:rPr lang="en-US" sz="2400" kern="0" dirty="0" err="1">
                <a:solidFill>
                  <a:srgbClr val="003366"/>
                </a:solidFill>
                <a:latin typeface="Helvetica" pitchFamily="-110" charset="0"/>
                <a:ea typeface="Helvetica" pitchFamily="-110" charset="0"/>
                <a:cs typeface="Helvetica" pitchFamily="-110" charset="0"/>
              </a:rPr>
              <a:t>o’ch</a:t>
            </a:r>
            <a:r>
              <a:rPr lang="en-US" sz="2400" kern="0" dirty="0">
                <a:solidFill>
                  <a:srgbClr val="003366"/>
                </a:solidFill>
                <a:latin typeface="Helvetica" pitchFamily="-110" charset="0"/>
                <a:ea typeface="Helvetica" pitchFamily="-110" charset="0"/>
                <a:cs typeface="Helvetica" pitchFamily="-110" charset="0"/>
              </a:rPr>
              <a:t> </a:t>
            </a:r>
            <a:r>
              <a:rPr lang="en-US" sz="2400" kern="0" dirty="0" err="1">
                <a:solidFill>
                  <a:srgbClr val="003366"/>
                </a:solidFill>
                <a:latin typeface="Helvetica" pitchFamily="-110" charset="0"/>
                <a:ea typeface="Helvetica" pitchFamily="-110" charset="0"/>
                <a:cs typeface="Helvetica" pitchFamily="-110" charset="0"/>
              </a:rPr>
              <a:t>dealltwriaeth</a:t>
            </a:r>
            <a:r>
              <a:rPr lang="en-US" sz="2400" kern="0" dirty="0">
                <a:solidFill>
                  <a:srgbClr val="003366"/>
                </a:solidFill>
                <a:latin typeface="Helvetica" pitchFamily="-110" charset="0"/>
                <a:ea typeface="Helvetica" pitchFamily="-110" charset="0"/>
                <a:cs typeface="Helvetica" pitchFamily="-110" charset="0"/>
              </a:rPr>
              <a:t> a/</a:t>
            </a:r>
            <a:r>
              <a:rPr lang="en-US" sz="2400" kern="0" dirty="0" err="1">
                <a:solidFill>
                  <a:srgbClr val="003366"/>
                </a:solidFill>
                <a:latin typeface="Helvetica" pitchFamily="-110" charset="0"/>
                <a:ea typeface="Helvetica" pitchFamily="-110" charset="0"/>
                <a:cs typeface="Helvetica" pitchFamily="-110" charset="0"/>
              </a:rPr>
              <a:t>neu</a:t>
            </a:r>
            <a:r>
              <a:rPr lang="en-US" sz="2400" kern="0" dirty="0">
                <a:solidFill>
                  <a:srgbClr val="003366"/>
                </a:solidFill>
                <a:latin typeface="Helvetica" pitchFamily="-110" charset="0"/>
                <a:ea typeface="Helvetica" pitchFamily="-110" charset="0"/>
                <a:cs typeface="Helvetica" pitchFamily="-110" charset="0"/>
              </a:rPr>
              <a:t> </a:t>
            </a:r>
            <a:r>
              <a:rPr lang="en-US" sz="2400" kern="0" dirty="0" err="1">
                <a:solidFill>
                  <a:srgbClr val="003366"/>
                </a:solidFill>
                <a:latin typeface="Helvetica" pitchFamily="-110" charset="0"/>
                <a:ea typeface="Helvetica" pitchFamily="-110" charset="0"/>
                <a:cs typeface="Helvetica" pitchFamily="-110" charset="0"/>
              </a:rPr>
              <a:t>brofiadau</a:t>
            </a:r>
            <a:r>
              <a:rPr lang="en-US" sz="2400" kern="0" dirty="0">
                <a:solidFill>
                  <a:srgbClr val="003366"/>
                </a:solidFill>
                <a:latin typeface="Helvetica" pitchFamily="-110" charset="0"/>
                <a:ea typeface="Helvetica" pitchFamily="-110" charset="0"/>
                <a:cs typeface="Helvetica" pitchFamily="-110" charset="0"/>
              </a:rPr>
              <a:t> </a:t>
            </a:r>
            <a:r>
              <a:rPr lang="en-US" sz="2400" kern="0" dirty="0" err="1">
                <a:solidFill>
                  <a:srgbClr val="003366"/>
                </a:solidFill>
                <a:latin typeface="Helvetica" pitchFamily="-110" charset="0"/>
                <a:ea typeface="Helvetica" pitchFamily="-110" charset="0"/>
                <a:cs typeface="Helvetica" pitchFamily="-110" charset="0"/>
              </a:rPr>
              <a:t>yn</a:t>
            </a:r>
            <a:r>
              <a:rPr lang="en-US" sz="2400" kern="0" dirty="0">
                <a:solidFill>
                  <a:srgbClr val="003366"/>
                </a:solidFill>
                <a:latin typeface="Helvetica" pitchFamily="-110" charset="0"/>
                <a:ea typeface="Helvetica" pitchFamily="-110" charset="0"/>
                <a:cs typeface="Helvetica" pitchFamily="-110" charset="0"/>
              </a:rPr>
              <a:t> y </a:t>
            </a:r>
            <a:r>
              <a:rPr lang="en-US" sz="2400" kern="0" dirty="0" err="1" smtClean="0">
                <a:solidFill>
                  <a:srgbClr val="003366"/>
                </a:solidFill>
                <a:latin typeface="Helvetica" pitchFamily="-110" charset="0"/>
                <a:ea typeface="Helvetica" pitchFamily="-110" charset="0"/>
                <a:cs typeface="Helvetica" pitchFamily="-110" charset="0"/>
              </a:rPr>
              <a:t>meysydd</a:t>
            </a:r>
            <a:r>
              <a:rPr lang="en-US" sz="2400" kern="0" dirty="0" smtClean="0">
                <a:solidFill>
                  <a:srgbClr val="003366"/>
                </a:solidFill>
                <a:latin typeface="Helvetica" pitchFamily="-110" charset="0"/>
                <a:ea typeface="Helvetica" pitchFamily="-110" charset="0"/>
                <a:cs typeface="Helvetica" pitchFamily="-110" charset="0"/>
              </a:rPr>
              <a:t>.</a:t>
            </a:r>
            <a:endParaRPr kumimoji="0" lang="en-GB" sz="2400" b="0" i="0" u="none" strike="noStrike" kern="0" cap="none" spc="0" normalizeH="0" baseline="0" noProof="0" dirty="0" smtClean="0">
              <a:ln>
                <a:noFill/>
              </a:ln>
              <a:solidFill>
                <a:schemeClr val="tx1"/>
              </a:solidFill>
              <a:effectLst/>
              <a:uLnTx/>
              <a:uFillTx/>
              <a:latin typeface="+mn-lt"/>
              <a:ea typeface="ＭＳ Ｐゴシック" pitchFamily="-110" charset="-128"/>
              <a:cs typeface="ＭＳ Ｐゴシック" pitchFamily="-110" charset="-128"/>
            </a:endParaRPr>
          </a:p>
          <a:p>
            <a:pPr marL="342900" marR="0" lvl="0" indent="-342900" algn="l" defTabSz="914400" rtl="0" eaLnBrk="1" fontAlgn="base" latinLnBrk="0" hangingPunct="1">
              <a:lnSpc>
                <a:spcPct val="100000"/>
              </a:lnSpc>
              <a:spcBef>
                <a:spcPct val="20000"/>
              </a:spcBef>
              <a:spcAft>
                <a:spcPct val="0"/>
              </a:spcAft>
              <a:buClr>
                <a:schemeClr val="tx1"/>
              </a:buClr>
              <a:buSzPct val="75000"/>
              <a:buFont typeface="Wingdings" pitchFamily="-110" charset="2"/>
              <a:buNone/>
              <a:tabLst/>
              <a:defRPr/>
            </a:pPr>
            <a:r>
              <a:rPr kumimoji="0" lang="en-GB" sz="2400" b="0" i="0" u="none" strike="noStrike" kern="0" cap="none" spc="0" normalizeH="0" baseline="0" noProof="0" dirty="0" smtClean="0">
                <a:ln>
                  <a:noFill/>
                </a:ln>
                <a:solidFill>
                  <a:schemeClr val="tx1"/>
                </a:solidFill>
                <a:effectLst/>
                <a:uLnTx/>
                <a:uFillTx/>
                <a:latin typeface="+mn-lt"/>
                <a:ea typeface="ＭＳ Ｐゴシック" pitchFamily="-110" charset="-128"/>
                <a:cs typeface="ＭＳ Ｐゴシック" pitchFamily="-110" charset="-128"/>
              </a:rPr>
              <a:t> </a:t>
            </a:r>
          </a:p>
          <a:p>
            <a:pPr marL="342900" marR="0" lvl="0" indent="-342900" algn="l" defTabSz="914400" rtl="0" eaLnBrk="1" fontAlgn="base" latinLnBrk="0" hangingPunct="1">
              <a:lnSpc>
                <a:spcPct val="100000"/>
              </a:lnSpc>
              <a:spcBef>
                <a:spcPct val="20000"/>
              </a:spcBef>
              <a:spcAft>
                <a:spcPct val="0"/>
              </a:spcAft>
              <a:buClr>
                <a:schemeClr val="tx1"/>
              </a:buClr>
              <a:buSzPct val="75000"/>
              <a:buFont typeface="Wingdings" pitchFamily="-110" charset="2"/>
              <a:buNone/>
              <a:tabLst/>
              <a:defRPr/>
            </a:pPr>
            <a:r>
              <a:rPr kumimoji="0" lang="en-US" sz="2400" b="0" i="0" u="none" strike="noStrike" kern="0" cap="none" spc="0" normalizeH="0" baseline="0" noProof="0" dirty="0" smtClean="0">
                <a:ln>
                  <a:noFill/>
                </a:ln>
                <a:solidFill>
                  <a:srgbClr val="003366"/>
                </a:solidFill>
                <a:effectLst/>
                <a:uLnTx/>
                <a:uFillTx/>
                <a:latin typeface="Helvetica" pitchFamily="-110" charset="0"/>
                <a:ea typeface="Helvetica" pitchFamily="-110" charset="0"/>
                <a:cs typeface="Helvetica" pitchFamily="-110" charset="0"/>
              </a:rPr>
              <a:t>
</a:t>
            </a:r>
            <a:r>
              <a:rPr kumimoji="0" lang="en-GB" sz="2400" b="0" i="0" u="none" strike="noStrike" kern="0" cap="none" spc="0" normalizeH="0" baseline="0" noProof="0" dirty="0" smtClean="0">
                <a:ln>
                  <a:noFill/>
                </a:ln>
                <a:solidFill>
                  <a:schemeClr val="tx1"/>
                </a:solidFill>
                <a:effectLst/>
                <a:uLnTx/>
                <a:uFillTx/>
                <a:latin typeface="+mn-lt"/>
                <a:ea typeface="ＭＳ Ｐゴシック" pitchFamily="-110" charset="-128"/>
                <a:cs typeface="ＭＳ Ｐゴシック" pitchFamily="-110" charset="-128"/>
              </a:rPr>
              <a:t>	</a:t>
            </a:r>
            <a:endParaRPr kumimoji="0" lang="en-GB" sz="2400" b="0" i="0" u="none" strike="noStrike" kern="0" cap="none" spc="0" normalizeH="0" baseline="0" noProof="0" dirty="0">
              <a:ln>
                <a:noFill/>
              </a:ln>
              <a:solidFill>
                <a:schemeClr val="tx1"/>
              </a:solidFill>
              <a:effectLst/>
              <a:uLnTx/>
              <a:uFillTx/>
              <a:latin typeface="+mn-lt"/>
              <a:ea typeface="ＭＳ Ｐゴシック" pitchFamily="-110" charset="-128"/>
              <a:cs typeface="ＭＳ Ｐゴシック" pitchFamily="-110" charset="-128"/>
            </a:endParaRPr>
          </a:p>
        </p:txBody>
      </p:sp>
      <p:pic>
        <p:nvPicPr>
          <p:cNvPr id="5" name="Picture 4" descr="task.png"/>
          <p:cNvPicPr>
            <a:picLocks noChangeAspect="1"/>
          </p:cNvPicPr>
          <p:nvPr/>
        </p:nvPicPr>
        <p:blipFill>
          <a:blip r:embed="rId2"/>
          <a:stretch>
            <a:fillRect/>
          </a:stretch>
        </p:blipFill>
        <p:spPr>
          <a:xfrm>
            <a:off x="3451247" y="4906479"/>
            <a:ext cx="1791340" cy="1791340"/>
          </a:xfrm>
          <a:prstGeom prst="rect">
            <a:avLst/>
          </a:prstGeom>
        </p:spPr>
      </p:pic>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AutoShape 2"/>
          <p:cNvSpPr>
            <a:spLocks noGrp="1" noChangeArrowheads="1"/>
          </p:cNvSpPr>
          <p:nvPr>
            <p:ph type="title"/>
          </p:nvPr>
        </p:nvSpPr>
        <p:spPr/>
        <p:txBody>
          <a:bodyPr>
            <a:normAutofit fontScale="90000"/>
          </a:bodyPr>
          <a:lstStyle/>
          <a:p>
            <a:r>
              <a:rPr lang="en-GB" dirty="0" err="1" smtClean="0">
                <a:ea typeface="ＭＳ Ｐゴシック" pitchFamily="-110" charset="-128"/>
                <a:cs typeface="ＭＳ Ｐゴシック" pitchFamily="-110" charset="-128"/>
              </a:rPr>
              <a:t>Tasg</a:t>
            </a:r>
            <a:r>
              <a:rPr lang="en-GB" dirty="0" smtClean="0">
                <a:ea typeface="ＭＳ Ｐゴシック" pitchFamily="-110" charset="-128"/>
                <a:cs typeface="ＭＳ Ｐゴシック" pitchFamily="-110" charset="-128"/>
              </a:rPr>
              <a:t> </a:t>
            </a:r>
            <a:r>
              <a:rPr lang="en-GB" dirty="0" err="1" smtClean="0">
                <a:ea typeface="ＭＳ Ｐゴシック" pitchFamily="-110" charset="-128"/>
                <a:cs typeface="ＭＳ Ｐゴシック" pitchFamily="-110" charset="-128"/>
              </a:rPr>
              <a:t>Grŵp</a:t>
            </a:r>
            <a:r>
              <a:rPr lang="en-GB" dirty="0">
                <a:ea typeface="ＭＳ Ｐゴシック" pitchFamily="-110" charset="-128"/>
                <a:cs typeface="ＭＳ Ｐゴシック" pitchFamily="-110" charset="-128"/>
              </a:rPr>
              <a:t/>
            </a:r>
            <a:br>
              <a:rPr lang="en-GB" dirty="0">
                <a:ea typeface="ＭＳ Ｐゴシック" pitchFamily="-110" charset="-128"/>
                <a:cs typeface="ＭＳ Ｐゴシック" pitchFamily="-110" charset="-128"/>
              </a:rPr>
            </a:br>
            <a:r>
              <a:rPr lang="en-GB" i="1" dirty="0">
                <a:ea typeface="ＭＳ Ｐゴシック" pitchFamily="-110" charset="-128"/>
                <a:cs typeface="ＭＳ Ｐゴシック" pitchFamily="-110" charset="-128"/>
              </a:rPr>
              <a:t>Group task </a:t>
            </a:r>
          </a:p>
        </p:txBody>
      </p:sp>
      <p:sp>
        <p:nvSpPr>
          <p:cNvPr id="16387" name="Rectangle 3"/>
          <p:cNvSpPr>
            <a:spLocks noGrp="1" noChangeArrowheads="1"/>
          </p:cNvSpPr>
          <p:nvPr>
            <p:ph type="body" idx="1"/>
          </p:nvPr>
        </p:nvSpPr>
        <p:spPr/>
        <p:txBody>
          <a:bodyPr/>
          <a:lstStyle/>
          <a:p>
            <a:r>
              <a:rPr lang="en-US" sz="2800" dirty="0" err="1" smtClean="0">
                <a:latin typeface="Helvetica" pitchFamily="-110" charset="0"/>
                <a:ea typeface="Helvetica" pitchFamily="-110" charset="0"/>
                <a:cs typeface="Helvetica" pitchFamily="-110" charset="0"/>
              </a:rPr>
              <a:t>Rhestrwch</a:t>
            </a:r>
            <a:r>
              <a:rPr lang="en-US" sz="2800" dirty="0" smtClean="0">
                <a:latin typeface="Helvetica" pitchFamily="-110" charset="0"/>
                <a:ea typeface="Helvetica" pitchFamily="-110" charset="0"/>
                <a:cs typeface="Helvetica" pitchFamily="-110" charset="0"/>
              </a:rPr>
              <a:t> </a:t>
            </a:r>
            <a:r>
              <a:rPr lang="en-US" sz="2800" dirty="0" err="1" smtClean="0">
                <a:latin typeface="Helvetica" pitchFamily="-110" charset="0"/>
                <a:ea typeface="Helvetica" pitchFamily="-110" charset="0"/>
                <a:cs typeface="Helvetica" pitchFamily="-110" charset="0"/>
              </a:rPr>
              <a:t>nodweddion</a:t>
            </a:r>
            <a:r>
              <a:rPr lang="en-US" sz="2800" dirty="0" smtClean="0">
                <a:latin typeface="Helvetica" pitchFamily="-110" charset="0"/>
                <a:ea typeface="Helvetica" pitchFamily="-110" charset="0"/>
                <a:cs typeface="Helvetica" pitchFamily="-110" charset="0"/>
              </a:rPr>
              <a:t> </a:t>
            </a:r>
            <a:r>
              <a:rPr lang="en-US" sz="2800" dirty="0" err="1" smtClean="0">
                <a:latin typeface="Helvetica" pitchFamily="-110" charset="0"/>
                <a:ea typeface="Helvetica" pitchFamily="-110" charset="0"/>
                <a:cs typeface="Helvetica" pitchFamily="-110" charset="0"/>
              </a:rPr>
              <a:t>sydd</a:t>
            </a:r>
            <a:r>
              <a:rPr lang="en-US" sz="2800" dirty="0" smtClean="0">
                <a:latin typeface="Helvetica" pitchFamily="-110" charset="0"/>
                <a:ea typeface="Helvetica" pitchFamily="-110" charset="0"/>
                <a:cs typeface="Helvetica" pitchFamily="-110" charset="0"/>
              </a:rPr>
              <a:t> </a:t>
            </a:r>
            <a:r>
              <a:rPr lang="en-US" sz="2800" dirty="0" err="1" smtClean="0">
                <a:latin typeface="Helvetica" pitchFamily="-110" charset="0"/>
                <a:ea typeface="Helvetica" pitchFamily="-110" charset="0"/>
                <a:cs typeface="Helvetica" pitchFamily="-110" charset="0"/>
              </a:rPr>
              <a:t>yn</a:t>
            </a:r>
            <a:r>
              <a:rPr lang="en-US" sz="2800" dirty="0" smtClean="0">
                <a:latin typeface="Helvetica" pitchFamily="-110" charset="0"/>
                <a:ea typeface="Helvetica" pitchFamily="-110" charset="0"/>
                <a:cs typeface="Helvetica" pitchFamily="-110" charset="0"/>
              </a:rPr>
              <a:t> </a:t>
            </a:r>
            <a:r>
              <a:rPr lang="en-US" sz="2800" dirty="0" err="1" smtClean="0">
                <a:latin typeface="Helvetica" pitchFamily="-110" charset="0"/>
                <a:ea typeface="Helvetica" pitchFamily="-110" charset="0"/>
                <a:cs typeface="Helvetica" pitchFamily="-110" charset="0"/>
              </a:rPr>
              <a:t>gysylltiedig</a:t>
            </a:r>
            <a:r>
              <a:rPr lang="en-US" sz="2800" dirty="0" smtClean="0">
                <a:latin typeface="Helvetica" pitchFamily="-110" charset="0"/>
                <a:ea typeface="Helvetica" pitchFamily="-110" charset="0"/>
                <a:cs typeface="Helvetica" pitchFamily="-110" charset="0"/>
              </a:rPr>
              <a:t> ag </a:t>
            </a:r>
            <a:r>
              <a:rPr lang="en-US" sz="2800" dirty="0" err="1" smtClean="0">
                <a:latin typeface="Helvetica" pitchFamily="-110" charset="0"/>
                <a:ea typeface="Helvetica" pitchFamily="-110" charset="0"/>
                <a:cs typeface="Helvetica" pitchFamily="-110" charset="0"/>
              </a:rPr>
              <a:t>ysgolion</a:t>
            </a:r>
            <a:r>
              <a:rPr lang="en-US" sz="2800" dirty="0" smtClean="0">
                <a:latin typeface="Helvetica" pitchFamily="-110" charset="0"/>
                <a:ea typeface="Helvetica" pitchFamily="-110" charset="0"/>
                <a:cs typeface="Helvetica" pitchFamily="-110" charset="0"/>
              </a:rPr>
              <a:t> </a:t>
            </a:r>
            <a:r>
              <a:rPr lang="en-US" sz="2800" dirty="0" err="1" smtClean="0">
                <a:latin typeface="Helvetica" pitchFamily="-110" charset="0"/>
                <a:ea typeface="Helvetica" pitchFamily="-110" charset="0"/>
                <a:cs typeface="Helvetica" pitchFamily="-110" charset="0"/>
              </a:rPr>
              <a:t>cymunedol</a:t>
            </a:r>
            <a:r>
              <a:rPr lang="en-US" sz="2800" dirty="0" smtClean="0">
                <a:latin typeface="Helvetica" pitchFamily="-110" charset="0"/>
                <a:ea typeface="Helvetica" pitchFamily="-110" charset="0"/>
                <a:cs typeface="Helvetica" pitchFamily="-110" charset="0"/>
              </a:rPr>
              <a:t> </a:t>
            </a:r>
            <a:r>
              <a:rPr lang="en-US" sz="2800" dirty="0" err="1" smtClean="0">
                <a:latin typeface="Helvetica" pitchFamily="-110" charset="0"/>
                <a:ea typeface="Helvetica" pitchFamily="-110" charset="0"/>
                <a:cs typeface="Helvetica" pitchFamily="-110" charset="0"/>
              </a:rPr>
              <a:t>sydd</a:t>
            </a:r>
            <a:r>
              <a:rPr lang="en-US" sz="2800" dirty="0" smtClean="0">
                <a:latin typeface="Helvetica" pitchFamily="-110" charset="0"/>
                <a:ea typeface="Helvetica" pitchFamily="-110" charset="0"/>
                <a:cs typeface="Helvetica" pitchFamily="-110" charset="0"/>
              </a:rPr>
              <a:t> </a:t>
            </a:r>
            <a:r>
              <a:rPr lang="en-US" sz="2800" dirty="0" err="1" smtClean="0">
                <a:latin typeface="Helvetica" pitchFamily="-110" charset="0"/>
                <a:ea typeface="Helvetica" pitchFamily="-110" charset="0"/>
                <a:cs typeface="Helvetica" pitchFamily="-110" charset="0"/>
              </a:rPr>
              <a:t>yn</a:t>
            </a:r>
            <a:r>
              <a:rPr lang="en-US" sz="2800" dirty="0" smtClean="0">
                <a:latin typeface="Helvetica" pitchFamily="-110" charset="0"/>
                <a:ea typeface="Helvetica" pitchFamily="-110" charset="0"/>
                <a:cs typeface="Helvetica" pitchFamily="-110" charset="0"/>
              </a:rPr>
              <a:t> </a:t>
            </a:r>
            <a:r>
              <a:rPr lang="en-US" sz="2800" dirty="0" err="1" smtClean="0">
                <a:latin typeface="Helvetica" pitchFamily="-110" charset="0"/>
                <a:ea typeface="Helvetica" pitchFamily="-110" charset="0"/>
                <a:cs typeface="Helvetica" pitchFamily="-110" charset="0"/>
              </a:rPr>
              <a:t>eu</a:t>
            </a:r>
            <a:r>
              <a:rPr lang="en-US" sz="2800" dirty="0" smtClean="0">
                <a:latin typeface="Helvetica" pitchFamily="-110" charset="0"/>
                <a:ea typeface="Helvetica" pitchFamily="-110" charset="0"/>
                <a:cs typeface="Helvetica" pitchFamily="-110" charset="0"/>
              </a:rPr>
              <a:t> </a:t>
            </a:r>
            <a:r>
              <a:rPr lang="en-US" sz="2800" dirty="0" err="1" smtClean="0">
                <a:latin typeface="Helvetica" pitchFamily="-110" charset="0"/>
                <a:ea typeface="Helvetica" pitchFamily="-110" charset="0"/>
                <a:cs typeface="Helvetica" pitchFamily="-110" charset="0"/>
              </a:rPr>
              <a:t>gosod</a:t>
            </a:r>
            <a:r>
              <a:rPr lang="en-US" sz="2800" dirty="0" smtClean="0">
                <a:latin typeface="Helvetica" pitchFamily="-110" charset="0"/>
                <a:ea typeface="Helvetica" pitchFamily="-110" charset="0"/>
                <a:cs typeface="Helvetica" pitchFamily="-110" charset="0"/>
              </a:rPr>
              <a:t> </a:t>
            </a:r>
            <a:r>
              <a:rPr lang="en-US" sz="2800" dirty="0" err="1" smtClean="0">
                <a:latin typeface="Helvetica" pitchFamily="-110" charset="0"/>
                <a:ea typeface="Helvetica" pitchFamily="-110" charset="0"/>
                <a:cs typeface="Helvetica" pitchFamily="-110" charset="0"/>
              </a:rPr>
              <a:t>ar</a:t>
            </a:r>
            <a:r>
              <a:rPr lang="en-US" sz="2800" dirty="0" smtClean="0">
                <a:latin typeface="Helvetica" pitchFamily="-110" charset="0"/>
                <a:ea typeface="Helvetica" pitchFamily="-110" charset="0"/>
                <a:cs typeface="Helvetica" pitchFamily="-110" charset="0"/>
              </a:rPr>
              <a:t> </a:t>
            </a:r>
            <a:r>
              <a:rPr lang="en-US" sz="2800" dirty="0" err="1" smtClean="0">
                <a:latin typeface="Helvetica" pitchFamily="-110" charset="0"/>
                <a:ea typeface="Helvetica" pitchFamily="-110" charset="0"/>
                <a:cs typeface="Helvetica" pitchFamily="-110" charset="0"/>
              </a:rPr>
              <a:t>wahân</a:t>
            </a:r>
            <a:r>
              <a:rPr lang="en-US" sz="2800" dirty="0" smtClean="0">
                <a:latin typeface="Helvetica" pitchFamily="-110" charset="0"/>
                <a:ea typeface="Helvetica" pitchFamily="-110" charset="0"/>
                <a:cs typeface="Helvetica" pitchFamily="-110" charset="0"/>
              </a:rPr>
              <a:t> </a:t>
            </a:r>
            <a:r>
              <a:rPr lang="en-US" sz="2800" dirty="0" err="1" smtClean="0">
                <a:latin typeface="Helvetica" pitchFamily="-110" charset="0"/>
                <a:ea typeface="Helvetica" pitchFamily="-110" charset="0"/>
                <a:cs typeface="Helvetica" pitchFamily="-110" charset="0"/>
              </a:rPr>
              <a:t>i</a:t>
            </a:r>
            <a:r>
              <a:rPr lang="en-US" sz="2800" dirty="0" smtClean="0">
                <a:latin typeface="Helvetica" pitchFamily="-110" charset="0"/>
                <a:ea typeface="Helvetica" pitchFamily="-110" charset="0"/>
                <a:cs typeface="Helvetica" pitchFamily="-110" charset="0"/>
              </a:rPr>
              <a:t> </a:t>
            </a:r>
            <a:r>
              <a:rPr lang="en-US" sz="2800" dirty="0" err="1" smtClean="0">
                <a:latin typeface="Helvetica" pitchFamily="-110" charset="0"/>
                <a:ea typeface="Helvetica" pitchFamily="-110" charset="0"/>
                <a:cs typeface="Helvetica" pitchFamily="-110" charset="0"/>
              </a:rPr>
              <a:t>ysgolion</a:t>
            </a:r>
            <a:r>
              <a:rPr lang="en-US" sz="2800" dirty="0" smtClean="0">
                <a:latin typeface="Helvetica" pitchFamily="-110" charset="0"/>
                <a:ea typeface="Helvetica" pitchFamily="-110" charset="0"/>
                <a:cs typeface="Helvetica" pitchFamily="-110" charset="0"/>
              </a:rPr>
              <a:t> </a:t>
            </a:r>
            <a:r>
              <a:rPr lang="en-US" sz="2800" dirty="0" err="1" smtClean="0">
                <a:latin typeface="Helvetica" pitchFamily="-110" charset="0"/>
                <a:ea typeface="Helvetica" pitchFamily="-110" charset="0"/>
                <a:cs typeface="Helvetica" pitchFamily="-110" charset="0"/>
              </a:rPr>
              <a:t>cynradd</a:t>
            </a:r>
            <a:r>
              <a:rPr lang="en-US" sz="2800" dirty="0" smtClean="0">
                <a:latin typeface="Helvetica" pitchFamily="-110" charset="0"/>
                <a:ea typeface="Helvetica" pitchFamily="-110" charset="0"/>
                <a:cs typeface="Helvetica" pitchFamily="-110" charset="0"/>
              </a:rPr>
              <a:t> </a:t>
            </a:r>
            <a:r>
              <a:rPr lang="en-US" sz="2800" dirty="0" err="1" smtClean="0">
                <a:latin typeface="Helvetica" pitchFamily="-110" charset="0"/>
                <a:ea typeface="Helvetica" pitchFamily="-110" charset="0"/>
                <a:cs typeface="Helvetica" pitchFamily="-110" charset="0"/>
              </a:rPr>
              <a:t>traddodiadol</a:t>
            </a:r>
            <a:r>
              <a:rPr lang="en-US" sz="2800" dirty="0" smtClean="0">
                <a:solidFill>
                  <a:srgbClr val="003366"/>
                </a:solidFill>
                <a:latin typeface="Helvetica" pitchFamily="-110" charset="0"/>
                <a:ea typeface="Helvetica" pitchFamily="-110" charset="0"/>
                <a:cs typeface="Helvetica" pitchFamily="-110" charset="0"/>
              </a:rPr>
              <a:t>.</a:t>
            </a:r>
          </a:p>
          <a:p>
            <a:endParaRPr lang="en-US" sz="2800" dirty="0">
              <a:solidFill>
                <a:srgbClr val="003366"/>
              </a:solidFill>
              <a:latin typeface="Helvetica" pitchFamily="-110" charset="0"/>
              <a:cs typeface="Helvetica" pitchFamily="-110" charset="0"/>
            </a:endParaRPr>
          </a:p>
          <a:p>
            <a:r>
              <a:rPr lang="en-GB" sz="2800" i="1" dirty="0">
                <a:ea typeface="ＭＳ Ｐゴシック" pitchFamily="-110" charset="-128"/>
                <a:cs typeface="ＭＳ Ｐゴシック" pitchFamily="-110" charset="-128"/>
              </a:rPr>
              <a:t>List the characteristics of a community school that set it apart from traditional primary sector schools.</a:t>
            </a:r>
          </a:p>
          <a:p>
            <a:endParaRPr lang="en-GB" dirty="0" smtClean="0"/>
          </a:p>
          <a:p>
            <a:pPr eaLnBrk="1" hangingPunct="1"/>
            <a:endParaRPr lang="en-GB" dirty="0">
              <a:ea typeface="ＭＳ Ｐゴシック" pitchFamily="-110" charset="-128"/>
              <a:cs typeface="ＭＳ Ｐゴシック" pitchFamily="-110" charset="-128"/>
            </a:endParaRPr>
          </a:p>
        </p:txBody>
      </p:sp>
      <p:pic>
        <p:nvPicPr>
          <p:cNvPr id="4" name="Picture 3" descr="task.png"/>
          <p:cNvPicPr>
            <a:picLocks noChangeAspect="1"/>
          </p:cNvPicPr>
          <p:nvPr/>
        </p:nvPicPr>
        <p:blipFill>
          <a:blip r:embed="rId2"/>
          <a:stretch>
            <a:fillRect/>
          </a:stretch>
        </p:blipFill>
        <p:spPr>
          <a:xfrm>
            <a:off x="3610654" y="4672765"/>
            <a:ext cx="1791340" cy="1791340"/>
          </a:xfrm>
          <a:prstGeom prst="rect">
            <a:avLst/>
          </a:prstGeom>
        </p:spPr>
      </p:pic>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6523"/>
            <a:ext cx="8229600" cy="1143000"/>
          </a:xfrm>
        </p:spPr>
        <p:txBody>
          <a:bodyPr/>
          <a:lstStyle/>
          <a:p>
            <a:r>
              <a:rPr lang="en-US" dirty="0" err="1" smtClean="0"/>
              <a:t>Enghreifftiau</a:t>
            </a:r>
            <a:r>
              <a:rPr lang="en-US" dirty="0"/>
              <a:t>/ </a:t>
            </a:r>
            <a:r>
              <a:rPr lang="en-US" i="1" dirty="0"/>
              <a:t>Examples</a:t>
            </a:r>
            <a:r>
              <a:rPr lang="en-US" dirty="0"/>
              <a:t> </a:t>
            </a:r>
          </a:p>
        </p:txBody>
      </p:sp>
      <p:pic>
        <p:nvPicPr>
          <p:cNvPr id="4" name="Picture 3"/>
          <p:cNvPicPr>
            <a:picLocks noChangeAspect="1"/>
          </p:cNvPicPr>
          <p:nvPr/>
        </p:nvPicPr>
        <p:blipFill>
          <a:blip r:embed="rId2"/>
          <a:stretch>
            <a:fillRect/>
          </a:stretch>
        </p:blipFill>
        <p:spPr>
          <a:xfrm>
            <a:off x="457200" y="1209523"/>
            <a:ext cx="4064000" cy="1587500"/>
          </a:xfrm>
          <a:prstGeom prst="rect">
            <a:avLst/>
          </a:prstGeom>
        </p:spPr>
      </p:pic>
      <p:pic>
        <p:nvPicPr>
          <p:cNvPr id="6" name="Picture 5"/>
          <p:cNvPicPr>
            <a:picLocks noChangeAspect="1"/>
          </p:cNvPicPr>
          <p:nvPr/>
        </p:nvPicPr>
        <p:blipFill>
          <a:blip r:embed="rId3"/>
          <a:stretch>
            <a:fillRect/>
          </a:stretch>
        </p:blipFill>
        <p:spPr>
          <a:xfrm>
            <a:off x="457200" y="4796041"/>
            <a:ext cx="6350000" cy="1054100"/>
          </a:xfrm>
          <a:prstGeom prst="rect">
            <a:avLst/>
          </a:prstGeom>
        </p:spPr>
      </p:pic>
      <p:pic>
        <p:nvPicPr>
          <p:cNvPr id="7" name="Picture 6"/>
          <p:cNvPicPr>
            <a:picLocks noChangeAspect="1"/>
          </p:cNvPicPr>
          <p:nvPr/>
        </p:nvPicPr>
        <p:blipFill>
          <a:blip r:embed="rId4"/>
          <a:stretch>
            <a:fillRect/>
          </a:stretch>
        </p:blipFill>
        <p:spPr>
          <a:xfrm>
            <a:off x="457200" y="2972653"/>
            <a:ext cx="8141257" cy="1537793"/>
          </a:xfrm>
          <a:prstGeom prst="rect">
            <a:avLst/>
          </a:prstGeom>
        </p:spPr>
      </p:pic>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AutoShape 2"/>
          <p:cNvSpPr>
            <a:spLocks noGrp="1" noChangeArrowheads="1"/>
          </p:cNvSpPr>
          <p:nvPr>
            <p:ph type="title"/>
          </p:nvPr>
        </p:nvSpPr>
        <p:spPr/>
        <p:txBody>
          <a:bodyPr>
            <a:normAutofit fontScale="90000"/>
          </a:bodyPr>
          <a:lstStyle/>
          <a:p>
            <a:r>
              <a:rPr lang="en-GB" dirty="0" err="1"/>
              <a:t>Rhannu</a:t>
            </a:r>
            <a:r>
              <a:rPr lang="en-GB" dirty="0"/>
              <a:t> / </a:t>
            </a:r>
            <a:r>
              <a:rPr lang="en-GB" dirty="0" err="1"/>
              <a:t>cydweithio</a:t>
            </a:r>
            <a:r>
              <a:rPr lang="en-GB" dirty="0">
                <a:ea typeface="ＭＳ Ｐゴシック" pitchFamily="-110" charset="-128"/>
                <a:cs typeface="ＭＳ Ｐゴシック" pitchFamily="-110" charset="-128"/>
              </a:rPr>
              <a:t> </a:t>
            </a:r>
            <a:r>
              <a:rPr lang="en-GB" dirty="0" smtClean="0">
                <a:ea typeface="ＭＳ Ｐゴシック" pitchFamily="-110" charset="-128"/>
                <a:cs typeface="ＭＳ Ｐゴシック" pitchFamily="-110" charset="-128"/>
              </a:rPr>
              <a:t/>
            </a:r>
            <a:br>
              <a:rPr lang="en-GB" dirty="0" smtClean="0">
                <a:ea typeface="ＭＳ Ｐゴシック" pitchFamily="-110" charset="-128"/>
                <a:cs typeface="ＭＳ Ｐゴシック" pitchFamily="-110" charset="-128"/>
              </a:rPr>
            </a:br>
            <a:r>
              <a:rPr lang="en-GB" dirty="0" smtClean="0">
                <a:ea typeface="ＭＳ Ｐゴシック" pitchFamily="-110" charset="-128"/>
                <a:cs typeface="ＭＳ Ｐゴシック" pitchFamily="-110" charset="-128"/>
              </a:rPr>
              <a:t>Sharing </a:t>
            </a:r>
            <a:r>
              <a:rPr lang="en-GB" dirty="0">
                <a:ea typeface="ＭＳ Ｐゴシック" pitchFamily="-110" charset="-128"/>
                <a:cs typeface="ＭＳ Ｐゴシック" pitchFamily="-110" charset="-128"/>
              </a:rPr>
              <a:t>/ </a:t>
            </a:r>
            <a:r>
              <a:rPr lang="en-GB" dirty="0" smtClean="0">
                <a:ea typeface="ＭＳ Ｐゴシック" pitchFamily="-110" charset="-128"/>
                <a:cs typeface="ＭＳ Ｐゴシック" pitchFamily="-110" charset="-128"/>
              </a:rPr>
              <a:t>collaboration</a:t>
            </a:r>
            <a:br>
              <a:rPr lang="en-GB" dirty="0" smtClean="0">
                <a:ea typeface="ＭＳ Ｐゴシック" pitchFamily="-110" charset="-128"/>
                <a:cs typeface="ＭＳ Ｐゴシック" pitchFamily="-110" charset="-128"/>
              </a:rPr>
            </a:br>
            <a:endParaRPr lang="en-GB" dirty="0">
              <a:ea typeface="ＭＳ Ｐゴシック" pitchFamily="-110" charset="-128"/>
              <a:cs typeface="ＭＳ Ｐゴシック" pitchFamily="-110" charset="-128"/>
            </a:endParaRPr>
          </a:p>
        </p:txBody>
      </p:sp>
      <p:sp>
        <p:nvSpPr>
          <p:cNvPr id="17411" name="Rectangle 3"/>
          <p:cNvSpPr>
            <a:spLocks noGrp="1" noChangeArrowheads="1"/>
          </p:cNvSpPr>
          <p:nvPr>
            <p:ph sz="half" idx="1"/>
          </p:nvPr>
        </p:nvSpPr>
        <p:spPr>
          <a:xfrm>
            <a:off x="457200" y="1754945"/>
            <a:ext cx="4038600" cy="4525963"/>
          </a:xfrm>
        </p:spPr>
        <p:txBody>
          <a:bodyPr>
            <a:normAutofit fontScale="85000" lnSpcReduction="20000"/>
          </a:bodyPr>
          <a:lstStyle/>
          <a:p>
            <a:pPr lvl="0" defTabSz="914400" fontAlgn="base">
              <a:spcAft>
                <a:spcPct val="0"/>
              </a:spcAft>
              <a:buClr>
                <a:schemeClr val="tx1"/>
              </a:buClr>
              <a:buSzPct val="75000"/>
              <a:defRPr/>
            </a:pPr>
            <a:r>
              <a:rPr lang="en-US" kern="0" dirty="0">
                <a:latin typeface="Helvetica" pitchFamily="-110" charset="0"/>
                <a:ea typeface="Helvetica" pitchFamily="-110" charset="0"/>
                <a:cs typeface="Helvetica" pitchFamily="-110" charset="0"/>
              </a:rPr>
              <a:t>I </a:t>
            </a:r>
            <a:r>
              <a:rPr lang="en-US" kern="0" dirty="0" err="1">
                <a:latin typeface="Helvetica" pitchFamily="-110" charset="0"/>
                <a:ea typeface="Helvetica" pitchFamily="-110" charset="0"/>
                <a:cs typeface="Helvetica" pitchFamily="-110" charset="0"/>
              </a:rPr>
              <a:t>nifer</a:t>
            </a:r>
            <a:r>
              <a:rPr lang="en-US" kern="0" dirty="0">
                <a:latin typeface="Helvetica" pitchFamily="-110" charset="0"/>
                <a:ea typeface="Helvetica" pitchFamily="-110" charset="0"/>
                <a:cs typeface="Helvetica" pitchFamily="-110" charset="0"/>
              </a:rPr>
              <a:t> o </a:t>
            </a:r>
            <a:r>
              <a:rPr lang="en-US" kern="0" dirty="0" err="1">
                <a:latin typeface="Helvetica" pitchFamily="-110" charset="0"/>
                <a:ea typeface="Helvetica" pitchFamily="-110" charset="0"/>
                <a:cs typeface="Helvetica" pitchFamily="-110" charset="0"/>
              </a:rPr>
              <a:t>bobl</a:t>
            </a:r>
            <a:r>
              <a:rPr lang="en-US" kern="0" dirty="0">
                <a:latin typeface="Helvetica" pitchFamily="-110" charset="0"/>
                <a:ea typeface="Helvetica" pitchFamily="-110" charset="0"/>
                <a:cs typeface="Helvetica" pitchFamily="-110" charset="0"/>
              </a:rPr>
              <a:t> </a:t>
            </a:r>
            <a:r>
              <a:rPr lang="en-US" kern="0" dirty="0" err="1">
                <a:latin typeface="Helvetica" pitchFamily="-110" charset="0"/>
                <a:ea typeface="Helvetica" pitchFamily="-110" charset="0"/>
                <a:cs typeface="Helvetica" pitchFamily="-110" charset="0"/>
              </a:rPr>
              <a:t>mae</a:t>
            </a:r>
            <a:r>
              <a:rPr lang="en-US" kern="0" dirty="0">
                <a:latin typeface="Helvetica" pitchFamily="-110" charset="0"/>
                <a:ea typeface="Helvetica" pitchFamily="-110" charset="0"/>
                <a:cs typeface="Helvetica" pitchFamily="-110" charset="0"/>
              </a:rPr>
              <a:t> </a:t>
            </a:r>
            <a:r>
              <a:rPr lang="en-US" kern="0" dirty="0" err="1">
                <a:latin typeface="Helvetica" pitchFamily="-110" charset="0"/>
                <a:ea typeface="Helvetica" pitchFamily="-110" charset="0"/>
                <a:cs typeface="Helvetica" pitchFamily="-110" charset="0"/>
              </a:rPr>
              <a:t>ysgolion</a:t>
            </a:r>
            <a:r>
              <a:rPr lang="en-US" kern="0" dirty="0">
                <a:latin typeface="Helvetica" pitchFamily="-110" charset="0"/>
                <a:ea typeface="Helvetica" pitchFamily="-110" charset="0"/>
                <a:cs typeface="Helvetica" pitchFamily="-110" charset="0"/>
              </a:rPr>
              <a:t> </a:t>
            </a:r>
            <a:r>
              <a:rPr lang="en-US" kern="0" dirty="0" err="1">
                <a:latin typeface="Helvetica" pitchFamily="-110" charset="0"/>
                <a:ea typeface="Helvetica" pitchFamily="-110" charset="0"/>
                <a:cs typeface="Helvetica" pitchFamily="-110" charset="0"/>
              </a:rPr>
              <a:t>cymunedol</a:t>
            </a:r>
            <a:r>
              <a:rPr lang="en-US" kern="0" dirty="0">
                <a:latin typeface="Helvetica" pitchFamily="-110" charset="0"/>
                <a:ea typeface="Helvetica" pitchFamily="-110" charset="0"/>
                <a:cs typeface="Helvetica" pitchFamily="-110" charset="0"/>
              </a:rPr>
              <a:t> </a:t>
            </a:r>
            <a:r>
              <a:rPr lang="en-US" kern="0" dirty="0" err="1">
                <a:latin typeface="Helvetica" pitchFamily="-110" charset="0"/>
                <a:ea typeface="Helvetica" pitchFamily="-110" charset="0"/>
                <a:cs typeface="Helvetica" pitchFamily="-110" charset="0"/>
              </a:rPr>
              <a:t>yn</a:t>
            </a:r>
            <a:r>
              <a:rPr lang="en-US" kern="0" dirty="0">
                <a:latin typeface="Helvetica" pitchFamily="-110" charset="0"/>
                <a:ea typeface="Helvetica" pitchFamily="-110" charset="0"/>
                <a:cs typeface="Helvetica" pitchFamily="-110" charset="0"/>
              </a:rPr>
              <a:t> </a:t>
            </a:r>
            <a:r>
              <a:rPr lang="en-US" kern="0" dirty="0" err="1">
                <a:latin typeface="Helvetica" pitchFamily="-110" charset="0"/>
                <a:ea typeface="Helvetica" pitchFamily="-110" charset="0"/>
                <a:cs typeface="Helvetica" pitchFamily="-110" charset="0"/>
              </a:rPr>
              <a:t>gyfystyr</a:t>
            </a:r>
            <a:r>
              <a:rPr lang="en-US" kern="0" dirty="0">
                <a:latin typeface="Helvetica" pitchFamily="-110" charset="0"/>
                <a:ea typeface="Helvetica" pitchFamily="-110" charset="0"/>
                <a:cs typeface="Helvetica" pitchFamily="-110" charset="0"/>
              </a:rPr>
              <a:t> </a:t>
            </a:r>
            <a:r>
              <a:rPr lang="en-US" kern="0" dirty="0" err="1">
                <a:latin typeface="Helvetica" pitchFamily="-110" charset="0"/>
                <a:ea typeface="Helvetica" pitchFamily="-110" charset="0"/>
                <a:cs typeface="Helvetica" pitchFamily="-110" charset="0"/>
              </a:rPr>
              <a:t>â’r</a:t>
            </a:r>
            <a:r>
              <a:rPr lang="en-US" kern="0" dirty="0">
                <a:latin typeface="Helvetica" pitchFamily="-110" charset="0"/>
                <a:ea typeface="Helvetica" pitchFamily="-110" charset="0"/>
                <a:cs typeface="Helvetica" pitchFamily="-110" charset="0"/>
              </a:rPr>
              <a:t> </a:t>
            </a:r>
            <a:r>
              <a:rPr lang="en-US" kern="0" dirty="0" err="1">
                <a:latin typeface="Helvetica" pitchFamily="-110" charset="0"/>
                <a:ea typeface="Helvetica" pitchFamily="-110" charset="0"/>
                <a:cs typeface="Helvetica" pitchFamily="-110" charset="0"/>
              </a:rPr>
              <a:t>syniad</a:t>
            </a:r>
            <a:r>
              <a:rPr lang="en-US" kern="0" dirty="0">
                <a:latin typeface="Helvetica" pitchFamily="-110" charset="0"/>
                <a:ea typeface="Helvetica" pitchFamily="-110" charset="0"/>
                <a:cs typeface="Helvetica" pitchFamily="-110" charset="0"/>
              </a:rPr>
              <a:t> o </a:t>
            </a:r>
            <a:r>
              <a:rPr lang="en-US" kern="0" dirty="0" err="1">
                <a:latin typeface="Helvetica" pitchFamily="-110" charset="0"/>
                <a:ea typeface="Helvetica" pitchFamily="-110" charset="0"/>
                <a:cs typeface="Helvetica" pitchFamily="-110" charset="0"/>
              </a:rPr>
              <a:t>rannu</a:t>
            </a:r>
            <a:r>
              <a:rPr lang="en-US" kern="0" dirty="0">
                <a:latin typeface="Helvetica" pitchFamily="-110" charset="0"/>
                <a:ea typeface="Helvetica" pitchFamily="-110" charset="0"/>
                <a:cs typeface="Helvetica" pitchFamily="-110" charset="0"/>
              </a:rPr>
              <a:t> </a:t>
            </a:r>
            <a:r>
              <a:rPr lang="en-US" kern="0" dirty="0" err="1">
                <a:latin typeface="Helvetica" pitchFamily="-110" charset="0"/>
                <a:ea typeface="Helvetica" pitchFamily="-110" charset="0"/>
                <a:cs typeface="Helvetica" pitchFamily="-110" charset="0"/>
              </a:rPr>
              <a:t>cyfleusterau</a:t>
            </a:r>
            <a:r>
              <a:rPr lang="en-US" kern="0" dirty="0">
                <a:latin typeface="Helvetica" pitchFamily="-110" charset="0"/>
                <a:ea typeface="Helvetica" pitchFamily="-110" charset="0"/>
                <a:cs typeface="Helvetica" pitchFamily="-110" charset="0"/>
              </a:rPr>
              <a:t> a </a:t>
            </a:r>
            <a:r>
              <a:rPr lang="en-US" kern="0" dirty="0" err="1">
                <a:latin typeface="Helvetica" pitchFamily="-110" charset="0"/>
                <a:ea typeface="Helvetica" pitchFamily="-110" charset="0"/>
                <a:cs typeface="Helvetica" pitchFamily="-110" charset="0"/>
              </a:rPr>
              <a:t>chydweithio</a:t>
            </a:r>
            <a:r>
              <a:rPr lang="en-US" kern="0" dirty="0">
                <a:latin typeface="Helvetica" pitchFamily="-110" charset="0"/>
                <a:ea typeface="Helvetica" pitchFamily="-110" charset="0"/>
                <a:cs typeface="Helvetica" pitchFamily="-110" charset="0"/>
              </a:rPr>
              <a:t> </a:t>
            </a:r>
            <a:r>
              <a:rPr lang="en-US" kern="0" dirty="0" err="1">
                <a:latin typeface="Helvetica" pitchFamily="-110" charset="0"/>
                <a:ea typeface="Helvetica" pitchFamily="-110" charset="0"/>
                <a:cs typeface="Helvetica" pitchFamily="-110" charset="0"/>
              </a:rPr>
              <a:t>gyda</a:t>
            </a:r>
            <a:r>
              <a:rPr lang="en-US" kern="0" dirty="0">
                <a:latin typeface="Helvetica" pitchFamily="-110" charset="0"/>
                <a:ea typeface="Helvetica" pitchFamily="-110" charset="0"/>
                <a:cs typeface="Helvetica" pitchFamily="-110" charset="0"/>
              </a:rPr>
              <a:t> </a:t>
            </a:r>
            <a:r>
              <a:rPr lang="en-US" kern="0" dirty="0" err="1">
                <a:latin typeface="Helvetica" pitchFamily="-110" charset="0"/>
                <a:ea typeface="Helvetica" pitchFamily="-110" charset="0"/>
                <a:cs typeface="Helvetica" pitchFamily="-110" charset="0"/>
              </a:rPr>
              <a:t>grwpiau</a:t>
            </a:r>
            <a:r>
              <a:rPr lang="en-US" kern="0" dirty="0">
                <a:latin typeface="Helvetica" pitchFamily="-110" charset="0"/>
                <a:ea typeface="Helvetica" pitchFamily="-110" charset="0"/>
                <a:cs typeface="Helvetica" pitchFamily="-110" charset="0"/>
              </a:rPr>
              <a:t> ag </a:t>
            </a:r>
            <a:r>
              <a:rPr lang="en-US" kern="0" dirty="0" err="1">
                <a:latin typeface="Helvetica" pitchFamily="-110" charset="0"/>
                <a:ea typeface="Helvetica" pitchFamily="-110" charset="0"/>
                <a:cs typeface="Helvetica" pitchFamily="-110" charset="0"/>
              </a:rPr>
              <a:t>asiantaethau</a:t>
            </a:r>
            <a:r>
              <a:rPr lang="en-US" kern="0" dirty="0">
                <a:latin typeface="Helvetica" pitchFamily="-110" charset="0"/>
                <a:ea typeface="Helvetica" pitchFamily="-110" charset="0"/>
                <a:cs typeface="Helvetica" pitchFamily="-110" charset="0"/>
              </a:rPr>
              <a:t> </a:t>
            </a:r>
            <a:r>
              <a:rPr lang="en-US" kern="0" dirty="0" err="1">
                <a:latin typeface="Helvetica" pitchFamily="-110" charset="0"/>
                <a:ea typeface="Helvetica" pitchFamily="-110" charset="0"/>
                <a:cs typeface="Helvetica" pitchFamily="-110" charset="0"/>
              </a:rPr>
              <a:t>eraill</a:t>
            </a:r>
            <a:r>
              <a:rPr lang="en-US" kern="0" dirty="0">
                <a:latin typeface="Helvetica" pitchFamily="-110" charset="0"/>
                <a:ea typeface="Helvetica" pitchFamily="-110" charset="0"/>
                <a:cs typeface="Helvetica" pitchFamily="-110" charset="0"/>
              </a:rPr>
              <a:t> :</a:t>
            </a:r>
          </a:p>
          <a:p>
            <a:pPr lvl="0" defTabSz="914400" fontAlgn="base">
              <a:spcAft>
                <a:spcPct val="0"/>
              </a:spcAft>
              <a:buClr>
                <a:schemeClr val="tx1"/>
              </a:buClr>
              <a:buSzPct val="75000"/>
              <a:defRPr/>
            </a:pPr>
            <a:r>
              <a:rPr lang="en-US" kern="0" dirty="0" err="1" smtClean="0">
                <a:latin typeface="Helvetica" pitchFamily="-110" charset="0"/>
                <a:ea typeface="Helvetica" pitchFamily="-110" charset="0"/>
                <a:cs typeface="Helvetica" pitchFamily="-110" charset="0"/>
              </a:rPr>
              <a:t>annog</a:t>
            </a:r>
            <a:r>
              <a:rPr lang="en-US" kern="0" dirty="0" smtClean="0">
                <a:latin typeface="Helvetica" pitchFamily="-110" charset="0"/>
                <a:ea typeface="Helvetica" pitchFamily="-110" charset="0"/>
                <a:cs typeface="Helvetica" pitchFamily="-110" charset="0"/>
              </a:rPr>
              <a:t> </a:t>
            </a:r>
            <a:r>
              <a:rPr lang="en-US" kern="0" dirty="0" err="1">
                <a:latin typeface="Helvetica" pitchFamily="-110" charset="0"/>
                <a:ea typeface="Helvetica" pitchFamily="-110" charset="0"/>
                <a:cs typeface="Helvetica" pitchFamily="-110" charset="0"/>
              </a:rPr>
              <a:t>cydweithio</a:t>
            </a:r>
            <a:r>
              <a:rPr lang="en-US" kern="0" dirty="0">
                <a:latin typeface="Helvetica" pitchFamily="-110" charset="0"/>
                <a:ea typeface="Helvetica" pitchFamily="-110" charset="0"/>
                <a:cs typeface="Helvetica" pitchFamily="-110" charset="0"/>
              </a:rPr>
              <a:t> </a:t>
            </a:r>
            <a:r>
              <a:rPr lang="en-US" kern="0" dirty="0" err="1">
                <a:latin typeface="Helvetica" pitchFamily="-110" charset="0"/>
                <a:ea typeface="Helvetica" pitchFamily="-110" charset="0"/>
                <a:cs typeface="Helvetica" pitchFamily="-110" charset="0"/>
              </a:rPr>
              <a:t>gydag</a:t>
            </a:r>
            <a:r>
              <a:rPr lang="en-US" kern="0" dirty="0">
                <a:latin typeface="Helvetica" pitchFamily="-110" charset="0"/>
                <a:ea typeface="Helvetica" pitchFamily="-110" charset="0"/>
                <a:cs typeface="Helvetica" pitchFamily="-110" charset="0"/>
              </a:rPr>
              <a:t> </a:t>
            </a:r>
            <a:r>
              <a:rPr lang="en-US" kern="0" dirty="0" err="1">
                <a:latin typeface="Helvetica" pitchFamily="-110" charset="0"/>
                <a:ea typeface="Helvetica" pitchFamily="-110" charset="0"/>
                <a:cs typeface="Helvetica" pitchFamily="-110" charset="0"/>
              </a:rPr>
              <a:t>asiantaethau</a:t>
            </a:r>
            <a:r>
              <a:rPr lang="en-US" kern="0" dirty="0">
                <a:latin typeface="Helvetica" pitchFamily="-110" charset="0"/>
                <a:ea typeface="Helvetica" pitchFamily="-110" charset="0"/>
                <a:cs typeface="Helvetica" pitchFamily="-110" charset="0"/>
              </a:rPr>
              <a:t> </a:t>
            </a:r>
            <a:r>
              <a:rPr lang="en-US" kern="0" dirty="0" err="1">
                <a:latin typeface="Helvetica" pitchFamily="-110" charset="0"/>
                <a:ea typeface="Helvetica" pitchFamily="-110" charset="0"/>
                <a:cs typeface="Helvetica" pitchFamily="-110" charset="0"/>
              </a:rPr>
              <a:t>statudol</a:t>
            </a:r>
            <a:r>
              <a:rPr lang="en-US" kern="0" dirty="0">
                <a:latin typeface="Helvetica" pitchFamily="-110" charset="0"/>
                <a:ea typeface="Helvetica" pitchFamily="-110" charset="0"/>
                <a:cs typeface="Helvetica" pitchFamily="-110" charset="0"/>
              </a:rPr>
              <a:t> a </a:t>
            </a:r>
            <a:r>
              <a:rPr lang="en-US" kern="0" dirty="0" err="1">
                <a:latin typeface="Helvetica" pitchFamily="-110" charset="0"/>
                <a:ea typeface="Helvetica" pitchFamily="-110" charset="0"/>
                <a:cs typeface="Helvetica" pitchFamily="-110" charset="0"/>
              </a:rPr>
              <a:t>gwirfoddol</a:t>
            </a:r>
            <a:r>
              <a:rPr lang="en-US" kern="0" dirty="0">
                <a:latin typeface="Helvetica" pitchFamily="-110" charset="0"/>
                <a:ea typeface="Helvetica" pitchFamily="-110" charset="0"/>
                <a:cs typeface="Helvetica" pitchFamily="-110" charset="0"/>
              </a:rPr>
              <a:t>; a
</a:t>
            </a:r>
            <a:r>
              <a:rPr lang="en-US" kern="0" dirty="0" smtClean="0">
                <a:latin typeface="Helvetica" pitchFamily="-110" charset="0"/>
                <a:ea typeface="Helvetica" pitchFamily="-110" charset="0"/>
                <a:cs typeface="Helvetica" pitchFamily="-110" charset="0"/>
              </a:rPr>
              <a:t>y </a:t>
            </a:r>
            <a:r>
              <a:rPr lang="en-US" kern="0" dirty="0" err="1">
                <a:latin typeface="Helvetica" pitchFamily="-110" charset="0"/>
                <a:ea typeface="Helvetica" pitchFamily="-110" charset="0"/>
                <a:cs typeface="Helvetica" pitchFamily="-110" charset="0"/>
              </a:rPr>
              <a:t>datblygiad</a:t>
            </a:r>
            <a:r>
              <a:rPr lang="en-US" kern="0" dirty="0">
                <a:latin typeface="Helvetica" pitchFamily="-110" charset="0"/>
                <a:ea typeface="Helvetica" pitchFamily="-110" charset="0"/>
                <a:cs typeface="Helvetica" pitchFamily="-110" charset="0"/>
              </a:rPr>
              <a:t> </a:t>
            </a:r>
            <a:r>
              <a:rPr lang="en-US" kern="0" dirty="0" err="1">
                <a:latin typeface="Helvetica" pitchFamily="-110" charset="0"/>
                <a:ea typeface="Helvetica" pitchFamily="-110" charset="0"/>
                <a:cs typeface="Helvetica" pitchFamily="-110" charset="0"/>
              </a:rPr>
              <a:t>o’r</a:t>
            </a:r>
            <a:r>
              <a:rPr lang="en-US" kern="0" dirty="0">
                <a:latin typeface="Helvetica" pitchFamily="-110" charset="0"/>
                <a:ea typeface="Helvetica" pitchFamily="-110" charset="0"/>
                <a:cs typeface="Helvetica" pitchFamily="-110" charset="0"/>
              </a:rPr>
              <a:t> </a:t>
            </a:r>
            <a:r>
              <a:rPr lang="en-US" kern="0" dirty="0" err="1">
                <a:latin typeface="Helvetica" pitchFamily="-110" charset="0"/>
                <a:ea typeface="Helvetica" pitchFamily="-110" charset="0"/>
                <a:cs typeface="Helvetica" pitchFamily="-110" charset="0"/>
              </a:rPr>
              <a:t>ysgol</a:t>
            </a:r>
            <a:r>
              <a:rPr lang="en-US" kern="0" dirty="0">
                <a:latin typeface="Helvetica" pitchFamily="-110" charset="0"/>
                <a:ea typeface="Helvetica" pitchFamily="-110" charset="0"/>
                <a:cs typeface="Helvetica" pitchFamily="-110" charset="0"/>
              </a:rPr>
              <a:t> </a:t>
            </a:r>
            <a:r>
              <a:rPr lang="en-US" kern="0" dirty="0" err="1">
                <a:latin typeface="Helvetica" pitchFamily="-110" charset="0"/>
                <a:ea typeface="Helvetica" pitchFamily="-110" charset="0"/>
                <a:cs typeface="Helvetica" pitchFamily="-110" charset="0"/>
              </a:rPr>
              <a:t>fel</a:t>
            </a:r>
            <a:r>
              <a:rPr lang="en-US" kern="0" dirty="0">
                <a:latin typeface="Helvetica" pitchFamily="-110" charset="0"/>
                <a:ea typeface="Helvetica" pitchFamily="-110" charset="0"/>
                <a:cs typeface="Helvetica" pitchFamily="-110" charset="0"/>
              </a:rPr>
              <a:t> </a:t>
            </a:r>
            <a:r>
              <a:rPr lang="en-US" kern="0" dirty="0" err="1">
                <a:latin typeface="Helvetica" pitchFamily="-110" charset="0"/>
                <a:ea typeface="Helvetica" pitchFamily="-110" charset="0"/>
                <a:cs typeface="Helvetica" pitchFamily="-110" charset="0"/>
              </a:rPr>
              <a:t>adnodd</a:t>
            </a:r>
            <a:r>
              <a:rPr lang="en-US" kern="0" dirty="0">
                <a:latin typeface="Helvetica" pitchFamily="-110" charset="0"/>
                <a:ea typeface="Helvetica" pitchFamily="-110" charset="0"/>
                <a:cs typeface="Helvetica" pitchFamily="-110" charset="0"/>
              </a:rPr>
              <a:t> </a:t>
            </a:r>
            <a:r>
              <a:rPr lang="en-US" kern="0" dirty="0" err="1">
                <a:latin typeface="Helvetica" pitchFamily="-110" charset="0"/>
                <a:ea typeface="Helvetica" pitchFamily="-110" charset="0"/>
                <a:cs typeface="Helvetica" pitchFamily="-110" charset="0"/>
              </a:rPr>
              <a:t>lleol</a:t>
            </a:r>
            <a:r>
              <a:rPr lang="en-US" kern="0" dirty="0">
                <a:latin typeface="Helvetica" pitchFamily="-110" charset="0"/>
                <a:ea typeface="Helvetica" pitchFamily="-110" charset="0"/>
                <a:cs typeface="Helvetica" pitchFamily="-110" charset="0"/>
              </a:rPr>
              <a:t> </a:t>
            </a:r>
            <a:r>
              <a:rPr lang="en-US" kern="0" dirty="0" err="1">
                <a:latin typeface="Helvetica" pitchFamily="-110" charset="0"/>
                <a:ea typeface="Helvetica" pitchFamily="-110" charset="0"/>
                <a:cs typeface="Helvetica" pitchFamily="-110" charset="0"/>
              </a:rPr>
              <a:t>yn</a:t>
            </a:r>
            <a:r>
              <a:rPr lang="en-US" kern="0" dirty="0">
                <a:latin typeface="Helvetica" pitchFamily="-110" charset="0"/>
                <a:ea typeface="Helvetica" pitchFamily="-110" charset="0"/>
                <a:cs typeface="Helvetica" pitchFamily="-110" charset="0"/>
              </a:rPr>
              <a:t> </a:t>
            </a:r>
            <a:r>
              <a:rPr lang="en-US" kern="0" dirty="0" err="1">
                <a:latin typeface="Helvetica" pitchFamily="-110" charset="0"/>
                <a:ea typeface="Helvetica" pitchFamily="-110" charset="0"/>
                <a:cs typeface="Helvetica" pitchFamily="-110" charset="0"/>
              </a:rPr>
              <a:t>gymdeithasol</a:t>
            </a:r>
            <a:r>
              <a:rPr lang="en-US" kern="0" dirty="0">
                <a:latin typeface="Helvetica" pitchFamily="-110" charset="0"/>
                <a:ea typeface="Helvetica" pitchFamily="-110" charset="0"/>
                <a:cs typeface="Helvetica" pitchFamily="-110" charset="0"/>
              </a:rPr>
              <a:t> </a:t>
            </a:r>
            <a:r>
              <a:rPr lang="en-US" kern="0" dirty="0" err="1">
                <a:latin typeface="Helvetica" pitchFamily="-110" charset="0"/>
                <a:ea typeface="Helvetica" pitchFamily="-110" charset="0"/>
                <a:cs typeface="Helvetica" pitchFamily="-110" charset="0"/>
              </a:rPr>
              <a:t>i’r</a:t>
            </a:r>
            <a:r>
              <a:rPr lang="en-US" kern="0" dirty="0">
                <a:latin typeface="Helvetica" pitchFamily="-110" charset="0"/>
                <a:ea typeface="Helvetica" pitchFamily="-110" charset="0"/>
                <a:cs typeface="Helvetica" pitchFamily="-110" charset="0"/>
              </a:rPr>
              <a:t> </a:t>
            </a:r>
            <a:r>
              <a:rPr lang="en-US" kern="0" dirty="0" err="1">
                <a:latin typeface="Helvetica" pitchFamily="-110" charset="0"/>
                <a:ea typeface="Helvetica" pitchFamily="-110" charset="0"/>
                <a:cs typeface="Helvetica" pitchFamily="-110" charset="0"/>
              </a:rPr>
              <a:t>gymuned</a:t>
            </a:r>
            <a:r>
              <a:rPr lang="en-US" kern="0" dirty="0">
                <a:latin typeface="Helvetica" pitchFamily="-110" charset="0"/>
                <a:ea typeface="Helvetica" pitchFamily="-110" charset="0"/>
                <a:cs typeface="Helvetica" pitchFamily="-110" charset="0"/>
              </a:rPr>
              <a:t>.</a:t>
            </a:r>
            <a:endParaRPr lang="en-GB" sz="3200" kern="0" dirty="0">
              <a:ea typeface="ＭＳ Ｐゴシック" pitchFamily="-110" charset="-128"/>
              <a:cs typeface="ＭＳ Ｐゴシック" pitchFamily="-110" charset="-128"/>
            </a:endParaRPr>
          </a:p>
          <a:p>
            <a:pPr eaLnBrk="1" hangingPunct="1">
              <a:buNone/>
            </a:pPr>
            <a:endParaRPr lang="en-GB" dirty="0">
              <a:ea typeface="ＭＳ Ｐゴシック" pitchFamily="-110" charset="-128"/>
              <a:cs typeface="ＭＳ Ｐゴシック" pitchFamily="-110" charset="-128"/>
            </a:endParaRPr>
          </a:p>
        </p:txBody>
      </p:sp>
      <p:sp>
        <p:nvSpPr>
          <p:cNvPr id="2" name="Content Placeholder 1"/>
          <p:cNvSpPr>
            <a:spLocks noGrp="1"/>
          </p:cNvSpPr>
          <p:nvPr>
            <p:ph sz="half" idx="2"/>
          </p:nvPr>
        </p:nvSpPr>
        <p:spPr/>
        <p:txBody>
          <a:bodyPr>
            <a:normAutofit fontScale="85000" lnSpcReduction="20000"/>
          </a:bodyPr>
          <a:lstStyle/>
          <a:p>
            <a:r>
              <a:rPr lang="en-GB" i="1" dirty="0">
                <a:ea typeface="ＭＳ Ｐゴシック" pitchFamily="-110" charset="-128"/>
                <a:cs typeface="ＭＳ Ｐゴシック" pitchFamily="-110" charset="-128"/>
              </a:rPr>
              <a:t>For many people community schools are </a:t>
            </a:r>
            <a:r>
              <a:rPr lang="en-GB" i="1" dirty="0" err="1">
                <a:ea typeface="ＭＳ Ｐゴシック" pitchFamily="-110" charset="-128"/>
                <a:cs typeface="ＭＳ Ｐゴシック" pitchFamily="-110" charset="-128"/>
              </a:rPr>
              <a:t>synominous</a:t>
            </a:r>
            <a:r>
              <a:rPr lang="en-GB" i="1" dirty="0">
                <a:ea typeface="ＭＳ Ｐゴシック" pitchFamily="-110" charset="-128"/>
                <a:cs typeface="ＭＳ Ｐゴシック" pitchFamily="-110" charset="-128"/>
              </a:rPr>
              <a:t> with the idea of shared facilities and collaboration with other agencies and groups: </a:t>
            </a:r>
          </a:p>
          <a:p>
            <a:r>
              <a:rPr lang="en-GB" i="1" dirty="0">
                <a:ea typeface="ＭＳ Ｐゴシック" pitchFamily="-110" charset="-128"/>
                <a:cs typeface="ＭＳ Ｐゴシック" pitchFamily="-110" charset="-128"/>
              </a:rPr>
              <a:t>encouraging collaboration with statutory and voluntary welfare agencies; and </a:t>
            </a:r>
          </a:p>
          <a:p>
            <a:r>
              <a:rPr lang="en-GB" i="1" dirty="0">
                <a:ea typeface="ＭＳ Ｐゴシック" pitchFamily="-110" charset="-128"/>
                <a:cs typeface="ＭＳ Ｐゴシック" pitchFamily="-110" charset="-128"/>
              </a:rPr>
              <a:t>the development of the school as a resource base for social and community action. </a:t>
            </a:r>
          </a:p>
          <a:p>
            <a:endParaRPr lang="en-GB" dirty="0"/>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Astudiaethau</a:t>
            </a:r>
            <a:r>
              <a:rPr lang="en-US" dirty="0" smtClean="0"/>
              <a:t> </a:t>
            </a:r>
            <a:r>
              <a:rPr lang="en-US" dirty="0" err="1" smtClean="0"/>
              <a:t>Achos</a:t>
            </a:r>
            <a:r>
              <a:rPr lang="en-US" dirty="0" smtClean="0"/>
              <a:t> – Case Studies</a:t>
            </a:r>
            <a:endParaRPr lang="en-US" dirty="0"/>
          </a:p>
        </p:txBody>
      </p:sp>
      <p:sp>
        <p:nvSpPr>
          <p:cNvPr id="3" name="Content Placeholder 2"/>
          <p:cNvSpPr>
            <a:spLocks noGrp="1"/>
          </p:cNvSpPr>
          <p:nvPr>
            <p:ph idx="1"/>
          </p:nvPr>
        </p:nvSpPr>
        <p:spPr>
          <a:xfrm>
            <a:off x="457200" y="1217746"/>
            <a:ext cx="8229600" cy="4908418"/>
          </a:xfrm>
        </p:spPr>
        <p:txBody>
          <a:bodyPr>
            <a:normAutofit fontScale="85000" lnSpcReduction="20000"/>
          </a:bodyPr>
          <a:lstStyle/>
          <a:p>
            <a:r>
              <a:rPr lang="en-US" dirty="0" smtClean="0">
                <a:hlinkClick r:id="rId2" invalidUrl="http://www.coram.org.uk/sites/default/files/resource_files/27 School and Cohesion Hackney study_2010.pdf"/>
              </a:rPr>
              <a:t>http://www.coram.org.uk/sites/default/files/resource_files/27%20School%20and%20Cohesion%20Hackney%20study_2010.pdf</a:t>
            </a:r>
            <a:endParaRPr lang="en-US" dirty="0" smtClean="0"/>
          </a:p>
          <a:p>
            <a:r>
              <a:rPr lang="en-US" dirty="0" smtClean="0"/>
              <a:t> Two Primary School Case Studies from Hackney.</a:t>
            </a:r>
          </a:p>
          <a:p>
            <a:pPr>
              <a:buNone/>
            </a:pPr>
            <a:endParaRPr lang="en-US" dirty="0" smtClean="0"/>
          </a:p>
          <a:p>
            <a:pPr>
              <a:buNone/>
            </a:pPr>
            <a:endParaRPr lang="en-US" dirty="0" smtClean="0"/>
          </a:p>
          <a:p>
            <a:r>
              <a:rPr lang="en-US" dirty="0" smtClean="0"/>
              <a:t>Faith schools – Claim they are better for the promotion of Community Cohesion</a:t>
            </a:r>
          </a:p>
          <a:p>
            <a:r>
              <a:rPr lang="en-US" dirty="0">
                <a:hlinkClick r:id="rId3"/>
              </a:rPr>
              <a:t>https://</a:t>
            </a:r>
            <a:r>
              <a:rPr lang="en-US" dirty="0" smtClean="0">
                <a:hlinkClick r:id="rId3"/>
              </a:rPr>
              <a:t>www.churchofengland.org/search-results?keys=schools</a:t>
            </a:r>
            <a:r>
              <a:rPr lang="en-US" dirty="0" smtClean="0"/>
              <a:t> </a:t>
            </a:r>
          </a:p>
          <a:p>
            <a:r>
              <a:rPr lang="en-US" dirty="0" smtClean="0">
                <a:ea typeface="ＭＳ Ｐゴシック" pitchFamily="-110" charset="-128"/>
                <a:cs typeface="ＭＳ Ｐゴシック" pitchFamily="-110" charset="-128"/>
                <a:hlinkClick r:id="rId4"/>
              </a:rPr>
              <a:t>http://web.archive.org/web/20100430191206/http://www.teachernet.gov.uk/wholeschool/Communitycohesion/Community_cohesion_case_studies/</a:t>
            </a:r>
            <a:endParaRPr lang="en-US" dirty="0" smtClean="0">
              <a:ea typeface="ＭＳ Ｐゴシック" pitchFamily="-110" charset="-128"/>
              <a:cs typeface="ＭＳ Ｐゴシック" pitchFamily="-110" charset="-128"/>
            </a:endParaRPr>
          </a:p>
          <a:p>
            <a:endParaRPr lang="en-US" dirty="0" smtClean="0">
              <a:ea typeface="ＭＳ Ｐゴシック" pitchFamily="-110" charset="-128"/>
              <a:cs typeface="ＭＳ Ｐゴシック" pitchFamily="-110" charset="-128"/>
            </a:endParaRPr>
          </a:p>
          <a:p>
            <a:endParaRPr lang="en-US" dirty="0" smtClean="0"/>
          </a:p>
          <a:p>
            <a:endParaRPr lang="en-US" dirty="0"/>
          </a:p>
        </p:txBody>
      </p:sp>
      <p:sp>
        <p:nvSpPr>
          <p:cNvPr id="4" name="TextBox 3"/>
          <p:cNvSpPr txBox="1"/>
          <p:nvPr/>
        </p:nvSpPr>
        <p:spPr>
          <a:xfrm>
            <a:off x="6219295" y="5866127"/>
            <a:ext cx="184666" cy="369332"/>
          </a:xfrm>
          <a:prstGeom prst="rect">
            <a:avLst/>
          </a:prstGeom>
          <a:noFill/>
        </p:spPr>
        <p:txBody>
          <a:bodyPr wrap="none" rtlCol="0">
            <a:spAutoFit/>
          </a:bodyPr>
          <a:lstStyle/>
          <a:p>
            <a:endParaRPr lang="en-US" dirty="0"/>
          </a:p>
        </p:txBody>
      </p: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04800"/>
            <a:ext cx="8229600" cy="1143000"/>
          </a:xfrm>
        </p:spPr>
        <p:txBody>
          <a:bodyPr/>
          <a:lstStyle/>
          <a:p>
            <a:r>
              <a:rPr lang="en-US" dirty="0" smtClean="0"/>
              <a:t>Task - </a:t>
            </a:r>
            <a:r>
              <a:rPr lang="en-US" dirty="0" err="1" smtClean="0"/>
              <a:t>Tasg</a:t>
            </a:r>
            <a:endParaRPr lang="en-US" dirty="0"/>
          </a:p>
        </p:txBody>
      </p:sp>
      <p:pic>
        <p:nvPicPr>
          <p:cNvPr id="4" name="Picture 3"/>
          <p:cNvPicPr>
            <a:picLocks noChangeAspect="1"/>
          </p:cNvPicPr>
          <p:nvPr/>
        </p:nvPicPr>
        <p:blipFill>
          <a:blip r:embed="rId2"/>
          <a:stretch>
            <a:fillRect/>
          </a:stretch>
        </p:blipFill>
        <p:spPr>
          <a:xfrm>
            <a:off x="9541304" y="11226800"/>
            <a:ext cx="15083996" cy="15083996"/>
          </a:xfrm>
          <a:prstGeom prst="rect">
            <a:avLst/>
          </a:prstGeom>
        </p:spPr>
      </p:pic>
      <p:pic>
        <p:nvPicPr>
          <p:cNvPr id="5" name="Picture 4"/>
          <p:cNvPicPr>
            <a:picLocks noChangeAspect="1"/>
          </p:cNvPicPr>
          <p:nvPr/>
        </p:nvPicPr>
        <p:blipFill>
          <a:blip r:embed="rId3"/>
          <a:stretch>
            <a:fillRect/>
          </a:stretch>
        </p:blipFill>
        <p:spPr>
          <a:xfrm>
            <a:off x="863600" y="838200"/>
            <a:ext cx="7823200" cy="5638800"/>
          </a:xfrm>
          <a:prstGeom prst="rect">
            <a:avLst/>
          </a:prstGeom>
        </p:spPr>
      </p:pic>
      <p:sp>
        <p:nvSpPr>
          <p:cNvPr id="3" name="Content Placeholder 2"/>
          <p:cNvSpPr>
            <a:spLocks noGrp="1"/>
          </p:cNvSpPr>
          <p:nvPr>
            <p:ph idx="1"/>
          </p:nvPr>
        </p:nvSpPr>
        <p:spPr>
          <a:xfrm>
            <a:off x="5537200" y="1219200"/>
            <a:ext cx="3149600" cy="1503361"/>
          </a:xfrm>
        </p:spPr>
        <p:txBody>
          <a:bodyPr>
            <a:normAutofit fontScale="85000" lnSpcReduction="10000"/>
          </a:bodyPr>
          <a:lstStyle/>
          <a:p>
            <a:pPr>
              <a:buNone/>
            </a:pPr>
            <a:r>
              <a:rPr lang="en-US" b="1" dirty="0" smtClean="0">
                <a:solidFill>
                  <a:schemeClr val="bg1"/>
                </a:solidFill>
              </a:rPr>
              <a:t>INVESTORS IN FAMILIES – WALES</a:t>
            </a:r>
          </a:p>
          <a:p>
            <a:pPr>
              <a:buNone/>
            </a:pPr>
            <a:r>
              <a:rPr lang="en-US" u="sng" dirty="0" smtClean="0">
                <a:hlinkClick r:id="rId4"/>
              </a:rPr>
              <a:t>https://iifwales.com</a:t>
            </a:r>
            <a:endParaRPr lang="en-US" dirty="0" smtClean="0"/>
          </a:p>
          <a:p>
            <a:endParaRPr lang="en-US" dirty="0"/>
          </a:p>
        </p:txBody>
      </p:sp>
      <p:sp>
        <p:nvSpPr>
          <p:cNvPr id="6" name="TextBox 5"/>
          <p:cNvSpPr txBox="1"/>
          <p:nvPr/>
        </p:nvSpPr>
        <p:spPr>
          <a:xfrm>
            <a:off x="863600" y="838200"/>
            <a:ext cx="2966156" cy="2554545"/>
          </a:xfrm>
          <a:prstGeom prst="rect">
            <a:avLst/>
          </a:prstGeom>
          <a:noFill/>
        </p:spPr>
        <p:txBody>
          <a:bodyPr wrap="square" rtlCol="0">
            <a:spAutoFit/>
          </a:bodyPr>
          <a:lstStyle/>
          <a:p>
            <a:r>
              <a:rPr lang="en-US" sz="4400" b="1" dirty="0" smtClean="0">
                <a:solidFill>
                  <a:srgbClr val="FFFFFF"/>
                </a:solidFill>
              </a:rPr>
              <a:t>FAST project</a:t>
            </a:r>
          </a:p>
          <a:p>
            <a:r>
              <a:rPr lang="en-US" dirty="0" smtClean="0"/>
              <a:t> </a:t>
            </a:r>
          </a:p>
          <a:p>
            <a:r>
              <a:rPr lang="en-US" u="sng" dirty="0" smtClean="0">
                <a:hlinkClick r:id="rId5"/>
              </a:rPr>
              <a:t>http://www.familiesandschoolstogether.com/region/Wales</a:t>
            </a:r>
            <a:endParaRPr lang="en-US" dirty="0" smtClean="0"/>
          </a:p>
          <a:p>
            <a:endParaRPr lang="en-US" dirty="0"/>
          </a:p>
        </p:txBody>
      </p:sp>
      <p:sp>
        <p:nvSpPr>
          <p:cNvPr id="9" name="TextBox 8"/>
          <p:cNvSpPr txBox="1"/>
          <p:nvPr/>
        </p:nvSpPr>
        <p:spPr>
          <a:xfrm>
            <a:off x="6219315" y="4922673"/>
            <a:ext cx="2337663" cy="1477328"/>
          </a:xfrm>
          <a:prstGeom prst="rect">
            <a:avLst/>
          </a:prstGeom>
        </p:spPr>
        <p:style>
          <a:lnRef idx="1">
            <a:schemeClr val="accent2"/>
          </a:lnRef>
          <a:fillRef idx="3">
            <a:schemeClr val="accent2"/>
          </a:fillRef>
          <a:effectRef idx="2">
            <a:schemeClr val="accent2"/>
          </a:effectRef>
          <a:fontRef idx="minor">
            <a:schemeClr val="lt1"/>
          </a:fontRef>
        </p:style>
        <p:txBody>
          <a:bodyPr wrap="square" rtlCol="0">
            <a:spAutoFit/>
          </a:bodyPr>
          <a:lstStyle/>
          <a:p>
            <a:r>
              <a:rPr lang="en-US" u="sng" dirty="0"/>
              <a:t>http://</a:t>
            </a:r>
            <a:r>
              <a:rPr lang="en-US" u="sng" dirty="0" err="1"/>
              <a:t>www.childreninwales.org.uk</a:t>
            </a:r>
            <a:r>
              <a:rPr lang="en-US" u="sng" dirty="0"/>
              <a:t>/our-work/poverty/end-child-poverty-network-</a:t>
            </a:r>
            <a:r>
              <a:rPr lang="en-US" u="sng" dirty="0" err="1"/>
              <a:t>cymru</a:t>
            </a:r>
            <a:r>
              <a:rPr lang="en-US" u="sng" dirty="0"/>
              <a:t>/</a:t>
            </a:r>
            <a:endParaRPr lang="en-US" dirty="0"/>
          </a:p>
        </p:txBody>
      </p:sp>
      <p:sp>
        <p:nvSpPr>
          <p:cNvPr id="10" name="TextBox 9"/>
          <p:cNvSpPr txBox="1"/>
          <p:nvPr/>
        </p:nvSpPr>
        <p:spPr>
          <a:xfrm>
            <a:off x="965200" y="4340929"/>
            <a:ext cx="3381022" cy="2092881"/>
          </a:xfrm>
          <a:prstGeom prst="rect">
            <a:avLst/>
          </a:prstGeom>
          <a:noFill/>
        </p:spPr>
        <p:txBody>
          <a:bodyPr wrap="square" rtlCol="0">
            <a:spAutoFit/>
          </a:bodyPr>
          <a:lstStyle/>
          <a:p>
            <a:r>
              <a:rPr lang="en-US" sz="5800" dirty="0" smtClean="0">
                <a:solidFill>
                  <a:srgbClr val="FFFFFF"/>
                </a:solidFill>
              </a:rPr>
              <a:t>PDG- GDD</a:t>
            </a:r>
          </a:p>
          <a:p>
            <a:r>
              <a:rPr lang="en-US" dirty="0" smtClean="0"/>
              <a:t> </a:t>
            </a:r>
          </a:p>
          <a:p>
            <a:r>
              <a:rPr lang="en-US" dirty="0">
                <a:hlinkClick r:id="rId6"/>
              </a:rPr>
              <a:t>https://</a:t>
            </a:r>
            <a:r>
              <a:rPr lang="en-US" dirty="0" smtClean="0">
                <a:hlinkClick r:id="rId6"/>
              </a:rPr>
              <a:t>beta.gov.wales/sites/default/files/publications/2018-11/what-really-works.pdf</a:t>
            </a:r>
            <a:r>
              <a:rPr lang="en-US" dirty="0" smtClean="0"/>
              <a:t> </a:t>
            </a:r>
            <a:endParaRPr lang="en-US" dirty="0"/>
          </a:p>
        </p:txBody>
      </p:sp>
      <p:pic>
        <p:nvPicPr>
          <p:cNvPr id="11" name="Picture 10"/>
          <p:cNvPicPr>
            <a:picLocks noChangeAspect="1"/>
          </p:cNvPicPr>
          <p:nvPr/>
        </p:nvPicPr>
        <p:blipFill>
          <a:blip r:embed="rId7"/>
          <a:stretch>
            <a:fillRect/>
          </a:stretch>
        </p:blipFill>
        <p:spPr>
          <a:xfrm>
            <a:off x="6680585" y="4022125"/>
            <a:ext cx="862829" cy="866681"/>
          </a:xfrm>
          <a:prstGeom prst="rect">
            <a:avLst/>
          </a:prstGeom>
        </p:spPr>
      </p:pic>
    </p:spTree>
    <p:extLst>
      <p:ext uri="{BB962C8B-B14F-4D97-AF65-F5344CB8AC3E}">
        <p14:creationId xmlns:p14="http://schemas.microsoft.com/office/powerpoint/2010/main" val="1417931564"/>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sz="3600" dirty="0"/>
              <a:t>Darlleniadau allweddol </a:t>
            </a:r>
            <a:r>
              <a:rPr lang="cy-GB" sz="3600" dirty="0" smtClean="0"/>
              <a:t>/</a:t>
            </a:r>
            <a:r>
              <a:rPr lang="en-US" sz="3600" i="1" dirty="0" smtClean="0"/>
              <a:t>Key readings</a:t>
            </a:r>
            <a:endParaRPr lang="en-US" sz="3600" i="1" dirty="0"/>
          </a:p>
        </p:txBody>
      </p:sp>
      <p:sp>
        <p:nvSpPr>
          <p:cNvPr id="3" name="Content Placeholder 2"/>
          <p:cNvSpPr>
            <a:spLocks noGrp="1"/>
          </p:cNvSpPr>
          <p:nvPr>
            <p:ph idx="1"/>
          </p:nvPr>
        </p:nvSpPr>
        <p:spPr>
          <a:xfrm>
            <a:off x="457200" y="1600200"/>
            <a:ext cx="5969094" cy="4525963"/>
          </a:xfrm>
        </p:spPr>
        <p:txBody>
          <a:bodyPr>
            <a:normAutofit fontScale="70000" lnSpcReduction="20000"/>
          </a:bodyPr>
          <a:lstStyle/>
          <a:p>
            <a:pPr marL="514350" indent="-514350">
              <a:buFont typeface="+mj-lt"/>
              <a:buAutoNum type="arabicPeriod"/>
            </a:pPr>
            <a:r>
              <a:rPr lang="en-GB" dirty="0" err="1"/>
              <a:t>Grigg</a:t>
            </a:r>
            <a:r>
              <a:rPr lang="en-GB" dirty="0"/>
              <a:t>, R., Egan, D., </a:t>
            </a:r>
            <a:r>
              <a:rPr lang="en-GB" dirty="0" err="1"/>
              <a:t>McConnon</a:t>
            </a:r>
            <a:r>
              <a:rPr lang="en-GB" dirty="0"/>
              <a:t>, L. and </a:t>
            </a:r>
            <a:r>
              <a:rPr lang="en-GB" dirty="0" err="1"/>
              <a:t>Swaffield</a:t>
            </a:r>
            <a:r>
              <a:rPr lang="en-GB" dirty="0"/>
              <a:t>, L. (2014) </a:t>
            </a:r>
            <a:r>
              <a:rPr lang="en-GB" i="1" dirty="0"/>
              <a:t>The Good News…What schools in Wales are doing to reduce the impact of poverty on pupils’ achievement</a:t>
            </a:r>
            <a:r>
              <a:rPr lang="en-GB" dirty="0"/>
              <a:t>, Cardiff: Wales Centre for Equity in Education. </a:t>
            </a:r>
            <a:endParaRPr lang="en-GB" dirty="0" smtClean="0"/>
          </a:p>
          <a:p>
            <a:pPr marL="514350" indent="-514350">
              <a:buFont typeface="+mj-lt"/>
              <a:buAutoNum type="arabicPeriod"/>
            </a:pPr>
            <a:r>
              <a:rPr lang="en-GB" dirty="0" smtClean="0"/>
              <a:t>Estyn (2014) </a:t>
            </a:r>
            <a:r>
              <a:rPr lang="en-GB" i="1" dirty="0" err="1" smtClean="0"/>
              <a:t>Difreintedd</a:t>
            </a:r>
            <a:r>
              <a:rPr lang="en-GB" i="1" dirty="0" smtClean="0"/>
              <a:t> </a:t>
            </a:r>
            <a:r>
              <a:rPr lang="en-GB" i="1" dirty="0" err="1" smtClean="0"/>
              <a:t>Disgyblion</a:t>
            </a:r>
            <a:r>
              <a:rPr lang="en-GB" dirty="0" smtClean="0"/>
              <a:t>, </a:t>
            </a:r>
            <a:r>
              <a:rPr lang="en-GB" dirty="0" err="1" smtClean="0"/>
              <a:t>Caerdydd</a:t>
            </a:r>
            <a:r>
              <a:rPr lang="en-GB" dirty="0" smtClean="0"/>
              <a:t>: Estyn</a:t>
            </a:r>
            <a:endParaRPr lang="en-GB" dirty="0"/>
          </a:p>
          <a:p>
            <a:pPr marL="514350" indent="-514350">
              <a:buFont typeface="+mj-lt"/>
              <a:buAutoNum type="arabicPeriod"/>
            </a:pPr>
            <a:r>
              <a:rPr lang="en-GB" dirty="0" smtClean="0"/>
              <a:t>Baptist </a:t>
            </a:r>
            <a:r>
              <a:rPr lang="en-GB" dirty="0"/>
              <a:t>Union of Great Britain, the Methodist Church, the Church of Scotland </a:t>
            </a:r>
            <a:r>
              <a:rPr lang="en-GB" dirty="0" smtClean="0"/>
              <a:t>and </a:t>
            </a:r>
            <a:r>
              <a:rPr lang="en-GB" dirty="0"/>
              <a:t>the United Reformed Church (2013) </a:t>
            </a:r>
            <a:r>
              <a:rPr lang="en-GB" i="1" dirty="0"/>
              <a:t>The Lies We Tell Ourselves: Ending </a:t>
            </a:r>
            <a:r>
              <a:rPr lang="en-GB" i="1" dirty="0" smtClean="0"/>
              <a:t>Comfortable </a:t>
            </a:r>
            <a:r>
              <a:rPr lang="en-GB" i="1" dirty="0"/>
              <a:t>Myths About Poverty</a:t>
            </a:r>
            <a:r>
              <a:rPr lang="en-GB" dirty="0"/>
              <a:t>. London: Methodist Church in Britain. </a:t>
            </a:r>
          </a:p>
          <a:p>
            <a:pPr marL="514350" indent="-514350">
              <a:buFont typeface="+mj-lt"/>
              <a:buAutoNum type="arabicPeriod"/>
            </a:pPr>
            <a:r>
              <a:rPr lang="en-US" dirty="0" err="1" smtClean="0"/>
              <a:t>Llywodraeth</a:t>
            </a:r>
            <a:r>
              <a:rPr lang="en-US" dirty="0"/>
              <a:t> </a:t>
            </a:r>
            <a:r>
              <a:rPr lang="en-US" dirty="0" err="1"/>
              <a:t>Cymru</a:t>
            </a:r>
            <a:r>
              <a:rPr lang="en-US" dirty="0"/>
              <a:t> (</a:t>
            </a:r>
            <a:r>
              <a:rPr lang="en-US" dirty="0" smtClean="0"/>
              <a:t>2017) </a:t>
            </a:r>
            <a:r>
              <a:rPr lang="en-US" dirty="0" err="1" smtClean="0"/>
              <a:t>Addysg</a:t>
            </a:r>
            <a:r>
              <a:rPr lang="en-US" dirty="0" smtClean="0"/>
              <a:t> </a:t>
            </a:r>
            <a:r>
              <a:rPr lang="en-US" dirty="0" err="1" smtClean="0"/>
              <a:t>Yng</a:t>
            </a:r>
            <a:r>
              <a:rPr lang="en-US" dirty="0" smtClean="0"/>
              <a:t> </a:t>
            </a:r>
            <a:r>
              <a:rPr lang="en-US" dirty="0" err="1" smtClean="0"/>
              <a:t>Nghymru</a:t>
            </a:r>
            <a:r>
              <a:rPr lang="en-US" dirty="0" smtClean="0"/>
              <a:t>, </a:t>
            </a:r>
            <a:r>
              <a:rPr lang="en-US" dirty="0" err="1" smtClean="0"/>
              <a:t>Caerdydd</a:t>
            </a:r>
            <a:r>
              <a:rPr lang="en-US" dirty="0" smtClean="0"/>
              <a:t>: </a:t>
            </a:r>
            <a:r>
              <a:rPr lang="en-US" dirty="0" err="1" smtClean="0"/>
              <a:t>Llywodraeth</a:t>
            </a:r>
            <a:r>
              <a:rPr lang="en-US" dirty="0" smtClean="0"/>
              <a:t> </a:t>
            </a:r>
            <a:r>
              <a:rPr lang="en-US" dirty="0" err="1" smtClean="0"/>
              <a:t>Cymru</a:t>
            </a:r>
            <a:endParaRPr lang="en-US" dirty="0"/>
          </a:p>
          <a:p>
            <a:pPr marL="0" indent="0">
              <a:buNone/>
            </a:pPr>
            <a:endParaRPr lang="en-US" dirty="0"/>
          </a:p>
        </p:txBody>
      </p:sp>
      <p:pic>
        <p:nvPicPr>
          <p:cNvPr id="6" name="Picture 5" descr="Screen Shot 2016-10-18 at 19.15.24.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02577" y="3304327"/>
            <a:ext cx="1340021" cy="1783121"/>
          </a:xfrm>
          <a:prstGeom prst="rect">
            <a:avLst/>
          </a:prstGeom>
        </p:spPr>
      </p:pic>
      <p:pic>
        <p:nvPicPr>
          <p:cNvPr id="7" name="Picture 6" descr="Addysg yng Nghymru.png"/>
          <p:cNvPicPr>
            <a:picLocks noChangeAspect="1"/>
          </p:cNvPicPr>
          <p:nvPr/>
        </p:nvPicPr>
        <p:blipFill>
          <a:blip r:embed="rId4"/>
          <a:stretch>
            <a:fillRect/>
          </a:stretch>
        </p:blipFill>
        <p:spPr>
          <a:xfrm>
            <a:off x="7202577" y="5087448"/>
            <a:ext cx="1297144" cy="1819371"/>
          </a:xfrm>
          <a:prstGeom prst="rect">
            <a:avLst/>
          </a:prstGeom>
        </p:spPr>
      </p:pic>
      <p:pic>
        <p:nvPicPr>
          <p:cNvPr id="8" name="Picture 7"/>
          <p:cNvPicPr>
            <a:picLocks noChangeAspect="1"/>
          </p:cNvPicPr>
          <p:nvPr/>
        </p:nvPicPr>
        <p:blipFill>
          <a:blip r:embed="rId5"/>
          <a:stretch>
            <a:fillRect/>
          </a:stretch>
        </p:blipFill>
        <p:spPr>
          <a:xfrm>
            <a:off x="7084624" y="1191028"/>
            <a:ext cx="1415098" cy="2007231"/>
          </a:xfrm>
          <a:prstGeom prst="rect">
            <a:avLst/>
          </a:prstGeom>
        </p:spPr>
      </p:pic>
    </p:spTree>
    <p:extLst>
      <p:ext uri="{BB962C8B-B14F-4D97-AF65-F5344CB8AC3E}">
        <p14:creationId xmlns:p14="http://schemas.microsoft.com/office/powerpoint/2010/main" val="1992532455"/>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4000" dirty="0" err="1"/>
              <a:t>Sefydliadau</a:t>
            </a:r>
            <a:r>
              <a:rPr lang="en-US" sz="4000" dirty="0"/>
              <a:t> </a:t>
            </a:r>
            <a:r>
              <a:rPr lang="en-US" sz="4000" dirty="0" err="1" smtClean="0"/>
              <a:t>Pwysig</a:t>
            </a:r>
            <a:r>
              <a:rPr lang="en-US" sz="4000" dirty="0" smtClean="0"/>
              <a:t/>
            </a:r>
            <a:br>
              <a:rPr lang="en-US" sz="4000" dirty="0" smtClean="0"/>
            </a:br>
            <a:r>
              <a:rPr lang="en-US" sz="4000" i="1" dirty="0" smtClean="0"/>
              <a:t>Key </a:t>
            </a:r>
            <a:r>
              <a:rPr lang="en-US" sz="4000" i="1" dirty="0" err="1" smtClean="0"/>
              <a:t>Organisations</a:t>
            </a:r>
            <a:endParaRPr lang="en-US" sz="4000" dirty="0"/>
          </a:p>
        </p:txBody>
      </p:sp>
      <p:sp>
        <p:nvSpPr>
          <p:cNvPr id="4" name="Content Placeholder 3"/>
          <p:cNvSpPr>
            <a:spLocks noGrp="1"/>
          </p:cNvSpPr>
          <p:nvPr>
            <p:ph sz="half" idx="2"/>
          </p:nvPr>
        </p:nvSpPr>
        <p:spPr/>
        <p:txBody>
          <a:bodyPr>
            <a:normAutofit/>
          </a:bodyPr>
          <a:lstStyle/>
          <a:p>
            <a:r>
              <a:rPr lang="en-US" dirty="0" smtClean="0"/>
              <a:t>Sutton Trust </a:t>
            </a:r>
          </a:p>
          <a:p>
            <a:r>
              <a:rPr lang="en-US" dirty="0" smtClean="0"/>
              <a:t>Save the Children</a:t>
            </a:r>
          </a:p>
          <a:p>
            <a:r>
              <a:rPr lang="en-US" dirty="0" smtClean="0"/>
              <a:t>Joseph </a:t>
            </a:r>
            <a:r>
              <a:rPr lang="en-US" dirty="0" err="1" smtClean="0"/>
              <a:t>Rowntree</a:t>
            </a:r>
            <a:r>
              <a:rPr lang="en-US" dirty="0" smtClean="0"/>
              <a:t> Foundation</a:t>
            </a:r>
          </a:p>
          <a:p>
            <a:r>
              <a:rPr lang="en-US" dirty="0" smtClean="0"/>
              <a:t>End Child Poverty Network Wales</a:t>
            </a:r>
          </a:p>
        </p:txBody>
      </p:sp>
      <p:pic>
        <p:nvPicPr>
          <p:cNvPr id="7" name="Content Placeholder 6" descr="imgres.jpg"/>
          <p:cNvPicPr>
            <a:picLocks noGrp="1" noChangeAspect="1"/>
          </p:cNvPicPr>
          <p:nvPr>
            <p:ph sz="quarter" idx="4"/>
          </p:nvPr>
        </p:nvPicPr>
        <p:blipFill>
          <a:blip r:embed="rId2">
            <a:extLst>
              <a:ext uri="{28A0092B-C50C-407E-A947-70E740481C1C}">
                <a14:useLocalDpi xmlns:a14="http://schemas.microsoft.com/office/drawing/2010/main" val="0"/>
              </a:ext>
            </a:extLst>
          </a:blip>
          <a:srcRect l="14465" r="14465"/>
          <a:stretch>
            <a:fillRect/>
          </a:stretch>
        </p:blipFill>
        <p:spPr/>
      </p:pic>
    </p:spTree>
    <p:extLst>
      <p:ext uri="{BB962C8B-B14F-4D97-AF65-F5344CB8AC3E}">
        <p14:creationId xmlns:p14="http://schemas.microsoft.com/office/powerpoint/2010/main" val="632979867"/>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
            </a:r>
            <a:br>
              <a:rPr lang="en-US" dirty="0"/>
            </a:br>
            <a:r>
              <a:rPr lang="en-US" dirty="0" err="1"/>
              <a:t>Rhai</a:t>
            </a:r>
            <a:r>
              <a:rPr lang="en-US" dirty="0"/>
              <a:t> </a:t>
            </a:r>
            <a:r>
              <a:rPr lang="en-US" dirty="0" err="1"/>
              <a:t>cysylltiadau</a:t>
            </a:r>
            <a:r>
              <a:rPr lang="en-US" dirty="0"/>
              <a:t> </a:t>
            </a:r>
            <a:r>
              <a:rPr lang="en-US" dirty="0" err="1" smtClean="0"/>
              <a:t>eraill</a:t>
            </a:r>
            <a:r>
              <a:rPr lang="en-US" dirty="0" smtClean="0"/>
              <a:t> </a:t>
            </a:r>
            <a:br>
              <a:rPr lang="en-US" dirty="0" smtClean="0"/>
            </a:br>
            <a:r>
              <a:rPr lang="en-US" i="1" dirty="0" smtClean="0"/>
              <a:t>Some other links  </a:t>
            </a:r>
            <a:r>
              <a:rPr lang="en-US" dirty="0" smtClean="0"/>
              <a:t/>
            </a:r>
            <a:br>
              <a:rPr lang="en-US" dirty="0" smtClean="0"/>
            </a:br>
            <a:endParaRPr lang="en-US" dirty="0"/>
          </a:p>
        </p:txBody>
      </p:sp>
      <p:sp>
        <p:nvSpPr>
          <p:cNvPr id="3" name="Content Placeholder 2"/>
          <p:cNvSpPr>
            <a:spLocks noGrp="1"/>
          </p:cNvSpPr>
          <p:nvPr>
            <p:ph idx="1"/>
          </p:nvPr>
        </p:nvSpPr>
        <p:spPr>
          <a:xfrm>
            <a:off x="457200" y="1600200"/>
            <a:ext cx="6547656" cy="4525963"/>
          </a:xfrm>
        </p:spPr>
        <p:txBody>
          <a:bodyPr>
            <a:normAutofit fontScale="55000" lnSpcReduction="20000"/>
          </a:bodyPr>
          <a:lstStyle/>
          <a:p>
            <a:r>
              <a:rPr lang="en-US" dirty="0" smtClean="0">
                <a:hlinkClick r:id="rId2"/>
              </a:rPr>
              <a:t>http://www.life1881.co.uk/</a:t>
            </a:r>
            <a:endParaRPr lang="en-US" dirty="0" smtClean="0"/>
          </a:p>
          <a:p>
            <a:r>
              <a:rPr lang="en-US" dirty="0" smtClean="0">
                <a:hlinkClick r:id="rId3"/>
              </a:rPr>
              <a:t>http://castcymru.org.uk</a:t>
            </a:r>
            <a:endParaRPr lang="en-US" dirty="0" smtClean="0"/>
          </a:p>
          <a:p>
            <a:r>
              <a:rPr lang="en-US" dirty="0" smtClean="0">
                <a:hlinkClick r:id="rId4"/>
              </a:rPr>
              <a:t>http://www.diversecymru.org.uk/</a:t>
            </a:r>
            <a:endParaRPr lang="en-US" dirty="0" smtClean="0"/>
          </a:p>
          <a:p>
            <a:r>
              <a:rPr lang="en-US" dirty="0" smtClean="0">
                <a:hlinkClick r:id="rId5"/>
              </a:rPr>
              <a:t>https://twitter.com/DfESwales</a:t>
            </a:r>
            <a:endParaRPr lang="en-US" dirty="0" smtClean="0"/>
          </a:p>
          <a:p>
            <a:endParaRPr lang="en-US" dirty="0" smtClean="0"/>
          </a:p>
          <a:p>
            <a:pPr>
              <a:buNone/>
            </a:pPr>
            <a:endParaRPr lang="en-US" dirty="0" smtClean="0"/>
          </a:p>
          <a:p>
            <a:r>
              <a:rPr lang="en-US" dirty="0" smtClean="0"/>
              <a:t>Look at </a:t>
            </a:r>
            <a:r>
              <a:rPr lang="en-US" dirty="0" err="1" smtClean="0"/>
              <a:t>Estyn</a:t>
            </a:r>
            <a:r>
              <a:rPr lang="en-US" dirty="0" smtClean="0"/>
              <a:t> Thematic reports – </a:t>
            </a:r>
            <a:r>
              <a:rPr lang="en-US" dirty="0" err="1" smtClean="0"/>
              <a:t>Edrychwch</a:t>
            </a:r>
            <a:r>
              <a:rPr lang="en-US" dirty="0" smtClean="0"/>
              <a:t> </a:t>
            </a:r>
            <a:r>
              <a:rPr lang="en-US" dirty="0" err="1" smtClean="0"/>
              <a:t>ar</a:t>
            </a:r>
            <a:r>
              <a:rPr lang="en-US" dirty="0" smtClean="0"/>
              <a:t> </a:t>
            </a:r>
            <a:r>
              <a:rPr lang="en-US" dirty="0" err="1" smtClean="0"/>
              <a:t>adroddiadau</a:t>
            </a:r>
            <a:r>
              <a:rPr lang="en-US" dirty="0" smtClean="0"/>
              <a:t> thematic </a:t>
            </a:r>
            <a:r>
              <a:rPr lang="en-US" dirty="0" err="1" smtClean="0"/>
              <a:t>Estyn</a:t>
            </a:r>
            <a:r>
              <a:rPr lang="en-US" dirty="0" smtClean="0"/>
              <a:t>.</a:t>
            </a:r>
          </a:p>
          <a:p>
            <a:r>
              <a:rPr lang="en-US" dirty="0" smtClean="0">
                <a:hlinkClick r:id="rId6"/>
              </a:rPr>
              <a:t>http://www.estyn.gov.uk/english/docViewer/208626.6/community-based-project-helps-combat-anti-social-behaviour-and-improve-pupils-literacy/?navmap=33,53,158</a:t>
            </a:r>
            <a:r>
              <a:rPr lang="en-US" dirty="0" smtClean="0"/>
              <a:t>,</a:t>
            </a:r>
          </a:p>
          <a:p>
            <a:r>
              <a:rPr lang="en-US" dirty="0" err="1" smtClean="0"/>
              <a:t>Estyn</a:t>
            </a:r>
            <a:r>
              <a:rPr lang="en-US" dirty="0" smtClean="0"/>
              <a:t> - Deprivation Playlist </a:t>
            </a:r>
            <a:r>
              <a:rPr lang="mr-IN" dirty="0" smtClean="0"/>
              <a:t>–</a:t>
            </a:r>
            <a:r>
              <a:rPr lang="en-US" dirty="0" smtClean="0"/>
              <a:t> </a:t>
            </a:r>
            <a:r>
              <a:rPr lang="en-US" dirty="0" err="1" smtClean="0"/>
              <a:t>Rhestr</a:t>
            </a:r>
            <a:r>
              <a:rPr lang="en-US" dirty="0" smtClean="0"/>
              <a:t> </a:t>
            </a:r>
            <a:r>
              <a:rPr lang="en-US" dirty="0" err="1" smtClean="0"/>
              <a:t>Gwylio</a:t>
            </a:r>
            <a:r>
              <a:rPr lang="en-US" dirty="0" smtClean="0"/>
              <a:t> </a:t>
            </a:r>
            <a:r>
              <a:rPr lang="en-US" dirty="0" err="1" smtClean="0"/>
              <a:t>Difreintedd</a:t>
            </a:r>
            <a:endParaRPr lang="en-US" dirty="0" smtClean="0"/>
          </a:p>
          <a:p>
            <a:r>
              <a:rPr lang="en-US" dirty="0" smtClean="0">
                <a:hlinkClick r:id="rId7"/>
              </a:rPr>
              <a:t>https</a:t>
            </a:r>
            <a:r>
              <a:rPr lang="en-US" dirty="0">
                <a:hlinkClick r:id="rId7"/>
              </a:rPr>
              <a:t>://</a:t>
            </a:r>
            <a:r>
              <a:rPr lang="en-US" dirty="0" smtClean="0">
                <a:hlinkClick r:id="rId7"/>
              </a:rPr>
              <a:t>www.youtube.com/playlist?list=PL_k170MmPjPWRghqlhkaLteSo40hA7UNL</a:t>
            </a:r>
            <a:endParaRPr lang="en-US" dirty="0" smtClean="0"/>
          </a:p>
          <a:p>
            <a:endParaRPr lang="en-US" dirty="0" smtClean="0"/>
          </a:p>
          <a:p>
            <a:r>
              <a:rPr lang="en-US" dirty="0" smtClean="0"/>
              <a:t>Or </a:t>
            </a:r>
            <a:r>
              <a:rPr lang="en-US" dirty="0" err="1" smtClean="0"/>
              <a:t>Ofsted</a:t>
            </a:r>
            <a:r>
              <a:rPr lang="en-US" dirty="0" smtClean="0"/>
              <a:t> – </a:t>
            </a:r>
            <a:r>
              <a:rPr lang="en-US" dirty="0" err="1" smtClean="0"/>
              <a:t>Neu</a:t>
            </a:r>
            <a:r>
              <a:rPr lang="en-US" dirty="0" smtClean="0"/>
              <a:t> </a:t>
            </a:r>
            <a:r>
              <a:rPr lang="en-US" dirty="0" err="1" smtClean="0"/>
              <a:t>Ofsted</a:t>
            </a:r>
            <a:endParaRPr lang="en-US" dirty="0" smtClean="0"/>
          </a:p>
          <a:p>
            <a:pPr>
              <a:buNone/>
            </a:pPr>
            <a:r>
              <a:rPr lang="en-US" dirty="0" smtClean="0">
                <a:hlinkClick r:id="rId8"/>
              </a:rPr>
              <a:t>http://www.ofsted.gov.uk</a:t>
            </a:r>
            <a:endParaRPr lang="en-US" dirty="0" smtClean="0"/>
          </a:p>
          <a:p>
            <a:endParaRPr lang="en-US" dirty="0"/>
          </a:p>
        </p:txBody>
      </p:sp>
      <p:pic>
        <p:nvPicPr>
          <p:cNvPr id="4" name="Picture 3"/>
          <p:cNvPicPr>
            <a:picLocks noChangeAspect="1"/>
          </p:cNvPicPr>
          <p:nvPr/>
        </p:nvPicPr>
        <p:blipFill>
          <a:blip r:embed="rId9"/>
          <a:stretch>
            <a:fillRect/>
          </a:stretch>
        </p:blipFill>
        <p:spPr>
          <a:xfrm>
            <a:off x="7721600" y="846138"/>
            <a:ext cx="1422400" cy="1143000"/>
          </a:xfrm>
          <a:prstGeom prst="rect">
            <a:avLst/>
          </a:prstGeom>
        </p:spPr>
      </p:pic>
      <p:pic>
        <p:nvPicPr>
          <p:cNvPr id="5" name="Picture 4"/>
          <p:cNvPicPr>
            <a:picLocks noChangeAspect="1"/>
          </p:cNvPicPr>
          <p:nvPr/>
        </p:nvPicPr>
        <p:blipFill>
          <a:blip r:embed="rId10"/>
          <a:stretch>
            <a:fillRect/>
          </a:stretch>
        </p:blipFill>
        <p:spPr>
          <a:xfrm>
            <a:off x="7687310" y="5625153"/>
            <a:ext cx="1451146" cy="1224820"/>
          </a:xfrm>
          <a:prstGeom prst="rect">
            <a:avLst/>
          </a:prstGeom>
        </p:spPr>
      </p:pic>
      <p:pic>
        <p:nvPicPr>
          <p:cNvPr id="6" name="Picture 5"/>
          <p:cNvPicPr>
            <a:picLocks noChangeAspect="1"/>
          </p:cNvPicPr>
          <p:nvPr/>
        </p:nvPicPr>
        <p:blipFill>
          <a:blip r:embed="rId11"/>
          <a:stretch>
            <a:fillRect/>
          </a:stretch>
        </p:blipFill>
        <p:spPr>
          <a:xfrm>
            <a:off x="7004856" y="4509493"/>
            <a:ext cx="2133600" cy="1016000"/>
          </a:xfrm>
          <a:prstGeom prst="rect">
            <a:avLst/>
          </a:prstGeom>
        </p:spPr>
      </p:pic>
      <p:pic>
        <p:nvPicPr>
          <p:cNvPr id="7" name="Picture 6"/>
          <p:cNvPicPr>
            <a:picLocks noChangeAspect="1"/>
          </p:cNvPicPr>
          <p:nvPr/>
        </p:nvPicPr>
        <p:blipFill>
          <a:blip r:embed="rId12"/>
          <a:stretch>
            <a:fillRect/>
          </a:stretch>
        </p:blipFill>
        <p:spPr>
          <a:xfrm>
            <a:off x="6450010" y="1989138"/>
            <a:ext cx="2693990" cy="772642"/>
          </a:xfrm>
          <a:prstGeom prst="rect">
            <a:avLst/>
          </a:prstGeom>
        </p:spPr>
      </p:pic>
      <p:pic>
        <p:nvPicPr>
          <p:cNvPr id="8" name="Picture 7"/>
          <p:cNvPicPr>
            <a:picLocks noChangeAspect="1"/>
          </p:cNvPicPr>
          <p:nvPr/>
        </p:nvPicPr>
        <p:blipFill>
          <a:blip r:embed="rId13"/>
          <a:stretch>
            <a:fillRect/>
          </a:stretch>
        </p:blipFill>
        <p:spPr>
          <a:xfrm>
            <a:off x="7398781" y="2761780"/>
            <a:ext cx="1691162" cy="754391"/>
          </a:xfrm>
          <a:prstGeom prst="rect">
            <a:avLst/>
          </a:prstGeom>
        </p:spPr>
      </p:pic>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p:txBody>
          <a:bodyPr>
            <a:normAutofit/>
          </a:bodyPr>
          <a:lstStyle/>
          <a:p>
            <a:r>
              <a:rPr lang="en-US" dirty="0" err="1" smtClean="0">
                <a:ea typeface="ＭＳ Ｐゴシック" pitchFamily="-110" charset="-128"/>
                <a:cs typeface="ＭＳ Ｐゴシック" pitchFamily="-110" charset="-128"/>
              </a:rPr>
              <a:t>Mwy</a:t>
            </a:r>
            <a:r>
              <a:rPr lang="en-US" dirty="0" smtClean="0">
                <a:ea typeface="ＭＳ Ｐゴシック" pitchFamily="-110" charset="-128"/>
                <a:cs typeface="ＭＳ Ｐゴシック" pitchFamily="-110" charset="-128"/>
              </a:rPr>
              <a:t> </a:t>
            </a:r>
            <a:r>
              <a:rPr lang="en-US" dirty="0" err="1" smtClean="0">
                <a:ea typeface="ＭＳ Ｐゴシック" pitchFamily="-110" charset="-128"/>
                <a:cs typeface="ＭＳ Ｐゴシック" pitchFamily="-110" charset="-128"/>
              </a:rPr>
              <a:t>o</a:t>
            </a:r>
            <a:r>
              <a:rPr lang="en-US" dirty="0" smtClean="0">
                <a:ea typeface="ＭＳ Ｐゴシック" pitchFamily="-110" charset="-128"/>
                <a:cs typeface="ＭＳ Ｐゴシック" pitchFamily="-110" charset="-128"/>
              </a:rPr>
              <a:t> </a:t>
            </a:r>
            <a:r>
              <a:rPr lang="en-US" dirty="0" err="1" smtClean="0">
                <a:ea typeface="ＭＳ Ｐゴシック" pitchFamily="-110" charset="-128"/>
                <a:cs typeface="ＭＳ Ｐゴシック" pitchFamily="-110" charset="-128"/>
              </a:rPr>
              <a:t>ddarllen</a:t>
            </a:r>
            <a:r>
              <a:rPr lang="en-US" dirty="0" smtClean="0">
                <a:ea typeface="ＭＳ Ｐゴシック" pitchFamily="-110" charset="-128"/>
                <a:cs typeface="ＭＳ Ｐゴシック" pitchFamily="-110" charset="-128"/>
              </a:rPr>
              <a:t> – </a:t>
            </a:r>
            <a:r>
              <a:rPr lang="en-US" i="1" dirty="0" smtClean="0">
                <a:ea typeface="ＭＳ Ｐゴシック" pitchFamily="-110" charset="-128"/>
                <a:cs typeface="ＭＳ Ｐゴシック" pitchFamily="-110" charset="-128"/>
              </a:rPr>
              <a:t>Further reading</a:t>
            </a:r>
            <a:endParaRPr lang="en-US" i="1" dirty="0">
              <a:ea typeface="ＭＳ Ｐゴシック" pitchFamily="-110" charset="-128"/>
              <a:cs typeface="ＭＳ Ｐゴシック" pitchFamily="-110" charset="-128"/>
            </a:endParaRPr>
          </a:p>
        </p:txBody>
      </p:sp>
      <p:sp>
        <p:nvSpPr>
          <p:cNvPr id="33795" name="Content Placeholder 2"/>
          <p:cNvSpPr>
            <a:spLocks noGrp="1"/>
          </p:cNvSpPr>
          <p:nvPr>
            <p:ph idx="1"/>
          </p:nvPr>
        </p:nvSpPr>
        <p:spPr>
          <a:xfrm>
            <a:off x="457200" y="1600200"/>
            <a:ext cx="8229600" cy="4938920"/>
          </a:xfrm>
        </p:spPr>
        <p:txBody>
          <a:bodyPr>
            <a:normAutofit/>
          </a:bodyPr>
          <a:lstStyle/>
          <a:p>
            <a:r>
              <a:rPr lang="en-US" sz="1200" dirty="0" err="1" smtClean="0">
                <a:ea typeface="ＭＳ Ｐゴシック" pitchFamily="-110" charset="-128"/>
                <a:cs typeface="ＭＳ Ｐゴシック" pitchFamily="-110" charset="-128"/>
              </a:rPr>
              <a:t>Ajegbo</a:t>
            </a:r>
            <a:r>
              <a:rPr lang="en-US" sz="1200" dirty="0" smtClean="0">
                <a:ea typeface="ＭＳ Ｐゴシック" pitchFamily="-110" charset="-128"/>
                <a:cs typeface="ＭＳ Ｐゴシック" pitchFamily="-110" charset="-128"/>
              </a:rPr>
              <a:t>, K., </a:t>
            </a:r>
            <a:r>
              <a:rPr lang="en-US" sz="1200" dirty="0" err="1" smtClean="0">
                <a:ea typeface="ＭＳ Ｐゴシック" pitchFamily="-110" charset="-128"/>
                <a:cs typeface="ＭＳ Ｐゴシック" pitchFamily="-110" charset="-128"/>
              </a:rPr>
              <a:t>Kiwan</a:t>
            </a:r>
            <a:r>
              <a:rPr lang="en-US" sz="1200" dirty="0" smtClean="0">
                <a:ea typeface="ＭＳ Ｐゴシック" pitchFamily="-110" charset="-128"/>
                <a:cs typeface="ＭＳ Ｐゴシック" pitchFamily="-110" charset="-128"/>
              </a:rPr>
              <a:t>, D. and Sharma, S. (2007) </a:t>
            </a:r>
            <a:r>
              <a:rPr lang="en-US" sz="1200" i="1" dirty="0" smtClean="0">
                <a:ea typeface="ＭＳ Ｐゴシック" pitchFamily="-110" charset="-128"/>
                <a:cs typeface="ＭＳ Ｐゴシック" pitchFamily="-110" charset="-128"/>
              </a:rPr>
              <a:t>Curriculum review: Diversity and Citizenship. London: Department for Education and Skills</a:t>
            </a:r>
          </a:p>
          <a:p>
            <a:r>
              <a:rPr lang="en-US" sz="1200" i="1" dirty="0" err="1" smtClean="0">
                <a:ea typeface="ＭＳ Ｐゴシック" pitchFamily="-110" charset="-128"/>
                <a:cs typeface="ＭＳ Ｐゴシック" pitchFamily="-110" charset="-128"/>
              </a:rPr>
              <a:t>Covell</a:t>
            </a:r>
            <a:r>
              <a:rPr lang="en-US" sz="1200" i="1" dirty="0" smtClean="0">
                <a:ea typeface="ＭＳ Ｐゴシック" pitchFamily="-110" charset="-128"/>
                <a:cs typeface="ＭＳ Ｐゴシック" pitchFamily="-110" charset="-128"/>
              </a:rPr>
              <a:t>, K. &amp; Howe, B. (2001) Moral Education through the 3R‟s: rights, respect and responsibility. Journal of Moral Education </a:t>
            </a:r>
            <a:r>
              <a:rPr lang="en-US" sz="1200" i="1" dirty="0" err="1" smtClean="0">
                <a:ea typeface="ＭＳ Ｐゴシック" pitchFamily="-110" charset="-128"/>
                <a:cs typeface="ＭＳ Ｐゴシック" pitchFamily="-110" charset="-128"/>
              </a:rPr>
              <a:t>vol</a:t>
            </a:r>
            <a:r>
              <a:rPr lang="en-US" sz="1200" i="1" dirty="0" smtClean="0">
                <a:ea typeface="ＭＳ Ｐゴシック" pitchFamily="-110" charset="-128"/>
                <a:cs typeface="ＭＳ Ｐゴシック" pitchFamily="-110" charset="-128"/>
              </a:rPr>
              <a:t> 30:1 pp31-42.</a:t>
            </a:r>
          </a:p>
          <a:p>
            <a:r>
              <a:rPr lang="en-US" sz="1200" i="1" dirty="0" smtClean="0">
                <a:ea typeface="ＭＳ Ｐゴシック" pitchFamily="-110" charset="-128"/>
                <a:cs typeface="ＭＳ Ｐゴシック" pitchFamily="-110" charset="-128"/>
              </a:rPr>
              <a:t>Department for Communities and Local Government/Department for Children Schools and Families (2007) Guidance on the Duty to Promote Community Cohesion. London: DCSF Publications</a:t>
            </a:r>
          </a:p>
          <a:p>
            <a:r>
              <a:rPr lang="en-US" sz="1200" i="1" dirty="0" smtClean="0">
                <a:ea typeface="ＭＳ Ｐゴシック" pitchFamily="-110" charset="-128"/>
                <a:cs typeface="ＭＳ Ｐゴシック" pitchFamily="-110" charset="-128"/>
              </a:rPr>
              <a:t>Department for Education (2010) The Importance of Teaching: the schools white paper, London: Department for Education</a:t>
            </a:r>
          </a:p>
          <a:p>
            <a:r>
              <a:rPr lang="en-US" sz="1200" i="1" dirty="0" smtClean="0">
                <a:ea typeface="ＭＳ Ｐゴシック" pitchFamily="-110" charset="-128"/>
                <a:cs typeface="ＭＳ Ｐゴシック" pitchFamily="-110" charset="-128"/>
              </a:rPr>
              <a:t>Independent Review Team (2001) Community Cohesion: a report of the Independent Review Team (The Cantle Report). London, The Home Office</a:t>
            </a:r>
          </a:p>
          <a:p>
            <a:r>
              <a:rPr lang="en-US" sz="1200" i="1" dirty="0" smtClean="0">
                <a:ea typeface="ＭＳ Ｐゴシック" pitchFamily="-110" charset="-128"/>
                <a:cs typeface="ＭＳ Ｐゴシック" pitchFamily="-110" charset="-128"/>
              </a:rPr>
              <a:t>Institute for Community Cohesion (</a:t>
            </a:r>
            <a:r>
              <a:rPr lang="en-US" sz="1200" i="1" dirty="0" err="1" smtClean="0">
                <a:ea typeface="ＭＳ Ｐゴシック" pitchFamily="-110" charset="-128"/>
                <a:cs typeface="ＭＳ Ｐゴシック" pitchFamily="-110" charset="-128"/>
              </a:rPr>
              <a:t>ICoCo</a:t>
            </a:r>
            <a:r>
              <a:rPr lang="en-US" sz="1200" i="1" dirty="0" smtClean="0">
                <a:ea typeface="ＭＳ Ｐゴシック" pitchFamily="-110" charset="-128"/>
                <a:cs typeface="ＭＳ Ｐゴシック" pitchFamily="-110" charset="-128"/>
              </a:rPr>
              <a:t>) (date unknown) Community Cohesion Evidence Indicators, accessed on </a:t>
            </a:r>
            <a:r>
              <a:rPr lang="en-US" sz="1200" i="1" dirty="0" err="1" smtClean="0">
                <a:ea typeface="ＭＳ Ｐゴシック" pitchFamily="-110" charset="-128"/>
                <a:cs typeface="ＭＳ Ｐゴシック" pitchFamily="-110" charset="-128"/>
              </a:rPr>
              <a:t>Ist</a:t>
            </a:r>
            <a:r>
              <a:rPr lang="en-US" sz="1200" i="1" dirty="0" smtClean="0">
                <a:ea typeface="ＭＳ Ｐゴシック" pitchFamily="-110" charset="-128"/>
                <a:cs typeface="ＭＳ Ｐゴシック" pitchFamily="-110" charset="-128"/>
              </a:rPr>
              <a:t> December 2010 at: </a:t>
            </a:r>
            <a:r>
              <a:rPr lang="en-US" sz="1200" i="1" dirty="0" err="1" smtClean="0">
                <a:ea typeface="ＭＳ Ｐゴシック" pitchFamily="-110" charset="-128"/>
                <a:cs typeface="ＭＳ Ｐゴシック" pitchFamily="-110" charset="-128"/>
              </a:rPr>
              <a:t>http://schools.leicester.gov.uk/home/ls/wholeschoolissues/multicultural-education/community-</a:t>
            </a:r>
            <a:r>
              <a:rPr lang="en-US" sz="1200" i="1" dirty="0" smtClean="0">
                <a:ea typeface="ＭＳ Ｐゴシック" pitchFamily="-110" charset="-128"/>
                <a:cs typeface="ＭＳ Ｐゴシック" pitchFamily="-110" charset="-128"/>
              </a:rPr>
              <a:t> cohesion</a:t>
            </a:r>
          </a:p>
          <a:p>
            <a:r>
              <a:rPr lang="en-US" sz="1200" i="1" dirty="0" smtClean="0">
                <a:ea typeface="ＭＳ Ｐゴシック" pitchFamily="-110" charset="-128"/>
                <a:cs typeface="ＭＳ Ｐゴシック" pitchFamily="-110" charset="-128"/>
              </a:rPr>
              <a:t>Qualifications and Curriculum Development Agency (QCDA) (2010) Community Cohesion in Action, Coventry: QCDA and at: http://curriculum.qcda.gov.uk/uploads/Community_cohesion_in_action_tcm8-16069.pdf )</a:t>
            </a:r>
          </a:p>
          <a:p>
            <a:r>
              <a:rPr lang="en-US" sz="1200" i="1" dirty="0" smtClean="0">
                <a:ea typeface="ＭＳ Ｐゴシック" pitchFamily="-110" charset="-128"/>
                <a:cs typeface="ＭＳ Ｐゴシック" pitchFamily="-110" charset="-128"/>
              </a:rPr>
              <a:t>Richardson, R. (2009) Holding Together – equalities, difference and cohesion. Stoke on Trent, </a:t>
            </a:r>
            <a:r>
              <a:rPr lang="en-US" sz="1200" i="1" dirty="0" err="1" smtClean="0">
                <a:ea typeface="ＭＳ Ｐゴシック" pitchFamily="-110" charset="-128"/>
                <a:cs typeface="ＭＳ Ｐゴシック" pitchFamily="-110" charset="-128"/>
              </a:rPr>
              <a:t>Trentham</a:t>
            </a:r>
            <a:r>
              <a:rPr lang="en-US" sz="1200" i="1" dirty="0" smtClean="0">
                <a:ea typeface="ＭＳ Ｐゴシック" pitchFamily="-110" charset="-128"/>
                <a:cs typeface="ＭＳ Ｐゴシック" pitchFamily="-110" charset="-128"/>
              </a:rPr>
              <a:t> Books.</a:t>
            </a:r>
          </a:p>
          <a:p>
            <a:r>
              <a:rPr lang="en-US" sz="1200" i="1" dirty="0" smtClean="0">
                <a:ea typeface="ＭＳ Ｐゴシック" pitchFamily="-110" charset="-128"/>
                <a:cs typeface="ＭＳ Ｐゴシック" pitchFamily="-110" charset="-128"/>
              </a:rPr>
              <a:t>Rowe, D., Horsley, N., Thorpe, T. and </a:t>
            </a:r>
            <a:r>
              <a:rPr lang="en-US" sz="1200" i="1" dirty="0" err="1" smtClean="0">
                <a:ea typeface="ＭＳ Ｐゴシック" pitchFamily="-110" charset="-128"/>
                <a:cs typeface="ＭＳ Ｐゴシック" pitchFamily="-110" charset="-128"/>
              </a:rPr>
              <a:t>Breslin</a:t>
            </a:r>
            <a:r>
              <a:rPr lang="en-US" sz="1200" i="1" dirty="0" smtClean="0">
                <a:ea typeface="ＭＳ Ｐゴシック" pitchFamily="-110" charset="-128"/>
                <a:cs typeface="ＭＳ Ｐゴシック" pitchFamily="-110" charset="-128"/>
              </a:rPr>
              <a:t>, T. (2011) School Leaders, Community Cohesion and the Big Society: Perspective Report. Reading, </a:t>
            </a:r>
            <a:r>
              <a:rPr lang="en-US" sz="1200" i="1" dirty="0" err="1" smtClean="0">
                <a:ea typeface="ＭＳ Ｐゴシック" pitchFamily="-110" charset="-128"/>
                <a:cs typeface="ＭＳ Ｐゴシック" pitchFamily="-110" charset="-128"/>
              </a:rPr>
              <a:t>CfBT</a:t>
            </a:r>
            <a:r>
              <a:rPr lang="en-US" sz="1200" i="1" dirty="0" smtClean="0">
                <a:ea typeface="ＭＳ Ｐゴシック" pitchFamily="-110" charset="-128"/>
                <a:cs typeface="ＭＳ Ｐゴシック" pitchFamily="-110" charset="-128"/>
              </a:rPr>
              <a:t> Education Trust.</a:t>
            </a:r>
          </a:p>
          <a:p>
            <a:pPr>
              <a:buNone/>
            </a:pPr>
            <a:endParaRPr lang="en-US" sz="1200" i="1" dirty="0" smtClean="0">
              <a:ea typeface="ＭＳ Ｐゴシック" pitchFamily="-110" charset="-128"/>
              <a:cs typeface="ＭＳ Ｐゴシック" pitchFamily="-110" charset="-128"/>
            </a:endParaRPr>
          </a:p>
          <a:p>
            <a:pPr>
              <a:buNone/>
            </a:pPr>
            <a:r>
              <a:rPr lang="en-US" sz="1200" i="1" dirty="0" smtClean="0">
                <a:ea typeface="ＭＳ Ｐゴシック" pitchFamily="-110" charset="-128"/>
                <a:cs typeface="ＭＳ Ｐゴシック" pitchFamily="-110" charset="-128"/>
              </a:rPr>
              <a:t>OLDER REPORTS – ADRODDIADAU HENACH</a:t>
            </a:r>
          </a:p>
          <a:p>
            <a:pPr>
              <a:lnSpc>
                <a:spcPct val="80000"/>
              </a:lnSpc>
            </a:pPr>
            <a:r>
              <a:rPr lang="en-GB" sz="1200" dirty="0" err="1" smtClean="0">
                <a:ea typeface="ＭＳ Ｐゴシック" pitchFamily="-110" charset="-128"/>
                <a:cs typeface="ＭＳ Ｐゴシック" pitchFamily="-110" charset="-128"/>
              </a:rPr>
              <a:t>Estyn</a:t>
            </a:r>
            <a:r>
              <a:rPr lang="en-GB" sz="1200" dirty="0" smtClean="0">
                <a:ea typeface="ＭＳ Ｐゴシック" pitchFamily="-110" charset="-128"/>
                <a:cs typeface="ＭＳ Ｐゴシック" pitchFamily="-110" charset="-128"/>
              </a:rPr>
              <a:t> report: Advice on School Partnerships A report on good practice in primary schools, 2003.</a:t>
            </a:r>
          </a:p>
          <a:p>
            <a:pPr>
              <a:lnSpc>
                <a:spcPct val="80000"/>
              </a:lnSpc>
            </a:pPr>
            <a:r>
              <a:rPr lang="en-GB" sz="1200" dirty="0" err="1" smtClean="0">
                <a:ea typeface="ＭＳ Ｐゴシック" pitchFamily="-110" charset="-128"/>
                <a:cs typeface="ＭＳ Ｐゴシック" pitchFamily="-110" charset="-128"/>
              </a:rPr>
              <a:t>Estyn</a:t>
            </a:r>
            <a:r>
              <a:rPr lang="en-GB" sz="1200" dirty="0" smtClean="0">
                <a:ea typeface="ＭＳ Ｐゴシック" pitchFamily="-110" charset="-128"/>
                <a:cs typeface="ＭＳ Ｐゴシック" pitchFamily="-110" charset="-128"/>
              </a:rPr>
              <a:t> report: Provision of community-focussed services and facilities by schools, May 2008.</a:t>
            </a:r>
          </a:p>
          <a:p>
            <a:pPr>
              <a:lnSpc>
                <a:spcPct val="80000"/>
              </a:lnSpc>
            </a:pPr>
            <a:r>
              <a:rPr lang="en-GB" sz="1200" dirty="0" smtClean="0">
                <a:ea typeface="ＭＳ Ｐゴシック" pitchFamily="-110" charset="-128"/>
                <a:cs typeface="ＭＳ Ｐゴシック" pitchFamily="-110" charset="-128"/>
              </a:rPr>
              <a:t>Getting On Together - a Community Cohesion Strategy for Wales, WAG, November 2009</a:t>
            </a:r>
          </a:p>
          <a:p>
            <a:pPr>
              <a:lnSpc>
                <a:spcPct val="80000"/>
              </a:lnSpc>
            </a:pPr>
            <a:r>
              <a:rPr lang="en-GB" sz="1200" dirty="0" smtClean="0">
                <a:ea typeface="ＭＳ Ｐゴシック" pitchFamily="-110" charset="-128"/>
                <a:cs typeface="ＭＳ Ｐゴシック" pitchFamily="-110" charset="-128"/>
              </a:rPr>
              <a:t>Guidance on the duty to promote community</a:t>
            </a:r>
          </a:p>
          <a:p>
            <a:pPr>
              <a:lnSpc>
                <a:spcPct val="80000"/>
              </a:lnSpc>
              <a:buNone/>
            </a:pPr>
            <a:r>
              <a:rPr lang="en-GB" sz="1200" dirty="0" smtClean="0">
                <a:ea typeface="ＭＳ Ｐゴシック" pitchFamily="-110" charset="-128"/>
                <a:cs typeface="ＭＳ Ｐゴシック" pitchFamily="-110" charset="-128"/>
              </a:rPr>
              <a:t>	cohesion, DCSF, 2007.</a:t>
            </a:r>
          </a:p>
          <a:p>
            <a:endParaRPr lang="en-US" sz="1200" dirty="0" smtClean="0">
              <a:ea typeface="ＭＳ Ｐゴシック" pitchFamily="-110" charset="-128"/>
              <a:cs typeface="ＭＳ Ｐゴシック" pitchFamily="-110" charset="-128"/>
            </a:endParaRP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4540</TotalTime>
  <Words>3075</Words>
  <Application>Microsoft Office PowerPoint</Application>
  <PresentationFormat>On-screen Show (4:3)</PresentationFormat>
  <Paragraphs>294</Paragraphs>
  <Slides>47</Slides>
  <Notes>32</Notes>
  <HiddenSlides>0</HiddenSlides>
  <MMClips>2</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47</vt:i4>
      </vt:variant>
    </vt:vector>
  </HeadingPairs>
  <TitlesOfParts>
    <vt:vector size="58" baseType="lpstr">
      <vt:lpstr>ＭＳ Ｐゴシック</vt:lpstr>
      <vt:lpstr>Arial</vt:lpstr>
      <vt:lpstr>Calibri</vt:lpstr>
      <vt:lpstr>Cambria</vt:lpstr>
      <vt:lpstr>Helvetica</vt:lpstr>
      <vt:lpstr>Lucida Grande</vt:lpstr>
      <vt:lpstr>Mangal</vt:lpstr>
      <vt:lpstr>Times New Roman</vt:lpstr>
      <vt:lpstr>Wingdings</vt:lpstr>
      <vt:lpstr>ヒラギノ角ゴ ProN W3</vt:lpstr>
      <vt:lpstr>Office Theme</vt:lpstr>
      <vt:lpstr>PowerPoint Presentation</vt:lpstr>
      <vt:lpstr>Nod Aim</vt:lpstr>
      <vt:lpstr>PowerPoint Presentation</vt:lpstr>
      <vt:lpstr>Mathau o dlodi: absolwt Types of poverty: absolute</vt:lpstr>
      <vt:lpstr>Mathau o dlodi:cymharol Types of poverty: relative</vt:lpstr>
      <vt:lpstr>PowerPoint Presentation</vt:lpstr>
      <vt:lpstr>PowerPoint Presentation</vt:lpstr>
      <vt:lpstr>PowerPoint Presentation</vt:lpstr>
      <vt:lpstr>Anghydraddoldeb - cyfartaledd arian poced Inequality – average pocket money</vt:lpstr>
      <vt:lpstr>PowerPoint Presentation</vt:lpstr>
      <vt:lpstr>Yr effaith The effect</vt:lpstr>
      <vt:lpstr>Ystyriwch Consider</vt:lpstr>
      <vt:lpstr>Sut ydym ni’n gweld tlodi plant? How do we view child poverty?    </vt:lpstr>
      <vt:lpstr>PowerPoint Presentation</vt:lpstr>
      <vt:lpstr>PowerPoint Presentation</vt:lpstr>
      <vt:lpstr>PowerPoint Presentation</vt:lpstr>
      <vt:lpstr>Prydiau Ysgol Am Ddim Free Schools Meals</vt:lpstr>
      <vt:lpstr>PowerPoint Presentation</vt:lpstr>
      <vt:lpstr>Beth sy’n gwneud gwahaniaeth? What makes a difference?</vt:lpstr>
      <vt:lpstr>1. Arweinyddiaeth/Leadership </vt:lpstr>
      <vt:lpstr>2. Addysgu/Teaching  </vt:lpstr>
      <vt:lpstr>PowerPoint Presentation</vt:lpstr>
      <vt:lpstr>3. Ymgysylltiad rhieni/Parental engagement </vt:lpstr>
      <vt:lpstr>Changing demographics.</vt:lpstr>
      <vt:lpstr>PowerPoint Presentation</vt:lpstr>
      <vt:lpstr>Teithwyr/ Travellers</vt:lpstr>
      <vt:lpstr>Monkton Priory School Project</vt:lpstr>
      <vt:lpstr>St Helens School Swansea/Abertawe (2017)</vt:lpstr>
      <vt:lpstr>PowerPoint Presentation</vt:lpstr>
      <vt:lpstr>Llanybydder – (89)</vt:lpstr>
      <vt:lpstr>Beth yw cydlyniant cymunedol? What is community cohesion?  </vt:lpstr>
      <vt:lpstr>https://gov.wales/sites/default/files/publications/2018-03/27-community-focused-schools.pdf </vt:lpstr>
      <vt:lpstr>Difreintedd disgyblion - Mai 2014</vt:lpstr>
      <vt:lpstr>Estyn – Pupil Deprivation -  May 2014</vt:lpstr>
      <vt:lpstr>PowerPoint Presentation</vt:lpstr>
      <vt:lpstr>PowerPoint Presentation</vt:lpstr>
      <vt:lpstr>The Learning Country (2001) “Y Wlad sy’n Dysgu” (2001)</vt:lpstr>
      <vt:lpstr>Ysgolion Cymunedol  Community schools  </vt:lpstr>
      <vt:lpstr>Tasg Grŵp Group task </vt:lpstr>
      <vt:lpstr>Enghreifftiau/ Examples </vt:lpstr>
      <vt:lpstr>Rhannu / cydweithio  Sharing / collaboration </vt:lpstr>
      <vt:lpstr>Astudiaethau Achos – Case Studies</vt:lpstr>
      <vt:lpstr>Task - Tasg</vt:lpstr>
      <vt:lpstr>Darlleniadau allweddol /Key readings</vt:lpstr>
      <vt:lpstr>Sefydliadau Pwysig Key Organisations</vt:lpstr>
      <vt:lpstr> Rhai cysylltiadau eraill  Some other links   </vt:lpstr>
      <vt:lpstr>Mwy o ddarllen – Further reading</vt:lpstr>
    </vt:vector>
  </TitlesOfParts>
  <Company>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swwcte</dc:creator>
  <cp:lastModifiedBy>Nanna Ryder</cp:lastModifiedBy>
  <cp:revision>52</cp:revision>
  <cp:lastPrinted>2017-10-19T12:12:38Z</cp:lastPrinted>
  <dcterms:created xsi:type="dcterms:W3CDTF">2015-10-14T09:03:40Z</dcterms:created>
  <dcterms:modified xsi:type="dcterms:W3CDTF">2020-01-26T22:04:36Z</dcterms:modified>
</cp:coreProperties>
</file>