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7" r:id="rId3"/>
    <p:sldId id="258" r:id="rId4"/>
    <p:sldId id="259" r:id="rId5"/>
    <p:sldId id="260" r:id="rId6"/>
    <p:sldId id="261" r:id="rId7"/>
    <p:sldId id="262" r:id="rId8"/>
    <p:sldId id="264" r:id="rId9"/>
    <p:sldId id="265" r:id="rId10"/>
    <p:sldId id="267" r:id="rId11"/>
    <p:sldId id="268" r:id="rId12"/>
    <p:sldId id="269" r:id="rId13"/>
    <p:sldId id="277" r:id="rId14"/>
    <p:sldId id="270" r:id="rId15"/>
    <p:sldId id="278" r:id="rId16"/>
    <p:sldId id="279" r:id="rId17"/>
    <p:sldId id="280" r:id="rId18"/>
    <p:sldId id="281" r:id="rId19"/>
    <p:sldId id="282" r:id="rId20"/>
    <p:sldId id="283" r:id="rId21"/>
    <p:sldId id="284" r:id="rId22"/>
    <p:sldId id="285" r:id="rId23"/>
    <p:sldId id="286" r:id="rId24"/>
    <p:sldId id="287" r:id="rId25"/>
    <p:sldId id="288" r:id="rId26"/>
    <p:sldId id="289" r:id="rId27"/>
    <p:sldId id="290" r:id="rId28"/>
    <p:sldId id="291" r:id="rId29"/>
    <p:sldId id="276"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922" autoAdjust="0"/>
  </p:normalViewPr>
  <p:slideViewPr>
    <p:cSldViewPr>
      <p:cViewPr varScale="1">
        <p:scale>
          <a:sx n="66" d="100"/>
          <a:sy n="66" d="100"/>
        </p:scale>
        <p:origin x="150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2D418B-F2BE-4232-9925-DF8BABD14753}" type="datetimeFigureOut">
              <a:rPr lang="en-GB" smtClean="0"/>
              <a:pPr/>
              <a:t>26/01/2020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D34C8D-7B3A-44E8-96E0-EF5C0B618739}" type="slidenum">
              <a:rPr lang="en-GB" smtClean="0"/>
              <a:pPr/>
              <a:t>‹#›</a:t>
            </a:fld>
            <a:endParaRPr lang="en-GB"/>
          </a:p>
        </p:txBody>
      </p:sp>
    </p:spTree>
    <p:extLst>
      <p:ext uri="{BB962C8B-B14F-4D97-AF65-F5344CB8AC3E}">
        <p14:creationId xmlns:p14="http://schemas.microsoft.com/office/powerpoint/2010/main" val="3747257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8</a:t>
            </a:fld>
            <a:endParaRPr lang="en-GB"/>
          </a:p>
        </p:txBody>
      </p:sp>
    </p:spTree>
    <p:extLst>
      <p:ext uri="{BB962C8B-B14F-4D97-AF65-F5344CB8AC3E}">
        <p14:creationId xmlns:p14="http://schemas.microsoft.com/office/powerpoint/2010/main" val="276384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take some minutes</a:t>
            </a:r>
            <a:r>
              <a:rPr lang="en-GB" baseline="0" dirty="0"/>
              <a:t> to discuss the first two columns and then feedback as a class. </a:t>
            </a:r>
          </a:p>
          <a:p>
            <a:endParaRPr lang="en-GB" baseline="0" dirty="0"/>
          </a:p>
          <a:p>
            <a:r>
              <a:rPr lang="en-GB" baseline="0" dirty="0"/>
              <a:t>KWL grid. </a:t>
            </a:r>
          </a:p>
          <a:p>
            <a:endParaRPr lang="en-GB" baseline="0" dirty="0"/>
          </a:p>
          <a:p>
            <a:r>
              <a:rPr lang="en-GB" baseline="0" dirty="0"/>
              <a:t>The third column can be returned to at a later date, in preparation for assignments. </a:t>
            </a:r>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9</a:t>
            </a:fld>
            <a:endParaRPr lang="en-GB"/>
          </a:p>
        </p:txBody>
      </p:sp>
    </p:spTree>
    <p:extLst>
      <p:ext uri="{BB962C8B-B14F-4D97-AF65-F5344CB8AC3E}">
        <p14:creationId xmlns:p14="http://schemas.microsoft.com/office/powerpoint/2010/main" val="2035573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may also be asked to feedback using ‘word</a:t>
            </a:r>
            <a:r>
              <a:rPr lang="en-GB" baseline="0" dirty="0"/>
              <a:t> wall’ </a:t>
            </a:r>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14</a:t>
            </a:fld>
            <a:endParaRPr lang="en-GB"/>
          </a:p>
        </p:txBody>
      </p:sp>
    </p:spTree>
    <p:extLst>
      <p:ext uri="{BB962C8B-B14F-4D97-AF65-F5344CB8AC3E}">
        <p14:creationId xmlns:p14="http://schemas.microsoft.com/office/powerpoint/2010/main" val="3265328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710B4-A442-47F6-8A86-3826C866EB6C}" type="slidenum">
              <a:rPr lang="en-GB" smtClean="0"/>
              <a:pPr/>
              <a:t>19</a:t>
            </a:fld>
            <a:endParaRPr lang="en-GB"/>
          </a:p>
        </p:txBody>
      </p:sp>
    </p:spTree>
    <p:extLst>
      <p:ext uri="{BB962C8B-B14F-4D97-AF65-F5344CB8AC3E}">
        <p14:creationId xmlns:p14="http://schemas.microsoft.com/office/powerpoint/2010/main" val="325078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710B4-A442-47F6-8A86-3826C866EB6C}" type="slidenum">
              <a:rPr lang="en-GB" smtClean="0"/>
              <a:pPr/>
              <a:t>28</a:t>
            </a:fld>
            <a:endParaRPr lang="en-GB"/>
          </a:p>
        </p:txBody>
      </p:sp>
    </p:spTree>
    <p:extLst>
      <p:ext uri="{BB962C8B-B14F-4D97-AF65-F5344CB8AC3E}">
        <p14:creationId xmlns:p14="http://schemas.microsoft.com/office/powerpoint/2010/main" val="30301781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341256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844043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A2D791-CC8F-4DFF-9C61-B100C55EE8C1}" type="datetimeFigureOut">
              <a:rPr lang="en-GB" smtClean="0"/>
              <a:pPr/>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340189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A2D791-CC8F-4DFF-9C61-B100C55EE8C1}" type="datetimeFigureOut">
              <a:rPr lang="en-GB" smtClean="0"/>
              <a:pPr/>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090770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A2D791-CC8F-4DFF-9C61-B100C55EE8C1}" type="datetimeFigureOut">
              <a:rPr lang="en-GB" smtClean="0"/>
              <a:pPr/>
              <a:t>26/01/2020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044743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A2D791-CC8F-4DFF-9C61-B100C55EE8C1}" type="datetimeFigureOut">
              <a:rPr lang="en-GB" smtClean="0"/>
              <a:pPr/>
              <a:t>26/01/2020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264775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A2D791-CC8F-4DFF-9C61-B100C55EE8C1}" type="datetimeFigureOut">
              <a:rPr lang="en-GB" smtClean="0"/>
              <a:pPr/>
              <a:t>26/01/2020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387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562511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346024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596110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63366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A2D791-CC8F-4DFF-9C61-B100C55EE8C1}" type="datetimeFigureOut">
              <a:rPr lang="en-GB" smtClean="0"/>
              <a:pPr/>
              <a:t>26/01/2020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2392222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BCFSjVkstS0"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imnBcFGb4D4" TargetMode="External"/><Relationship Id="rId2" Type="http://schemas.openxmlformats.org/officeDocument/2006/relationships/hyperlink" Target="https://www.youtube.com/watch?v=yxs0Eq5oqDs" TargetMode="External"/><Relationship Id="rId1" Type="http://schemas.openxmlformats.org/officeDocument/2006/relationships/slideLayout" Target="../slideLayouts/slideLayout2.xml"/><Relationship Id="rId4" Type="http://schemas.openxmlformats.org/officeDocument/2006/relationships/hyperlink" Target="https://www.youtube.com/watch?v=cy7jkjTSngs&amp;index=4&amp;list=PLA95FYZrqkdHuWTCcrSRsSrwPLi1awWv8"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www.bbc.co.uk/education/clips/zbjmpv4"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google.co.uk/url?sa=i&amp;rct=j&amp;q=&amp;esrc=s&amp;source=images&amp;cd=&amp;cad=rja&amp;uact=8&amp;ved=0CAcQjRw&amp;url=http://www.everyvotecounts.org.uk/voting/how-do-you-vote/voting-in-person/&amp;ei=r1m6VL7NMce6UejCgUA&amp;bvm=bv.83829542,d.d24&amp;psig=AFQjCNGa_DIcQzEquIVP2zVt0jgOF_pSag&amp;ust=1421585180117738"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google.co.uk/imgres?imgurl=http://i.guim.co.uk/static/w-620/h--/q-95/sys-images/Guardian/Pix/pictures/2010/4/26/1272298311261/child-poverty-Glasgow-006.jpg&amp;imgrefurl=http://www.theguardian.com/profile/john-bird&amp;docid=I-GdeWCV5Tc6OM&amp;tbnid=xCpC6VsOfKqgZM:&amp;w=460&amp;h=276&amp;ei=IFy6VLryMIj7UIu7gqgI&amp;ved=0CAIQxiAwAA&amp;iact=c"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www.jrf.org.uk/topic/monitoring_poverty"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0r2BNV3VElc"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29.xml.rels><?xml version="1.0" encoding="UTF-8" standalone="yes"?>
<Relationships xmlns="http://schemas.openxmlformats.org/package/2006/relationships"><Relationship Id="rId2" Type="http://schemas.openxmlformats.org/officeDocument/2006/relationships/hyperlink" Target="http://www.jrf.org.uk/topic/monitoring_pover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smtClean="0"/>
              <a:t>ECES4003/C</a:t>
            </a:r>
            <a:endParaRPr lang="en-GB" dirty="0"/>
          </a:p>
        </p:txBody>
      </p:sp>
      <p:sp>
        <p:nvSpPr>
          <p:cNvPr id="3" name="Subtitle 2"/>
          <p:cNvSpPr>
            <a:spLocks noGrp="1"/>
          </p:cNvSpPr>
          <p:nvPr>
            <p:ph type="subTitle" idx="1"/>
          </p:nvPr>
        </p:nvSpPr>
        <p:spPr>
          <a:xfrm>
            <a:off x="1259632" y="4581128"/>
            <a:ext cx="7088832" cy="1752600"/>
          </a:xfrm>
        </p:spPr>
        <p:txBody>
          <a:bodyPr/>
          <a:lstStyle/>
          <a:p>
            <a:r>
              <a:rPr lang="en-GB" dirty="0"/>
              <a:t>Social Inclusion and Equality</a:t>
            </a:r>
          </a:p>
          <a:p>
            <a:r>
              <a:rPr lang="en-GB" sz="2800" i="1" dirty="0" err="1"/>
              <a:t>Cynhwysiant</a:t>
            </a:r>
            <a:r>
              <a:rPr lang="en-GB" sz="2800" i="1" dirty="0"/>
              <a:t> </a:t>
            </a:r>
            <a:r>
              <a:rPr lang="en-GB" sz="2800" i="1" dirty="0" err="1"/>
              <a:t>Cymdeithasol</a:t>
            </a:r>
            <a:r>
              <a:rPr lang="en-GB" sz="2800" i="1" dirty="0"/>
              <a:t> a </a:t>
            </a:r>
            <a:r>
              <a:rPr lang="en-GB" sz="2800" i="1" dirty="0" err="1"/>
              <a:t>Chydraddoldeb</a:t>
            </a:r>
            <a:r>
              <a:rPr lang="en-GB" sz="2800" i="1" dirty="0"/>
              <a:t> </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13962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Amcanion</a:t>
            </a:r>
            <a:r>
              <a:rPr lang="en-GB" dirty="0">
                <a:solidFill>
                  <a:schemeClr val="accent4">
                    <a:lumMod val="75000"/>
                  </a:schemeClr>
                </a:solidFill>
              </a:rPr>
              <a:t> </a:t>
            </a:r>
            <a:br>
              <a:rPr lang="en-GB" dirty="0">
                <a:solidFill>
                  <a:schemeClr val="accent4">
                    <a:lumMod val="75000"/>
                  </a:schemeClr>
                </a:solidFill>
              </a:rPr>
            </a:br>
            <a:r>
              <a:rPr lang="en-GB" dirty="0">
                <a:solidFill>
                  <a:schemeClr val="accent5"/>
                </a:solidFill>
              </a:rPr>
              <a:t>Aims</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lvl="0"/>
            <a:r>
              <a:rPr lang="cy-GB" dirty="0"/>
              <a:t>Arddangos dealltwriaeth o gysyniad cynhwysiant cymdeithasol a chyfiawnder cymdeithasol ac effaith polisi addysgol a chymdeithasol ar addysg yng Nghymru ac yn y Deyrnas </a:t>
            </a:r>
            <a:r>
              <a:rPr lang="cy-GB" dirty="0" smtClean="0"/>
              <a:t>Unedig</a:t>
            </a:r>
            <a:endParaRPr lang="en-GB" dirty="0"/>
          </a:p>
          <a:p>
            <a:pPr lvl="0"/>
            <a:r>
              <a:rPr lang="cy-GB" dirty="0"/>
              <a:t>Defnyddio damcaniaethau, polisi ac arfer cyfredol i archwilio rhwystrau i </a:t>
            </a:r>
            <a:r>
              <a:rPr lang="cy-GB" dirty="0" smtClean="0"/>
              <a:t>addysg</a:t>
            </a:r>
            <a:endParaRPr lang="en-GB" dirty="0"/>
          </a:p>
          <a:p>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lvl="0"/>
            <a:r>
              <a:rPr lang="en-GB" i="1" dirty="0"/>
              <a:t>To demonstrate an understanding of the concept of social inclusion and social justice and the impact of educational and social policy on education in Wales and the </a:t>
            </a:r>
            <a:r>
              <a:rPr lang="en-GB" i="1" dirty="0" smtClean="0"/>
              <a:t>UK</a:t>
            </a:r>
            <a:endParaRPr lang="en-GB" i="1" dirty="0"/>
          </a:p>
          <a:p>
            <a:pPr lvl="0"/>
            <a:r>
              <a:rPr lang="en-GB" i="1" dirty="0"/>
              <a:t>To draw on theories, current policy and practice to explore barriers to </a:t>
            </a:r>
            <a:r>
              <a:rPr lang="en-GB" i="1" dirty="0" smtClean="0"/>
              <a:t>education</a:t>
            </a:r>
            <a:endParaRPr lang="en-GB" i="1" dirty="0"/>
          </a:p>
          <a:p>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fontAlgn="base" hangingPunct="0"/>
            <a:r>
              <a:rPr lang="cy-GB" dirty="0"/>
              <a:t>Archwilio a deall effaith allgau cymdeithasol ar blant, eu teuluoedd a’r gymuned ehangach.</a:t>
            </a:r>
            <a:endParaRPr lang="en-GB" dirty="0"/>
          </a:p>
          <a:p>
            <a:pPr lvl="0" fontAlgn="base" hangingPunct="0"/>
            <a:endParaRPr lang="en-GB" dirty="0">
              <a:effectLst/>
            </a:endParaRPr>
          </a:p>
        </p:txBody>
      </p:sp>
      <p:sp>
        <p:nvSpPr>
          <p:cNvPr id="5" name="Content Placeholder 4"/>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r>
              <a:rPr lang="en-GB" i="1" dirty="0"/>
              <a:t>Examine and understand the impact of social exclusion on children, their families and the wider community.</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1600201"/>
            <a:ext cx="4038600" cy="1900807"/>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a:bodyPr>
          <a:lstStyle/>
          <a:p>
            <a:pPr lvl="0"/>
            <a:r>
              <a:rPr lang="en-US" dirty="0" err="1"/>
              <a:t>Adnabod</a:t>
            </a:r>
            <a:r>
              <a:rPr lang="en-US" dirty="0"/>
              <a:t> a </a:t>
            </a:r>
            <a:r>
              <a:rPr lang="en-US" dirty="0" err="1"/>
              <a:t>mynd</a:t>
            </a:r>
            <a:r>
              <a:rPr lang="en-US" dirty="0"/>
              <a:t> </a:t>
            </a:r>
            <a:r>
              <a:rPr lang="en-US" dirty="0" err="1"/>
              <a:t>i’r</a:t>
            </a:r>
            <a:r>
              <a:rPr lang="en-US" dirty="0"/>
              <a:t> </a:t>
            </a:r>
            <a:r>
              <a:rPr lang="en-US" dirty="0" err="1"/>
              <a:t>afael</a:t>
            </a:r>
            <a:r>
              <a:rPr lang="en-US" dirty="0"/>
              <a:t> â </a:t>
            </a:r>
            <a:r>
              <a:rPr lang="en-US" dirty="0" err="1"/>
              <a:t>materion</a:t>
            </a:r>
            <a:r>
              <a:rPr lang="en-US" dirty="0"/>
              <a:t> </a:t>
            </a:r>
            <a:r>
              <a:rPr lang="en-US" dirty="0" err="1"/>
              <a:t>amrywiaeth</a:t>
            </a:r>
            <a:r>
              <a:rPr lang="en-US" dirty="0"/>
              <a:t> </a:t>
            </a:r>
            <a:r>
              <a:rPr lang="en-US" dirty="0" err="1"/>
              <a:t>yn</a:t>
            </a:r>
            <a:r>
              <a:rPr lang="en-US" dirty="0"/>
              <a:t> y </a:t>
            </a:r>
            <a:r>
              <a:rPr lang="en-US" dirty="0" err="1"/>
              <a:t>gymdeithas</a:t>
            </a:r>
            <a:r>
              <a:rPr lang="en-US" dirty="0"/>
              <a:t> </a:t>
            </a:r>
            <a:r>
              <a:rPr lang="en-US" dirty="0" err="1"/>
              <a:t>sydd</a:t>
            </a:r>
            <a:r>
              <a:rPr lang="en-US" dirty="0"/>
              <a:t> </a:t>
            </a:r>
            <a:r>
              <a:rPr lang="en-US" dirty="0" err="1"/>
              <a:t>ohonni</a:t>
            </a:r>
            <a:r>
              <a:rPr lang="en-US" dirty="0"/>
              <a:t>.</a:t>
            </a:r>
            <a:endParaRPr lang="en-GB" dirty="0">
              <a:effectLst/>
            </a:endParaRPr>
          </a:p>
          <a:p>
            <a:endParaRPr lang="en-GB" dirty="0"/>
          </a:p>
        </p:txBody>
      </p:sp>
      <p:sp>
        <p:nvSpPr>
          <p:cNvPr id="5" name="Content Placeholder 4"/>
          <p:cNvSpPr>
            <a:spLocks noGrp="1"/>
          </p:cNvSpPr>
          <p:nvPr>
            <p:ph sz="half" idx="2"/>
          </p:nvPr>
        </p:nvSpPr>
        <p:spPr>
          <a:xfrm>
            <a:off x="4716016" y="4221088"/>
            <a:ext cx="4038600" cy="1584176"/>
          </a:xfrm>
        </p:spPr>
        <p:style>
          <a:lnRef idx="2">
            <a:schemeClr val="accent5"/>
          </a:lnRef>
          <a:fillRef idx="1">
            <a:schemeClr val="lt1"/>
          </a:fillRef>
          <a:effectRef idx="0">
            <a:schemeClr val="accent5"/>
          </a:effectRef>
          <a:fontRef idx="minor">
            <a:schemeClr val="dk1"/>
          </a:fontRef>
        </p:style>
        <p:txBody>
          <a:bodyPr>
            <a:normAutofit fontScale="92500"/>
          </a:bodyPr>
          <a:lstStyle/>
          <a:p>
            <a:pPr lvl="0"/>
            <a:r>
              <a:rPr lang="en-US" i="1" dirty="0"/>
              <a:t>Identify and engage with issues of diversity in current society.</a:t>
            </a:r>
            <a:endParaRPr lang="en-GB" i="1" dirty="0"/>
          </a:p>
          <a:p>
            <a:pPr marL="0" indent="0">
              <a:buNone/>
            </a:pPr>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4005064"/>
            <a:ext cx="3384376" cy="2232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6056" y="1515007"/>
            <a:ext cx="3384376"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5131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1600201"/>
            <a:ext cx="4038600" cy="2764904"/>
          </a:xfrm>
        </p:spPr>
        <p:style>
          <a:lnRef idx="2">
            <a:schemeClr val="accent4"/>
          </a:lnRef>
          <a:fillRef idx="1">
            <a:schemeClr val="lt1"/>
          </a:fillRef>
          <a:effectRef idx="0">
            <a:schemeClr val="accent4"/>
          </a:effectRef>
          <a:fontRef idx="minor">
            <a:schemeClr val="dk1"/>
          </a:fontRef>
        </p:style>
        <p:txBody>
          <a:bodyPr>
            <a:normAutofit/>
          </a:bodyPr>
          <a:lstStyle/>
          <a:p>
            <a:pPr lvl="0"/>
            <a:r>
              <a:rPr lang="en-US" dirty="0" err="1"/>
              <a:t>Arddangos</a:t>
            </a:r>
            <a:r>
              <a:rPr lang="en-US" dirty="0"/>
              <a:t> </a:t>
            </a:r>
            <a:r>
              <a:rPr lang="en-US" dirty="0" err="1"/>
              <a:t>dealltwriaeth</a:t>
            </a:r>
            <a:r>
              <a:rPr lang="en-US" dirty="0"/>
              <a:t> </a:t>
            </a:r>
            <a:r>
              <a:rPr lang="en-US" dirty="0" err="1"/>
              <a:t>o’r</a:t>
            </a:r>
            <a:r>
              <a:rPr lang="en-US" dirty="0"/>
              <a:t> </a:t>
            </a:r>
            <a:r>
              <a:rPr lang="en-US" dirty="0" err="1"/>
              <a:t>rhwystrau</a:t>
            </a:r>
            <a:r>
              <a:rPr lang="en-US" dirty="0"/>
              <a:t> </a:t>
            </a:r>
            <a:r>
              <a:rPr lang="en-US" dirty="0" err="1"/>
              <a:t>i</a:t>
            </a:r>
            <a:r>
              <a:rPr lang="en-US" dirty="0"/>
              <a:t> </a:t>
            </a:r>
            <a:r>
              <a:rPr lang="en-US" dirty="0" err="1"/>
              <a:t>addysg</a:t>
            </a:r>
            <a:r>
              <a:rPr lang="en-US" dirty="0"/>
              <a:t> </a:t>
            </a:r>
            <a:r>
              <a:rPr lang="en-US" dirty="0" err="1"/>
              <a:t>ar</a:t>
            </a:r>
            <a:r>
              <a:rPr lang="en-US" dirty="0"/>
              <a:t> </a:t>
            </a:r>
            <a:r>
              <a:rPr lang="en-US" dirty="0" err="1"/>
              <a:t>gyfer</a:t>
            </a:r>
            <a:r>
              <a:rPr lang="en-US" dirty="0"/>
              <a:t> </a:t>
            </a:r>
            <a:r>
              <a:rPr lang="en-US" dirty="0" err="1"/>
              <a:t>dysgwyr</a:t>
            </a:r>
            <a:r>
              <a:rPr lang="en-US" dirty="0"/>
              <a:t> </a:t>
            </a:r>
            <a:r>
              <a:rPr lang="en-US" dirty="0" err="1"/>
              <a:t>mewn</a:t>
            </a:r>
            <a:r>
              <a:rPr lang="en-US" dirty="0"/>
              <a:t> </a:t>
            </a:r>
            <a:r>
              <a:rPr lang="en-US" dirty="0" err="1"/>
              <a:t>cyd-destunau</a:t>
            </a:r>
            <a:r>
              <a:rPr lang="en-US" dirty="0"/>
              <a:t> </a:t>
            </a:r>
            <a:r>
              <a:rPr lang="en-US" dirty="0" err="1"/>
              <a:t>gwahanol</a:t>
            </a:r>
            <a:r>
              <a:rPr lang="en-US" dirty="0"/>
              <a:t>. </a:t>
            </a:r>
            <a:endParaRPr lang="en-GB" dirty="0">
              <a:effectLst/>
            </a:endParaRPr>
          </a:p>
          <a:p>
            <a:endParaRPr lang="en-GB" dirty="0"/>
          </a:p>
        </p:txBody>
      </p:sp>
      <p:sp>
        <p:nvSpPr>
          <p:cNvPr id="5" name="Content Placeholder 4"/>
          <p:cNvSpPr>
            <a:spLocks noGrp="1"/>
          </p:cNvSpPr>
          <p:nvPr>
            <p:ph sz="half" idx="2"/>
          </p:nvPr>
        </p:nvSpPr>
        <p:spPr>
          <a:xfrm>
            <a:off x="4648200" y="1600201"/>
            <a:ext cx="4038600" cy="2764904"/>
          </a:xfrm>
        </p:spPr>
        <p:style>
          <a:lnRef idx="2">
            <a:schemeClr val="accent5"/>
          </a:lnRef>
          <a:fillRef idx="1">
            <a:schemeClr val="lt1"/>
          </a:fillRef>
          <a:effectRef idx="0">
            <a:schemeClr val="accent5"/>
          </a:effectRef>
          <a:fontRef idx="minor">
            <a:schemeClr val="dk1"/>
          </a:fontRef>
        </p:style>
        <p:txBody>
          <a:bodyPr>
            <a:normAutofit/>
          </a:bodyPr>
          <a:lstStyle/>
          <a:p>
            <a:pPr lvl="0"/>
            <a:r>
              <a:rPr lang="en-GB" i="1" dirty="0"/>
              <a:t>Demonstrate an understanding of the barriers to education for learners in different contexts. </a:t>
            </a:r>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36978" y="4662686"/>
            <a:ext cx="2195314" cy="21953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5131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212975"/>
            <a:ext cx="4038600" cy="2880321"/>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r>
              <a:rPr lang="en-US" dirty="0" err="1"/>
              <a:t>Trefnu</a:t>
            </a:r>
            <a:r>
              <a:rPr lang="en-US" dirty="0"/>
              <a:t> </a:t>
            </a:r>
            <a:r>
              <a:rPr lang="en-US" dirty="0" err="1"/>
              <a:t>eu</a:t>
            </a:r>
            <a:r>
              <a:rPr lang="en-US" dirty="0"/>
              <a:t> </a:t>
            </a:r>
            <a:r>
              <a:rPr lang="en-US" dirty="0" err="1"/>
              <a:t>gwybodaeth</a:t>
            </a:r>
            <a:r>
              <a:rPr lang="en-US" dirty="0"/>
              <a:t> </a:t>
            </a:r>
            <a:r>
              <a:rPr lang="en-US" dirty="0" err="1"/>
              <a:t>a’r</a:t>
            </a:r>
            <a:r>
              <a:rPr lang="en-US" dirty="0"/>
              <a:t> </a:t>
            </a:r>
            <a:r>
              <a:rPr lang="en-US" dirty="0" err="1"/>
              <a:t>hyn</a:t>
            </a:r>
            <a:r>
              <a:rPr lang="en-US" dirty="0"/>
              <a:t> y </a:t>
            </a:r>
            <a:r>
              <a:rPr lang="en-US" dirty="0" err="1"/>
              <a:t>maent</a:t>
            </a:r>
            <a:r>
              <a:rPr lang="en-US" dirty="0"/>
              <a:t> </a:t>
            </a:r>
            <a:r>
              <a:rPr lang="en-US" dirty="0" err="1"/>
              <a:t>wedi’i</a:t>
            </a:r>
            <a:r>
              <a:rPr lang="en-US" dirty="0"/>
              <a:t> </a:t>
            </a:r>
            <a:r>
              <a:rPr lang="en-US" dirty="0" err="1"/>
              <a:t>ddysgu</a:t>
            </a:r>
            <a:r>
              <a:rPr lang="en-US" dirty="0"/>
              <a:t> </a:t>
            </a:r>
            <a:r>
              <a:rPr lang="en-US" dirty="0" err="1"/>
              <a:t>drwy</a:t>
            </a:r>
            <a:r>
              <a:rPr lang="en-US" dirty="0"/>
              <a:t> </a:t>
            </a:r>
            <a:r>
              <a:rPr lang="en-US" dirty="0" err="1"/>
              <a:t>ddefnyddio</a:t>
            </a:r>
            <a:r>
              <a:rPr lang="en-US" dirty="0"/>
              <a:t> </a:t>
            </a:r>
            <a:r>
              <a:rPr lang="en-US" dirty="0" err="1"/>
              <a:t>amrywiaeth</a:t>
            </a:r>
            <a:r>
              <a:rPr lang="en-US" dirty="0"/>
              <a:t> o </a:t>
            </a:r>
            <a:r>
              <a:rPr lang="en-US" dirty="0" err="1"/>
              <a:t>ffynonellau</a:t>
            </a:r>
            <a:r>
              <a:rPr lang="en-US" dirty="0"/>
              <a:t> </a:t>
            </a:r>
            <a:r>
              <a:rPr lang="en-US" dirty="0" err="1"/>
              <a:t>gwybodaeth</a:t>
            </a:r>
            <a:r>
              <a:rPr lang="en-US" dirty="0"/>
              <a:t>, </a:t>
            </a:r>
            <a:r>
              <a:rPr lang="en-US" dirty="0" err="1"/>
              <a:t>gan</a:t>
            </a:r>
            <a:r>
              <a:rPr lang="en-US" dirty="0"/>
              <a:t> </a:t>
            </a:r>
            <a:r>
              <a:rPr lang="en-US" dirty="0" err="1"/>
              <a:t>gynnwys</a:t>
            </a:r>
            <a:r>
              <a:rPr lang="en-US" dirty="0"/>
              <a:t> </a:t>
            </a:r>
            <a:r>
              <a:rPr lang="en-US" dirty="0" err="1"/>
              <a:t>TGCh</a:t>
            </a:r>
            <a:r>
              <a:rPr lang="en-US" dirty="0"/>
              <a:t>, a </a:t>
            </a:r>
            <a:r>
              <a:rPr lang="en-US" dirty="0" err="1"/>
              <a:t>chyflwyno’u</a:t>
            </a:r>
            <a:r>
              <a:rPr lang="en-US" dirty="0"/>
              <a:t> </a:t>
            </a:r>
            <a:r>
              <a:rPr lang="en-US" dirty="0" err="1"/>
              <a:t>gwaith</a:t>
            </a:r>
            <a:r>
              <a:rPr lang="en-US" dirty="0"/>
              <a:t> </a:t>
            </a:r>
            <a:r>
              <a:rPr lang="en-US" dirty="0" err="1"/>
              <a:t>ar</a:t>
            </a:r>
            <a:r>
              <a:rPr lang="en-US" dirty="0"/>
              <a:t> y </a:t>
            </a:r>
            <a:r>
              <a:rPr lang="en-US" dirty="0" err="1"/>
              <a:t>lefel</a:t>
            </a:r>
            <a:r>
              <a:rPr lang="en-US" dirty="0"/>
              <a:t> </a:t>
            </a:r>
            <a:r>
              <a:rPr lang="en-US" dirty="0" err="1"/>
              <a:t>briodol</a:t>
            </a:r>
            <a:r>
              <a:rPr lang="en-US" dirty="0"/>
              <a:t>. </a:t>
            </a:r>
            <a:endParaRPr lang="en-GB" dirty="0"/>
          </a:p>
          <a:p>
            <a:endParaRPr lang="en-GB" dirty="0"/>
          </a:p>
        </p:txBody>
      </p:sp>
      <p:sp>
        <p:nvSpPr>
          <p:cNvPr id="5" name="Content Placeholder 4"/>
          <p:cNvSpPr>
            <a:spLocks noGrp="1"/>
          </p:cNvSpPr>
          <p:nvPr>
            <p:ph sz="half" idx="2"/>
          </p:nvPr>
        </p:nvSpPr>
        <p:spPr>
          <a:xfrm>
            <a:off x="4648200" y="3212976"/>
            <a:ext cx="4038600" cy="2913187"/>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lvl="0"/>
            <a:r>
              <a:rPr lang="en-GB" i="1" dirty="0"/>
              <a:t>Organise their knowledge and learning through the use of a range of information sources, including ICT and present their work at the appropriate.</a:t>
            </a:r>
          </a:p>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75856" y="1412776"/>
            <a:ext cx="2428875" cy="1619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5131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normAutofit fontScale="90000"/>
          </a:bodyPr>
          <a:lstStyle/>
          <a:p>
            <a:r>
              <a:rPr lang="en-GB" i="1" dirty="0" err="1">
                <a:solidFill>
                  <a:schemeClr val="accent4">
                    <a:lumMod val="75000"/>
                  </a:schemeClr>
                </a:solidFill>
              </a:rPr>
              <a:t>Eiliad</a:t>
            </a:r>
            <a:r>
              <a:rPr lang="en-GB" i="1" dirty="0">
                <a:solidFill>
                  <a:schemeClr val="accent4">
                    <a:lumMod val="75000"/>
                  </a:schemeClr>
                </a:solidFill>
              </a:rPr>
              <a:t> </a:t>
            </a:r>
            <a:r>
              <a:rPr lang="en-GB" i="1" dirty="0" err="1">
                <a:solidFill>
                  <a:schemeClr val="accent4">
                    <a:lumMod val="75000"/>
                  </a:schemeClr>
                </a:solidFill>
              </a:rPr>
              <a:t>i</a:t>
            </a:r>
            <a:r>
              <a:rPr lang="en-GB" i="1" dirty="0">
                <a:solidFill>
                  <a:schemeClr val="accent4">
                    <a:lumMod val="75000"/>
                  </a:schemeClr>
                </a:solidFill>
              </a:rPr>
              <a:t> </a:t>
            </a:r>
            <a:r>
              <a:rPr lang="en-GB" i="1" dirty="0" err="1">
                <a:solidFill>
                  <a:schemeClr val="accent4">
                    <a:lumMod val="75000"/>
                  </a:schemeClr>
                </a:solidFill>
              </a:rPr>
              <a:t>Adlewyrchu</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Moment to Reflect  </a:t>
            </a:r>
            <a:endParaRPr lang="en-GB" dirty="0"/>
          </a:p>
        </p:txBody>
      </p:sp>
      <p:sp>
        <p:nvSpPr>
          <p:cNvPr id="7" name="Cloud Callout 6"/>
          <p:cNvSpPr/>
          <p:nvPr/>
        </p:nvSpPr>
        <p:spPr>
          <a:xfrm>
            <a:off x="1043608" y="1844824"/>
            <a:ext cx="3528392" cy="2376264"/>
          </a:xfrm>
          <a:prstGeom prst="cloudCallout">
            <a:avLst>
              <a:gd name="adj1" fmla="val -45206"/>
              <a:gd name="adj2" fmla="val 74411"/>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000" i="1" dirty="0"/>
              <a:t>Pa </a:t>
            </a:r>
            <a:r>
              <a:rPr lang="en-GB" sz="2000" i="1" dirty="0" err="1"/>
              <a:t>ddefnydd</a:t>
            </a:r>
            <a:r>
              <a:rPr lang="en-GB" sz="2000" i="1" dirty="0"/>
              <a:t> </a:t>
            </a:r>
            <a:r>
              <a:rPr lang="en-GB" sz="2000" i="1" dirty="0" err="1"/>
              <a:t>wnaethoch</a:t>
            </a:r>
            <a:r>
              <a:rPr lang="en-GB" sz="2000" i="1" dirty="0"/>
              <a:t> chi o </a:t>
            </a:r>
            <a:r>
              <a:rPr lang="en-GB" sz="2000" i="1" dirty="0" err="1"/>
              <a:t>ddeilliannau</a:t>
            </a:r>
            <a:r>
              <a:rPr lang="en-GB" sz="2000" i="1" dirty="0"/>
              <a:t> </a:t>
            </a:r>
            <a:r>
              <a:rPr lang="en-GB" sz="2000" i="1" dirty="0" err="1"/>
              <a:t>dysgu</a:t>
            </a:r>
            <a:r>
              <a:rPr lang="en-GB" sz="2000" i="1" dirty="0"/>
              <a:t> semester </a:t>
            </a:r>
            <a:r>
              <a:rPr lang="en-GB" sz="2000" i="1" dirty="0" err="1"/>
              <a:t>diwethaf</a:t>
            </a:r>
            <a:r>
              <a:rPr lang="en-GB" sz="2000" i="1" dirty="0"/>
              <a:t>? </a:t>
            </a:r>
          </a:p>
        </p:txBody>
      </p:sp>
      <p:sp>
        <p:nvSpPr>
          <p:cNvPr id="8" name="Cloud Callout 7"/>
          <p:cNvSpPr/>
          <p:nvPr/>
        </p:nvSpPr>
        <p:spPr>
          <a:xfrm>
            <a:off x="4788024" y="3429000"/>
            <a:ext cx="3528392" cy="2376264"/>
          </a:xfrm>
          <a:prstGeom prst="cloudCallout">
            <a:avLst>
              <a:gd name="adj1" fmla="val 54445"/>
              <a:gd name="adj2" fmla="val 77618"/>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400" dirty="0"/>
              <a:t>How did you use the learning outcomes last semester? </a:t>
            </a:r>
          </a:p>
        </p:txBody>
      </p:sp>
    </p:spTree>
    <p:extLst>
      <p:ext uri="{BB962C8B-B14F-4D97-AF65-F5344CB8AC3E}">
        <p14:creationId xmlns:p14="http://schemas.microsoft.com/office/powerpoint/2010/main" val="2743889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Asesiadau</a:t>
            </a:r>
            <a:r>
              <a:rPr lang="en-GB" i="1" dirty="0">
                <a:solidFill>
                  <a:schemeClr val="accent4">
                    <a:lumMod val="75000"/>
                  </a:schemeClr>
                </a:solidFill>
              </a:rPr>
              <a:t> </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t>Asesiad</a:t>
            </a:r>
            <a:r>
              <a:rPr lang="en-GB" dirty="0"/>
              <a:t> 1</a:t>
            </a:r>
          </a:p>
          <a:p>
            <a:r>
              <a:rPr lang="en-GB" dirty="0" err="1"/>
              <a:t>Pwyso</a:t>
            </a:r>
            <a:r>
              <a:rPr lang="en-GB" dirty="0"/>
              <a:t>: </a:t>
            </a:r>
            <a:r>
              <a:rPr lang="en-GB" dirty="0" smtClean="0"/>
              <a:t>100%</a:t>
            </a:r>
            <a:endParaRPr lang="en-GB" dirty="0"/>
          </a:p>
          <a:p>
            <a:r>
              <a:rPr lang="en-GB" dirty="0"/>
              <a:t>Math: </a:t>
            </a:r>
            <a:r>
              <a:rPr lang="en-GB" dirty="0" err="1"/>
              <a:t>Traethawd</a:t>
            </a:r>
            <a:endParaRPr lang="en-GB" dirty="0"/>
          </a:p>
          <a:p>
            <a:r>
              <a:rPr lang="en-GB" dirty="0" err="1"/>
              <a:t>Geiriau</a:t>
            </a:r>
            <a:r>
              <a:rPr lang="en-GB" dirty="0"/>
              <a:t>: </a:t>
            </a:r>
            <a:r>
              <a:rPr lang="en-GB" dirty="0" smtClean="0"/>
              <a:t>3000</a:t>
            </a:r>
            <a:endParaRPr lang="en-GB" dirty="0"/>
          </a:p>
          <a:p>
            <a:r>
              <a:rPr lang="en-GB" dirty="0" err="1"/>
              <a:t>Pryd</a:t>
            </a:r>
            <a:r>
              <a:rPr lang="en-GB" dirty="0"/>
              <a:t>?  </a:t>
            </a:r>
            <a:r>
              <a:rPr lang="en-GB" dirty="0" smtClean="0">
                <a:solidFill>
                  <a:srgbClr val="FF0000"/>
                </a:solidFill>
              </a:rPr>
              <a:t>23.04.20</a:t>
            </a:r>
          </a:p>
          <a:p>
            <a:r>
              <a:rPr lang="cy-GB" dirty="0"/>
              <a:t>Beth yw’r elfennau cymdeithasol allweddol sy’n effeithio ar allu disgybl i gael mynediad at addysg?</a:t>
            </a:r>
            <a:endParaRPr lang="en-GB" dirty="0" smtClean="0"/>
          </a:p>
          <a:p>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i="1" dirty="0"/>
              <a:t>Assessment 1</a:t>
            </a:r>
          </a:p>
          <a:p>
            <a:r>
              <a:rPr lang="en-GB" i="1" dirty="0"/>
              <a:t>Module weighting: </a:t>
            </a:r>
            <a:r>
              <a:rPr lang="en-GB" i="1" dirty="0" smtClean="0"/>
              <a:t>100% </a:t>
            </a:r>
            <a:endParaRPr lang="en-GB" i="1" dirty="0"/>
          </a:p>
          <a:p>
            <a:r>
              <a:rPr lang="en-GB" i="1" dirty="0"/>
              <a:t>Type: Essay</a:t>
            </a:r>
          </a:p>
          <a:p>
            <a:r>
              <a:rPr lang="en-GB" i="1" dirty="0"/>
              <a:t>Word count: </a:t>
            </a:r>
            <a:r>
              <a:rPr lang="en-GB" i="1" dirty="0" smtClean="0"/>
              <a:t>3000 </a:t>
            </a:r>
            <a:endParaRPr lang="en-GB" i="1" dirty="0"/>
          </a:p>
          <a:p>
            <a:r>
              <a:rPr lang="en-GB" i="1" dirty="0"/>
              <a:t>When? </a:t>
            </a:r>
            <a:r>
              <a:rPr lang="en-GB" i="1" dirty="0" smtClean="0">
                <a:solidFill>
                  <a:srgbClr val="FF0000"/>
                </a:solidFill>
              </a:rPr>
              <a:t>23.04.20</a:t>
            </a:r>
          </a:p>
          <a:p>
            <a:r>
              <a:rPr lang="en-GB" i="1" dirty="0"/>
              <a:t>What are the key social elements that affect a pupil’s ability to access education?</a:t>
            </a:r>
            <a:endParaRPr lang="en-GB" i="1" dirty="0" smtClean="0"/>
          </a:p>
          <a:p>
            <a:endParaRPr lang="en-GB" dirty="0"/>
          </a:p>
          <a:p>
            <a:endParaRPr lang="en-GB" dirty="0"/>
          </a:p>
          <a:p>
            <a:endParaRPr lang="en-GB" dirty="0"/>
          </a:p>
        </p:txBody>
      </p:sp>
    </p:spTree>
    <p:extLst>
      <p:ext uri="{BB962C8B-B14F-4D97-AF65-F5344CB8AC3E}">
        <p14:creationId xmlns:p14="http://schemas.microsoft.com/office/powerpoint/2010/main" val="1882682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
            </a:r>
            <a:br>
              <a:rPr lang="en-GB" sz="2800" dirty="0"/>
            </a:br>
            <a:r>
              <a:rPr lang="en-GB" sz="2800" i="1" dirty="0">
                <a:solidFill>
                  <a:schemeClr val="accent5"/>
                </a:solidFill>
              </a:rPr>
              <a:t/>
            </a:r>
            <a:br>
              <a:rPr lang="en-GB" sz="2800" i="1" dirty="0">
                <a:solidFill>
                  <a:schemeClr val="accent5"/>
                </a:solidFill>
              </a:rPr>
            </a:br>
            <a:r>
              <a:rPr lang="en-GB" sz="2800" dirty="0"/>
              <a:t> </a:t>
            </a:r>
            <a:r>
              <a:rPr lang="en-GB" sz="2800" dirty="0">
                <a:solidFill>
                  <a:schemeClr val="accent5"/>
                </a:solidFill>
              </a:rPr>
              <a:t/>
            </a:r>
            <a:br>
              <a:rPr lang="en-GB" sz="2800" dirty="0">
                <a:solidFill>
                  <a:schemeClr val="accent5"/>
                </a:solidFill>
              </a:rPr>
            </a:br>
            <a:endParaRPr lang="en-GB" sz="2800" dirty="0">
              <a:solidFill>
                <a:schemeClr val="accent5"/>
              </a:solidFill>
            </a:endParaRPr>
          </a:p>
        </p:txBody>
      </p:sp>
      <p:sp>
        <p:nvSpPr>
          <p:cNvPr id="5" name="Content Placeholder 4"/>
          <p:cNvSpPr>
            <a:spLocks noGrp="1"/>
          </p:cNvSpPr>
          <p:nvPr>
            <p:ph idx="1"/>
          </p:nvPr>
        </p:nvSpPr>
        <p:spPr/>
        <p:txBody>
          <a:bodyPr/>
          <a:lstStyle/>
          <a:p>
            <a:endParaRPr lang="en-GB"/>
          </a:p>
        </p:txBody>
      </p:sp>
      <p:graphicFrame>
        <p:nvGraphicFramePr>
          <p:cNvPr id="3" name="Table 2"/>
          <p:cNvGraphicFramePr>
            <a:graphicFrameLocks noGrp="1"/>
          </p:cNvGraphicFramePr>
          <p:nvPr>
            <p:extLst>
              <p:ext uri="{D42A27DB-BD31-4B8C-83A1-F6EECF244321}">
                <p14:modId xmlns:p14="http://schemas.microsoft.com/office/powerpoint/2010/main" val="3267516363"/>
              </p:ext>
            </p:extLst>
          </p:nvPr>
        </p:nvGraphicFramePr>
        <p:xfrm>
          <a:off x="457199" y="1600200"/>
          <a:ext cx="8291265" cy="4525963"/>
        </p:xfrm>
        <a:graphic>
          <a:graphicData uri="http://schemas.openxmlformats.org/drawingml/2006/table">
            <a:tbl>
              <a:tblPr firstRow="1" bandRow="1">
                <a:tableStyleId>{F5AB1C69-6EDB-4FF4-983F-18BD219EF322}</a:tableStyleId>
              </a:tblPr>
              <a:tblGrid>
                <a:gridCol w="2763755">
                  <a:extLst>
                    <a:ext uri="{9D8B030D-6E8A-4147-A177-3AD203B41FA5}">
                      <a16:colId xmlns:a16="http://schemas.microsoft.com/office/drawing/2014/main" val="20000"/>
                    </a:ext>
                  </a:extLst>
                </a:gridCol>
                <a:gridCol w="2763755">
                  <a:extLst>
                    <a:ext uri="{9D8B030D-6E8A-4147-A177-3AD203B41FA5}">
                      <a16:colId xmlns:a16="http://schemas.microsoft.com/office/drawing/2014/main" val="20001"/>
                    </a:ext>
                  </a:extLst>
                </a:gridCol>
                <a:gridCol w="2763755">
                  <a:extLst>
                    <a:ext uri="{9D8B030D-6E8A-4147-A177-3AD203B41FA5}">
                      <a16:colId xmlns:a16="http://schemas.microsoft.com/office/drawing/2014/main" val="20002"/>
                    </a:ext>
                  </a:extLst>
                </a:gridCol>
              </a:tblGrid>
              <a:tr h="1185372">
                <a:tc>
                  <a:txBody>
                    <a:bodyPr/>
                    <a:lstStyle/>
                    <a:p>
                      <a:pPr algn="ctr"/>
                      <a:r>
                        <a:rPr lang="en-GB" sz="2000" dirty="0" err="1"/>
                        <a:t>Yn</a:t>
                      </a:r>
                      <a:r>
                        <a:rPr lang="en-GB" sz="2000" dirty="0"/>
                        <a:t> </a:t>
                      </a:r>
                      <a:r>
                        <a:rPr lang="en-GB" sz="2000" dirty="0" err="1"/>
                        <a:t>gwybod</a:t>
                      </a:r>
                      <a:r>
                        <a:rPr lang="en-GB" sz="2000" dirty="0"/>
                        <a:t>?</a:t>
                      </a:r>
                      <a:r>
                        <a:rPr lang="en-GB" sz="2000" baseline="0" dirty="0"/>
                        <a:t> </a:t>
                      </a:r>
                    </a:p>
                    <a:p>
                      <a:pPr algn="ctr"/>
                      <a:endParaRPr lang="en-GB" sz="2000" baseline="0"/>
                    </a:p>
                    <a:p>
                      <a:pPr algn="ctr"/>
                      <a:r>
                        <a:rPr lang="en-GB" sz="2000" baseline="0" dirty="0"/>
                        <a:t>Know? </a:t>
                      </a:r>
                      <a:endParaRPr lang="en-GB" sz="2000" dirty="0">
                        <a:latin typeface="Bradley Hand ITC" panose="03070402050302030203" pitchFamily="66" charset="0"/>
                      </a:endParaRPr>
                    </a:p>
                  </a:txBody>
                  <a:tcPr/>
                </a:tc>
                <a:tc>
                  <a:txBody>
                    <a:bodyPr/>
                    <a:lstStyle/>
                    <a:p>
                      <a:pPr algn="ctr"/>
                      <a:r>
                        <a:rPr lang="en-GB" sz="2000" dirty="0" err="1"/>
                        <a:t>Eisiau</a:t>
                      </a:r>
                      <a:r>
                        <a:rPr lang="en-GB" sz="2000" baseline="0" dirty="0"/>
                        <a:t> </a:t>
                      </a:r>
                      <a:r>
                        <a:rPr lang="en-GB" sz="2000" baseline="0" dirty="0" err="1"/>
                        <a:t>Gwybod</a:t>
                      </a:r>
                      <a:r>
                        <a:rPr lang="en-GB" sz="2000" baseline="0" dirty="0"/>
                        <a:t>?</a:t>
                      </a:r>
                    </a:p>
                    <a:p>
                      <a:pPr algn="ctr"/>
                      <a:endParaRPr lang="en-GB" sz="2000" baseline="0"/>
                    </a:p>
                    <a:p>
                      <a:pPr algn="ctr"/>
                      <a:r>
                        <a:rPr lang="en-GB" sz="2000" baseline="0" dirty="0"/>
                        <a:t>Want to Know?  </a:t>
                      </a:r>
                      <a:endParaRPr lang="en-GB" sz="2000" dirty="0">
                        <a:latin typeface="Bradley Hand ITC" panose="03070402050302030203" pitchFamily="66" charset="0"/>
                      </a:endParaRPr>
                    </a:p>
                  </a:txBody>
                  <a:tcPr/>
                </a:tc>
                <a:tc>
                  <a:txBody>
                    <a:bodyPr/>
                    <a:lstStyle/>
                    <a:p>
                      <a:pPr algn="ctr"/>
                      <a:r>
                        <a:rPr lang="en-GB" sz="2000" dirty="0"/>
                        <a:t>Wedi </a:t>
                      </a:r>
                      <a:r>
                        <a:rPr lang="en-GB" sz="2000" dirty="0" err="1"/>
                        <a:t>dysgu</a:t>
                      </a:r>
                      <a:r>
                        <a:rPr lang="en-GB" sz="2000" dirty="0"/>
                        <a:t>? </a:t>
                      </a:r>
                    </a:p>
                    <a:p>
                      <a:pPr algn="ctr"/>
                      <a:endParaRPr lang="en-GB" sz="2000"/>
                    </a:p>
                    <a:p>
                      <a:pPr algn="ctr"/>
                      <a:r>
                        <a:rPr lang="en-GB" sz="2000" dirty="0"/>
                        <a:t>Learnt? </a:t>
                      </a:r>
                      <a:endParaRPr lang="en-GB" sz="2000" dirty="0">
                        <a:latin typeface="Bradley Hand ITC" panose="03070402050302030203" pitchFamily="66" charset="0"/>
                      </a:endParaRPr>
                    </a:p>
                  </a:txBody>
                  <a:tcPr/>
                </a:tc>
                <a:extLst>
                  <a:ext uri="{0D108BD9-81ED-4DB2-BD59-A6C34878D82A}">
                    <a16:rowId xmlns:a16="http://schemas.microsoft.com/office/drawing/2014/main" val="10000"/>
                  </a:ext>
                </a:extLst>
              </a:tr>
              <a:tr h="3340591">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822935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Targedau</a:t>
            </a:r>
            <a:r>
              <a:rPr lang="en-GB" i="1" dirty="0">
                <a:solidFill>
                  <a:schemeClr val="accent4">
                    <a:lumMod val="75000"/>
                  </a:schemeClr>
                </a:solidFill>
              </a:rPr>
              <a:t> </a:t>
            </a:r>
            <a:r>
              <a:rPr lang="en-GB" i="1" dirty="0" err="1">
                <a:solidFill>
                  <a:schemeClr val="accent4">
                    <a:lumMod val="75000"/>
                  </a:schemeClr>
                </a:solidFill>
              </a:rPr>
              <a:t>Personol</a:t>
            </a:r>
            <a:r>
              <a:rPr lang="en-GB" i="1" dirty="0">
                <a:solidFill>
                  <a:schemeClr val="accent4">
                    <a:lumMod val="75000"/>
                  </a:schemeClr>
                </a:solidFill>
              </a:rPr>
              <a:t> </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Personal Targets </a:t>
            </a:r>
            <a:endParaRPr lang="en-GB" dirty="0"/>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a:bodyPr>
          <a:lstStyle/>
          <a:p>
            <a:r>
              <a:rPr lang="en-GB" dirty="0" err="1"/>
              <a:t>Ystyriwch</a:t>
            </a:r>
            <a:r>
              <a:rPr lang="en-GB" dirty="0"/>
              <a:t> </a:t>
            </a:r>
            <a:r>
              <a:rPr lang="en-GB" dirty="0" err="1"/>
              <a:t>dargedau</a:t>
            </a:r>
            <a:r>
              <a:rPr lang="en-GB" dirty="0"/>
              <a:t> </a:t>
            </a:r>
            <a:r>
              <a:rPr lang="en-GB" dirty="0" err="1"/>
              <a:t>personol</a:t>
            </a:r>
            <a:r>
              <a:rPr lang="en-GB" dirty="0"/>
              <a:t> am y semester </a:t>
            </a:r>
            <a:r>
              <a:rPr lang="en-GB" dirty="0" err="1"/>
              <a:t>yma</a:t>
            </a:r>
            <a:r>
              <a:rPr lang="en-GB" dirty="0"/>
              <a:t>. </a:t>
            </a:r>
            <a:r>
              <a:rPr lang="en-GB" dirty="0" err="1"/>
              <a:t>Meddyliwch</a:t>
            </a:r>
            <a:r>
              <a:rPr lang="en-GB" dirty="0"/>
              <a:t> am semester </a:t>
            </a:r>
            <a:r>
              <a:rPr lang="en-GB" dirty="0" err="1"/>
              <a:t>diwethaf</a:t>
            </a:r>
            <a:r>
              <a:rPr lang="en-GB" dirty="0"/>
              <a:t>:</a:t>
            </a:r>
          </a:p>
          <a:p>
            <a:pPr lvl="1"/>
            <a:r>
              <a:rPr lang="en-GB" dirty="0"/>
              <a:t>Beth </a:t>
            </a:r>
            <a:r>
              <a:rPr lang="en-GB" dirty="0" err="1"/>
              <a:t>aeth</a:t>
            </a:r>
            <a:r>
              <a:rPr lang="en-GB" dirty="0"/>
              <a:t> </a:t>
            </a:r>
            <a:r>
              <a:rPr lang="en-GB" dirty="0" err="1"/>
              <a:t>yn</a:t>
            </a:r>
            <a:r>
              <a:rPr lang="en-GB" dirty="0"/>
              <a:t> </a:t>
            </a:r>
            <a:r>
              <a:rPr lang="en-GB" dirty="0" err="1"/>
              <a:t>dda</a:t>
            </a:r>
            <a:r>
              <a:rPr lang="en-GB" dirty="0"/>
              <a:t>?</a:t>
            </a:r>
          </a:p>
          <a:p>
            <a:pPr lvl="1"/>
            <a:r>
              <a:rPr lang="en-GB" dirty="0"/>
              <a:t> Beth </a:t>
            </a:r>
            <a:r>
              <a:rPr lang="en-GB" dirty="0" err="1"/>
              <a:t>allwch</a:t>
            </a:r>
            <a:r>
              <a:rPr lang="en-GB" dirty="0"/>
              <a:t> </a:t>
            </a:r>
            <a:r>
              <a:rPr lang="en-GB" dirty="0" err="1"/>
              <a:t>wella</a:t>
            </a:r>
            <a:r>
              <a:rPr lang="en-GB" dirty="0"/>
              <a:t>?</a:t>
            </a:r>
          </a:p>
          <a:p>
            <a:r>
              <a:rPr lang="en-GB" dirty="0" err="1"/>
              <a:t>Adlewyrchwch</a:t>
            </a:r>
            <a:r>
              <a:rPr lang="en-GB" dirty="0"/>
              <a:t> </a:t>
            </a:r>
            <a:r>
              <a:rPr lang="en-GB" dirty="0" err="1"/>
              <a:t>ar</a:t>
            </a:r>
            <a:r>
              <a:rPr lang="en-GB" dirty="0"/>
              <a:t>:</a:t>
            </a:r>
          </a:p>
          <a:p>
            <a:pPr lvl="1"/>
            <a:r>
              <a:rPr lang="en-GB" dirty="0" err="1"/>
              <a:t>Eich</a:t>
            </a:r>
            <a:r>
              <a:rPr lang="en-GB" dirty="0"/>
              <a:t> </a:t>
            </a:r>
            <a:r>
              <a:rPr lang="en-GB" dirty="0" err="1"/>
              <a:t>ymateb</a:t>
            </a:r>
            <a:r>
              <a:rPr lang="en-GB" dirty="0"/>
              <a:t> chi </a:t>
            </a:r>
            <a:r>
              <a:rPr lang="en-GB" dirty="0" err="1"/>
              <a:t>i</a:t>
            </a:r>
            <a:r>
              <a:rPr lang="en-GB" dirty="0"/>
              <a:t> </a:t>
            </a:r>
            <a:r>
              <a:rPr lang="en-GB" dirty="0" err="1"/>
              <a:t>baratoi</a:t>
            </a:r>
            <a:r>
              <a:rPr lang="en-GB" dirty="0"/>
              <a:t> </a:t>
            </a:r>
            <a:r>
              <a:rPr lang="en-GB" dirty="0" err="1"/>
              <a:t>ar</a:t>
            </a:r>
            <a:r>
              <a:rPr lang="en-GB" dirty="0"/>
              <a:t> </a:t>
            </a:r>
            <a:r>
              <a:rPr lang="en-GB" dirty="0" err="1"/>
              <a:t>gyfer</a:t>
            </a:r>
            <a:r>
              <a:rPr lang="en-GB" dirty="0"/>
              <a:t> </a:t>
            </a:r>
            <a:r>
              <a:rPr lang="en-GB" dirty="0" err="1"/>
              <a:t>aseiniadau</a:t>
            </a:r>
            <a:r>
              <a:rPr lang="en-GB" dirty="0"/>
              <a:t> </a:t>
            </a:r>
          </a:p>
          <a:p>
            <a:pPr lvl="1"/>
            <a:r>
              <a:rPr lang="en-GB" dirty="0" err="1"/>
              <a:t>Eich</a:t>
            </a:r>
            <a:r>
              <a:rPr lang="en-GB" dirty="0"/>
              <a:t> </a:t>
            </a:r>
            <a:r>
              <a:rPr lang="en-GB" dirty="0" err="1"/>
              <a:t>adborth</a:t>
            </a:r>
            <a:r>
              <a:rPr lang="en-GB" dirty="0"/>
              <a:t> o </a:t>
            </a:r>
            <a:r>
              <a:rPr lang="en-GB" dirty="0" err="1"/>
              <a:t>ddarlithwyr</a:t>
            </a:r>
            <a:r>
              <a:rPr lang="en-GB" dirty="0"/>
              <a:t>. </a:t>
            </a:r>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a:bodyPr>
          <a:lstStyle/>
          <a:p>
            <a:r>
              <a:rPr lang="en-GB" i="1" dirty="0"/>
              <a:t>Begin to consider personal targets for this semester. Consider last semester:</a:t>
            </a:r>
          </a:p>
          <a:p>
            <a:pPr lvl="1"/>
            <a:r>
              <a:rPr lang="en-GB" i="1" dirty="0"/>
              <a:t>What went well?</a:t>
            </a:r>
          </a:p>
          <a:p>
            <a:pPr lvl="1"/>
            <a:r>
              <a:rPr lang="en-GB" i="1" dirty="0"/>
              <a:t>Even better if? </a:t>
            </a:r>
          </a:p>
          <a:p>
            <a:r>
              <a:rPr lang="en-GB" i="1" dirty="0"/>
              <a:t>Reflect on:</a:t>
            </a:r>
          </a:p>
          <a:p>
            <a:pPr lvl="1"/>
            <a:r>
              <a:rPr lang="en-GB" i="1" dirty="0"/>
              <a:t>Your approach to assignments last semester</a:t>
            </a:r>
          </a:p>
          <a:p>
            <a:pPr lvl="1"/>
            <a:r>
              <a:rPr lang="en-GB" i="1" dirty="0"/>
              <a:t>Your feedback from tutors.</a:t>
            </a:r>
          </a:p>
          <a:p>
            <a:pPr lvl="1"/>
            <a:endParaRPr lang="en-GB" i="1"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88640"/>
            <a:ext cx="2339330" cy="1259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2935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i="1" dirty="0" err="1">
                <a:solidFill>
                  <a:schemeClr val="accent4">
                    <a:lumMod val="75000"/>
                  </a:schemeClr>
                </a:solidFill>
              </a:rPr>
              <a:t>Amserlen</a:t>
            </a:r>
            <a:r>
              <a:rPr lang="en-GB" sz="3200" i="1" dirty="0">
                <a:solidFill>
                  <a:schemeClr val="accent4">
                    <a:lumMod val="75000"/>
                  </a:schemeClr>
                </a:solidFill>
              </a:rPr>
              <a:t> </a:t>
            </a:r>
            <a:r>
              <a:rPr lang="en-GB" sz="3200" i="1" dirty="0" err="1" smtClean="0">
                <a:solidFill>
                  <a:schemeClr val="accent4">
                    <a:lumMod val="75000"/>
                  </a:schemeClr>
                </a:solidFill>
              </a:rPr>
              <a:t>Modiwl</a:t>
            </a:r>
            <a:r>
              <a:rPr lang="en-GB" sz="3200" dirty="0">
                <a:solidFill>
                  <a:schemeClr val="accent4">
                    <a:lumMod val="75000"/>
                  </a:schemeClr>
                </a:solidFill>
              </a:rPr>
              <a:t> </a:t>
            </a:r>
            <a:r>
              <a:rPr lang="en-GB" sz="3200" dirty="0" smtClean="0">
                <a:solidFill>
                  <a:schemeClr val="accent4">
                    <a:lumMod val="75000"/>
                  </a:schemeClr>
                </a:solidFill>
              </a:rPr>
              <a:t>/ </a:t>
            </a:r>
            <a:r>
              <a:rPr lang="en-GB" sz="3200" dirty="0" smtClean="0">
                <a:solidFill>
                  <a:schemeClr val="accent5"/>
                </a:solidFill>
              </a:rPr>
              <a:t>Module </a:t>
            </a:r>
            <a:r>
              <a:rPr lang="en-GB" sz="3200" dirty="0">
                <a:solidFill>
                  <a:schemeClr val="accent5"/>
                </a:solidFill>
              </a:rPr>
              <a:t>Timetable </a:t>
            </a:r>
            <a:endParaRPr lang="en-GB" sz="3200" dirty="0"/>
          </a:p>
        </p:txBody>
      </p:sp>
      <p:graphicFrame>
        <p:nvGraphicFramePr>
          <p:cNvPr id="3" name="Table 2"/>
          <p:cNvGraphicFramePr>
            <a:graphicFrameLocks noGrp="1"/>
          </p:cNvGraphicFramePr>
          <p:nvPr>
            <p:extLst>
              <p:ext uri="{D42A27DB-BD31-4B8C-83A1-F6EECF244321}">
                <p14:modId xmlns:p14="http://schemas.microsoft.com/office/powerpoint/2010/main" val="3532922733"/>
              </p:ext>
            </p:extLst>
          </p:nvPr>
        </p:nvGraphicFramePr>
        <p:xfrm>
          <a:off x="621904" y="1443844"/>
          <a:ext cx="8064896" cy="4912526"/>
        </p:xfrm>
        <a:graphic>
          <a:graphicData uri="http://schemas.openxmlformats.org/drawingml/2006/table">
            <a:tbl>
              <a:tblPr firstRow="1" firstCol="1" bandRow="1">
                <a:tableStyleId>{5940675A-B579-460E-94D1-54222C63F5DA}</a:tableStyleId>
              </a:tblPr>
              <a:tblGrid>
                <a:gridCol w="1296144">
                  <a:extLst>
                    <a:ext uri="{9D8B030D-6E8A-4147-A177-3AD203B41FA5}">
                      <a16:colId xmlns:a16="http://schemas.microsoft.com/office/drawing/2014/main" val="20000"/>
                    </a:ext>
                  </a:extLst>
                </a:gridCol>
                <a:gridCol w="3198067">
                  <a:extLst>
                    <a:ext uri="{9D8B030D-6E8A-4147-A177-3AD203B41FA5}">
                      <a16:colId xmlns:a16="http://schemas.microsoft.com/office/drawing/2014/main" val="20001"/>
                    </a:ext>
                  </a:extLst>
                </a:gridCol>
                <a:gridCol w="3570685">
                  <a:extLst>
                    <a:ext uri="{9D8B030D-6E8A-4147-A177-3AD203B41FA5}">
                      <a16:colId xmlns:a16="http://schemas.microsoft.com/office/drawing/2014/main" val="20002"/>
                    </a:ext>
                  </a:extLst>
                </a:gridCol>
              </a:tblGrid>
              <a:tr h="862826">
                <a:tc>
                  <a:txBody>
                    <a:bodyPr/>
                    <a:lstStyle/>
                    <a:p>
                      <a:pPr algn="ctr">
                        <a:lnSpc>
                          <a:spcPct val="115000"/>
                        </a:lnSpc>
                        <a:spcAft>
                          <a:spcPts val="0"/>
                        </a:spcAft>
                      </a:pPr>
                      <a:r>
                        <a:rPr lang="en-GB" sz="2400" dirty="0" err="1">
                          <a:effectLst/>
                        </a:rPr>
                        <a:t>Sesiwn</a:t>
                      </a:r>
                      <a:r>
                        <a:rPr lang="en-GB" sz="2400" dirty="0">
                          <a:effectLst/>
                        </a:rPr>
                        <a:t> /</a:t>
                      </a:r>
                      <a:endParaRPr lang="en-GB" sz="2000" dirty="0">
                        <a:effectLst/>
                      </a:endParaRPr>
                    </a:p>
                    <a:p>
                      <a:pPr algn="ctr">
                        <a:lnSpc>
                          <a:spcPct val="115000"/>
                        </a:lnSpc>
                        <a:spcAft>
                          <a:spcPts val="0"/>
                        </a:spcAft>
                      </a:pPr>
                      <a:r>
                        <a:rPr lang="en-GB" sz="2400" dirty="0">
                          <a:effectLst/>
                        </a:rPr>
                        <a:t>Session </a:t>
                      </a:r>
                      <a:endParaRPr lang="en-GB" sz="20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2400" dirty="0" err="1">
                          <a:effectLst/>
                        </a:rPr>
                        <a:t>Pwnc</a:t>
                      </a:r>
                      <a:endParaRPr lang="en-GB" sz="2000" dirty="0">
                        <a:effectLst/>
                        <a:latin typeface="Calibri"/>
                        <a:ea typeface="Calibri"/>
                        <a:cs typeface="Times New Roman"/>
                      </a:endParaRPr>
                    </a:p>
                  </a:txBody>
                  <a:tcPr marL="68580" marR="68580" marT="0" marB="0"/>
                </a:tc>
                <a:tc>
                  <a:txBody>
                    <a:bodyPr/>
                    <a:lstStyle/>
                    <a:p>
                      <a:pPr algn="ctr">
                        <a:lnSpc>
                          <a:spcPct val="115000"/>
                        </a:lnSpc>
                        <a:spcAft>
                          <a:spcPts val="0"/>
                        </a:spcAft>
                      </a:pPr>
                      <a:r>
                        <a:rPr lang="en-GB" sz="2400" i="1" dirty="0">
                          <a:effectLst/>
                        </a:rPr>
                        <a:t>Topic </a:t>
                      </a:r>
                      <a:endParaRPr lang="en-GB" sz="2000" i="1"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1058403">
                <a:tc>
                  <a:txBody>
                    <a:bodyPr/>
                    <a:lstStyle/>
                    <a:p>
                      <a:pPr>
                        <a:lnSpc>
                          <a:spcPct val="115000"/>
                        </a:lnSpc>
                        <a:spcAft>
                          <a:spcPts val="0"/>
                        </a:spcAft>
                      </a:pPr>
                      <a:r>
                        <a:rPr lang="en-GB" sz="2000" dirty="0">
                          <a:effectLst/>
                        </a:rPr>
                        <a:t>1:</a:t>
                      </a:r>
                      <a:endParaRPr lang="en-GB" sz="1800" dirty="0">
                        <a:effectLst/>
                        <a:latin typeface="Calibri"/>
                        <a:ea typeface="Calibri"/>
                        <a:cs typeface="Times New Roman"/>
                      </a:endParaRPr>
                    </a:p>
                  </a:txBody>
                  <a:tcPr marL="68580" marR="68580" marT="0" marB="0"/>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dirty="0" err="1">
                          <a:effectLst/>
                        </a:rPr>
                        <a:t>Gorolwg</a:t>
                      </a:r>
                      <a:r>
                        <a:rPr lang="en-GB" sz="1600" dirty="0">
                          <a:effectLst/>
                        </a:rPr>
                        <a:t> </a:t>
                      </a:r>
                      <a:r>
                        <a:rPr lang="en-GB" sz="1600" dirty="0" err="1">
                          <a:effectLst/>
                        </a:rPr>
                        <a:t>modiwl</a:t>
                      </a:r>
                      <a:r>
                        <a:rPr lang="en-GB" sz="1600" dirty="0">
                          <a:effectLst/>
                        </a:rPr>
                        <a:t> </a:t>
                      </a:r>
                      <a:r>
                        <a:rPr lang="en-GB" sz="1600" dirty="0" smtClean="0">
                          <a:effectLst/>
                        </a:rPr>
                        <a:t>a </a:t>
                      </a:r>
                      <a:r>
                        <a:rPr lang="en-GB" sz="1600" dirty="0" err="1" smtClean="0">
                          <a:effectLst/>
                        </a:rPr>
                        <a:t>egwyddorion</a:t>
                      </a:r>
                      <a:r>
                        <a:rPr lang="en-GB" sz="1600" dirty="0" smtClean="0">
                          <a:effectLst/>
                        </a:rPr>
                        <a:t> </a:t>
                      </a:r>
                      <a:r>
                        <a:rPr lang="en-GB" sz="1600" dirty="0" err="1" smtClean="0">
                          <a:effectLst/>
                        </a:rPr>
                        <a:t>cynhwysiant</a:t>
                      </a:r>
                      <a:r>
                        <a:rPr lang="en-GB" sz="1600" dirty="0" smtClean="0">
                          <a:effectLst/>
                        </a:rPr>
                        <a:t> </a:t>
                      </a:r>
                      <a:r>
                        <a:rPr lang="en-GB" sz="1600" dirty="0" err="1" smtClean="0">
                          <a:effectLst/>
                        </a:rPr>
                        <a:t>cymdeithasol</a:t>
                      </a:r>
                      <a:endParaRPr lang="en-GB" sz="1600" dirty="0" smtClean="0">
                        <a:effectLst/>
                        <a:latin typeface="+mn-lt"/>
                        <a:ea typeface="Calibri"/>
                        <a:cs typeface="Times New Roman"/>
                      </a:endParaRPr>
                    </a:p>
                    <a:p>
                      <a:pPr>
                        <a:lnSpc>
                          <a:spcPct val="115000"/>
                        </a:lnSpc>
                        <a:spcAft>
                          <a:spcPts val="0"/>
                        </a:spcAft>
                      </a:pPr>
                      <a:endParaRPr lang="en-GB" sz="1600" dirty="0">
                        <a:effectLst/>
                        <a:latin typeface="Calibri"/>
                        <a:ea typeface="Calibri"/>
                        <a:cs typeface="Times New Roman"/>
                      </a:endParaRPr>
                    </a:p>
                  </a:txBody>
                  <a:tcPr marL="68580" marR="68580" marT="0" marB="0"/>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i="1" dirty="0">
                          <a:effectLst/>
                        </a:rPr>
                        <a:t>Overview of </a:t>
                      </a:r>
                      <a:r>
                        <a:rPr lang="en-GB" sz="1600" i="1" dirty="0" smtClean="0">
                          <a:effectLst/>
                        </a:rPr>
                        <a:t>module and principles of social inclusion </a:t>
                      </a:r>
                      <a:endParaRPr lang="en-GB" sz="1600" i="1" dirty="0" smtClean="0">
                        <a:effectLst/>
                        <a:latin typeface="+mn-lt"/>
                        <a:ea typeface="Calibri"/>
                        <a:cs typeface="Times New Roman"/>
                      </a:endParaRPr>
                    </a:p>
                    <a:p>
                      <a:pPr>
                        <a:lnSpc>
                          <a:spcPct val="115000"/>
                        </a:lnSpc>
                        <a:spcAft>
                          <a:spcPts val="0"/>
                        </a:spcAft>
                      </a:pPr>
                      <a:endParaRPr lang="en-GB" sz="1600" i="1"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514899">
                <a:tc>
                  <a:txBody>
                    <a:bodyPr/>
                    <a:lstStyle/>
                    <a:p>
                      <a:pPr>
                        <a:lnSpc>
                          <a:spcPct val="115000"/>
                        </a:lnSpc>
                        <a:spcAft>
                          <a:spcPts val="0"/>
                        </a:spcAft>
                      </a:pPr>
                      <a:r>
                        <a:rPr lang="en-GB" sz="2000" dirty="0">
                          <a:effectLst/>
                        </a:rPr>
                        <a:t>2:</a:t>
                      </a:r>
                      <a:endParaRPr lang="en-GB" sz="1800" dirty="0">
                        <a:effectLst/>
                        <a:latin typeface="Calibri"/>
                        <a:ea typeface="Calibri"/>
                        <a:cs typeface="Times New Roman"/>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err="1" smtClean="0">
                          <a:effectLst/>
                        </a:rPr>
                        <a:t>Effaith</a:t>
                      </a:r>
                      <a:r>
                        <a:rPr lang="en-GB" sz="1600" dirty="0" smtClean="0">
                          <a:effectLst/>
                        </a:rPr>
                        <a:t> </a:t>
                      </a:r>
                      <a:r>
                        <a:rPr lang="en-GB" sz="1600" dirty="0" err="1" smtClean="0">
                          <a:effectLst/>
                        </a:rPr>
                        <a:t>tlodi</a:t>
                      </a:r>
                      <a:r>
                        <a:rPr lang="en-GB" sz="1600" dirty="0" smtClean="0">
                          <a:effectLst/>
                        </a:rPr>
                        <a:t> </a:t>
                      </a:r>
                      <a:r>
                        <a:rPr lang="en-GB" sz="1600" dirty="0" err="1" smtClean="0">
                          <a:effectLst/>
                        </a:rPr>
                        <a:t>ar</a:t>
                      </a:r>
                      <a:r>
                        <a:rPr lang="en-GB" sz="1600" dirty="0" smtClean="0">
                          <a:effectLst/>
                        </a:rPr>
                        <a:t> </a:t>
                      </a:r>
                      <a:r>
                        <a:rPr lang="en-GB" sz="1600" dirty="0" err="1" smtClean="0">
                          <a:effectLst/>
                        </a:rPr>
                        <a:t>gyrhaeddiad</a:t>
                      </a:r>
                      <a:endParaRPr lang="en-GB" sz="1600" dirty="0" smtClean="0">
                        <a:effectLst/>
                        <a:latin typeface="+mn-lt"/>
                        <a:ea typeface="Calibri"/>
                        <a:cs typeface="Times New Roman"/>
                      </a:endParaRPr>
                    </a:p>
                    <a:p>
                      <a:pPr>
                        <a:lnSpc>
                          <a:spcPct val="115000"/>
                        </a:lnSpc>
                        <a:spcAft>
                          <a:spcPts val="0"/>
                        </a:spcAft>
                      </a:pPr>
                      <a:endParaRPr lang="en-GB" sz="1600" dirty="0">
                        <a:effectLst/>
                        <a:latin typeface="Calibri"/>
                        <a:ea typeface="Calibri"/>
                        <a:cs typeface="Times New Roman"/>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600" i="1" dirty="0" smtClean="0">
                          <a:effectLst/>
                        </a:rPr>
                        <a:t>Impact of poverty on attainment</a:t>
                      </a:r>
                      <a:endParaRPr lang="en-GB" sz="1600" i="1" dirty="0" smtClean="0">
                        <a:effectLst/>
                        <a:latin typeface="+mn-lt"/>
                        <a:ea typeface="Calibri"/>
                        <a:cs typeface="Times New Roman"/>
                      </a:endParaRPr>
                    </a:p>
                    <a:p>
                      <a:pPr>
                        <a:lnSpc>
                          <a:spcPct val="115000"/>
                        </a:lnSpc>
                        <a:spcAft>
                          <a:spcPts val="0"/>
                        </a:spcAft>
                      </a:pPr>
                      <a:endParaRPr lang="en-GB" sz="1600" i="1" dirty="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772348">
                <a:tc>
                  <a:txBody>
                    <a:bodyPr/>
                    <a:lstStyle/>
                    <a:p>
                      <a:pPr>
                        <a:lnSpc>
                          <a:spcPct val="115000"/>
                        </a:lnSpc>
                        <a:spcAft>
                          <a:spcPts val="0"/>
                        </a:spcAft>
                      </a:pPr>
                      <a:r>
                        <a:rPr lang="en-GB" sz="2000" dirty="0">
                          <a:effectLst/>
                        </a:rPr>
                        <a:t>3: </a:t>
                      </a:r>
                      <a:endParaRPr lang="en-GB" sz="1800" dirty="0">
                        <a:effectLst/>
                        <a:latin typeface="Calibri"/>
                        <a:ea typeface="Calibri"/>
                        <a:cs typeface="Times New Roman"/>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err="1" smtClean="0">
                          <a:effectLst/>
                        </a:rPr>
                        <a:t>Eithrio</a:t>
                      </a:r>
                      <a:r>
                        <a:rPr lang="en-GB" sz="1600" dirty="0" smtClean="0">
                          <a:effectLst/>
                        </a:rPr>
                        <a:t> </a:t>
                      </a:r>
                      <a:r>
                        <a:rPr lang="en-GB" sz="1600" dirty="0" err="1" smtClean="0">
                          <a:effectLst/>
                        </a:rPr>
                        <a:t>Cymdeithasol</a:t>
                      </a:r>
                      <a:r>
                        <a:rPr lang="en-GB" sz="1600" dirty="0" smtClean="0">
                          <a:effectLst/>
                        </a:rPr>
                        <a:t>: </a:t>
                      </a:r>
                      <a:r>
                        <a:rPr lang="en-GB" sz="1600" dirty="0" err="1" smtClean="0">
                          <a:effectLst/>
                        </a:rPr>
                        <a:t>Trwy</a:t>
                      </a:r>
                      <a:r>
                        <a:rPr lang="en-GB" sz="1600" dirty="0" smtClean="0">
                          <a:effectLst/>
                        </a:rPr>
                        <a:t> </a:t>
                      </a:r>
                      <a:r>
                        <a:rPr lang="en-GB" sz="1600" dirty="0" err="1" smtClean="0">
                          <a:effectLst/>
                        </a:rPr>
                        <a:t>llygaid</a:t>
                      </a:r>
                      <a:r>
                        <a:rPr lang="en-GB" sz="1600" dirty="0" smtClean="0">
                          <a:effectLst/>
                        </a:rPr>
                        <a:t> y </a:t>
                      </a:r>
                      <a:r>
                        <a:rPr lang="en-GB" sz="1600" dirty="0" err="1" smtClean="0">
                          <a:effectLst/>
                        </a:rPr>
                        <a:t>plentyn</a:t>
                      </a:r>
                      <a:endParaRPr lang="en-GB" sz="1600" dirty="0" smtClean="0">
                        <a:effectLst/>
                        <a:latin typeface="+mn-lt"/>
                        <a:ea typeface="Calibri"/>
                        <a:cs typeface="Times New Roman"/>
                      </a:endParaRPr>
                    </a:p>
                    <a:p>
                      <a:pPr>
                        <a:lnSpc>
                          <a:spcPct val="115000"/>
                        </a:lnSpc>
                        <a:spcAft>
                          <a:spcPts val="0"/>
                        </a:spcAft>
                      </a:pPr>
                      <a:endParaRPr lang="en-GB" sz="1600" dirty="0">
                        <a:effectLst/>
                        <a:latin typeface="Calibri"/>
                        <a:ea typeface="Calibri"/>
                        <a:cs typeface="Times New Roman"/>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600" i="1" dirty="0" smtClean="0">
                          <a:effectLst/>
                        </a:rPr>
                        <a:t>Social Exclusion: through the eyes of the child </a:t>
                      </a:r>
                      <a:endParaRPr lang="en-GB" sz="1600" i="1" dirty="0" smtClean="0">
                        <a:effectLst/>
                        <a:latin typeface="+mn-lt"/>
                        <a:ea typeface="Calibri"/>
                        <a:cs typeface="Times New Roman"/>
                      </a:endParaRPr>
                    </a:p>
                    <a:p>
                      <a:pPr>
                        <a:lnSpc>
                          <a:spcPct val="115000"/>
                        </a:lnSpc>
                        <a:spcAft>
                          <a:spcPts val="0"/>
                        </a:spcAft>
                      </a:pPr>
                      <a:endParaRPr lang="en-GB" sz="1600" i="1" dirty="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1028385">
                <a:tc>
                  <a:txBody>
                    <a:bodyPr/>
                    <a:lstStyle/>
                    <a:p>
                      <a:pPr>
                        <a:lnSpc>
                          <a:spcPct val="115000"/>
                        </a:lnSpc>
                        <a:spcAft>
                          <a:spcPts val="0"/>
                        </a:spcAft>
                      </a:pPr>
                      <a:r>
                        <a:rPr lang="en-GB" sz="2000" dirty="0">
                          <a:effectLst/>
                        </a:rPr>
                        <a:t>4: </a:t>
                      </a:r>
                      <a:endParaRPr lang="en-GB" sz="1800" dirty="0">
                        <a:effectLst/>
                        <a:latin typeface="Calibri"/>
                        <a:ea typeface="Calibri"/>
                        <a:cs typeface="Times New Roman"/>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err="1" smtClean="0">
                          <a:effectLst/>
                        </a:rPr>
                        <a:t>Strategaethau</a:t>
                      </a:r>
                      <a:r>
                        <a:rPr lang="en-GB" sz="1600" dirty="0" smtClean="0">
                          <a:effectLst/>
                        </a:rPr>
                        <a:t> </a:t>
                      </a:r>
                      <a:r>
                        <a:rPr lang="en-GB" sz="1600" dirty="0" err="1" smtClean="0">
                          <a:effectLst/>
                        </a:rPr>
                        <a:t>brwydro</a:t>
                      </a:r>
                      <a:r>
                        <a:rPr lang="en-GB" sz="1600" dirty="0" smtClean="0">
                          <a:effectLst/>
                        </a:rPr>
                        <a:t> </a:t>
                      </a:r>
                      <a:r>
                        <a:rPr lang="en-GB" sz="1600" dirty="0" err="1" smtClean="0">
                          <a:effectLst/>
                        </a:rPr>
                        <a:t>tlodi</a:t>
                      </a:r>
                      <a:r>
                        <a:rPr lang="en-GB" sz="1600" dirty="0" smtClean="0">
                          <a:effectLst/>
                        </a:rPr>
                        <a:t> </a:t>
                      </a:r>
                      <a:endParaRPr lang="en-GB" sz="1600" dirty="0" smtClean="0">
                        <a:effectLst/>
                        <a:latin typeface="+mn-lt"/>
                        <a:ea typeface="Calibri"/>
                        <a:cs typeface="Times New Roman"/>
                      </a:endParaRPr>
                    </a:p>
                    <a:p>
                      <a:pPr>
                        <a:lnSpc>
                          <a:spcPct val="115000"/>
                        </a:lnSpc>
                        <a:spcAft>
                          <a:spcPts val="0"/>
                        </a:spcAft>
                      </a:pPr>
                      <a:endParaRPr lang="en-GB" sz="1600" dirty="0">
                        <a:effectLst/>
                        <a:latin typeface="Calibri"/>
                        <a:ea typeface="Calibri"/>
                        <a:cs typeface="Times New Roman"/>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600" i="1" dirty="0" smtClean="0">
                          <a:effectLst/>
                        </a:rPr>
                        <a:t>Strategies for tackling poverty</a:t>
                      </a:r>
                      <a:endParaRPr lang="en-GB" sz="1600" i="1" dirty="0" smtClean="0">
                        <a:effectLst/>
                        <a:latin typeface="+mn-lt"/>
                        <a:ea typeface="Calibri"/>
                        <a:cs typeface="Times New Roman"/>
                      </a:endParaRPr>
                    </a:p>
                    <a:p>
                      <a:pPr>
                        <a:lnSpc>
                          <a:spcPct val="115000"/>
                        </a:lnSpc>
                        <a:spcAft>
                          <a:spcPts val="0"/>
                        </a:spcAft>
                      </a:pPr>
                      <a:endParaRPr lang="en-GB" sz="1600" i="1" dirty="0">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514192">
                <a:tc>
                  <a:txBody>
                    <a:bodyPr/>
                    <a:lstStyle/>
                    <a:p>
                      <a:pPr>
                        <a:lnSpc>
                          <a:spcPct val="115000"/>
                        </a:lnSpc>
                        <a:spcAft>
                          <a:spcPts val="0"/>
                        </a:spcAft>
                      </a:pPr>
                      <a:r>
                        <a:rPr lang="en-GB" sz="2000" dirty="0">
                          <a:effectLst/>
                        </a:rPr>
                        <a:t>5: </a:t>
                      </a:r>
                      <a:endParaRPr lang="en-GB" sz="1800" dirty="0">
                        <a:effectLst/>
                        <a:latin typeface="Calibri"/>
                        <a:ea typeface="Calibri"/>
                        <a:cs typeface="Times New Roman"/>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err="1" smtClean="0">
                          <a:effectLst/>
                        </a:rPr>
                        <a:t>Siaradwr</a:t>
                      </a:r>
                      <a:r>
                        <a:rPr lang="en-GB" sz="1600" dirty="0" smtClean="0">
                          <a:effectLst/>
                        </a:rPr>
                        <a:t> </a:t>
                      </a:r>
                      <a:r>
                        <a:rPr lang="en-GB" sz="1600" dirty="0" err="1" smtClean="0">
                          <a:effectLst/>
                        </a:rPr>
                        <a:t>gwadd</a:t>
                      </a:r>
                      <a:r>
                        <a:rPr lang="en-GB" sz="1600" dirty="0" smtClean="0">
                          <a:effectLst/>
                        </a:rPr>
                        <a:t> (TBC) – </a:t>
                      </a:r>
                      <a:endParaRPr lang="en-GB" sz="1600" dirty="0" smtClean="0">
                        <a:effectLst/>
                        <a:latin typeface="+mn-lt"/>
                        <a:ea typeface="Calibri"/>
                        <a:cs typeface="Times New Roman"/>
                      </a:endParaRPr>
                    </a:p>
                    <a:p>
                      <a:pPr>
                        <a:lnSpc>
                          <a:spcPct val="115000"/>
                        </a:lnSpc>
                        <a:spcAft>
                          <a:spcPts val="0"/>
                        </a:spcAft>
                      </a:pPr>
                      <a:endParaRPr lang="en-GB" sz="16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1600" i="1" dirty="0" smtClean="0">
                          <a:effectLst/>
                          <a:latin typeface="+mn-lt"/>
                          <a:ea typeface="Calibri"/>
                          <a:cs typeface="Times New Roman"/>
                        </a:rPr>
                        <a:t>Guest speaker (TBC) – </a:t>
                      </a:r>
                    </a:p>
                    <a:p>
                      <a:pPr>
                        <a:lnSpc>
                          <a:spcPct val="115000"/>
                        </a:lnSpc>
                        <a:spcAft>
                          <a:spcPts val="0"/>
                        </a:spcAft>
                      </a:pPr>
                      <a:endParaRPr lang="en-GB" sz="1600" i="1" dirty="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822935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313052319"/>
              </p:ext>
            </p:extLst>
          </p:nvPr>
        </p:nvGraphicFramePr>
        <p:xfrm>
          <a:off x="611560" y="764704"/>
          <a:ext cx="7848873" cy="5582876"/>
        </p:xfrm>
        <a:graphic>
          <a:graphicData uri="http://schemas.openxmlformats.org/drawingml/2006/table">
            <a:tbl>
              <a:tblPr firstRow="1" firstCol="1" bandRow="1">
                <a:tableStyleId>{5940675A-B579-460E-94D1-54222C63F5DA}</a:tableStyleId>
              </a:tblPr>
              <a:tblGrid>
                <a:gridCol w="940460">
                  <a:extLst>
                    <a:ext uri="{9D8B030D-6E8A-4147-A177-3AD203B41FA5}">
                      <a16:colId xmlns:a16="http://schemas.microsoft.com/office/drawing/2014/main" val="20000"/>
                    </a:ext>
                  </a:extLst>
                </a:gridCol>
                <a:gridCol w="3433371">
                  <a:extLst>
                    <a:ext uri="{9D8B030D-6E8A-4147-A177-3AD203B41FA5}">
                      <a16:colId xmlns:a16="http://schemas.microsoft.com/office/drawing/2014/main" val="20001"/>
                    </a:ext>
                  </a:extLst>
                </a:gridCol>
                <a:gridCol w="3475042">
                  <a:extLst>
                    <a:ext uri="{9D8B030D-6E8A-4147-A177-3AD203B41FA5}">
                      <a16:colId xmlns:a16="http://schemas.microsoft.com/office/drawing/2014/main" val="20002"/>
                    </a:ext>
                  </a:extLst>
                </a:gridCol>
              </a:tblGrid>
              <a:tr h="815516">
                <a:tc>
                  <a:txBody>
                    <a:bodyPr/>
                    <a:lstStyle/>
                    <a:p>
                      <a:pPr>
                        <a:lnSpc>
                          <a:spcPct val="115000"/>
                        </a:lnSpc>
                        <a:spcAft>
                          <a:spcPts val="0"/>
                        </a:spcAft>
                      </a:pPr>
                      <a:r>
                        <a:rPr lang="en-GB" sz="2400" dirty="0">
                          <a:effectLst/>
                        </a:rPr>
                        <a:t>6: </a:t>
                      </a:r>
                      <a:endParaRPr lang="en-GB" sz="20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2000" dirty="0" err="1" smtClean="0">
                          <a:effectLst/>
                          <a:latin typeface="Calibri"/>
                          <a:ea typeface="Calibri"/>
                          <a:cs typeface="Times New Roman"/>
                        </a:rPr>
                        <a:t>Cynhwysiant</a:t>
                      </a:r>
                      <a:r>
                        <a:rPr lang="en-GB" sz="2000" dirty="0" smtClean="0">
                          <a:effectLst/>
                          <a:latin typeface="Calibri"/>
                          <a:ea typeface="Calibri"/>
                          <a:cs typeface="Times New Roman"/>
                        </a:rPr>
                        <a:t> </a:t>
                      </a:r>
                      <a:r>
                        <a:rPr lang="en-GB" sz="2000" dirty="0" err="1" smtClean="0">
                          <a:effectLst/>
                          <a:latin typeface="Calibri"/>
                          <a:ea typeface="Calibri"/>
                          <a:cs typeface="Times New Roman"/>
                        </a:rPr>
                        <a:t>Cymdeithasol</a:t>
                      </a:r>
                      <a:r>
                        <a:rPr lang="en-GB" sz="2000" baseline="0" dirty="0" smtClean="0">
                          <a:effectLst/>
                          <a:latin typeface="Calibri"/>
                          <a:ea typeface="Calibri"/>
                          <a:cs typeface="Times New Roman"/>
                        </a:rPr>
                        <a:t> ac </a:t>
                      </a:r>
                      <a:r>
                        <a:rPr lang="en-GB" sz="2000" baseline="0" dirty="0" err="1" smtClean="0">
                          <a:effectLst/>
                          <a:latin typeface="Calibri"/>
                          <a:ea typeface="Calibri"/>
                          <a:cs typeface="Times New Roman"/>
                        </a:rPr>
                        <a:t>Amrywiaeth</a:t>
                      </a:r>
                      <a:endParaRPr lang="en-GB" sz="2000" dirty="0">
                        <a:effectLst/>
                        <a:latin typeface="Calibri"/>
                        <a:ea typeface="Calibri"/>
                        <a:cs typeface="Times New Roman"/>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2000" i="1" dirty="0" smtClean="0">
                          <a:effectLst/>
                        </a:rPr>
                        <a:t>Social Inclusion and Diversity </a:t>
                      </a:r>
                      <a:endParaRPr lang="en-GB" sz="2000" i="1" dirty="0" smtClean="0">
                        <a:effectLst/>
                        <a:latin typeface="+mn-lt"/>
                        <a:ea typeface="Calibri"/>
                        <a:cs typeface="Times New Roman"/>
                      </a:endParaRPr>
                    </a:p>
                    <a:p>
                      <a:pPr>
                        <a:lnSpc>
                          <a:spcPct val="115000"/>
                        </a:lnSpc>
                        <a:spcAft>
                          <a:spcPts val="0"/>
                        </a:spcAft>
                      </a:pPr>
                      <a:endParaRPr lang="en-GB" sz="2000" i="1" dirty="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1092345">
                <a:tc>
                  <a:txBody>
                    <a:bodyPr/>
                    <a:lstStyle/>
                    <a:p>
                      <a:pPr>
                        <a:lnSpc>
                          <a:spcPct val="115000"/>
                        </a:lnSpc>
                        <a:spcAft>
                          <a:spcPts val="0"/>
                        </a:spcAft>
                      </a:pPr>
                      <a:r>
                        <a:rPr lang="en-GB" sz="2400" dirty="0">
                          <a:effectLst/>
                        </a:rPr>
                        <a:t>7: </a:t>
                      </a:r>
                      <a:endParaRPr lang="en-GB" sz="2000" dirty="0">
                        <a:effectLst/>
                        <a:latin typeface="Calibri"/>
                        <a:ea typeface="Calibri"/>
                        <a:cs typeface="Times New Roman"/>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2000" dirty="0" err="1" smtClean="0">
                          <a:effectLst/>
                          <a:latin typeface="+mn-lt"/>
                          <a:ea typeface="Calibri"/>
                          <a:cs typeface="Times New Roman"/>
                        </a:rPr>
                        <a:t>Rhwystrau</a:t>
                      </a:r>
                      <a:r>
                        <a:rPr lang="en-GB" sz="2000" dirty="0" smtClean="0">
                          <a:effectLst/>
                          <a:latin typeface="+mn-lt"/>
                          <a:ea typeface="Calibri"/>
                          <a:cs typeface="Times New Roman"/>
                        </a:rPr>
                        <a:t> </a:t>
                      </a:r>
                      <a:r>
                        <a:rPr lang="en-GB" sz="2000" dirty="0" err="1" smtClean="0">
                          <a:effectLst/>
                          <a:latin typeface="+mn-lt"/>
                          <a:ea typeface="Calibri"/>
                          <a:cs typeface="Times New Roman"/>
                        </a:rPr>
                        <a:t>Dysgu</a:t>
                      </a:r>
                      <a:r>
                        <a:rPr lang="en-GB" sz="2000" dirty="0" smtClean="0">
                          <a:effectLst/>
                          <a:latin typeface="+mn-lt"/>
                          <a:ea typeface="Calibri"/>
                          <a:cs typeface="Times New Roman"/>
                        </a:rPr>
                        <a:t> </a:t>
                      </a:r>
                      <a:r>
                        <a:rPr lang="en-GB" sz="2000" dirty="0" err="1" smtClean="0">
                          <a:effectLst/>
                          <a:latin typeface="+mn-lt"/>
                          <a:ea typeface="Calibri"/>
                          <a:cs typeface="Times New Roman"/>
                        </a:rPr>
                        <a:t>Ehangach</a:t>
                      </a:r>
                      <a:r>
                        <a:rPr lang="en-GB" sz="2000" baseline="0" dirty="0" smtClean="0">
                          <a:effectLst/>
                          <a:latin typeface="+mn-lt"/>
                          <a:ea typeface="Calibri"/>
                          <a:cs typeface="Times New Roman"/>
                        </a:rPr>
                        <a:t> </a:t>
                      </a:r>
                      <a:endParaRPr lang="en-GB" sz="2000" dirty="0" smtClean="0">
                        <a:effectLst/>
                        <a:latin typeface="+mn-lt"/>
                        <a:ea typeface="Calibri"/>
                        <a:cs typeface="Times New Roman"/>
                      </a:endParaRPr>
                    </a:p>
                    <a:p>
                      <a:pPr>
                        <a:lnSpc>
                          <a:spcPct val="115000"/>
                        </a:lnSpc>
                        <a:spcAft>
                          <a:spcPts val="0"/>
                        </a:spcAft>
                      </a:pPr>
                      <a:endParaRPr lang="en-GB" sz="2000" dirty="0">
                        <a:effectLst/>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2000" i="1" dirty="0" smtClean="0">
                          <a:effectLst/>
                        </a:rPr>
                        <a:t>Wider barriers to learning </a:t>
                      </a:r>
                      <a:endParaRPr lang="en-GB" sz="2000" i="1" dirty="0" smtClean="0">
                        <a:effectLst/>
                        <a:latin typeface="+mn-lt"/>
                        <a:ea typeface="Calibri"/>
                        <a:cs typeface="Times New Roman"/>
                      </a:endParaRPr>
                    </a:p>
                    <a:p>
                      <a:pPr>
                        <a:lnSpc>
                          <a:spcPct val="115000"/>
                        </a:lnSpc>
                        <a:spcAft>
                          <a:spcPts val="0"/>
                        </a:spcAft>
                      </a:pPr>
                      <a:endParaRPr lang="en-GB" sz="2000" i="1" dirty="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815516">
                <a:tc>
                  <a:txBody>
                    <a:bodyPr/>
                    <a:lstStyle/>
                    <a:p>
                      <a:pPr>
                        <a:lnSpc>
                          <a:spcPct val="115000"/>
                        </a:lnSpc>
                        <a:spcAft>
                          <a:spcPts val="0"/>
                        </a:spcAft>
                      </a:pPr>
                      <a:r>
                        <a:rPr lang="en-GB" sz="2400" dirty="0">
                          <a:effectLst/>
                        </a:rPr>
                        <a:t>8: </a:t>
                      </a:r>
                      <a:endParaRPr lang="en-GB" sz="2000" dirty="0">
                        <a:effectLst/>
                        <a:latin typeface="Calibri"/>
                        <a:ea typeface="Calibri"/>
                        <a:cs typeface="Times New Roman"/>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2000" dirty="0" err="1" smtClean="0">
                          <a:effectLst/>
                        </a:rPr>
                        <a:t>Archwilio</a:t>
                      </a:r>
                      <a:r>
                        <a:rPr lang="en-GB" sz="2000" dirty="0" smtClean="0">
                          <a:effectLst/>
                        </a:rPr>
                        <a:t> </a:t>
                      </a:r>
                      <a:r>
                        <a:rPr lang="en-GB" sz="2000" dirty="0" err="1" smtClean="0">
                          <a:effectLst/>
                        </a:rPr>
                        <a:t>Damcaniaeth</a:t>
                      </a:r>
                      <a:r>
                        <a:rPr lang="en-GB" sz="2000" dirty="0" smtClean="0">
                          <a:effectLst/>
                        </a:rPr>
                        <a:t>: Ruth </a:t>
                      </a:r>
                      <a:r>
                        <a:rPr lang="en-GB" sz="2000" dirty="0" err="1" smtClean="0">
                          <a:effectLst/>
                        </a:rPr>
                        <a:t>Levitas</a:t>
                      </a:r>
                      <a:endParaRPr lang="en-GB" sz="2000" dirty="0" smtClean="0">
                        <a:effectLst/>
                        <a:latin typeface="+mn-lt"/>
                        <a:ea typeface="Calibri"/>
                        <a:cs typeface="Times New Roman"/>
                      </a:endParaRPr>
                    </a:p>
                    <a:p>
                      <a:pPr>
                        <a:lnSpc>
                          <a:spcPct val="115000"/>
                        </a:lnSpc>
                        <a:spcAft>
                          <a:spcPts val="0"/>
                        </a:spcAft>
                      </a:pPr>
                      <a:endParaRPr lang="en-GB" sz="2000" dirty="0">
                        <a:effectLst/>
                        <a:latin typeface="Calibri"/>
                        <a:ea typeface="Calibri"/>
                        <a:cs typeface="Times New Roman"/>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2000" i="1" dirty="0" smtClean="0">
                          <a:effectLst/>
                        </a:rPr>
                        <a:t>Spotlight on Theory: Ruth </a:t>
                      </a:r>
                      <a:r>
                        <a:rPr lang="en-GB" sz="2000" i="1" dirty="0" err="1" smtClean="0">
                          <a:effectLst/>
                        </a:rPr>
                        <a:t>Levitas</a:t>
                      </a:r>
                      <a:endParaRPr lang="en-GB" sz="2000" i="1" dirty="0" smtClean="0">
                        <a:effectLst/>
                        <a:latin typeface="+mn-lt"/>
                        <a:ea typeface="Calibri"/>
                        <a:cs typeface="Times New Roman"/>
                      </a:endParaRPr>
                    </a:p>
                    <a:p>
                      <a:pPr>
                        <a:lnSpc>
                          <a:spcPct val="115000"/>
                        </a:lnSpc>
                        <a:spcAft>
                          <a:spcPts val="0"/>
                        </a:spcAft>
                      </a:pPr>
                      <a:endParaRPr lang="en-GB" sz="2000" i="1" dirty="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815516">
                <a:tc>
                  <a:txBody>
                    <a:bodyPr/>
                    <a:lstStyle/>
                    <a:p>
                      <a:pPr>
                        <a:lnSpc>
                          <a:spcPct val="115000"/>
                        </a:lnSpc>
                        <a:spcAft>
                          <a:spcPts val="0"/>
                        </a:spcAft>
                      </a:pPr>
                      <a:r>
                        <a:rPr lang="en-GB" sz="2400" dirty="0">
                          <a:effectLst/>
                        </a:rPr>
                        <a:t>9: </a:t>
                      </a:r>
                      <a:endParaRPr lang="en-GB" sz="2000" dirty="0">
                        <a:effectLst/>
                        <a:latin typeface="Calibri"/>
                        <a:ea typeface="Calibri"/>
                        <a:cs typeface="Times New Roman"/>
                      </a:endParaRPr>
                    </a:p>
                  </a:txBody>
                  <a:tcPr marL="68580" marR="68580" marT="0" marB="0"/>
                </a:tc>
                <a:tc>
                  <a:txBody>
                    <a:bodyPr/>
                    <a:lstStyle/>
                    <a:p>
                      <a:pPr>
                        <a:lnSpc>
                          <a:spcPct val="115000"/>
                        </a:lnSpc>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000" dirty="0">
                          <a:solidFill>
                            <a:srgbClr val="222222"/>
                          </a:solidFill>
                          <a:effectLst/>
                          <a:latin typeface="+mn-lt"/>
                          <a:ea typeface="Times New Roman" panose="02020603050405020304" pitchFamily="18" charset="0"/>
                          <a:cs typeface="Times New Roman" panose="02020603050405020304" pitchFamily="18" charset="0"/>
                        </a:rPr>
                        <a:t>Cynhwysiant ar Waith</a:t>
                      </a:r>
                      <a:endParaRPr lang="en-GB" sz="2000" dirty="0">
                        <a:effectLst/>
                        <a:latin typeface="+mn-lt"/>
                        <a:ea typeface="Times New Roman" panose="02020603050405020304" pitchFamily="18" charset="0"/>
                        <a:cs typeface="Times New Roman" panose="02020603050405020304" pitchFamily="18" charset="0"/>
                      </a:endParaRPr>
                    </a:p>
                    <a:p>
                      <a:pPr>
                        <a:lnSpc>
                          <a:spcPct val="115000"/>
                        </a:lnSpc>
                        <a:spcAft>
                          <a:spcPts val="0"/>
                        </a:spcAft>
                      </a:pPr>
                      <a:r>
                        <a:rPr lang="en-GB" sz="2000" dirty="0">
                          <a:effectLst/>
                          <a:latin typeface="+mn-lt"/>
                          <a:ea typeface="Times New Roman" panose="02020603050405020304" pitchFamily="18" charset="0"/>
                          <a:cs typeface="Times New Roman" panose="02020603050405020304" pitchFamily="18" charset="0"/>
                        </a:rPr>
                        <a:t> </a:t>
                      </a:r>
                    </a:p>
                  </a:txBody>
                  <a:tcPr marL="68580" marR="68580" marT="0" marB="0"/>
                </a:tc>
                <a:tc>
                  <a:txBody>
                    <a:bodyPr/>
                    <a:lstStyle/>
                    <a:p>
                      <a:pPr>
                        <a:lnSpc>
                          <a:spcPct val="115000"/>
                        </a:lnSpc>
                        <a:spcAft>
                          <a:spcPts val="0"/>
                        </a:spcAft>
                      </a:pPr>
                      <a:r>
                        <a:rPr lang="en-GB" sz="2000" i="1" dirty="0">
                          <a:effectLst/>
                          <a:latin typeface="+mn-lt"/>
                          <a:ea typeface="Times New Roman" panose="02020603050405020304" pitchFamily="18" charset="0"/>
                          <a:cs typeface="Times New Roman" panose="02020603050405020304" pitchFamily="18" charset="0"/>
                        </a:rPr>
                        <a:t>Inclusion in Practice</a:t>
                      </a:r>
                      <a:endParaRPr lang="en-GB" sz="2000" dirty="0">
                        <a:effectLst/>
                        <a:latin typeface="+mn-lt"/>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992423">
                <a:tc>
                  <a:txBody>
                    <a:bodyPr/>
                    <a:lstStyle/>
                    <a:p>
                      <a:pPr>
                        <a:lnSpc>
                          <a:spcPct val="115000"/>
                        </a:lnSpc>
                        <a:spcAft>
                          <a:spcPts val="0"/>
                        </a:spcAft>
                      </a:pPr>
                      <a:endParaRPr lang="en-GB" sz="20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2000" dirty="0" err="1">
                          <a:effectLst/>
                        </a:rPr>
                        <a:t>Gwyliau</a:t>
                      </a:r>
                      <a:r>
                        <a:rPr lang="en-GB" sz="2000" dirty="0">
                          <a:effectLst/>
                        </a:rPr>
                        <a:t> </a:t>
                      </a:r>
                      <a:r>
                        <a:rPr lang="en-GB" sz="2000" dirty="0" err="1">
                          <a:effectLst/>
                        </a:rPr>
                        <a:t>Pasg</a:t>
                      </a:r>
                      <a:r>
                        <a:rPr lang="en-GB" sz="2000" dirty="0">
                          <a:effectLst/>
                        </a:rPr>
                        <a:t> </a:t>
                      </a:r>
                      <a:endParaRPr lang="en-GB" sz="20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2000" i="1" dirty="0">
                          <a:effectLst/>
                        </a:rPr>
                        <a:t>Easter Break </a:t>
                      </a:r>
                      <a:endParaRPr lang="en-GB" sz="2000" i="1" dirty="0">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815516">
                <a:tc>
                  <a:txBody>
                    <a:bodyPr/>
                    <a:lstStyle/>
                    <a:p>
                      <a:pPr>
                        <a:lnSpc>
                          <a:spcPct val="115000"/>
                        </a:lnSpc>
                        <a:spcAft>
                          <a:spcPts val="0"/>
                        </a:spcAft>
                      </a:pPr>
                      <a:r>
                        <a:rPr lang="en-GB" sz="2400" dirty="0">
                          <a:effectLst/>
                        </a:rPr>
                        <a:t>10: </a:t>
                      </a:r>
                      <a:endParaRPr lang="en-GB" sz="20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2000">
                          <a:effectLst/>
                        </a:rPr>
                        <a:t>Adolygu a Tiwtorialau </a:t>
                      </a:r>
                      <a:endParaRPr lang="en-GB" sz="2000">
                        <a:effectLst/>
                        <a:latin typeface="Calibri"/>
                        <a:ea typeface="Calibri"/>
                        <a:cs typeface="Times New Roman"/>
                      </a:endParaRPr>
                    </a:p>
                  </a:txBody>
                  <a:tcPr marL="68580" marR="68580" marT="0" marB="0"/>
                </a:tc>
                <a:tc>
                  <a:txBody>
                    <a:bodyPr/>
                    <a:lstStyle/>
                    <a:p>
                      <a:pPr>
                        <a:lnSpc>
                          <a:spcPct val="115000"/>
                        </a:lnSpc>
                        <a:spcAft>
                          <a:spcPts val="0"/>
                        </a:spcAft>
                      </a:pPr>
                      <a:r>
                        <a:rPr lang="en-GB" sz="2000" i="1" dirty="0">
                          <a:effectLst/>
                        </a:rPr>
                        <a:t>Revision and Tutorials</a:t>
                      </a:r>
                      <a:endParaRPr lang="en-GB" sz="2000" i="1" dirty="0">
                        <a:effectLst/>
                        <a:latin typeface="Calibri"/>
                        <a:ea typeface="Calibri"/>
                        <a:cs typeface="Times New Roman"/>
                      </a:endParaRPr>
                    </a:p>
                  </a:txBody>
                  <a:tcPr marL="68580" marR="6858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8229354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6"/>
          <p:cNvSpPr>
            <a:spLocks noGrp="1"/>
          </p:cNvSpPr>
          <p:nvPr>
            <p:ph sz="half" idx="4294967295"/>
          </p:nvPr>
        </p:nvSpPr>
        <p:spPr>
          <a:xfrm>
            <a:off x="4572000" y="1484313"/>
            <a:ext cx="3887788" cy="4525962"/>
          </a:xfrm>
        </p:spPr>
        <p:txBody>
          <a:bodyPr/>
          <a:lstStyle/>
          <a:p>
            <a:pPr marL="107950" indent="0">
              <a:buFont typeface="Wingdings 3" pitchFamily="18" charset="2"/>
              <a:buNone/>
            </a:pPr>
            <a:endParaRPr lang="en-US" altLang="en-US" sz="2000" dirty="0">
              <a:ea typeface="ＭＳ Ｐゴシック" pitchFamily="34" charset="-128"/>
              <a:hlinkClick r:id="" action="ppaction://noaction"/>
            </a:endParaRPr>
          </a:p>
          <a:p>
            <a:pPr marL="107950" indent="0">
              <a:buFont typeface="Wingdings 3" pitchFamily="18" charset="2"/>
              <a:buNone/>
            </a:pPr>
            <a:endParaRPr lang="en-US" altLang="en-US" sz="2000" dirty="0">
              <a:ea typeface="ＭＳ Ｐゴシック" pitchFamily="34" charset="-128"/>
              <a:hlinkClick r:id="" action="ppaction://noaction"/>
            </a:endParaRPr>
          </a:p>
          <a:p>
            <a:pPr marL="107950" indent="0">
              <a:buFont typeface="Wingdings 3" pitchFamily="18" charset="2"/>
              <a:buNone/>
            </a:pPr>
            <a:endParaRPr lang="en-US" altLang="en-US" sz="2000" dirty="0">
              <a:ea typeface="ＭＳ Ｐゴシック" pitchFamily="34" charset="-128"/>
              <a:hlinkClick r:id="" action="ppaction://noaction"/>
            </a:endParaRPr>
          </a:p>
        </p:txBody>
      </p:sp>
      <p:sp>
        <p:nvSpPr>
          <p:cNvPr id="47106" name="Rectangle 2"/>
          <p:cNvSpPr>
            <a:spLocks noGrp="1" noChangeArrowheads="1"/>
          </p:cNvSpPr>
          <p:nvPr>
            <p:ph type="title" idx="4294967295"/>
          </p:nvPr>
        </p:nvSpPr>
        <p:spPr>
          <a:xfrm>
            <a:off x="395536" y="260648"/>
            <a:ext cx="8229600" cy="1143000"/>
          </a:xfrm>
        </p:spPr>
        <p:txBody>
          <a:bodyPr rtlCol="0">
            <a:noAutofit/>
          </a:bodyPr>
          <a:lstStyle/>
          <a:p>
            <a:pPr>
              <a:defRPr/>
            </a:pPr>
            <a:r>
              <a:rPr lang="en-GB" sz="3600" i="1" dirty="0">
                <a:solidFill>
                  <a:schemeClr val="accent1"/>
                </a:solidFill>
              </a:rPr>
              <a:t/>
            </a:r>
            <a:br>
              <a:rPr lang="en-GB" sz="3600" i="1" dirty="0">
                <a:solidFill>
                  <a:schemeClr val="accent1"/>
                </a:solidFill>
              </a:rPr>
            </a:br>
            <a:r>
              <a:rPr lang="en-GB" sz="3600" i="1" dirty="0" err="1">
                <a:solidFill>
                  <a:schemeClr val="accent4"/>
                </a:solidFill>
              </a:rPr>
              <a:t>Gwylio-Meddwl</a:t>
            </a:r>
            <a:r>
              <a:rPr lang="en-GB" sz="3600" i="1" dirty="0">
                <a:solidFill>
                  <a:schemeClr val="accent4"/>
                </a:solidFill>
              </a:rPr>
              <a:t/>
            </a:r>
            <a:br>
              <a:rPr lang="en-GB" sz="3600" i="1" dirty="0">
                <a:solidFill>
                  <a:schemeClr val="accent4"/>
                </a:solidFill>
              </a:rPr>
            </a:br>
            <a:r>
              <a:rPr lang="en-GB" sz="3600" i="1" dirty="0">
                <a:solidFill>
                  <a:schemeClr val="accent5"/>
                </a:solidFill>
                <a:ea typeface="+mj-ea"/>
                <a:cs typeface="+mj-cs"/>
              </a:rPr>
              <a:t>Watch-Write</a:t>
            </a:r>
            <a:br>
              <a:rPr lang="en-GB" sz="3600" i="1" dirty="0">
                <a:solidFill>
                  <a:schemeClr val="accent5"/>
                </a:solidFill>
                <a:ea typeface="+mj-ea"/>
                <a:cs typeface="+mj-cs"/>
              </a:rPr>
            </a:br>
            <a:endParaRPr lang="en-GB" sz="3600" i="1" dirty="0">
              <a:solidFill>
                <a:schemeClr val="accent5"/>
              </a:solidFill>
              <a:ea typeface="+mj-ea"/>
              <a:cs typeface="+mj-cs"/>
            </a:endParaRPr>
          </a:p>
        </p:txBody>
      </p:sp>
      <p:sp>
        <p:nvSpPr>
          <p:cNvPr id="2" name="Rectangle 1"/>
          <p:cNvSpPr/>
          <p:nvPr/>
        </p:nvSpPr>
        <p:spPr>
          <a:xfrm>
            <a:off x="3203848" y="1700808"/>
            <a:ext cx="2808312" cy="936104"/>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marL="107950" indent="0" algn="ctr">
              <a:buFont typeface="Wingdings 3" pitchFamily="18" charset="2"/>
              <a:buNone/>
            </a:pPr>
            <a:r>
              <a:rPr lang="en-US" altLang="en-US" dirty="0" smtClean="0">
                <a:ea typeface="ＭＳ Ｐゴシック" pitchFamily="34" charset="-128"/>
                <a:hlinkClick r:id="rId2"/>
              </a:rPr>
              <a:t>Telling </a:t>
            </a:r>
            <a:r>
              <a:rPr lang="en-US" altLang="en-US" dirty="0">
                <a:ea typeface="ＭＳ Ｐゴシック" pitchFamily="34" charset="-128"/>
                <a:hlinkClick r:id="rId2"/>
              </a:rPr>
              <a:t>the Story </a:t>
            </a:r>
            <a:endParaRPr lang="en-US" altLang="en-US" dirty="0">
              <a:ea typeface="ＭＳ Ｐゴシック" pitchFamily="34" charset="-128"/>
            </a:endParaRPr>
          </a:p>
        </p:txBody>
      </p:sp>
      <p:sp>
        <p:nvSpPr>
          <p:cNvPr id="3" name="Cloud 2"/>
          <p:cNvSpPr/>
          <p:nvPr/>
        </p:nvSpPr>
        <p:spPr>
          <a:xfrm>
            <a:off x="395536" y="2934072"/>
            <a:ext cx="3816424" cy="3375248"/>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a:p>
            <a:pPr algn="ctr"/>
            <a:r>
              <a:rPr lang="en-GB" dirty="0" err="1"/>
              <a:t>Wrth</a:t>
            </a:r>
            <a:r>
              <a:rPr lang="en-GB" dirty="0"/>
              <a:t> </a:t>
            </a:r>
            <a:r>
              <a:rPr lang="en-GB" dirty="0" err="1"/>
              <a:t>i</a:t>
            </a:r>
            <a:r>
              <a:rPr lang="en-GB" dirty="0"/>
              <a:t> chi </a:t>
            </a:r>
            <a:r>
              <a:rPr lang="en-GB" dirty="0" err="1"/>
              <a:t>wylio</a:t>
            </a:r>
            <a:r>
              <a:rPr lang="en-GB" dirty="0"/>
              <a:t>, </a:t>
            </a:r>
            <a:r>
              <a:rPr lang="en-GB" dirty="0" err="1"/>
              <a:t>gwnewch</a:t>
            </a:r>
            <a:r>
              <a:rPr lang="en-GB" dirty="0"/>
              <a:t> </a:t>
            </a:r>
            <a:r>
              <a:rPr lang="en-GB" dirty="0" err="1"/>
              <a:t>nodyn</a:t>
            </a:r>
            <a:r>
              <a:rPr lang="en-GB" dirty="0"/>
              <a:t> o </a:t>
            </a:r>
            <a:r>
              <a:rPr lang="en-GB" dirty="0" err="1"/>
              <a:t>unrhyw</a:t>
            </a:r>
            <a:r>
              <a:rPr lang="en-GB" dirty="0"/>
              <a:t> </a:t>
            </a:r>
            <a:r>
              <a:rPr lang="en-GB" dirty="0" err="1"/>
              <a:t>fater</a:t>
            </a:r>
            <a:r>
              <a:rPr lang="en-GB" dirty="0"/>
              <a:t> </a:t>
            </a:r>
            <a:r>
              <a:rPr lang="en-GB" dirty="0" err="1"/>
              <a:t>allweddol</a:t>
            </a:r>
            <a:r>
              <a:rPr lang="en-GB" dirty="0"/>
              <a:t> </a:t>
            </a:r>
            <a:r>
              <a:rPr lang="en-GB" dirty="0" err="1"/>
              <a:t>rydych</a:t>
            </a:r>
            <a:r>
              <a:rPr lang="en-GB" dirty="0"/>
              <a:t> </a:t>
            </a:r>
            <a:r>
              <a:rPr lang="en-GB" dirty="0" err="1"/>
              <a:t>yn</a:t>
            </a:r>
            <a:r>
              <a:rPr lang="en-GB" dirty="0"/>
              <a:t> </a:t>
            </a:r>
            <a:r>
              <a:rPr lang="en-GB" dirty="0" err="1"/>
              <a:t>credu</a:t>
            </a:r>
            <a:r>
              <a:rPr lang="en-GB" dirty="0"/>
              <a:t> </a:t>
            </a:r>
            <a:r>
              <a:rPr lang="en-GB" dirty="0" err="1"/>
              <a:t>byddwn</a:t>
            </a:r>
            <a:r>
              <a:rPr lang="en-GB" dirty="0"/>
              <a:t> </a:t>
            </a:r>
            <a:r>
              <a:rPr lang="en-GB" dirty="0" err="1"/>
              <a:t>yn</a:t>
            </a:r>
            <a:r>
              <a:rPr lang="en-GB" dirty="0"/>
              <a:t> </a:t>
            </a:r>
            <a:r>
              <a:rPr lang="en-GB" dirty="0" err="1"/>
              <a:t>ystyried</a:t>
            </a:r>
            <a:r>
              <a:rPr lang="en-GB" dirty="0"/>
              <a:t> </a:t>
            </a:r>
            <a:r>
              <a:rPr lang="en-GB" dirty="0" err="1"/>
              <a:t>yn</a:t>
            </a:r>
            <a:r>
              <a:rPr lang="en-GB" dirty="0"/>
              <a:t> y </a:t>
            </a:r>
            <a:r>
              <a:rPr lang="en-GB" dirty="0" err="1"/>
              <a:t>modiwl</a:t>
            </a:r>
            <a:r>
              <a:rPr lang="en-GB" dirty="0"/>
              <a:t> </a:t>
            </a:r>
            <a:r>
              <a:rPr lang="en-GB" dirty="0" err="1"/>
              <a:t>yma</a:t>
            </a:r>
            <a:r>
              <a:rPr lang="en-GB" dirty="0"/>
              <a:t>. </a:t>
            </a:r>
          </a:p>
          <a:p>
            <a:pPr algn="ctr"/>
            <a:endParaRPr lang="en-GB" dirty="0"/>
          </a:p>
        </p:txBody>
      </p:sp>
      <p:sp>
        <p:nvSpPr>
          <p:cNvPr id="7" name="Cloud 6"/>
          <p:cNvSpPr/>
          <p:nvPr/>
        </p:nvSpPr>
        <p:spPr>
          <a:xfrm>
            <a:off x="5004048" y="2934072"/>
            <a:ext cx="3816424" cy="3387804"/>
          </a:xfrm>
          <a:prstGeom prst="cloud">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As you watch, make a note of any thing which you think may be a key issue explored in this module. </a:t>
            </a:r>
          </a:p>
        </p:txBody>
      </p:sp>
    </p:spTree>
    <p:extLst>
      <p:ext uri="{BB962C8B-B14F-4D97-AF65-F5344CB8AC3E}">
        <p14:creationId xmlns:p14="http://schemas.microsoft.com/office/powerpoint/2010/main" val="42690356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Tasg</a:t>
            </a:r>
            <a:r>
              <a:rPr lang="en-GB" i="1" dirty="0">
                <a:solidFill>
                  <a:schemeClr val="accent4">
                    <a:lumMod val="75000"/>
                  </a:schemeClr>
                </a:solidFill>
              </a:rPr>
              <a:t> </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Task </a:t>
            </a:r>
            <a:r>
              <a:rPr lang="en-GB" dirty="0"/>
              <a:t> </a:t>
            </a:r>
          </a:p>
        </p:txBody>
      </p:sp>
      <p:pic>
        <p:nvPicPr>
          <p:cNvPr id="1126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59832" y="1489368"/>
            <a:ext cx="3052010" cy="2337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3"/>
          <p:cNvSpPr>
            <a:spLocks noGrp="1"/>
          </p:cNvSpPr>
          <p:nvPr>
            <p:ph sz="half" idx="1"/>
          </p:nvPr>
        </p:nvSpPr>
        <p:spPr>
          <a:xfrm>
            <a:off x="457200" y="4005064"/>
            <a:ext cx="4038600" cy="2121099"/>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altLang="en-US" sz="3200" dirty="0" err="1">
                <a:ea typeface="ＭＳ Ｐゴシック" pitchFamily="34" charset="-128"/>
              </a:rPr>
              <a:t>Gyda</a:t>
            </a:r>
            <a:r>
              <a:rPr lang="en-GB" altLang="en-US" sz="3200" dirty="0">
                <a:ea typeface="ＭＳ Ｐゴシック" pitchFamily="34" charset="-128"/>
              </a:rPr>
              <a:t> </a:t>
            </a:r>
            <a:r>
              <a:rPr lang="en-GB" altLang="en-US" sz="3200" dirty="0" err="1">
                <a:ea typeface="ＭＳ Ｐゴシック" pitchFamily="34" charset="-128"/>
              </a:rPr>
              <a:t>phartner</a:t>
            </a:r>
            <a:endParaRPr lang="en-GB" altLang="en-US" sz="3200" dirty="0">
              <a:ea typeface="ＭＳ Ｐゴシック" pitchFamily="34" charset="-128"/>
            </a:endParaRPr>
          </a:p>
          <a:p>
            <a:pPr lvl="1"/>
            <a:r>
              <a:rPr lang="en-US" altLang="en-US" dirty="0" err="1">
                <a:ea typeface="ＭＳ Ｐゴシック" pitchFamily="34" charset="-128"/>
              </a:rPr>
              <a:t>Gwnewch</a:t>
            </a:r>
            <a:r>
              <a:rPr lang="en-US" altLang="en-US" dirty="0">
                <a:ea typeface="ＭＳ Ｐゴシック" pitchFamily="34" charset="-128"/>
              </a:rPr>
              <a:t> </a:t>
            </a:r>
            <a:r>
              <a:rPr lang="en-US" altLang="en-US" dirty="0" err="1">
                <a:ea typeface="ＭＳ Ｐゴシック" pitchFamily="34" charset="-128"/>
              </a:rPr>
              <a:t>rhestr</a:t>
            </a:r>
            <a:r>
              <a:rPr lang="en-US" altLang="en-US" dirty="0">
                <a:ea typeface="ＭＳ Ｐゴシック" pitchFamily="34" charset="-128"/>
              </a:rPr>
              <a:t> </a:t>
            </a:r>
            <a:r>
              <a:rPr lang="en-US" altLang="en-US" dirty="0" err="1">
                <a:ea typeface="ＭＳ Ｐゴシック" pitchFamily="34" charset="-128"/>
              </a:rPr>
              <a:t>o’r</a:t>
            </a:r>
            <a:r>
              <a:rPr lang="en-US" altLang="en-US" dirty="0">
                <a:ea typeface="ＭＳ Ｐゴシック" pitchFamily="34" charset="-128"/>
              </a:rPr>
              <a:t> </a:t>
            </a:r>
            <a:r>
              <a:rPr lang="en-US" altLang="en-US" dirty="0" err="1">
                <a:ea typeface="ＭＳ Ｐゴシック" pitchFamily="34" charset="-128"/>
              </a:rPr>
              <a:t>ffactorau</a:t>
            </a:r>
            <a:r>
              <a:rPr lang="en-US" altLang="en-US" dirty="0">
                <a:ea typeface="ＭＳ Ｐゴシック" pitchFamily="34" charset="-128"/>
              </a:rPr>
              <a:t> </a:t>
            </a:r>
            <a:r>
              <a:rPr lang="en-US" altLang="en-US" dirty="0" err="1">
                <a:ea typeface="ＭＳ Ｐゴシック" pitchFamily="34" charset="-128"/>
              </a:rPr>
              <a:t>sy’n</a:t>
            </a:r>
            <a:r>
              <a:rPr lang="en-US" altLang="en-US" dirty="0">
                <a:ea typeface="ＭＳ Ｐゴシック" pitchFamily="34" charset="-128"/>
              </a:rPr>
              <a:t> </a:t>
            </a:r>
            <a:r>
              <a:rPr lang="en-US" altLang="en-US" dirty="0" err="1">
                <a:ea typeface="ＭＳ Ｐゴシック" pitchFamily="34" charset="-128"/>
              </a:rPr>
              <a:t>cyfrannu</a:t>
            </a:r>
            <a:r>
              <a:rPr lang="en-US" altLang="en-US" dirty="0">
                <a:ea typeface="ＭＳ Ｐゴシック" pitchFamily="34" charset="-128"/>
              </a:rPr>
              <a:t> at </a:t>
            </a:r>
            <a:r>
              <a:rPr lang="en-US" altLang="en-US" dirty="0" err="1">
                <a:ea typeface="ＭＳ Ｐゴシック" pitchFamily="34" charset="-128"/>
              </a:rPr>
              <a:t>wneud</a:t>
            </a:r>
            <a:r>
              <a:rPr lang="en-US" altLang="en-US" dirty="0">
                <a:ea typeface="ＭＳ Ｐゴシック" pitchFamily="34" charset="-128"/>
              </a:rPr>
              <a:t> </a:t>
            </a:r>
            <a:r>
              <a:rPr lang="en-US" altLang="en-US" dirty="0" err="1">
                <a:ea typeface="ＭＳ Ｐゴシック" pitchFamily="34" charset="-128"/>
              </a:rPr>
              <a:t>plentyn</a:t>
            </a:r>
            <a:r>
              <a:rPr lang="en-US" altLang="en-US" dirty="0">
                <a:ea typeface="ＭＳ Ｐゴシック" pitchFamily="34" charset="-128"/>
              </a:rPr>
              <a:t> </a:t>
            </a:r>
            <a:r>
              <a:rPr lang="en-US" altLang="en-US" dirty="0" err="1">
                <a:ea typeface="ＭＳ Ｐゴシック" pitchFamily="34" charset="-128"/>
              </a:rPr>
              <a:t>yn</a:t>
            </a:r>
            <a:r>
              <a:rPr lang="en-US" altLang="en-US" dirty="0">
                <a:ea typeface="ＭＳ Ｐゴシック" pitchFamily="34" charset="-128"/>
              </a:rPr>
              <a:t> </a:t>
            </a:r>
            <a:r>
              <a:rPr lang="en-US" altLang="en-US" dirty="0" err="1">
                <a:ea typeface="ＭＳ Ｐゴシック" pitchFamily="34" charset="-128"/>
              </a:rPr>
              <a:t>ddysgwr</a:t>
            </a:r>
            <a:r>
              <a:rPr lang="en-US" altLang="en-US" dirty="0">
                <a:ea typeface="ＭＳ Ｐゴシック" pitchFamily="34" charset="-128"/>
              </a:rPr>
              <a:t> </a:t>
            </a:r>
            <a:r>
              <a:rPr lang="en-US" altLang="en-US" dirty="0" err="1">
                <a:ea typeface="ＭＳ Ｐゴシック" pitchFamily="34" charset="-128"/>
              </a:rPr>
              <a:t>dan</a:t>
            </a:r>
            <a:r>
              <a:rPr lang="en-US" altLang="en-US" dirty="0">
                <a:ea typeface="ＭＳ Ｐゴシック" pitchFamily="34" charset="-128"/>
              </a:rPr>
              <a:t> </a:t>
            </a:r>
            <a:r>
              <a:rPr lang="en-US" altLang="en-US" dirty="0" err="1">
                <a:ea typeface="ＭＳ Ｐゴシック" pitchFamily="34" charset="-128"/>
              </a:rPr>
              <a:t>anfantais</a:t>
            </a:r>
            <a:r>
              <a:rPr lang="en-US" altLang="en-US" dirty="0">
                <a:ea typeface="ＭＳ Ｐゴシック" pitchFamily="34" charset="-128"/>
              </a:rPr>
              <a:t>.</a:t>
            </a:r>
          </a:p>
          <a:p>
            <a:endParaRPr lang="en-GB" dirty="0"/>
          </a:p>
        </p:txBody>
      </p:sp>
      <p:sp>
        <p:nvSpPr>
          <p:cNvPr id="5" name="Content Placeholder 4"/>
          <p:cNvSpPr>
            <a:spLocks noGrp="1"/>
          </p:cNvSpPr>
          <p:nvPr>
            <p:ph sz="half" idx="2"/>
          </p:nvPr>
        </p:nvSpPr>
        <p:spPr>
          <a:xfrm>
            <a:off x="4648200" y="4005064"/>
            <a:ext cx="4038600" cy="2121099"/>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pPr>
              <a:defRPr/>
            </a:pPr>
            <a:r>
              <a:rPr lang="en-GB" altLang="en-US" sz="3200" i="1" dirty="0">
                <a:ea typeface="ＭＳ Ｐゴシック" panose="020B0600070205080204" pitchFamily="34" charset="-128"/>
              </a:rPr>
              <a:t>With a partner </a:t>
            </a:r>
          </a:p>
          <a:p>
            <a:pPr lvl="1">
              <a:defRPr/>
            </a:pPr>
            <a:r>
              <a:rPr lang="en-GB" altLang="en-US" sz="2800" i="1" dirty="0">
                <a:ea typeface="ＭＳ Ｐゴシック" panose="020B0600070205080204" pitchFamily="34" charset="-128"/>
              </a:rPr>
              <a:t>List issues that can contribute to a child being a ‘disadvantaged learner’.</a:t>
            </a:r>
          </a:p>
          <a:p>
            <a:pPr marL="0" indent="0">
              <a:buNone/>
            </a:pPr>
            <a:endParaRPr lang="en-GB" dirty="0"/>
          </a:p>
        </p:txBody>
      </p:sp>
    </p:spTree>
    <p:extLst>
      <p:ext uri="{BB962C8B-B14F-4D97-AF65-F5344CB8AC3E}">
        <p14:creationId xmlns:p14="http://schemas.microsoft.com/office/powerpoint/2010/main" val="282293545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Perthyn</a:t>
            </a:r>
            <a:r>
              <a:rPr lang="en-GB" dirty="0" smtClean="0"/>
              <a:t/>
            </a:r>
            <a:br>
              <a:rPr lang="en-GB" dirty="0" smtClean="0"/>
            </a:br>
            <a:r>
              <a:rPr lang="en-GB" i="1" dirty="0" smtClean="0"/>
              <a:t>Belonging </a:t>
            </a:r>
            <a:endParaRPr lang="en-GB" i="1" dirty="0"/>
          </a:p>
        </p:txBody>
      </p:sp>
      <p:sp>
        <p:nvSpPr>
          <p:cNvPr id="3" name="Content Placeholder 2"/>
          <p:cNvSpPr>
            <a:spLocks noGrp="1"/>
          </p:cNvSpPr>
          <p:nvPr>
            <p:ph sz="half" idx="1"/>
          </p:nvPr>
        </p:nvSpPr>
        <p:spPr/>
        <p:txBody>
          <a:bodyPr/>
          <a:lstStyle/>
          <a:p>
            <a:r>
              <a:rPr lang="en-GB" dirty="0" smtClean="0"/>
              <a:t>Beth </a:t>
            </a:r>
            <a:r>
              <a:rPr lang="en-GB" dirty="0" err="1" smtClean="0"/>
              <a:t>yw</a:t>
            </a:r>
            <a:r>
              <a:rPr lang="en-GB" dirty="0" smtClean="0"/>
              <a:t> </a:t>
            </a:r>
            <a:r>
              <a:rPr lang="en-GB" dirty="0" err="1" smtClean="0"/>
              <a:t>ystyr</a:t>
            </a:r>
            <a:r>
              <a:rPr lang="en-GB" dirty="0" smtClean="0"/>
              <a:t> ‘</a:t>
            </a:r>
            <a:r>
              <a:rPr lang="en-GB" dirty="0" err="1" smtClean="0"/>
              <a:t>perthyn</a:t>
            </a:r>
            <a:r>
              <a:rPr lang="en-GB" dirty="0" smtClean="0"/>
              <a:t>’ </a:t>
            </a:r>
            <a:r>
              <a:rPr lang="en-GB" dirty="0" err="1" smtClean="0"/>
              <a:t>i</a:t>
            </a:r>
            <a:r>
              <a:rPr lang="en-GB" dirty="0" smtClean="0"/>
              <a:t> </a:t>
            </a:r>
            <a:r>
              <a:rPr lang="en-GB" dirty="0" err="1" smtClean="0"/>
              <a:t>gymdeithas</a:t>
            </a:r>
            <a:r>
              <a:rPr lang="en-GB" dirty="0" smtClean="0"/>
              <a:t>? </a:t>
            </a:r>
          </a:p>
          <a:p>
            <a:r>
              <a:rPr lang="en-GB" dirty="0" smtClean="0"/>
              <a:t>Beth </a:t>
            </a:r>
            <a:r>
              <a:rPr lang="en-GB" dirty="0" err="1" smtClean="0"/>
              <a:t>mae</a:t>
            </a:r>
            <a:r>
              <a:rPr lang="en-GB" dirty="0" smtClean="0"/>
              <a:t> </a:t>
            </a:r>
            <a:r>
              <a:rPr lang="en-GB" dirty="0" err="1" smtClean="0"/>
              <a:t>perthyn</a:t>
            </a:r>
            <a:r>
              <a:rPr lang="en-GB" dirty="0" smtClean="0"/>
              <a:t>:</a:t>
            </a:r>
            <a:endParaRPr lang="en-GB" dirty="0"/>
          </a:p>
          <a:p>
            <a:pPr lvl="1"/>
            <a:r>
              <a:rPr lang="en-GB" dirty="0" err="1" smtClean="0"/>
              <a:t>Yn</a:t>
            </a:r>
            <a:r>
              <a:rPr lang="en-GB" dirty="0" smtClean="0"/>
              <a:t> </a:t>
            </a:r>
            <a:r>
              <a:rPr lang="en-GB" dirty="0" err="1" smtClean="0"/>
              <a:t>teimlo</a:t>
            </a:r>
            <a:r>
              <a:rPr lang="en-GB" dirty="0" smtClean="0"/>
              <a:t> </a:t>
            </a:r>
            <a:r>
              <a:rPr lang="en-GB" dirty="0" err="1" smtClean="0"/>
              <a:t>fel</a:t>
            </a:r>
            <a:r>
              <a:rPr lang="en-GB" dirty="0" smtClean="0"/>
              <a:t>?</a:t>
            </a:r>
          </a:p>
          <a:p>
            <a:pPr lvl="1"/>
            <a:r>
              <a:rPr lang="en-GB" dirty="0" err="1" smtClean="0"/>
              <a:t>Yn</a:t>
            </a:r>
            <a:r>
              <a:rPr lang="en-GB" dirty="0" smtClean="0"/>
              <a:t> </a:t>
            </a:r>
            <a:r>
              <a:rPr lang="en-GB" dirty="0" err="1" smtClean="0"/>
              <a:t>edrych</a:t>
            </a:r>
            <a:r>
              <a:rPr lang="en-GB" dirty="0" smtClean="0"/>
              <a:t> </a:t>
            </a:r>
            <a:r>
              <a:rPr lang="en-GB" dirty="0" err="1" smtClean="0"/>
              <a:t>fel</a:t>
            </a:r>
            <a:r>
              <a:rPr lang="en-GB" dirty="0" smtClean="0"/>
              <a:t>? </a:t>
            </a:r>
          </a:p>
          <a:p>
            <a:r>
              <a:rPr lang="en-GB" dirty="0" smtClean="0"/>
              <a:t>Beth all </a:t>
            </a:r>
            <a:r>
              <a:rPr lang="en-GB" dirty="0" err="1" smtClean="0"/>
              <a:t>ddigwydd</a:t>
            </a:r>
            <a:r>
              <a:rPr lang="en-GB" dirty="0" smtClean="0"/>
              <a:t> pan </a:t>
            </a:r>
            <a:r>
              <a:rPr lang="en-GB" dirty="0" err="1" smtClean="0"/>
              <a:t>nad</a:t>
            </a:r>
            <a:r>
              <a:rPr lang="en-GB" dirty="0" smtClean="0"/>
              <a:t> </a:t>
            </a:r>
            <a:r>
              <a:rPr lang="en-GB" dirty="0" err="1" smtClean="0"/>
              <a:t>yw</a:t>
            </a:r>
            <a:r>
              <a:rPr lang="en-GB" dirty="0" smtClean="0"/>
              <a:t> person </a:t>
            </a:r>
            <a:r>
              <a:rPr lang="en-GB" dirty="0" err="1" smtClean="0"/>
              <a:t>yn</a:t>
            </a:r>
            <a:r>
              <a:rPr lang="en-GB" dirty="0" smtClean="0"/>
              <a:t> </a:t>
            </a:r>
            <a:r>
              <a:rPr lang="en-GB" dirty="0" err="1" smtClean="0"/>
              <a:t>teimlo</a:t>
            </a:r>
            <a:r>
              <a:rPr lang="en-GB" dirty="0" smtClean="0"/>
              <a:t> </a:t>
            </a:r>
            <a:r>
              <a:rPr lang="en-GB" dirty="0" err="1" smtClean="0"/>
              <a:t>ei</a:t>
            </a:r>
            <a:r>
              <a:rPr lang="en-GB" dirty="0" smtClean="0"/>
              <a:t> f/</a:t>
            </a:r>
            <a:r>
              <a:rPr lang="en-GB" dirty="0" err="1" smtClean="0"/>
              <a:t>bod</a:t>
            </a:r>
            <a:r>
              <a:rPr lang="en-GB" dirty="0" smtClean="0"/>
              <a:t> </a:t>
            </a:r>
            <a:r>
              <a:rPr lang="en-GB" dirty="0" err="1" smtClean="0"/>
              <a:t>nhw’n</a:t>
            </a:r>
            <a:r>
              <a:rPr lang="en-GB" dirty="0" smtClean="0"/>
              <a:t> ‘</a:t>
            </a:r>
            <a:r>
              <a:rPr lang="en-GB" dirty="0" err="1" smtClean="0"/>
              <a:t>perthyn</a:t>
            </a:r>
            <a:r>
              <a:rPr lang="en-GB" dirty="0" smtClean="0"/>
              <a:t>’? </a:t>
            </a:r>
          </a:p>
        </p:txBody>
      </p:sp>
      <p:sp>
        <p:nvSpPr>
          <p:cNvPr id="4" name="Content Placeholder 3"/>
          <p:cNvSpPr>
            <a:spLocks noGrp="1"/>
          </p:cNvSpPr>
          <p:nvPr>
            <p:ph sz="half" idx="2"/>
          </p:nvPr>
        </p:nvSpPr>
        <p:spPr/>
        <p:txBody>
          <a:bodyPr/>
          <a:lstStyle/>
          <a:p>
            <a:r>
              <a:rPr lang="en-GB" i="1" dirty="0" smtClean="0"/>
              <a:t>What does it mean to ‘belong’ to society? </a:t>
            </a:r>
          </a:p>
          <a:p>
            <a:r>
              <a:rPr lang="en-GB" i="1" dirty="0" smtClean="0"/>
              <a:t>What does it:</a:t>
            </a:r>
          </a:p>
          <a:p>
            <a:pPr lvl="1"/>
            <a:r>
              <a:rPr lang="en-GB" i="1" dirty="0" smtClean="0"/>
              <a:t>Feel like to belong?</a:t>
            </a:r>
          </a:p>
          <a:p>
            <a:pPr lvl="1"/>
            <a:r>
              <a:rPr lang="en-GB" i="1" dirty="0" smtClean="0"/>
              <a:t>Look like in practice?</a:t>
            </a:r>
          </a:p>
          <a:p>
            <a:r>
              <a:rPr lang="en-GB" i="1" dirty="0" smtClean="0"/>
              <a:t>What can happen if someone feels like they don’t ‘belong’ in society? </a:t>
            </a:r>
          </a:p>
        </p:txBody>
      </p:sp>
    </p:spTree>
    <p:extLst>
      <p:ext uri="{BB962C8B-B14F-4D97-AF65-F5344CB8AC3E}">
        <p14:creationId xmlns:p14="http://schemas.microsoft.com/office/powerpoint/2010/main" val="31156298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Eithrio</a:t>
            </a:r>
            <a:r>
              <a:rPr lang="en-GB" dirty="0" smtClean="0"/>
              <a:t> </a:t>
            </a:r>
            <a:r>
              <a:rPr lang="en-GB" dirty="0" err="1" smtClean="0"/>
              <a:t>Cymdeithasol</a:t>
            </a:r>
            <a:r>
              <a:rPr lang="en-GB" dirty="0" smtClean="0"/>
              <a:t>/Social Exclusion </a:t>
            </a:r>
            <a:endParaRPr lang="en-GB" dirty="0"/>
          </a:p>
        </p:txBody>
      </p:sp>
      <p:sp>
        <p:nvSpPr>
          <p:cNvPr id="5" name="Rounded Rectangle 4"/>
          <p:cNvSpPr/>
          <p:nvPr/>
        </p:nvSpPr>
        <p:spPr>
          <a:xfrm>
            <a:off x="497834" y="3645024"/>
            <a:ext cx="8424936" cy="208823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smtClean="0"/>
              <a:t>‘Social exclusion is a complex and multi-dimensional process. It involves the lack or denial of resources, rights, goods and services, and the inability to participate in the normal relationships and activities, available to the majority of people in a society, whether in economic, social, cultural or political arenas. It affects both the quality of life of individuals and the equity and cohesion of society as a whole.’ </a:t>
            </a:r>
          </a:p>
          <a:p>
            <a:pPr algn="r"/>
            <a:r>
              <a:rPr lang="en-GB" dirty="0" err="1" smtClean="0"/>
              <a:t>Levitas</a:t>
            </a:r>
            <a:r>
              <a:rPr lang="en-GB" dirty="0" smtClean="0"/>
              <a:t> et al, 2007 </a:t>
            </a:r>
            <a:endParaRPr lang="en-GB" dirty="0"/>
          </a:p>
        </p:txBody>
      </p:sp>
      <p:sp>
        <p:nvSpPr>
          <p:cNvPr id="6" name="Rounded Rectangle 5"/>
          <p:cNvSpPr/>
          <p:nvPr/>
        </p:nvSpPr>
        <p:spPr>
          <a:xfrm>
            <a:off x="497834" y="1844824"/>
            <a:ext cx="8280920" cy="144016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r>
              <a:rPr lang="en-GB" altLang="en-US" b="1" i="1" dirty="0" smtClean="0">
                <a:ea typeface="ＭＳ Ｐゴシック" pitchFamily="34" charset="-128"/>
              </a:rPr>
              <a:t>‘A process that deprives individuals and families, groups and neighbourhoods of the resources required for participation in the social, economic and political activity of society as a whole.’ </a:t>
            </a:r>
          </a:p>
          <a:p>
            <a:pPr algn="r"/>
            <a:r>
              <a:rPr lang="en-GB" altLang="en-US" dirty="0" smtClean="0">
                <a:ea typeface="ＭＳ Ｐゴシック" pitchFamily="34" charset="-128"/>
              </a:rPr>
              <a:t>(Pierson, 2005:7)</a:t>
            </a:r>
          </a:p>
        </p:txBody>
      </p:sp>
    </p:spTree>
    <p:extLst>
      <p:ext uri="{BB962C8B-B14F-4D97-AF65-F5344CB8AC3E}">
        <p14:creationId xmlns:p14="http://schemas.microsoft.com/office/powerpoint/2010/main" val="413455583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Astudiaeth</a:t>
            </a:r>
            <a:r>
              <a:rPr lang="en-GB" dirty="0" smtClean="0"/>
              <a:t> </a:t>
            </a:r>
            <a:r>
              <a:rPr lang="en-GB" dirty="0" err="1" smtClean="0"/>
              <a:t>Achos</a:t>
            </a:r>
            <a:r>
              <a:rPr lang="en-GB" dirty="0" smtClean="0"/>
              <a:t> </a:t>
            </a:r>
            <a:r>
              <a:rPr lang="en-GB" dirty="0" err="1" smtClean="0"/>
              <a:t>Fideo</a:t>
            </a:r>
            <a:r>
              <a:rPr lang="en-GB" dirty="0" smtClean="0"/>
              <a:t/>
            </a:r>
            <a:br>
              <a:rPr lang="en-GB" dirty="0" smtClean="0"/>
            </a:br>
            <a:r>
              <a:rPr lang="en-GB" dirty="0" smtClean="0"/>
              <a:t>Video Case Studies </a:t>
            </a:r>
            <a:endParaRPr lang="en-GB" dirty="0"/>
          </a:p>
        </p:txBody>
      </p:sp>
      <p:sp>
        <p:nvSpPr>
          <p:cNvPr id="4" name="Content Placeholder 3"/>
          <p:cNvSpPr>
            <a:spLocks noGrp="1"/>
          </p:cNvSpPr>
          <p:nvPr>
            <p:ph idx="1"/>
          </p:nvPr>
        </p:nvSpPr>
        <p:spPr/>
        <p:txBody>
          <a:bodyPr>
            <a:normAutofit/>
          </a:bodyPr>
          <a:lstStyle/>
          <a:p>
            <a:r>
              <a:rPr lang="en-GB" dirty="0" err="1" smtClean="0">
                <a:hlinkClick r:id="rId2"/>
              </a:rPr>
              <a:t>Stori</a:t>
            </a:r>
            <a:r>
              <a:rPr lang="en-GB" dirty="0" smtClean="0">
                <a:hlinkClick r:id="rId2"/>
              </a:rPr>
              <a:t> Angela’s story </a:t>
            </a:r>
            <a:endParaRPr lang="en-GB" dirty="0" smtClean="0"/>
          </a:p>
          <a:p>
            <a:endParaRPr lang="en-GB" dirty="0">
              <a:hlinkClick r:id="rId3"/>
            </a:endParaRPr>
          </a:p>
          <a:p>
            <a:r>
              <a:rPr lang="en-GB" dirty="0" err="1" smtClean="0">
                <a:hlinkClick r:id="rId3"/>
              </a:rPr>
              <a:t>Stori</a:t>
            </a:r>
            <a:r>
              <a:rPr lang="en-GB" dirty="0" smtClean="0">
                <a:hlinkClick r:id="rId3"/>
              </a:rPr>
              <a:t> Bea and Mo’s Story</a:t>
            </a:r>
            <a:endParaRPr lang="en-GB" dirty="0" smtClean="0"/>
          </a:p>
          <a:p>
            <a:endParaRPr lang="en-GB" dirty="0"/>
          </a:p>
          <a:p>
            <a:r>
              <a:rPr lang="en-GB" dirty="0">
                <a:hlinkClick r:id="rId4"/>
              </a:rPr>
              <a:t>https://</a:t>
            </a:r>
            <a:r>
              <a:rPr lang="en-GB" dirty="0" smtClean="0">
                <a:hlinkClick r:id="rId4"/>
              </a:rPr>
              <a:t>www.youtube.com/watch?v=cy7jkjTSngs&amp;index=4&amp;list=PLA95FYZrqkdHuWTCcrSRsSrwPLi1awWv8</a:t>
            </a:r>
            <a:r>
              <a:rPr lang="en-GB" dirty="0" smtClean="0"/>
              <a:t>  </a:t>
            </a:r>
            <a:endParaRPr lang="en-GB" dirty="0"/>
          </a:p>
        </p:txBody>
      </p:sp>
    </p:spTree>
    <p:extLst>
      <p:ext uri="{BB962C8B-B14F-4D97-AF65-F5344CB8AC3E}">
        <p14:creationId xmlns:p14="http://schemas.microsoft.com/office/powerpoint/2010/main" val="26380717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Tasg</a:t>
            </a:r>
            <a:r>
              <a:rPr lang="en-GB" dirty="0" smtClean="0"/>
              <a:t/>
            </a:r>
            <a:br>
              <a:rPr lang="en-GB" dirty="0" smtClean="0"/>
            </a:br>
            <a:r>
              <a:rPr lang="en-GB" i="1" dirty="0" smtClean="0"/>
              <a:t>Task</a:t>
            </a:r>
            <a:r>
              <a:rPr lang="en-GB" dirty="0" smtClean="0"/>
              <a:t> </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err="1" smtClean="0"/>
              <a:t>Adfyfyriwch</a:t>
            </a:r>
            <a:r>
              <a:rPr lang="en-GB" dirty="0" smtClean="0"/>
              <a:t> </a:t>
            </a:r>
            <a:r>
              <a:rPr lang="en-GB" dirty="0" err="1" smtClean="0"/>
              <a:t>ar</a:t>
            </a:r>
            <a:r>
              <a:rPr lang="en-GB" dirty="0" smtClean="0"/>
              <a:t> y </a:t>
            </a:r>
            <a:r>
              <a:rPr lang="en-GB" dirty="0" err="1" smtClean="0"/>
              <a:t>diffiniadau</a:t>
            </a:r>
            <a:r>
              <a:rPr lang="en-GB" dirty="0" smtClean="0"/>
              <a:t> o </a:t>
            </a:r>
            <a:r>
              <a:rPr lang="en-GB" dirty="0" err="1" smtClean="0"/>
              <a:t>eithrio</a:t>
            </a:r>
            <a:r>
              <a:rPr lang="en-GB" dirty="0" smtClean="0"/>
              <a:t> </a:t>
            </a:r>
            <a:r>
              <a:rPr lang="en-GB" dirty="0" err="1" smtClean="0"/>
              <a:t>cymdeithasol</a:t>
            </a:r>
            <a:r>
              <a:rPr lang="en-GB" dirty="0" smtClean="0"/>
              <a:t> a </a:t>
            </a:r>
            <a:r>
              <a:rPr lang="en-GB" dirty="0" err="1" smtClean="0"/>
              <a:t>drafodwyd</a:t>
            </a:r>
            <a:r>
              <a:rPr lang="en-GB" dirty="0" smtClean="0"/>
              <a:t>. </a:t>
            </a:r>
          </a:p>
          <a:p>
            <a:r>
              <a:rPr lang="en-GB" dirty="0" err="1" smtClean="0"/>
              <a:t>Ysgrifennwch</a:t>
            </a:r>
            <a:r>
              <a:rPr lang="en-GB" dirty="0" smtClean="0"/>
              <a:t> </a:t>
            </a:r>
            <a:r>
              <a:rPr lang="en-GB" dirty="0" err="1" smtClean="0"/>
              <a:t>restr</a:t>
            </a:r>
            <a:r>
              <a:rPr lang="en-GB" dirty="0" smtClean="0"/>
              <a:t> o </a:t>
            </a:r>
            <a:r>
              <a:rPr lang="en-GB" dirty="0" err="1" smtClean="0"/>
              <a:t>esiamplau</a:t>
            </a:r>
            <a:r>
              <a:rPr lang="en-GB" dirty="0" smtClean="0"/>
              <a:t> </a:t>
            </a:r>
            <a:r>
              <a:rPr lang="en-GB" dirty="0" err="1" smtClean="0"/>
              <a:t>ymarferol</a:t>
            </a:r>
            <a:r>
              <a:rPr lang="en-GB" dirty="0" smtClean="0"/>
              <a:t> o </a:t>
            </a:r>
            <a:r>
              <a:rPr lang="en-GB" dirty="0" err="1" smtClean="0"/>
              <a:t>eithrio</a:t>
            </a:r>
            <a:r>
              <a:rPr lang="en-GB" dirty="0" smtClean="0"/>
              <a:t> </a:t>
            </a:r>
            <a:r>
              <a:rPr lang="en-GB" dirty="0" err="1" smtClean="0"/>
              <a:t>cymdeithasol</a:t>
            </a:r>
            <a:r>
              <a:rPr lang="en-GB" dirty="0" smtClean="0"/>
              <a:t>. </a:t>
            </a:r>
            <a:r>
              <a:rPr lang="en-GB" dirty="0" err="1" smtClean="0"/>
              <a:t>Ystyriwch</a:t>
            </a:r>
            <a:r>
              <a:rPr lang="en-GB" dirty="0" smtClean="0"/>
              <a:t>:</a:t>
            </a:r>
          </a:p>
          <a:p>
            <a:pPr lvl="1"/>
            <a:r>
              <a:rPr lang="en-GB" dirty="0" err="1" smtClean="0"/>
              <a:t>Pwy</a:t>
            </a:r>
            <a:r>
              <a:rPr lang="en-GB" dirty="0" smtClean="0"/>
              <a:t> all </a:t>
            </a:r>
            <a:r>
              <a:rPr lang="en-GB" dirty="0" err="1" smtClean="0"/>
              <a:t>gael</a:t>
            </a:r>
            <a:r>
              <a:rPr lang="en-GB" dirty="0" smtClean="0"/>
              <a:t> </a:t>
            </a:r>
            <a:r>
              <a:rPr lang="en-GB" dirty="0" err="1" smtClean="0"/>
              <a:t>eu</a:t>
            </a:r>
            <a:r>
              <a:rPr lang="en-GB" dirty="0" smtClean="0"/>
              <a:t> </a:t>
            </a:r>
            <a:r>
              <a:rPr lang="en-GB" dirty="0" err="1" smtClean="0"/>
              <a:t>effeithio</a:t>
            </a:r>
            <a:r>
              <a:rPr lang="en-GB" dirty="0" smtClean="0"/>
              <a:t>?</a:t>
            </a:r>
          </a:p>
          <a:p>
            <a:pPr lvl="1"/>
            <a:r>
              <a:rPr lang="en-GB" dirty="0" smtClean="0"/>
              <a:t>Pam </a:t>
            </a:r>
            <a:r>
              <a:rPr lang="en-GB" dirty="0" err="1" smtClean="0"/>
              <a:t>mae</a:t>
            </a:r>
            <a:r>
              <a:rPr lang="en-GB" dirty="0" smtClean="0"/>
              <a:t> </a:t>
            </a:r>
            <a:r>
              <a:rPr lang="en-GB" dirty="0" err="1" smtClean="0"/>
              <a:t>nhw’n</a:t>
            </a:r>
            <a:r>
              <a:rPr lang="en-GB" dirty="0" smtClean="0"/>
              <a:t> </a:t>
            </a:r>
            <a:r>
              <a:rPr lang="en-GB" dirty="0" err="1" smtClean="0"/>
              <a:t>cael</a:t>
            </a:r>
            <a:r>
              <a:rPr lang="en-GB" dirty="0" smtClean="0"/>
              <a:t> </a:t>
            </a:r>
            <a:r>
              <a:rPr lang="en-GB" dirty="0" err="1" smtClean="0"/>
              <a:t>eu</a:t>
            </a:r>
            <a:r>
              <a:rPr lang="en-GB" dirty="0" smtClean="0"/>
              <a:t> </a:t>
            </a:r>
            <a:r>
              <a:rPr lang="en-GB" dirty="0" err="1" smtClean="0"/>
              <a:t>effeithio</a:t>
            </a:r>
            <a:r>
              <a:rPr lang="en-GB" dirty="0" smtClean="0"/>
              <a:t>?</a:t>
            </a:r>
          </a:p>
          <a:p>
            <a:pPr lvl="1"/>
            <a:r>
              <a:rPr lang="en-GB" dirty="0" err="1" smtClean="0"/>
              <a:t>Sut</a:t>
            </a:r>
            <a:r>
              <a:rPr lang="en-GB" dirty="0" smtClean="0"/>
              <a:t> </a:t>
            </a:r>
            <a:r>
              <a:rPr lang="en-GB" dirty="0" err="1" smtClean="0"/>
              <a:t>mae</a:t>
            </a:r>
            <a:r>
              <a:rPr lang="en-GB" dirty="0" smtClean="0"/>
              <a:t> </a:t>
            </a:r>
            <a:r>
              <a:rPr lang="en-GB" dirty="0" err="1" smtClean="0"/>
              <a:t>nhw</a:t>
            </a:r>
            <a:r>
              <a:rPr lang="en-GB" dirty="0" smtClean="0"/>
              <a: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a:t>
            </a:r>
            <a:r>
              <a:rPr lang="en-GB" dirty="0" err="1" smtClean="0"/>
              <a:t>effeithio</a:t>
            </a:r>
            <a:r>
              <a:rPr lang="en-GB" dirty="0" smtClean="0"/>
              <a:t>? </a:t>
            </a:r>
            <a:endParaRPr lang="en-GB" dirty="0"/>
          </a:p>
        </p:txBody>
      </p:sp>
      <p:sp>
        <p:nvSpPr>
          <p:cNvPr id="4" name="Content Placeholder 3"/>
          <p:cNvSpPr>
            <a:spLocks noGrp="1"/>
          </p:cNvSpPr>
          <p:nvPr>
            <p:ph sz="half" idx="2"/>
          </p:nvPr>
        </p:nvSpPr>
        <p:spPr/>
        <p:txBody>
          <a:bodyPr>
            <a:normAutofit fontScale="92500" lnSpcReduction="20000"/>
          </a:bodyPr>
          <a:lstStyle/>
          <a:p>
            <a:r>
              <a:rPr lang="en-GB" i="1" dirty="0" smtClean="0"/>
              <a:t>Reflect on the definitions of social exclusion discussed. </a:t>
            </a:r>
          </a:p>
          <a:p>
            <a:r>
              <a:rPr lang="en-GB" i="1" dirty="0" smtClean="0"/>
              <a:t>Write a list of examples of what social exclusion might look like in practice. Consider:</a:t>
            </a:r>
          </a:p>
          <a:p>
            <a:pPr lvl="1"/>
            <a:r>
              <a:rPr lang="en-GB" i="1" dirty="0" smtClean="0"/>
              <a:t>Who might be affected? </a:t>
            </a:r>
          </a:p>
          <a:p>
            <a:pPr lvl="1"/>
            <a:r>
              <a:rPr lang="en-GB" i="1" dirty="0" smtClean="0"/>
              <a:t>Why are they affected?</a:t>
            </a:r>
          </a:p>
          <a:p>
            <a:pPr lvl="1"/>
            <a:r>
              <a:rPr lang="en-GB" i="1" dirty="0" smtClean="0"/>
              <a:t>How are they affected? </a:t>
            </a:r>
            <a:endParaRPr lang="en-GB" i="1" dirty="0"/>
          </a:p>
        </p:txBody>
      </p:sp>
    </p:spTree>
    <p:extLst>
      <p:ext uri="{BB962C8B-B14F-4D97-AF65-F5344CB8AC3E}">
        <p14:creationId xmlns:p14="http://schemas.microsoft.com/office/powerpoint/2010/main" val="363383203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hlinkClick r:id="rId3"/>
              </a:rPr>
              <a:t>Eithrio</a:t>
            </a:r>
            <a:r>
              <a:rPr lang="en-GB" dirty="0" smtClean="0">
                <a:hlinkClick r:id="rId3"/>
              </a:rPr>
              <a:t> a </a:t>
            </a:r>
            <a:r>
              <a:rPr lang="en-GB" dirty="0" err="1" smtClean="0">
                <a:hlinkClick r:id="rId3"/>
              </a:rPr>
              <a:t>Thlodi</a:t>
            </a:r>
            <a:r>
              <a:rPr lang="en-GB" dirty="0" smtClean="0">
                <a:hlinkClick r:id="rId3"/>
              </a:rPr>
              <a:t/>
            </a:r>
            <a:br>
              <a:rPr lang="en-GB" dirty="0" smtClean="0">
                <a:hlinkClick r:id="rId3"/>
              </a:rPr>
            </a:br>
            <a:r>
              <a:rPr lang="en-GB" dirty="0" smtClean="0">
                <a:hlinkClick r:id="rId3"/>
              </a:rPr>
              <a:t>Exclusion and Poverty </a:t>
            </a:r>
            <a:endParaRPr lang="en-GB" dirty="0"/>
          </a:p>
        </p:txBody>
      </p:sp>
      <p:sp>
        <p:nvSpPr>
          <p:cNvPr id="3" name="Content Placeholder 2"/>
          <p:cNvSpPr>
            <a:spLocks noGrp="1"/>
          </p:cNvSpPr>
          <p:nvPr>
            <p:ph sz="half" idx="1"/>
          </p:nvPr>
        </p:nvSpPr>
        <p:spPr>
          <a:xfrm>
            <a:off x="457200" y="1600200"/>
            <a:ext cx="4038600" cy="4925144"/>
          </a:xfrm>
        </p:spPr>
        <p:txBody>
          <a:bodyPr>
            <a:normAutofit fontScale="92500"/>
          </a:bodyPr>
          <a:lstStyle/>
          <a:p>
            <a:r>
              <a:rPr lang="en-GB" dirty="0" smtClean="0"/>
              <a:t>Mae </a:t>
            </a:r>
            <a:r>
              <a:rPr lang="en-GB" dirty="0" err="1" smtClean="0"/>
              <a:t>cysylltiad</a:t>
            </a:r>
            <a:r>
              <a:rPr lang="en-GB" dirty="0" smtClean="0"/>
              <a:t> </a:t>
            </a:r>
            <a:r>
              <a:rPr lang="en-GB" dirty="0" err="1" smtClean="0"/>
              <a:t>rhwng</a:t>
            </a:r>
            <a:r>
              <a:rPr lang="en-GB" dirty="0" smtClean="0"/>
              <a:t> </a:t>
            </a:r>
            <a:r>
              <a:rPr lang="en-GB" dirty="0" err="1" smtClean="0"/>
              <a:t>tlodi</a:t>
            </a:r>
            <a:r>
              <a:rPr lang="en-GB" dirty="0" smtClean="0"/>
              <a:t> ac </a:t>
            </a:r>
            <a:r>
              <a:rPr lang="en-GB" dirty="0" err="1" smtClean="0"/>
              <a:t>eithrio</a:t>
            </a:r>
            <a:r>
              <a:rPr lang="en-GB" dirty="0" smtClean="0"/>
              <a:t>. </a:t>
            </a:r>
          </a:p>
          <a:p>
            <a:pPr marL="342900" lvl="1" indent="-342900">
              <a:buFont typeface="Arial" panose="020B0604020202020204" pitchFamily="34" charset="0"/>
              <a:buChar char="•"/>
            </a:pPr>
            <a:r>
              <a:rPr lang="en-GB" sz="1700" dirty="0" smtClean="0"/>
              <a:t>“Individuals, families and groups can be said to be in poverty when … their resources are so seriously below those commanded by the average individual or family that they are, in effect, excluded from ordinary living patterns, customs and activities” (Townsend, 1979)</a:t>
            </a:r>
          </a:p>
          <a:p>
            <a:r>
              <a:rPr lang="en-GB" dirty="0" err="1" smtClean="0"/>
              <a:t>Erbyn</a:t>
            </a:r>
            <a:r>
              <a:rPr lang="en-GB" dirty="0" smtClean="0"/>
              <a:t> </a:t>
            </a:r>
            <a:r>
              <a:rPr lang="en-GB" dirty="0" err="1" smtClean="0"/>
              <a:t>hyn</a:t>
            </a:r>
            <a:r>
              <a:rPr lang="en-GB" dirty="0" smtClean="0"/>
              <a:t>, </a:t>
            </a:r>
            <a:r>
              <a:rPr lang="en-GB" dirty="0" err="1" smtClean="0"/>
              <a:t>mae</a:t>
            </a:r>
            <a:r>
              <a:rPr lang="en-GB" dirty="0"/>
              <a:t> </a:t>
            </a:r>
            <a:r>
              <a:rPr lang="en-GB" dirty="0" smtClean="0"/>
              <a:t>‘</a:t>
            </a:r>
            <a:r>
              <a:rPr lang="en-GB" dirty="0" err="1" smtClean="0"/>
              <a:t>eithrio</a:t>
            </a:r>
            <a:r>
              <a:rPr lang="en-GB" dirty="0" smtClean="0"/>
              <a:t>’ </a:t>
            </a:r>
            <a:r>
              <a:rPr lang="en-GB" dirty="0" err="1" smtClean="0"/>
              <a:t>yn</a:t>
            </a:r>
            <a:r>
              <a:rPr lang="en-GB" dirty="0" smtClean="0"/>
              <a:t> </a:t>
            </a:r>
            <a:r>
              <a:rPr lang="en-GB" dirty="0" err="1" smtClean="0"/>
              <a:t>derm</a:t>
            </a:r>
            <a:r>
              <a:rPr lang="en-GB" dirty="0" smtClean="0"/>
              <a:t> </a:t>
            </a:r>
            <a:r>
              <a:rPr lang="en-GB" dirty="0" err="1" smtClean="0"/>
              <a:t>gydag</a:t>
            </a:r>
            <a:r>
              <a:rPr lang="en-GB" dirty="0" smtClean="0"/>
              <a:t> </a:t>
            </a:r>
            <a:r>
              <a:rPr lang="en-GB" dirty="0" err="1" smtClean="0"/>
              <a:t>ystyr</a:t>
            </a:r>
            <a:r>
              <a:rPr lang="en-GB" dirty="0" smtClean="0"/>
              <a:t> </a:t>
            </a:r>
            <a:r>
              <a:rPr lang="en-GB" dirty="0" err="1" smtClean="0"/>
              <a:t>mwy</a:t>
            </a:r>
            <a:r>
              <a:rPr lang="en-GB" dirty="0" smtClean="0"/>
              <a:t> </a:t>
            </a:r>
            <a:r>
              <a:rPr lang="en-GB" dirty="0" err="1" smtClean="0"/>
              <a:t>eang</a:t>
            </a:r>
            <a:r>
              <a:rPr lang="en-GB" dirty="0" smtClean="0"/>
              <a:t>. </a:t>
            </a:r>
            <a:r>
              <a:rPr lang="en-GB" dirty="0" err="1" smtClean="0"/>
              <a:t>Er</a:t>
            </a:r>
            <a:r>
              <a:rPr lang="en-GB" dirty="0" smtClean="0"/>
              <a:t> </a:t>
            </a:r>
            <a:r>
              <a:rPr lang="en-GB" dirty="0" err="1" smtClean="0"/>
              <a:t>hyn</a:t>
            </a:r>
            <a:r>
              <a:rPr lang="en-GB" dirty="0" smtClean="0"/>
              <a:t>, </a:t>
            </a:r>
            <a:r>
              <a:rPr lang="en-GB" dirty="0" err="1" smtClean="0"/>
              <a:t>mae’n</a:t>
            </a:r>
            <a:r>
              <a:rPr lang="en-GB" dirty="0" smtClean="0"/>
              <a:t> </a:t>
            </a:r>
            <a:r>
              <a:rPr lang="en-GB" dirty="0" err="1" smtClean="0"/>
              <a:t>anodd</a:t>
            </a:r>
            <a:r>
              <a:rPr lang="en-GB" dirty="0"/>
              <a:t> </a:t>
            </a:r>
            <a:r>
              <a:rPr lang="en-GB" dirty="0" err="1" smtClean="0"/>
              <a:t>gwahanu’r</a:t>
            </a:r>
            <a:r>
              <a:rPr lang="en-GB" dirty="0" smtClean="0"/>
              <a:t> </a:t>
            </a:r>
            <a:r>
              <a:rPr lang="en-GB" dirty="0" err="1" smtClean="0"/>
              <a:t>termau</a:t>
            </a:r>
            <a:r>
              <a:rPr lang="en-GB" dirty="0" smtClean="0"/>
              <a:t>.</a:t>
            </a:r>
          </a:p>
          <a:p>
            <a:pPr>
              <a:buNone/>
            </a:pPr>
            <a:r>
              <a:rPr lang="en-GB" sz="1700" dirty="0" smtClean="0"/>
              <a:t>	(</a:t>
            </a:r>
            <a:r>
              <a:rPr lang="en-GB" sz="1700" dirty="0" err="1" smtClean="0"/>
              <a:t>Levitas</a:t>
            </a:r>
            <a:r>
              <a:rPr lang="en-GB" sz="1700" dirty="0" smtClean="0"/>
              <a:t> et al, 2006) </a:t>
            </a:r>
            <a:endParaRPr lang="en-GB" sz="1700" dirty="0"/>
          </a:p>
        </p:txBody>
      </p:sp>
      <p:sp>
        <p:nvSpPr>
          <p:cNvPr id="4" name="Content Placeholder 3"/>
          <p:cNvSpPr>
            <a:spLocks noGrp="1"/>
          </p:cNvSpPr>
          <p:nvPr>
            <p:ph sz="half" idx="2"/>
          </p:nvPr>
        </p:nvSpPr>
        <p:spPr>
          <a:xfrm>
            <a:off x="4648200" y="1600200"/>
            <a:ext cx="4038600" cy="4997152"/>
          </a:xfrm>
        </p:spPr>
        <p:txBody>
          <a:bodyPr>
            <a:normAutofit fontScale="92500"/>
          </a:bodyPr>
          <a:lstStyle/>
          <a:p>
            <a:r>
              <a:rPr lang="en-GB" i="1" dirty="0" smtClean="0"/>
              <a:t>Early researchers identified a clear link between poverty and exclusion: </a:t>
            </a:r>
          </a:p>
          <a:p>
            <a:pPr lvl="1"/>
            <a:r>
              <a:rPr lang="en-GB" sz="1400" i="1" dirty="0" smtClean="0"/>
              <a:t>“Individuals, families and groups can be said to be in poverty when … their resources are so seriously below those commanded by the average individual or family that they are, in effect, excluded from ordinary living patterns, customs and activities” (Townsend, 1979)</a:t>
            </a:r>
            <a:endParaRPr lang="en-GB" sz="1400" i="1" dirty="0"/>
          </a:p>
          <a:p>
            <a:r>
              <a:rPr lang="en-GB" i="1" dirty="0" smtClean="0"/>
              <a:t>Generally, it is now considered to be a wider term – though it is difficult to separate the two terms. </a:t>
            </a:r>
            <a:r>
              <a:rPr lang="en-GB" sz="1900" i="1" dirty="0" smtClean="0"/>
              <a:t>(</a:t>
            </a:r>
            <a:r>
              <a:rPr lang="en-GB" sz="1900" i="1" dirty="0" err="1" smtClean="0"/>
              <a:t>Levitas</a:t>
            </a:r>
            <a:r>
              <a:rPr lang="en-GB" sz="1900" i="1" dirty="0" smtClean="0"/>
              <a:t> et al, 2006). </a:t>
            </a:r>
          </a:p>
        </p:txBody>
      </p:sp>
    </p:spTree>
    <p:extLst>
      <p:ext uri="{BB962C8B-B14F-4D97-AF65-F5344CB8AC3E}">
        <p14:creationId xmlns:p14="http://schemas.microsoft.com/office/powerpoint/2010/main" val="16837170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67544" y="116632"/>
            <a:ext cx="8229600" cy="1143000"/>
          </a:xfrm>
        </p:spPr>
        <p:txBody>
          <a:bodyPr rtlCol="0">
            <a:noAutofit/>
          </a:bodyPr>
          <a:lstStyle/>
          <a:p>
            <a:pPr eaLnBrk="1" fontAlgn="auto" hangingPunct="1">
              <a:spcAft>
                <a:spcPts val="0"/>
              </a:spcAft>
              <a:defRPr/>
            </a:pPr>
            <a:r>
              <a:rPr lang="en-GB" sz="4000" dirty="0" err="1" smtClean="0"/>
              <a:t>Dimensiwn</a:t>
            </a:r>
            <a:r>
              <a:rPr lang="en-GB" sz="4000" dirty="0" smtClean="0">
                <a:effectLst/>
                <a:ea typeface="+mj-ea"/>
                <a:cs typeface="+mj-cs"/>
              </a:rPr>
              <a:t> </a:t>
            </a:r>
            <a:r>
              <a:rPr lang="en-GB" sz="4000" dirty="0" err="1" smtClean="0">
                <a:effectLst/>
                <a:ea typeface="+mj-ea"/>
                <a:cs typeface="+mj-cs"/>
              </a:rPr>
              <a:t>Economaidd</a:t>
            </a:r>
            <a:r>
              <a:rPr lang="en-GB" sz="4000" dirty="0" smtClean="0">
                <a:effectLst/>
                <a:ea typeface="+mj-ea"/>
                <a:cs typeface="+mj-cs"/>
              </a:rPr>
              <a:t/>
            </a:r>
            <a:br>
              <a:rPr lang="en-GB" sz="4000" dirty="0" smtClean="0">
                <a:effectLst/>
                <a:ea typeface="+mj-ea"/>
                <a:cs typeface="+mj-cs"/>
              </a:rPr>
            </a:br>
            <a:r>
              <a:rPr lang="en-GB" sz="4000" i="1" dirty="0" smtClean="0">
                <a:effectLst/>
                <a:ea typeface="+mj-ea"/>
                <a:cs typeface="+mj-cs"/>
              </a:rPr>
              <a:t>Economic Dimension</a:t>
            </a:r>
            <a:endParaRPr lang="en-GB" sz="4000" i="1" dirty="0">
              <a:effectLst/>
              <a:ea typeface="+mj-ea"/>
              <a:cs typeface="+mj-cs"/>
            </a:endParaRPr>
          </a:p>
        </p:txBody>
      </p:sp>
      <p:sp>
        <p:nvSpPr>
          <p:cNvPr id="12290" name="Rectangle 3"/>
          <p:cNvSpPr>
            <a:spLocks noGrp="1" noChangeArrowheads="1"/>
          </p:cNvSpPr>
          <p:nvPr>
            <p:ph sz="half" idx="1"/>
          </p:nvPr>
        </p:nvSpPr>
        <p:spPr/>
        <p:txBody>
          <a:bodyPr/>
          <a:lstStyle/>
          <a:p>
            <a:pPr eaLnBrk="1" hangingPunct="1"/>
            <a:r>
              <a:rPr lang="en-GB" altLang="en-US" sz="3200" dirty="0" err="1" smtClean="0">
                <a:ea typeface="ＭＳ Ｐゴシック" pitchFamily="34" charset="-128"/>
              </a:rPr>
              <a:t>Diweithdra</a:t>
            </a:r>
            <a:r>
              <a:rPr lang="en-GB" altLang="en-US" sz="3200" dirty="0" smtClean="0">
                <a:ea typeface="ＭＳ Ｐゴシック" pitchFamily="34" charset="-128"/>
              </a:rPr>
              <a:t> </a:t>
            </a:r>
            <a:r>
              <a:rPr lang="en-GB" altLang="en-US" sz="3200" dirty="0" err="1" smtClean="0">
                <a:ea typeface="ＭＳ Ｐゴシック" pitchFamily="34" charset="-128"/>
              </a:rPr>
              <a:t>tymor</a:t>
            </a:r>
            <a:r>
              <a:rPr lang="en-GB" altLang="en-US" sz="3200" dirty="0" smtClean="0">
                <a:ea typeface="ＭＳ Ｐゴシック" pitchFamily="34" charset="-128"/>
              </a:rPr>
              <a:t> </a:t>
            </a:r>
            <a:r>
              <a:rPr lang="en-GB" altLang="en-US" sz="3200" dirty="0" err="1" smtClean="0">
                <a:ea typeface="ＭＳ Ｐゴシック" pitchFamily="34" charset="-128"/>
              </a:rPr>
              <a:t>hir</a:t>
            </a:r>
            <a:endParaRPr lang="en-GB" altLang="en-US" sz="3200" dirty="0" smtClean="0">
              <a:ea typeface="ＭＳ Ｐゴシック" pitchFamily="34" charset="-128"/>
            </a:endParaRPr>
          </a:p>
          <a:p>
            <a:pPr eaLnBrk="1" hangingPunct="1"/>
            <a:r>
              <a:rPr lang="en-GB" altLang="en-US" sz="3200" dirty="0" err="1" smtClean="0">
                <a:ea typeface="ＭＳ Ｐゴシック" pitchFamily="34" charset="-128"/>
              </a:rPr>
              <a:t>Ansicrwydd</a:t>
            </a:r>
            <a:r>
              <a:rPr lang="en-GB" altLang="en-US" sz="3200" dirty="0" smtClean="0">
                <a:ea typeface="ＭＳ Ｐゴシック" pitchFamily="34" charset="-128"/>
              </a:rPr>
              <a:t> </a:t>
            </a:r>
            <a:r>
              <a:rPr lang="en-GB" altLang="en-US" sz="3200" dirty="0" err="1" smtClean="0">
                <a:ea typeface="ＭＳ Ｐゴシック" pitchFamily="34" charset="-128"/>
              </a:rPr>
              <a:t>swydd</a:t>
            </a:r>
            <a:endParaRPr lang="en-GB" altLang="en-US" sz="3200" dirty="0" smtClean="0">
              <a:ea typeface="ＭＳ Ｐゴシック" pitchFamily="34" charset="-128"/>
            </a:endParaRPr>
          </a:p>
          <a:p>
            <a:pPr eaLnBrk="1" hangingPunct="1"/>
            <a:r>
              <a:rPr lang="en-GB" altLang="en-US" sz="3200" dirty="0" err="1" smtClean="0">
                <a:ea typeface="ＭＳ Ｐゴシック" pitchFamily="34" charset="-128"/>
              </a:rPr>
              <a:t>Cartrefi</a:t>
            </a:r>
            <a:r>
              <a:rPr lang="en-GB" altLang="en-US" sz="3200" dirty="0" smtClean="0">
                <a:ea typeface="ＭＳ Ｐゴシック" pitchFamily="34" charset="-128"/>
              </a:rPr>
              <a:t> </a:t>
            </a:r>
            <a:r>
              <a:rPr lang="en-GB" altLang="en-US" sz="3200" dirty="0" err="1" smtClean="0">
                <a:ea typeface="ＭＳ Ｐゴシック" pitchFamily="34" charset="-128"/>
              </a:rPr>
              <a:t>heb</a:t>
            </a:r>
            <a:r>
              <a:rPr lang="en-GB" altLang="en-US" sz="3200" dirty="0" smtClean="0">
                <a:ea typeface="ＭＳ Ｐゴシック" pitchFamily="34" charset="-128"/>
              </a:rPr>
              <a:t> </a:t>
            </a:r>
            <a:r>
              <a:rPr lang="en-GB" altLang="en-US" sz="3200" dirty="0" err="1" smtClean="0">
                <a:ea typeface="ＭＳ Ｐゴシック" pitchFamily="34" charset="-128"/>
              </a:rPr>
              <a:t>waith</a:t>
            </a:r>
            <a:endParaRPr lang="en-GB" altLang="en-US" sz="3200" dirty="0" smtClean="0">
              <a:ea typeface="ＭＳ Ｐゴシック" pitchFamily="34" charset="-128"/>
            </a:endParaRPr>
          </a:p>
          <a:p>
            <a:pPr eaLnBrk="1" hangingPunct="1"/>
            <a:r>
              <a:rPr lang="en-GB" altLang="en-US" sz="3200" dirty="0" err="1" smtClean="0">
                <a:ea typeface="ＭＳ Ｐゴシック" pitchFamily="34" charset="-128"/>
              </a:rPr>
              <a:t>Tlodi</a:t>
            </a:r>
            <a:r>
              <a:rPr lang="en-GB" altLang="en-US" sz="3200" dirty="0" smtClean="0">
                <a:ea typeface="ＭＳ Ｐゴシック" pitchFamily="34" charset="-128"/>
              </a:rPr>
              <a:t> </a:t>
            </a:r>
            <a:r>
              <a:rPr lang="en-GB" altLang="en-US" sz="3200" dirty="0" err="1" smtClean="0">
                <a:ea typeface="ＭＳ Ｐゴシック" pitchFamily="34" charset="-128"/>
              </a:rPr>
              <a:t>incwm</a:t>
            </a:r>
            <a:endParaRPr lang="en-GB" altLang="en-US" sz="3200" dirty="0" smtClean="0">
              <a:ea typeface="ＭＳ Ｐゴシック" pitchFamily="34" charset="-128"/>
            </a:endParaRPr>
          </a:p>
          <a:p>
            <a:pPr eaLnBrk="1" hangingPunct="1"/>
            <a:r>
              <a:rPr lang="en-GB" altLang="en-US" sz="3200" dirty="0" err="1" smtClean="0">
                <a:ea typeface="ＭＳ Ｐゴシック" pitchFamily="34" charset="-128"/>
              </a:rPr>
              <a:t>Stereoteipio</a:t>
            </a:r>
            <a:endParaRPr lang="en-GB" altLang="en-US" sz="3200" dirty="0" smtClean="0">
              <a:ea typeface="ＭＳ Ｐゴシック" pitchFamily="34" charset="-128"/>
            </a:endParaRPr>
          </a:p>
        </p:txBody>
      </p:sp>
      <p:sp>
        <p:nvSpPr>
          <p:cNvPr id="12291" name="Content Placeholder 3"/>
          <p:cNvSpPr>
            <a:spLocks noGrp="1"/>
          </p:cNvSpPr>
          <p:nvPr>
            <p:ph sz="half" idx="2"/>
          </p:nvPr>
        </p:nvSpPr>
        <p:spPr/>
        <p:txBody>
          <a:bodyPr/>
          <a:lstStyle/>
          <a:p>
            <a:pPr eaLnBrk="1" hangingPunct="1"/>
            <a:r>
              <a:rPr lang="en-GB" altLang="en-US" sz="3600" i="1" dirty="0" smtClean="0">
                <a:ea typeface="ＭＳ Ｐゴシック" pitchFamily="34" charset="-128"/>
              </a:rPr>
              <a:t>Long-term unemployment</a:t>
            </a:r>
          </a:p>
          <a:p>
            <a:pPr eaLnBrk="1" hangingPunct="1"/>
            <a:r>
              <a:rPr lang="en-GB" altLang="en-US" sz="3600" i="1" dirty="0" smtClean="0">
                <a:ea typeface="ＭＳ Ｐゴシック" pitchFamily="34" charset="-128"/>
              </a:rPr>
              <a:t>Job insecurity</a:t>
            </a:r>
          </a:p>
          <a:p>
            <a:pPr eaLnBrk="1" hangingPunct="1"/>
            <a:r>
              <a:rPr lang="en-GB" altLang="en-US" sz="3600" i="1" dirty="0" smtClean="0">
                <a:ea typeface="ＭＳ Ｐゴシック" pitchFamily="34" charset="-128"/>
              </a:rPr>
              <a:t>Workless households</a:t>
            </a:r>
          </a:p>
          <a:p>
            <a:pPr eaLnBrk="1" hangingPunct="1"/>
            <a:r>
              <a:rPr lang="en-GB" altLang="en-US" sz="3600" i="1" dirty="0" smtClean="0">
                <a:ea typeface="ＭＳ Ｐゴシック" pitchFamily="34" charset="-128"/>
              </a:rPr>
              <a:t>Income poverty</a:t>
            </a:r>
          </a:p>
          <a:p>
            <a:pPr eaLnBrk="1" hangingPunct="1"/>
            <a:r>
              <a:rPr lang="en-GB" altLang="en-US" sz="3600" i="1" dirty="0" smtClean="0">
                <a:ea typeface="ＭＳ Ｐゴシック" pitchFamily="34" charset="-128"/>
              </a:rPr>
              <a:t>Stereotyping</a:t>
            </a:r>
          </a:p>
          <a:p>
            <a:endParaRPr lang="en-US" altLang="en-US" sz="2400" i="1" dirty="0" smtClean="0">
              <a:ea typeface="ＭＳ Ｐゴシック" pitchFamily="34" charset="-128"/>
            </a:endParaRPr>
          </a:p>
        </p:txBody>
      </p:sp>
      <p:sp>
        <p:nvSpPr>
          <p:cNvPr id="6" name="Rectangle 2"/>
          <p:cNvSpPr txBox="1">
            <a:spLocks noChangeArrowheads="1"/>
          </p:cNvSpPr>
          <p:nvPr/>
        </p:nvSpPr>
        <p:spPr>
          <a:xfrm>
            <a:off x="179388" y="333375"/>
            <a:ext cx="3873500" cy="1143000"/>
          </a:xfrm>
          <a:prstGeom prst="rect">
            <a:avLst/>
          </a:prstGeom>
        </p:spPr>
        <p:txBody>
          <a:bodyPr anchor="ctr">
            <a:normAutofit fontScale="975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r" eaLnBrk="1" fontAlgn="auto" hangingPunct="1">
              <a:spcAft>
                <a:spcPts val="0"/>
              </a:spcAft>
              <a:defRPr/>
            </a:pPr>
            <a:endParaRPr lang="en-GB" dirty="0">
              <a:effectLst/>
              <a:ea typeface="+mj-ea"/>
              <a:cs typeface="+mj-cs"/>
            </a:endParaRPr>
          </a:p>
        </p:txBody>
      </p:sp>
    </p:spTree>
    <p:extLst>
      <p:ext uri="{BB962C8B-B14F-4D97-AF65-F5344CB8AC3E}">
        <p14:creationId xmlns:p14="http://schemas.microsoft.com/office/powerpoint/2010/main" val="3722217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 calcmode="lin" valueType="num">
                                      <p:cBhvr additive="base">
                                        <p:cTn id="7" dur="5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290">
                                            <p:txEl>
                                              <p:pRg st="1" end="1"/>
                                            </p:txEl>
                                          </p:spTgt>
                                        </p:tgtEl>
                                        <p:attrNameLst>
                                          <p:attrName>style.visibility</p:attrName>
                                        </p:attrNameLst>
                                      </p:cBhvr>
                                      <p:to>
                                        <p:strVal val="visible"/>
                                      </p:to>
                                    </p:set>
                                    <p:anim calcmode="lin" valueType="num">
                                      <p:cBhvr additive="base">
                                        <p:cTn id="13" dur="5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290">
                                            <p:txEl>
                                              <p:pRg st="2" end="2"/>
                                            </p:txEl>
                                          </p:spTgt>
                                        </p:tgtEl>
                                        <p:attrNameLst>
                                          <p:attrName>style.visibility</p:attrName>
                                        </p:attrNameLst>
                                      </p:cBhvr>
                                      <p:to>
                                        <p:strVal val="visible"/>
                                      </p:to>
                                    </p:set>
                                    <p:anim calcmode="lin" valueType="num">
                                      <p:cBhvr additive="base">
                                        <p:cTn id="19" dur="5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290">
                                            <p:txEl>
                                              <p:pRg st="3" end="3"/>
                                            </p:txEl>
                                          </p:spTgt>
                                        </p:tgtEl>
                                        <p:attrNameLst>
                                          <p:attrName>style.visibility</p:attrName>
                                        </p:attrNameLst>
                                      </p:cBhvr>
                                      <p:to>
                                        <p:strVal val="visible"/>
                                      </p:to>
                                    </p:set>
                                    <p:anim calcmode="lin" valueType="num">
                                      <p:cBhvr additive="base">
                                        <p:cTn id="25" dur="500" fill="hold"/>
                                        <p:tgtEl>
                                          <p:spTgt spid="1229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290">
                                            <p:txEl>
                                              <p:pRg st="4" end="4"/>
                                            </p:txEl>
                                          </p:spTgt>
                                        </p:tgtEl>
                                        <p:attrNameLst>
                                          <p:attrName>style.visibility</p:attrName>
                                        </p:attrNameLst>
                                      </p:cBhvr>
                                      <p:to>
                                        <p:strVal val="visible"/>
                                      </p:to>
                                    </p:set>
                                    <p:anim calcmode="lin" valueType="num">
                                      <p:cBhvr additive="base">
                                        <p:cTn id="31" dur="500" fill="hold"/>
                                        <p:tgtEl>
                                          <p:spTgt spid="1229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2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291">
                                            <p:txEl>
                                              <p:pRg st="0" end="0"/>
                                            </p:txEl>
                                          </p:spTgt>
                                        </p:tgtEl>
                                        <p:attrNameLst>
                                          <p:attrName>style.visibility</p:attrName>
                                        </p:attrNameLst>
                                      </p:cBhvr>
                                      <p:to>
                                        <p:strVal val="visible"/>
                                      </p:to>
                                    </p:set>
                                    <p:anim calcmode="lin" valueType="num">
                                      <p:cBhvr additive="base">
                                        <p:cTn id="37" dur="5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2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2291">
                                            <p:txEl>
                                              <p:pRg st="1" end="1"/>
                                            </p:txEl>
                                          </p:spTgt>
                                        </p:tgtEl>
                                        <p:attrNameLst>
                                          <p:attrName>style.visibility</p:attrName>
                                        </p:attrNameLst>
                                      </p:cBhvr>
                                      <p:to>
                                        <p:strVal val="visible"/>
                                      </p:to>
                                    </p:set>
                                    <p:anim calcmode="lin" valueType="num">
                                      <p:cBhvr additive="base">
                                        <p:cTn id="43"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291">
                                            <p:txEl>
                                              <p:pRg st="2" end="2"/>
                                            </p:txEl>
                                          </p:spTgt>
                                        </p:tgtEl>
                                        <p:attrNameLst>
                                          <p:attrName>style.visibility</p:attrName>
                                        </p:attrNameLst>
                                      </p:cBhvr>
                                      <p:to>
                                        <p:strVal val="visible"/>
                                      </p:to>
                                    </p:set>
                                    <p:anim calcmode="lin" valueType="num">
                                      <p:cBhvr additive="base">
                                        <p:cTn id="49"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2291">
                                            <p:txEl>
                                              <p:pRg st="3" end="3"/>
                                            </p:txEl>
                                          </p:spTgt>
                                        </p:tgtEl>
                                        <p:attrNameLst>
                                          <p:attrName>style.visibility</p:attrName>
                                        </p:attrNameLst>
                                      </p:cBhvr>
                                      <p:to>
                                        <p:strVal val="visible"/>
                                      </p:to>
                                    </p:set>
                                    <p:anim calcmode="lin" valueType="num">
                                      <p:cBhvr additive="base">
                                        <p:cTn id="55"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2291">
                                            <p:txEl>
                                              <p:pRg st="4" end="4"/>
                                            </p:txEl>
                                          </p:spTgt>
                                        </p:tgtEl>
                                        <p:attrNameLst>
                                          <p:attrName>style.visibility</p:attrName>
                                        </p:attrNameLst>
                                      </p:cBhvr>
                                      <p:to>
                                        <p:strVal val="visible"/>
                                      </p:to>
                                    </p:set>
                                    <p:anim calcmode="lin" valueType="num">
                                      <p:cBhvr additive="base">
                                        <p:cTn id="61"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build="p"/>
      <p:bldP spid="1229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67544" y="333375"/>
            <a:ext cx="8229600" cy="1143000"/>
          </a:xfrm>
        </p:spPr>
        <p:txBody>
          <a:bodyPr>
            <a:normAutofit fontScale="90000"/>
          </a:bodyPr>
          <a:lstStyle/>
          <a:p>
            <a:pPr eaLnBrk="1" fontAlgn="auto" hangingPunct="1">
              <a:spcAft>
                <a:spcPts val="0"/>
              </a:spcAft>
              <a:defRPr/>
            </a:pPr>
            <a:r>
              <a:rPr lang="en-GB" altLang="en-US" sz="4400" dirty="0" smtClean="0">
                <a:ea typeface="ＭＳ Ｐゴシック" panose="020B0600070205080204" pitchFamily="34" charset="-128"/>
              </a:rPr>
              <a:t/>
            </a:r>
            <a:br>
              <a:rPr lang="en-GB" altLang="en-US" sz="4400" dirty="0" smtClean="0">
                <a:ea typeface="ＭＳ Ｐゴシック" panose="020B0600070205080204" pitchFamily="34" charset="-128"/>
              </a:rPr>
            </a:br>
            <a:endParaRPr lang="en-GB" dirty="0">
              <a:effectLst/>
              <a:ea typeface="+mj-ea"/>
              <a:cs typeface="+mj-cs"/>
            </a:endParaRPr>
          </a:p>
        </p:txBody>
      </p:sp>
      <p:sp>
        <p:nvSpPr>
          <p:cNvPr id="6" name="Rectangle 2"/>
          <p:cNvSpPr txBox="1">
            <a:spLocks noChangeArrowheads="1"/>
          </p:cNvSpPr>
          <p:nvPr/>
        </p:nvSpPr>
        <p:spPr>
          <a:xfrm>
            <a:off x="179388" y="333375"/>
            <a:ext cx="3873500" cy="1143000"/>
          </a:xfrm>
          <a:prstGeom prst="rect">
            <a:avLst/>
          </a:prstGeom>
        </p:spPr>
        <p:txBody>
          <a:bodyPr anchor="ctr">
            <a:normAutofit fontScale="975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r" eaLnBrk="1" fontAlgn="auto" hangingPunct="1">
              <a:spcAft>
                <a:spcPts val="0"/>
              </a:spcAft>
              <a:defRPr/>
            </a:pPr>
            <a:endParaRPr lang="en-GB" dirty="0">
              <a:effectLst/>
              <a:ea typeface="+mj-ea"/>
              <a:cs typeface="+mj-cs"/>
            </a:endParaRPr>
          </a:p>
        </p:txBody>
      </p:sp>
      <p:pic>
        <p:nvPicPr>
          <p:cNvPr id="13316" name="Picture 7" descr="C:\Users\Dave\AppData\Local\Microsoft\Windows\Temporary Internet Files\Content.IE5\S531DOBB\Men's-Suit[1].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899592" y="2060848"/>
            <a:ext cx="2662237" cy="3773487"/>
          </a:xfrm>
        </p:spPr>
      </p:pic>
      <p:pic>
        <p:nvPicPr>
          <p:cNvPr id="13317" name="Picture 8" descr="C:\Users\Dave\AppData\Local\Microsoft\Windows\Temporary Internet Files\Content.IE5\8XYCQN9U\2919416155_5312b8a22a_z[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15719" y="2636912"/>
            <a:ext cx="3616325" cy="322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8" name="TextBox 1"/>
          <p:cNvSpPr txBox="1">
            <a:spLocks noChangeArrowheads="1"/>
          </p:cNvSpPr>
          <p:nvPr/>
        </p:nvSpPr>
        <p:spPr bwMode="auto">
          <a:xfrm>
            <a:off x="467544" y="333375"/>
            <a:ext cx="8064500" cy="984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742950" indent="-28575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1143000"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6002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20574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pPr algn="ctr">
              <a:spcBef>
                <a:spcPct val="0"/>
              </a:spcBef>
              <a:buClrTx/>
              <a:buSzTx/>
              <a:buNone/>
            </a:pPr>
            <a:r>
              <a:rPr lang="en-GB" altLang="en-US" sz="2900" dirty="0" smtClean="0">
                <a:latin typeface="Arial" charset="0"/>
                <a:cs typeface="Arial" charset="0"/>
              </a:rPr>
              <a:t>Pa un </a:t>
            </a:r>
            <a:r>
              <a:rPr lang="en-GB" altLang="en-US" sz="2900" dirty="0" err="1" smtClean="0">
                <a:latin typeface="Arial" charset="0"/>
                <a:cs typeface="Arial" charset="0"/>
              </a:rPr>
              <a:t>o’r</a:t>
            </a:r>
            <a:r>
              <a:rPr lang="en-GB" altLang="en-US" sz="2900" dirty="0" smtClean="0">
                <a:latin typeface="Arial" charset="0"/>
                <a:cs typeface="Arial" charset="0"/>
              </a:rPr>
              <a:t> </a:t>
            </a:r>
            <a:r>
              <a:rPr lang="en-GB" altLang="en-US" sz="2900" dirty="0" err="1" smtClean="0">
                <a:latin typeface="Arial" charset="0"/>
                <a:cs typeface="Arial" charset="0"/>
              </a:rPr>
              <a:t>rhain</a:t>
            </a:r>
            <a:r>
              <a:rPr lang="en-GB" altLang="en-US" sz="2900" dirty="0" smtClean="0">
                <a:latin typeface="Arial" charset="0"/>
                <a:cs typeface="Arial" charset="0"/>
              </a:rPr>
              <a:t> </a:t>
            </a:r>
            <a:r>
              <a:rPr lang="en-GB" altLang="en-US" sz="2900" dirty="0" err="1" smtClean="0">
                <a:latin typeface="Arial" charset="0"/>
                <a:cs typeface="Arial" charset="0"/>
              </a:rPr>
              <a:t>sydd</a:t>
            </a:r>
            <a:r>
              <a:rPr lang="en-GB" altLang="en-US" sz="2900" dirty="0" smtClean="0">
                <a:latin typeface="Arial" charset="0"/>
                <a:cs typeface="Arial" charset="0"/>
              </a:rPr>
              <a:t> </a:t>
            </a:r>
            <a:r>
              <a:rPr lang="en-GB" altLang="en-US" sz="2900" dirty="0" err="1" smtClean="0">
                <a:latin typeface="Arial" charset="0"/>
                <a:cs typeface="Arial" charset="0"/>
              </a:rPr>
              <a:t>yn</a:t>
            </a:r>
            <a:r>
              <a:rPr lang="en-GB" altLang="en-US" sz="2900" dirty="0" smtClean="0">
                <a:latin typeface="Arial" charset="0"/>
                <a:cs typeface="Arial" charset="0"/>
              </a:rPr>
              <a:t> </a:t>
            </a:r>
            <a:r>
              <a:rPr lang="en-GB" altLang="en-US" sz="2900" dirty="0" err="1" smtClean="0">
                <a:latin typeface="Arial" charset="0"/>
                <a:cs typeface="Arial" charset="0"/>
              </a:rPr>
              <a:t>ddiwaith</a:t>
            </a:r>
            <a:r>
              <a:rPr lang="en-GB" altLang="en-US" sz="2900" dirty="0" smtClean="0">
                <a:latin typeface="Arial" charset="0"/>
                <a:cs typeface="Arial" charset="0"/>
              </a:rPr>
              <a:t> </a:t>
            </a:r>
            <a:r>
              <a:rPr lang="en-GB" altLang="en-US" sz="2900" dirty="0" err="1" smtClean="0">
                <a:latin typeface="Arial" charset="0"/>
                <a:cs typeface="Arial" charset="0"/>
              </a:rPr>
              <a:t>yn</a:t>
            </a:r>
            <a:r>
              <a:rPr lang="en-GB" altLang="en-US" sz="2900" dirty="0" smtClean="0">
                <a:latin typeface="Arial" charset="0"/>
                <a:cs typeface="Arial" charset="0"/>
              </a:rPr>
              <a:t> </a:t>
            </a:r>
            <a:r>
              <a:rPr lang="en-GB" altLang="en-US" sz="2900" dirty="0" err="1" smtClean="0">
                <a:latin typeface="Arial" charset="0"/>
                <a:cs typeface="Arial" charset="0"/>
              </a:rPr>
              <a:t>yr</a:t>
            </a:r>
            <a:r>
              <a:rPr lang="en-GB" altLang="en-US" sz="2900" dirty="0" smtClean="0">
                <a:latin typeface="Arial" charset="0"/>
                <a:cs typeface="Arial" charset="0"/>
              </a:rPr>
              <a:t> </a:t>
            </a:r>
            <a:r>
              <a:rPr lang="en-GB" altLang="en-US" sz="2900" dirty="0" err="1" smtClean="0">
                <a:latin typeface="Arial" charset="0"/>
                <a:cs typeface="Arial" charset="0"/>
              </a:rPr>
              <a:t>hirdymor</a:t>
            </a:r>
            <a:r>
              <a:rPr lang="en-GB" altLang="en-US" sz="2900" dirty="0" smtClean="0">
                <a:latin typeface="Arial" charset="0"/>
                <a:cs typeface="Arial" charset="0"/>
              </a:rPr>
              <a:t>?</a:t>
            </a:r>
          </a:p>
          <a:p>
            <a:pPr algn="ctr">
              <a:spcBef>
                <a:spcPct val="0"/>
              </a:spcBef>
              <a:buClrTx/>
              <a:buSzTx/>
              <a:buFontTx/>
              <a:buNone/>
            </a:pPr>
            <a:r>
              <a:rPr lang="en-GB" altLang="en-US" sz="2900" i="1" dirty="0" smtClean="0">
                <a:latin typeface="Arial" charset="0"/>
                <a:cs typeface="Arial" charset="0"/>
              </a:rPr>
              <a:t>Which </a:t>
            </a:r>
            <a:r>
              <a:rPr lang="en-GB" altLang="en-US" sz="2900" i="1" dirty="0">
                <a:latin typeface="Arial" charset="0"/>
                <a:cs typeface="Arial" charset="0"/>
              </a:rPr>
              <a:t>one of these is long-term unemployed</a:t>
            </a:r>
            <a:r>
              <a:rPr lang="en-GB" altLang="en-US" sz="2900" i="1" dirty="0" smtClean="0">
                <a:latin typeface="Arial" charset="0"/>
                <a:cs typeface="Arial" charset="0"/>
              </a:rPr>
              <a:t>?</a:t>
            </a:r>
            <a:endParaRPr lang="en-GB" altLang="en-US" sz="2900" i="1" dirty="0">
              <a:latin typeface="Arial" charset="0"/>
              <a:cs typeface="Arial" charset="0"/>
            </a:endParaRPr>
          </a:p>
        </p:txBody>
      </p:sp>
    </p:spTree>
    <p:extLst>
      <p:ext uri="{BB962C8B-B14F-4D97-AF65-F5344CB8AC3E}">
        <p14:creationId xmlns:p14="http://schemas.microsoft.com/office/powerpoint/2010/main" val="70674871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Stereoteip</a:t>
            </a:r>
            <a:r>
              <a:rPr lang="en-GB" dirty="0" smtClean="0"/>
              <a:t> </a:t>
            </a:r>
            <a:r>
              <a:rPr lang="en-GB" dirty="0" err="1" smtClean="0"/>
              <a:t>a’r</a:t>
            </a:r>
            <a:r>
              <a:rPr lang="en-GB" dirty="0" smtClean="0"/>
              <a:t> </a:t>
            </a:r>
            <a:r>
              <a:rPr lang="en-GB" dirty="0" err="1" smtClean="0"/>
              <a:t>Cylchred</a:t>
            </a:r>
            <a:r>
              <a:rPr lang="en-GB" dirty="0" smtClean="0"/>
              <a:t> </a:t>
            </a:r>
            <a:r>
              <a:rPr lang="en-GB" dirty="0" err="1" smtClean="0"/>
              <a:t>Eithrio</a:t>
            </a:r>
            <a:r>
              <a:rPr lang="en-GB" dirty="0" smtClean="0"/>
              <a:t/>
            </a:r>
            <a:br>
              <a:rPr lang="en-GB" dirty="0" smtClean="0"/>
            </a:br>
            <a:r>
              <a:rPr lang="en-GB" dirty="0" smtClean="0"/>
              <a:t>Stereotypes and Cycle of Exclusion </a:t>
            </a:r>
            <a:endParaRPr lang="en-GB" dirty="0"/>
          </a:p>
        </p:txBody>
      </p:sp>
      <p:pic>
        <p:nvPicPr>
          <p:cNvPr id="2063" name="Picture 15"/>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582" t="27010" r="51838" b="14042"/>
          <a:stretch/>
        </p:blipFill>
        <p:spPr bwMode="auto">
          <a:xfrm>
            <a:off x="1835696" y="1602575"/>
            <a:ext cx="5467811" cy="4824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TextBox 13"/>
          <p:cNvSpPr txBox="1"/>
          <p:nvPr/>
        </p:nvSpPr>
        <p:spPr>
          <a:xfrm>
            <a:off x="5868144" y="6273222"/>
            <a:ext cx="2304256" cy="307777"/>
          </a:xfrm>
          <a:prstGeom prst="rect">
            <a:avLst/>
          </a:prstGeom>
          <a:noFill/>
        </p:spPr>
        <p:txBody>
          <a:bodyPr wrap="square" rtlCol="0">
            <a:spAutoFit/>
          </a:bodyPr>
          <a:lstStyle/>
          <a:p>
            <a:r>
              <a:rPr lang="en-GB" sz="1400" dirty="0" smtClean="0"/>
              <a:t>Classroom.org.uk, 2017 </a:t>
            </a:r>
            <a:endParaRPr lang="en-GB" sz="1400" dirty="0"/>
          </a:p>
        </p:txBody>
      </p:sp>
    </p:spTree>
    <p:extLst>
      <p:ext uri="{BB962C8B-B14F-4D97-AF65-F5344CB8AC3E}">
        <p14:creationId xmlns:p14="http://schemas.microsoft.com/office/powerpoint/2010/main" val="10707914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dirty="0" err="1" smtClean="0"/>
              <a:t>Dimensiwn</a:t>
            </a:r>
            <a:r>
              <a:rPr lang="en-GB" dirty="0" smtClean="0"/>
              <a:t> </a:t>
            </a:r>
            <a:r>
              <a:rPr lang="en-GB" dirty="0" err="1" smtClean="0">
                <a:effectLst/>
                <a:ea typeface="+mj-ea"/>
                <a:cs typeface="+mj-cs"/>
              </a:rPr>
              <a:t>Cymdeithasol</a:t>
            </a:r>
            <a:r>
              <a:rPr lang="en-GB" dirty="0" smtClean="0">
                <a:effectLst/>
                <a:ea typeface="+mj-ea"/>
                <a:cs typeface="+mj-cs"/>
              </a:rPr>
              <a:t/>
            </a:r>
            <a:br>
              <a:rPr lang="en-GB" dirty="0" smtClean="0">
                <a:effectLst/>
                <a:ea typeface="+mj-ea"/>
                <a:cs typeface="+mj-cs"/>
              </a:rPr>
            </a:br>
            <a:r>
              <a:rPr lang="en-GB" i="1" dirty="0" smtClean="0">
                <a:effectLst/>
                <a:ea typeface="+mj-ea"/>
                <a:cs typeface="+mj-cs"/>
              </a:rPr>
              <a:t>Social Dimension</a:t>
            </a:r>
            <a:endParaRPr lang="en-GB" i="1" dirty="0">
              <a:effectLst/>
              <a:ea typeface="+mj-ea"/>
              <a:cs typeface="+mj-cs"/>
            </a:endParaRPr>
          </a:p>
        </p:txBody>
      </p:sp>
      <p:sp>
        <p:nvSpPr>
          <p:cNvPr id="14338" name="Rectangle 3"/>
          <p:cNvSpPr>
            <a:spLocks noGrp="1" noChangeArrowheads="1"/>
          </p:cNvSpPr>
          <p:nvPr>
            <p:ph sz="half" idx="1"/>
          </p:nvPr>
        </p:nvSpPr>
        <p:spPr/>
        <p:txBody>
          <a:bodyPr/>
          <a:lstStyle/>
          <a:p>
            <a:pPr eaLnBrk="1" hangingPunct="1"/>
            <a:r>
              <a:rPr lang="en-GB" altLang="en-US" sz="2800" dirty="0" err="1" smtClean="0">
                <a:ea typeface="ＭＳ Ｐゴシック" pitchFamily="34" charset="-128"/>
              </a:rPr>
              <a:t>Methiant</a:t>
            </a:r>
            <a:r>
              <a:rPr lang="en-GB" altLang="en-US" sz="2800" dirty="0" smtClean="0">
                <a:ea typeface="ＭＳ Ｐゴシック" pitchFamily="34" charset="-128"/>
              </a:rPr>
              <a:t> </a:t>
            </a:r>
            <a:r>
              <a:rPr lang="en-GB" altLang="en-US" sz="2800" dirty="0" err="1" smtClean="0">
                <a:ea typeface="ＭＳ Ｐゴシック" pitchFamily="34" charset="-128"/>
              </a:rPr>
              <a:t>cartrefi</a:t>
            </a:r>
            <a:r>
              <a:rPr lang="en-GB" altLang="en-US" sz="2800" dirty="0" smtClean="0">
                <a:ea typeface="ＭＳ Ｐゴシック" pitchFamily="34" charset="-128"/>
              </a:rPr>
              <a:t> </a:t>
            </a:r>
            <a:r>
              <a:rPr lang="en-GB" altLang="en-US" sz="2800" dirty="0" err="1" smtClean="0">
                <a:ea typeface="ＭＳ Ｐゴシック" pitchFamily="34" charset="-128"/>
              </a:rPr>
              <a:t>traddodiadol</a:t>
            </a:r>
            <a:endParaRPr lang="en-GB" altLang="en-US" sz="2800" dirty="0" smtClean="0">
              <a:ea typeface="ＭＳ Ｐゴシック" pitchFamily="34" charset="-128"/>
            </a:endParaRPr>
          </a:p>
          <a:p>
            <a:pPr eaLnBrk="1" hangingPunct="1"/>
            <a:r>
              <a:rPr lang="en-GB" altLang="en-US" sz="2800" dirty="0" err="1" smtClean="0">
                <a:ea typeface="ＭＳ Ｐゴシック" pitchFamily="34" charset="-128"/>
              </a:rPr>
              <a:t>Beichiogrwydd</a:t>
            </a:r>
            <a:r>
              <a:rPr lang="en-GB" altLang="en-US" sz="2800" dirty="0" smtClean="0">
                <a:ea typeface="ＭＳ Ｐゴシック" pitchFamily="34" charset="-128"/>
              </a:rPr>
              <a:t> </a:t>
            </a:r>
            <a:r>
              <a:rPr lang="en-GB" altLang="en-US" sz="2800" dirty="0" err="1" smtClean="0">
                <a:ea typeface="ＭＳ Ｐゴシック" pitchFamily="34" charset="-128"/>
              </a:rPr>
              <a:t>arddegau</a:t>
            </a:r>
            <a:r>
              <a:rPr lang="en-GB" altLang="en-US" sz="2800" dirty="0" smtClean="0">
                <a:ea typeface="ＭＳ Ｐゴシック" pitchFamily="34" charset="-128"/>
              </a:rPr>
              <a:t> </a:t>
            </a:r>
            <a:r>
              <a:rPr lang="en-GB" altLang="en-US" sz="2800" dirty="0" err="1" smtClean="0">
                <a:ea typeface="ＭＳ Ｐゴシック" pitchFamily="34" charset="-128"/>
              </a:rPr>
              <a:t>di-eisiau</a:t>
            </a:r>
            <a:endParaRPr lang="en-GB" altLang="en-US" sz="2800" dirty="0" smtClean="0">
              <a:ea typeface="ＭＳ Ｐゴシック" pitchFamily="34" charset="-128"/>
            </a:endParaRPr>
          </a:p>
          <a:p>
            <a:pPr eaLnBrk="1" hangingPunct="1"/>
            <a:r>
              <a:rPr lang="en-GB" altLang="en-US" sz="2800" dirty="0" err="1" smtClean="0">
                <a:ea typeface="ＭＳ Ｐゴシック" pitchFamily="34" charset="-128"/>
              </a:rPr>
              <a:t>Digartrefedd</a:t>
            </a:r>
            <a:endParaRPr lang="en-GB" altLang="en-US" sz="2800" dirty="0" smtClean="0">
              <a:ea typeface="ＭＳ Ｐゴシック" pitchFamily="34" charset="-128"/>
            </a:endParaRPr>
          </a:p>
          <a:p>
            <a:pPr eaLnBrk="1" hangingPunct="1"/>
            <a:r>
              <a:rPr lang="en-GB" altLang="en-US" sz="2800" dirty="0" err="1" smtClean="0">
                <a:ea typeface="ＭＳ Ｐゴシック" pitchFamily="34" charset="-128"/>
              </a:rPr>
              <a:t>Trosedd</a:t>
            </a:r>
            <a:endParaRPr lang="en-GB" altLang="en-US" sz="2800" dirty="0" smtClean="0">
              <a:ea typeface="ＭＳ Ｐゴシック" pitchFamily="34" charset="-128"/>
            </a:endParaRPr>
          </a:p>
          <a:p>
            <a:pPr eaLnBrk="1" hangingPunct="1"/>
            <a:r>
              <a:rPr lang="en-GB" altLang="en-US" sz="2800" dirty="0" err="1" smtClean="0">
                <a:ea typeface="ＭＳ Ｐゴシック" pitchFamily="34" charset="-128"/>
              </a:rPr>
              <a:t>Ieuenctid</a:t>
            </a:r>
            <a:r>
              <a:rPr lang="en-GB" altLang="en-US" sz="2800" dirty="0" smtClean="0">
                <a:ea typeface="ＭＳ Ｐゴシック" pitchFamily="34" charset="-128"/>
              </a:rPr>
              <a:t> </a:t>
            </a:r>
            <a:r>
              <a:rPr lang="en-GB" altLang="en-US" sz="2800" dirty="0" err="1" smtClean="0">
                <a:ea typeface="ＭＳ Ｐゴシック" pitchFamily="34" charset="-128"/>
              </a:rPr>
              <a:t>anfodlon</a:t>
            </a:r>
            <a:endParaRPr lang="en-GB" altLang="en-US" sz="2800" dirty="0" smtClean="0">
              <a:ea typeface="ＭＳ Ｐゴシック" pitchFamily="34" charset="-128"/>
            </a:endParaRPr>
          </a:p>
        </p:txBody>
      </p:sp>
      <p:sp>
        <p:nvSpPr>
          <p:cNvPr id="14339" name="Content Placeholder 3"/>
          <p:cNvSpPr>
            <a:spLocks noGrp="1"/>
          </p:cNvSpPr>
          <p:nvPr>
            <p:ph sz="half" idx="2"/>
          </p:nvPr>
        </p:nvSpPr>
        <p:spPr/>
        <p:txBody>
          <a:bodyPr/>
          <a:lstStyle/>
          <a:p>
            <a:pPr eaLnBrk="1" hangingPunct="1"/>
            <a:r>
              <a:rPr lang="en-GB" altLang="en-US" sz="2800" i="1" dirty="0" smtClean="0">
                <a:ea typeface="ＭＳ Ｐゴシック" pitchFamily="34" charset="-128"/>
              </a:rPr>
              <a:t>Breakdown of traditional households</a:t>
            </a:r>
          </a:p>
          <a:p>
            <a:pPr eaLnBrk="1" hangingPunct="1"/>
            <a:r>
              <a:rPr lang="en-GB" altLang="en-US" sz="2800" i="1" dirty="0" smtClean="0">
                <a:ea typeface="ＭＳ Ｐゴシック" pitchFamily="34" charset="-128"/>
              </a:rPr>
              <a:t>Unwanted teenage pregnancies</a:t>
            </a:r>
          </a:p>
          <a:p>
            <a:pPr eaLnBrk="1" hangingPunct="1"/>
            <a:r>
              <a:rPr lang="en-GB" altLang="en-US" sz="2800" i="1" dirty="0" smtClean="0">
                <a:ea typeface="ＭＳ Ｐゴシック" pitchFamily="34" charset="-128"/>
              </a:rPr>
              <a:t>Homelessness</a:t>
            </a:r>
          </a:p>
          <a:p>
            <a:pPr eaLnBrk="1" hangingPunct="1"/>
            <a:r>
              <a:rPr lang="en-GB" altLang="en-US" sz="2800" i="1" dirty="0" smtClean="0">
                <a:ea typeface="ＭＳ Ｐゴシック" pitchFamily="34" charset="-128"/>
              </a:rPr>
              <a:t>Crime</a:t>
            </a:r>
          </a:p>
          <a:p>
            <a:pPr eaLnBrk="1" hangingPunct="1"/>
            <a:r>
              <a:rPr lang="en-GB" altLang="en-US" sz="2800" i="1" dirty="0" smtClean="0">
                <a:ea typeface="ＭＳ Ｐゴシック" pitchFamily="34" charset="-128"/>
              </a:rPr>
              <a:t>Disengaged youth</a:t>
            </a:r>
          </a:p>
          <a:p>
            <a:pPr eaLnBrk="1" hangingPunct="1"/>
            <a:endParaRPr lang="en-GB" altLang="en-US" sz="2800" dirty="0" smtClean="0">
              <a:ea typeface="ＭＳ Ｐゴシック" pitchFamily="34" charset="-128"/>
            </a:endParaRPr>
          </a:p>
          <a:p>
            <a:endParaRPr lang="en-US" altLang="en-US" sz="2800" i="1" dirty="0" smtClean="0">
              <a:ea typeface="ＭＳ Ｐゴシック" pitchFamily="34" charset="-128"/>
            </a:endParaRPr>
          </a:p>
        </p:txBody>
      </p:sp>
      <p:sp>
        <p:nvSpPr>
          <p:cNvPr id="6" name="Rectangle 2"/>
          <p:cNvSpPr txBox="1">
            <a:spLocks noChangeArrowheads="1"/>
          </p:cNvSpPr>
          <p:nvPr/>
        </p:nvSpPr>
        <p:spPr>
          <a:xfrm>
            <a:off x="179388" y="333375"/>
            <a:ext cx="3873500" cy="1143000"/>
          </a:xfrm>
          <a:prstGeom prst="rect">
            <a:avLst/>
          </a:prstGeom>
        </p:spPr>
        <p:txBody>
          <a:bodyPr anchor="ctr">
            <a:normAutofit fontScale="975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r" eaLnBrk="1" fontAlgn="auto" hangingPunct="1">
              <a:spcAft>
                <a:spcPts val="0"/>
              </a:spcAft>
              <a:defRPr/>
            </a:pPr>
            <a:endParaRPr lang="en-GB" dirty="0">
              <a:effectLst/>
              <a:ea typeface="+mj-ea"/>
              <a:cs typeface="+mj-cs"/>
            </a:endParaRPr>
          </a:p>
        </p:txBody>
      </p:sp>
      <p:pic>
        <p:nvPicPr>
          <p:cNvPr id="14342" name="Picture 7" descr="C:\Users\Dave\AppData\Local\Microsoft\Windows\Temporary Internet Files\Content.IE5\GIY6F9M0\suicide-silence-banda[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43213" y="5084763"/>
            <a:ext cx="2736850" cy="177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26609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338">
                                            <p:txEl>
                                              <p:pRg st="0" end="0"/>
                                            </p:txEl>
                                          </p:spTgt>
                                        </p:tgtEl>
                                        <p:attrNameLst>
                                          <p:attrName>style.visibility</p:attrName>
                                        </p:attrNameLst>
                                      </p:cBhvr>
                                      <p:to>
                                        <p:strVal val="visible"/>
                                      </p:to>
                                    </p:set>
                                    <p:anim calcmode="lin" valueType="num">
                                      <p:cBhvr additive="base">
                                        <p:cTn id="7" dur="500" fill="hold"/>
                                        <p:tgtEl>
                                          <p:spTgt spid="1433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33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338">
                                            <p:txEl>
                                              <p:pRg st="1" end="1"/>
                                            </p:txEl>
                                          </p:spTgt>
                                        </p:tgtEl>
                                        <p:attrNameLst>
                                          <p:attrName>style.visibility</p:attrName>
                                        </p:attrNameLst>
                                      </p:cBhvr>
                                      <p:to>
                                        <p:strVal val="visible"/>
                                      </p:to>
                                    </p:set>
                                    <p:anim calcmode="lin" valueType="num">
                                      <p:cBhvr additive="base">
                                        <p:cTn id="13" dur="500" fill="hold"/>
                                        <p:tgtEl>
                                          <p:spTgt spid="1433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33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338">
                                            <p:txEl>
                                              <p:pRg st="2" end="2"/>
                                            </p:txEl>
                                          </p:spTgt>
                                        </p:tgtEl>
                                        <p:attrNameLst>
                                          <p:attrName>style.visibility</p:attrName>
                                        </p:attrNameLst>
                                      </p:cBhvr>
                                      <p:to>
                                        <p:strVal val="visible"/>
                                      </p:to>
                                    </p:set>
                                    <p:anim calcmode="lin" valueType="num">
                                      <p:cBhvr additive="base">
                                        <p:cTn id="19" dur="500" fill="hold"/>
                                        <p:tgtEl>
                                          <p:spTgt spid="1433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3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338">
                                            <p:txEl>
                                              <p:pRg st="3" end="3"/>
                                            </p:txEl>
                                          </p:spTgt>
                                        </p:tgtEl>
                                        <p:attrNameLst>
                                          <p:attrName>style.visibility</p:attrName>
                                        </p:attrNameLst>
                                      </p:cBhvr>
                                      <p:to>
                                        <p:strVal val="visible"/>
                                      </p:to>
                                    </p:set>
                                    <p:anim calcmode="lin" valueType="num">
                                      <p:cBhvr additive="base">
                                        <p:cTn id="25" dur="500" fill="hold"/>
                                        <p:tgtEl>
                                          <p:spTgt spid="1433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33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338">
                                            <p:txEl>
                                              <p:pRg st="4" end="4"/>
                                            </p:txEl>
                                          </p:spTgt>
                                        </p:tgtEl>
                                        <p:attrNameLst>
                                          <p:attrName>style.visibility</p:attrName>
                                        </p:attrNameLst>
                                      </p:cBhvr>
                                      <p:to>
                                        <p:strVal val="visible"/>
                                      </p:to>
                                    </p:set>
                                    <p:anim calcmode="lin" valueType="num">
                                      <p:cBhvr additive="base">
                                        <p:cTn id="31" dur="500" fill="hold"/>
                                        <p:tgtEl>
                                          <p:spTgt spid="1433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33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339">
                                            <p:txEl>
                                              <p:pRg st="0" end="0"/>
                                            </p:txEl>
                                          </p:spTgt>
                                        </p:tgtEl>
                                        <p:attrNameLst>
                                          <p:attrName>style.visibility</p:attrName>
                                        </p:attrNameLst>
                                      </p:cBhvr>
                                      <p:to>
                                        <p:strVal val="visible"/>
                                      </p:to>
                                    </p:set>
                                    <p:anim calcmode="lin" valueType="num">
                                      <p:cBhvr additive="base">
                                        <p:cTn id="37" dur="5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43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339">
                                            <p:txEl>
                                              <p:pRg st="1" end="1"/>
                                            </p:txEl>
                                          </p:spTgt>
                                        </p:tgtEl>
                                        <p:attrNameLst>
                                          <p:attrName>style.visibility</p:attrName>
                                        </p:attrNameLst>
                                      </p:cBhvr>
                                      <p:to>
                                        <p:strVal val="visible"/>
                                      </p:to>
                                    </p:set>
                                    <p:anim calcmode="lin" valueType="num">
                                      <p:cBhvr additive="base">
                                        <p:cTn id="43" dur="5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433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4339">
                                            <p:txEl>
                                              <p:pRg st="2" end="2"/>
                                            </p:txEl>
                                          </p:spTgt>
                                        </p:tgtEl>
                                        <p:attrNameLst>
                                          <p:attrName>style.visibility</p:attrName>
                                        </p:attrNameLst>
                                      </p:cBhvr>
                                      <p:to>
                                        <p:strVal val="visible"/>
                                      </p:to>
                                    </p:set>
                                    <p:anim calcmode="lin" valueType="num">
                                      <p:cBhvr additive="base">
                                        <p:cTn id="49" dur="5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43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4339">
                                            <p:txEl>
                                              <p:pRg st="3" end="3"/>
                                            </p:txEl>
                                          </p:spTgt>
                                        </p:tgtEl>
                                        <p:attrNameLst>
                                          <p:attrName>style.visibility</p:attrName>
                                        </p:attrNameLst>
                                      </p:cBhvr>
                                      <p:to>
                                        <p:strVal val="visible"/>
                                      </p:to>
                                    </p:set>
                                    <p:anim calcmode="lin" valueType="num">
                                      <p:cBhvr additive="base">
                                        <p:cTn id="55" dur="5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433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4339">
                                            <p:txEl>
                                              <p:pRg st="4" end="4"/>
                                            </p:txEl>
                                          </p:spTgt>
                                        </p:tgtEl>
                                        <p:attrNameLst>
                                          <p:attrName>style.visibility</p:attrName>
                                        </p:attrNameLst>
                                      </p:cBhvr>
                                      <p:to>
                                        <p:strVal val="visible"/>
                                      </p:to>
                                    </p:set>
                                    <p:anim calcmode="lin" valueType="num">
                                      <p:cBhvr additive="base">
                                        <p:cTn id="61" dur="5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433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build="p"/>
      <p:bldP spid="1433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fontScale="90000"/>
          </a:bodyPr>
          <a:lstStyle/>
          <a:p>
            <a:pPr algn="ctr" eaLnBrk="1" fontAlgn="auto" hangingPunct="1">
              <a:spcAft>
                <a:spcPts val="0"/>
              </a:spcAft>
              <a:defRPr/>
            </a:pPr>
            <a:r>
              <a:rPr lang="en-GB" dirty="0" err="1" smtClean="0"/>
              <a:t>Dimensiwn</a:t>
            </a:r>
            <a:r>
              <a:rPr lang="en-GB" dirty="0" smtClean="0">
                <a:effectLst/>
                <a:ea typeface="+mj-ea"/>
                <a:cs typeface="+mj-cs"/>
              </a:rPr>
              <a:t> </a:t>
            </a:r>
            <a:r>
              <a:rPr lang="en-GB" dirty="0" err="1" smtClean="0">
                <a:effectLst/>
                <a:ea typeface="+mj-ea"/>
                <a:cs typeface="+mj-cs"/>
              </a:rPr>
              <a:t>Gwleidyddol</a:t>
            </a:r>
            <a:r>
              <a:rPr lang="en-GB" dirty="0" smtClean="0">
                <a:effectLst/>
                <a:ea typeface="+mj-ea"/>
                <a:cs typeface="+mj-cs"/>
              </a:rPr>
              <a:t/>
            </a:r>
            <a:br>
              <a:rPr lang="en-GB" dirty="0" smtClean="0">
                <a:effectLst/>
                <a:ea typeface="+mj-ea"/>
                <a:cs typeface="+mj-cs"/>
              </a:rPr>
            </a:br>
            <a:r>
              <a:rPr lang="en-GB" i="1" dirty="0" smtClean="0"/>
              <a:t>Political Dimension </a:t>
            </a:r>
            <a:r>
              <a:rPr lang="en-GB" i="1" dirty="0" smtClean="0">
                <a:effectLst/>
              </a:rPr>
              <a:t> </a:t>
            </a:r>
            <a:r>
              <a:rPr lang="en-GB" sz="800" b="0" i="1" dirty="0" smtClean="0">
                <a:effectLst/>
              </a:rPr>
              <a:t/>
            </a:r>
            <a:br>
              <a:rPr lang="en-GB" sz="800" b="0" i="1" dirty="0" smtClean="0">
                <a:effectLst/>
              </a:rPr>
            </a:br>
            <a:endParaRPr lang="en-GB" sz="1300" i="1" dirty="0">
              <a:effectLst/>
            </a:endParaRPr>
          </a:p>
        </p:txBody>
      </p:sp>
      <p:sp>
        <p:nvSpPr>
          <p:cNvPr id="15362" name="Rectangle 3"/>
          <p:cNvSpPr>
            <a:spLocks noGrp="1" noChangeArrowheads="1"/>
          </p:cNvSpPr>
          <p:nvPr>
            <p:ph sz="half" idx="1"/>
          </p:nvPr>
        </p:nvSpPr>
        <p:spPr>
          <a:xfrm>
            <a:off x="251520" y="1412776"/>
            <a:ext cx="4038600" cy="4525963"/>
          </a:xfrm>
        </p:spPr>
        <p:txBody>
          <a:bodyPr/>
          <a:lstStyle/>
          <a:p>
            <a:pPr eaLnBrk="1" hangingPunct="1"/>
            <a:r>
              <a:rPr lang="en-GB" altLang="en-US" sz="2400" dirty="0" err="1" smtClean="0">
                <a:ea typeface="ＭＳ Ｐゴシック" pitchFamily="34" charset="-128"/>
              </a:rPr>
              <a:t>Diffyg</a:t>
            </a:r>
            <a:r>
              <a:rPr lang="en-GB" altLang="en-US" sz="2400" dirty="0" smtClean="0">
                <a:ea typeface="ＭＳ Ｐゴシック" pitchFamily="34" charset="-128"/>
              </a:rPr>
              <a:t> </a:t>
            </a:r>
            <a:r>
              <a:rPr lang="en-GB" altLang="en-US" sz="2400" dirty="0" err="1" smtClean="0">
                <a:ea typeface="ＭＳ Ｐゴシック" pitchFamily="34" charset="-128"/>
              </a:rPr>
              <a:t>grym</a:t>
            </a:r>
            <a:endParaRPr lang="en-GB" altLang="en-US" sz="2400" dirty="0" smtClean="0">
              <a:ea typeface="ＭＳ Ｐゴシック" pitchFamily="34" charset="-128"/>
            </a:endParaRPr>
          </a:p>
          <a:p>
            <a:pPr eaLnBrk="1" hangingPunct="1"/>
            <a:r>
              <a:rPr lang="en-GB" altLang="en-US" sz="2400" dirty="0" err="1" smtClean="0">
                <a:ea typeface="ＭＳ Ｐゴシック" pitchFamily="34" charset="-128"/>
              </a:rPr>
              <a:t>Diffyg</a:t>
            </a:r>
            <a:r>
              <a:rPr lang="en-GB" altLang="en-US" sz="2400" dirty="0" smtClean="0">
                <a:ea typeface="ＭＳ Ｐゴシック" pitchFamily="34" charset="-128"/>
              </a:rPr>
              <a:t> </a:t>
            </a:r>
            <a:r>
              <a:rPr lang="en-GB" altLang="en-US" sz="2400" dirty="0" err="1" smtClean="0">
                <a:ea typeface="ＭＳ Ｐゴシック" pitchFamily="34" charset="-128"/>
              </a:rPr>
              <a:t>hawliau</a:t>
            </a:r>
            <a:r>
              <a:rPr lang="en-GB" altLang="en-US" sz="2400" dirty="0" smtClean="0">
                <a:ea typeface="ＭＳ Ｐゴシック" pitchFamily="34" charset="-128"/>
              </a:rPr>
              <a:t> </a:t>
            </a:r>
            <a:r>
              <a:rPr lang="en-GB" altLang="en-US" sz="2400" dirty="0" err="1" smtClean="0">
                <a:ea typeface="ＭＳ Ｐゴシック" pitchFamily="34" charset="-128"/>
              </a:rPr>
              <a:t>gwleidyddol</a:t>
            </a:r>
            <a:endParaRPr lang="en-GB" altLang="en-US" sz="2400" dirty="0" smtClean="0">
              <a:ea typeface="ＭＳ Ｐゴシック" pitchFamily="34" charset="-128"/>
            </a:endParaRPr>
          </a:p>
          <a:p>
            <a:pPr eaLnBrk="1" hangingPunct="1"/>
            <a:r>
              <a:rPr lang="en-GB" altLang="en-US" sz="2400" dirty="0" err="1" smtClean="0">
                <a:ea typeface="ＭＳ Ｐゴシック" pitchFamily="34" charset="-128"/>
              </a:rPr>
              <a:t>Cofrestru</a:t>
            </a:r>
            <a:r>
              <a:rPr lang="en-GB" altLang="en-US" sz="2400" dirty="0" smtClean="0">
                <a:ea typeface="ＭＳ Ｐゴシック" pitchFamily="34" charset="-128"/>
              </a:rPr>
              <a:t> </a:t>
            </a:r>
            <a:r>
              <a:rPr lang="en-GB" altLang="en-US" sz="2400" dirty="0" err="1" smtClean="0">
                <a:ea typeface="ＭＳ Ｐゴシック" pitchFamily="34" charset="-128"/>
              </a:rPr>
              <a:t>isel</a:t>
            </a:r>
            <a:r>
              <a:rPr lang="en-GB" altLang="en-US" sz="2400" dirty="0" smtClean="0">
                <a:ea typeface="ＭＳ Ｐゴシック" pitchFamily="34" charset="-128"/>
              </a:rPr>
              <a:t> o ran </a:t>
            </a:r>
            <a:r>
              <a:rPr lang="en-GB" altLang="en-US" sz="2400" dirty="0" err="1" smtClean="0">
                <a:ea typeface="ＭＳ Ｐゴシック" pitchFamily="34" charset="-128"/>
              </a:rPr>
              <a:t>pleidleiswyr</a:t>
            </a:r>
            <a:endParaRPr lang="en-GB" altLang="en-US" sz="2400" dirty="0" smtClean="0">
              <a:ea typeface="ＭＳ Ｐゴシック" pitchFamily="34" charset="-128"/>
            </a:endParaRPr>
          </a:p>
          <a:p>
            <a:pPr eaLnBrk="1" hangingPunct="1"/>
            <a:r>
              <a:rPr lang="en-GB" altLang="en-US" sz="2400" dirty="0" err="1" smtClean="0">
                <a:ea typeface="ＭＳ Ｐゴシック" pitchFamily="34" charset="-128"/>
              </a:rPr>
              <a:t>Diffyg</a:t>
            </a:r>
            <a:r>
              <a:rPr lang="en-GB" altLang="en-US" sz="2400" dirty="0" smtClean="0">
                <a:ea typeface="ＭＳ Ｐゴシック" pitchFamily="34" charset="-128"/>
              </a:rPr>
              <a:t> </a:t>
            </a:r>
            <a:r>
              <a:rPr lang="en-GB" altLang="en-US" sz="2400" dirty="0" err="1" smtClean="0">
                <a:ea typeface="ＭＳ Ｐゴシック" pitchFamily="34" charset="-128"/>
              </a:rPr>
              <a:t>pleidleisio</a:t>
            </a:r>
            <a:endParaRPr lang="en-GB" altLang="en-US" sz="2400" dirty="0" smtClean="0">
              <a:ea typeface="ＭＳ Ｐゴシック" pitchFamily="34" charset="-128"/>
            </a:endParaRPr>
          </a:p>
          <a:p>
            <a:pPr eaLnBrk="1" hangingPunct="1"/>
            <a:r>
              <a:rPr lang="en-GB" altLang="en-US" sz="2400" dirty="0" err="1" smtClean="0">
                <a:ea typeface="ＭＳ Ｐゴシック" pitchFamily="34" charset="-128"/>
              </a:rPr>
              <a:t>Lefelau</a:t>
            </a:r>
            <a:r>
              <a:rPr lang="en-GB" altLang="en-US" sz="2400" dirty="0" smtClean="0">
                <a:ea typeface="ＭＳ Ｐゴシック" pitchFamily="34" charset="-128"/>
              </a:rPr>
              <a:t> </a:t>
            </a:r>
            <a:r>
              <a:rPr lang="en-GB" altLang="en-US" sz="2400" dirty="0" err="1" smtClean="0">
                <a:ea typeface="ＭＳ Ｐゴシック" pitchFamily="34" charset="-128"/>
              </a:rPr>
              <a:t>isel</a:t>
            </a:r>
            <a:r>
              <a:rPr lang="en-GB" altLang="en-US" sz="2400" dirty="0" smtClean="0">
                <a:ea typeface="ＭＳ Ｐゴシック" pitchFamily="34" charset="-128"/>
              </a:rPr>
              <a:t> o </a:t>
            </a:r>
            <a:r>
              <a:rPr lang="en-GB" altLang="en-US" sz="2400" dirty="0" err="1" smtClean="0">
                <a:ea typeface="ＭＳ Ｐゴシック" pitchFamily="34" charset="-128"/>
              </a:rPr>
              <a:t>weithgareddau</a:t>
            </a:r>
            <a:r>
              <a:rPr lang="en-GB" altLang="en-US" sz="2400" dirty="0" smtClean="0">
                <a:ea typeface="ＭＳ Ｐゴシック" pitchFamily="34" charset="-128"/>
              </a:rPr>
              <a:t> </a:t>
            </a:r>
            <a:r>
              <a:rPr lang="en-GB" altLang="en-US" sz="2400" dirty="0" err="1" smtClean="0">
                <a:ea typeface="ＭＳ Ｐゴシック" pitchFamily="34" charset="-128"/>
              </a:rPr>
              <a:t>cymunedol</a:t>
            </a:r>
            <a:endParaRPr lang="en-GB" altLang="en-US" sz="2400" dirty="0" smtClean="0">
              <a:ea typeface="ＭＳ Ｐゴシック" pitchFamily="34" charset="-128"/>
            </a:endParaRPr>
          </a:p>
          <a:p>
            <a:pPr eaLnBrk="1" hangingPunct="1"/>
            <a:r>
              <a:rPr lang="en-GB" altLang="en-US" sz="2400" dirty="0" err="1" smtClean="0">
                <a:ea typeface="ＭＳ Ｐゴシック" pitchFamily="34" charset="-128"/>
              </a:rPr>
              <a:t>Diffyg</a:t>
            </a:r>
            <a:r>
              <a:rPr lang="en-GB" altLang="en-US" sz="2400" dirty="0" smtClean="0">
                <a:ea typeface="ＭＳ Ｐゴシック" pitchFamily="34" charset="-128"/>
              </a:rPr>
              <a:t> </a:t>
            </a:r>
            <a:r>
              <a:rPr lang="en-GB" altLang="en-US" sz="2400" dirty="0" err="1" smtClean="0">
                <a:ea typeface="ＭＳ Ｐゴシック" pitchFamily="34" charset="-128"/>
              </a:rPr>
              <a:t>hyder</a:t>
            </a:r>
            <a:r>
              <a:rPr lang="en-GB" altLang="en-US" sz="2400" dirty="0" smtClean="0">
                <a:ea typeface="ＭＳ Ｐゴシック" pitchFamily="34" charset="-128"/>
              </a:rPr>
              <a:t> </a:t>
            </a:r>
            <a:r>
              <a:rPr lang="en-GB" altLang="en-US" sz="2400" dirty="0" err="1" smtClean="0">
                <a:ea typeface="ＭＳ Ｐゴシック" pitchFamily="34" charset="-128"/>
              </a:rPr>
              <a:t>mewn</a:t>
            </a:r>
            <a:r>
              <a:rPr lang="en-GB" altLang="en-US" sz="2400" dirty="0" smtClean="0">
                <a:ea typeface="ＭＳ Ｐゴシック" pitchFamily="34" charset="-128"/>
              </a:rPr>
              <a:t> </a:t>
            </a:r>
            <a:r>
              <a:rPr lang="en-GB" altLang="en-US" sz="2400" dirty="0" err="1" smtClean="0">
                <a:ea typeface="ＭＳ Ｐゴシック" pitchFamily="34" charset="-128"/>
              </a:rPr>
              <a:t>prosesau</a:t>
            </a:r>
            <a:r>
              <a:rPr lang="en-GB" altLang="en-US" sz="2400" dirty="0" smtClean="0">
                <a:ea typeface="ＭＳ Ｐゴシック" pitchFamily="34" charset="-128"/>
              </a:rPr>
              <a:t> </a:t>
            </a:r>
            <a:r>
              <a:rPr lang="en-GB" altLang="en-US" sz="2400" dirty="0" err="1" smtClean="0">
                <a:ea typeface="ＭＳ Ｐゴシック" pitchFamily="34" charset="-128"/>
              </a:rPr>
              <a:t>gwleidyddol</a:t>
            </a:r>
            <a:endParaRPr lang="en-GB" altLang="en-US" sz="2400" dirty="0" smtClean="0">
              <a:ea typeface="ＭＳ Ｐゴシック" pitchFamily="34" charset="-128"/>
            </a:endParaRPr>
          </a:p>
          <a:p>
            <a:pPr eaLnBrk="1" hangingPunct="1"/>
            <a:r>
              <a:rPr lang="en-GB" altLang="en-US" sz="2400" dirty="0" err="1" smtClean="0">
                <a:ea typeface="ＭＳ Ｐゴシック" pitchFamily="34" charset="-128"/>
              </a:rPr>
              <a:t>Aflonyddwch</a:t>
            </a:r>
            <a:r>
              <a:rPr lang="en-GB" altLang="en-US" sz="2400" dirty="0" smtClean="0">
                <a:ea typeface="ＭＳ Ｐゴシック" pitchFamily="34" charset="-128"/>
              </a:rPr>
              <a:t> </a:t>
            </a:r>
            <a:r>
              <a:rPr lang="en-GB" altLang="en-US" sz="2400" dirty="0" err="1" smtClean="0">
                <a:ea typeface="ＭＳ Ｐゴシック" pitchFamily="34" charset="-128"/>
              </a:rPr>
              <a:t>cymdeithasol</a:t>
            </a:r>
            <a:endParaRPr lang="en-GB" altLang="en-US" sz="2400" dirty="0" smtClean="0">
              <a:ea typeface="ＭＳ Ｐゴシック" pitchFamily="34" charset="-128"/>
            </a:endParaRPr>
          </a:p>
        </p:txBody>
      </p:sp>
      <p:sp>
        <p:nvSpPr>
          <p:cNvPr id="15363" name="Content Placeholder 3"/>
          <p:cNvSpPr>
            <a:spLocks noGrp="1"/>
          </p:cNvSpPr>
          <p:nvPr>
            <p:ph sz="half" idx="2"/>
          </p:nvPr>
        </p:nvSpPr>
        <p:spPr/>
        <p:txBody>
          <a:bodyPr/>
          <a:lstStyle/>
          <a:p>
            <a:pPr eaLnBrk="1" hangingPunct="1"/>
            <a:r>
              <a:rPr lang="en-GB" altLang="en-US" sz="2400" i="1" dirty="0" smtClean="0">
                <a:ea typeface="ＭＳ Ｐゴシック" pitchFamily="34" charset="-128"/>
              </a:rPr>
              <a:t>Disempowerment</a:t>
            </a:r>
          </a:p>
          <a:p>
            <a:pPr eaLnBrk="1" hangingPunct="1"/>
            <a:r>
              <a:rPr lang="en-GB" altLang="en-US" sz="2400" i="1" dirty="0" smtClean="0">
                <a:ea typeface="ＭＳ Ｐゴシック" pitchFamily="34" charset="-128"/>
              </a:rPr>
              <a:t>Lack of political rights</a:t>
            </a:r>
          </a:p>
          <a:p>
            <a:pPr eaLnBrk="1" hangingPunct="1"/>
            <a:r>
              <a:rPr lang="en-GB" altLang="en-US" sz="2400" i="1" dirty="0" smtClean="0">
                <a:ea typeface="ＭＳ Ｐゴシック" pitchFamily="34" charset="-128"/>
              </a:rPr>
              <a:t>Low registration of voters</a:t>
            </a:r>
          </a:p>
          <a:p>
            <a:pPr eaLnBrk="1" hangingPunct="1"/>
            <a:r>
              <a:rPr lang="en-GB" altLang="en-US" sz="2400" i="1" dirty="0" smtClean="0">
                <a:ea typeface="ＭＳ Ｐゴシック" pitchFamily="34" charset="-128"/>
              </a:rPr>
              <a:t>Low voter turnout</a:t>
            </a:r>
          </a:p>
          <a:p>
            <a:pPr eaLnBrk="1" hangingPunct="1"/>
            <a:r>
              <a:rPr lang="en-GB" altLang="en-US" sz="2400" i="1" dirty="0" smtClean="0">
                <a:ea typeface="ＭＳ Ｐゴシック" pitchFamily="34" charset="-128"/>
              </a:rPr>
              <a:t>Low levels of community activity</a:t>
            </a:r>
          </a:p>
          <a:p>
            <a:pPr eaLnBrk="1" hangingPunct="1"/>
            <a:r>
              <a:rPr lang="en-GB" altLang="en-US" sz="2400" i="1" dirty="0" smtClean="0">
                <a:ea typeface="ＭＳ Ｐゴシック" pitchFamily="34" charset="-128"/>
              </a:rPr>
              <a:t>Lack of confidence in political processes</a:t>
            </a:r>
          </a:p>
          <a:p>
            <a:pPr eaLnBrk="1" hangingPunct="1"/>
            <a:r>
              <a:rPr lang="en-GB" altLang="en-US" sz="2400" i="1" dirty="0" smtClean="0">
                <a:ea typeface="ＭＳ Ｐゴシック" pitchFamily="34" charset="-128"/>
              </a:rPr>
              <a:t>Social disturbance/disorder</a:t>
            </a:r>
          </a:p>
          <a:p>
            <a:endParaRPr lang="en-US" altLang="en-US" sz="2400" i="1" dirty="0" smtClean="0">
              <a:ea typeface="ＭＳ Ｐゴシック" pitchFamily="34" charset="-128"/>
            </a:endParaRPr>
          </a:p>
        </p:txBody>
      </p:sp>
      <p:sp>
        <p:nvSpPr>
          <p:cNvPr id="6" name="Rectangle 2"/>
          <p:cNvSpPr txBox="1">
            <a:spLocks noChangeArrowheads="1"/>
          </p:cNvSpPr>
          <p:nvPr/>
        </p:nvSpPr>
        <p:spPr>
          <a:xfrm>
            <a:off x="179388" y="333375"/>
            <a:ext cx="3873500" cy="1143000"/>
          </a:xfrm>
          <a:prstGeom prst="rect">
            <a:avLst/>
          </a:prstGeom>
        </p:spPr>
        <p:txBody>
          <a:bodyPr anchor="ctr">
            <a:normAutofit fontScale="975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r" eaLnBrk="1" fontAlgn="auto" hangingPunct="1">
              <a:spcAft>
                <a:spcPts val="0"/>
              </a:spcAft>
              <a:defRPr/>
            </a:pPr>
            <a:endParaRPr lang="en-GB" dirty="0">
              <a:effectLst/>
              <a:ea typeface="+mj-ea"/>
              <a:cs typeface="+mj-cs"/>
            </a:endParaRPr>
          </a:p>
        </p:txBody>
      </p:sp>
      <p:sp>
        <p:nvSpPr>
          <p:cNvPr id="15366" name="AutoShape 4" descr="data:image/jpeg;base64,/9j/4AAQSkZJRgABAQAAAQABAAD/2wCEAAkGBxQQERIUEBQSFBQXFBUXFxQVFhUUFBQXGBQXGRYWFBgYHSggGBolHRQVITEhJSkuLi8uFx8zODMtNygtMCsBCgoKDg0OGhAQGiwkHyUsLDQsLDc3LSssLywsNCwsLDAsMissLCwsLCwsKywsLC0rLC8sKywsOCwrLCwsLCwsLP/AABEIAIgAiAMBIgACEQEDEQH/xAAbAAEAAgMBAQAAAAAAAAAAAAAABgcDBAUBAv/EAEkQAAEDAgIEBRAHBgcBAAAAAAEAAgMEEQUhBhIxQQcTIlFhFBYXMjVCVFVxc4GTobHD0jZSdJHB0dMVU2JylPAjM0NkkuHxJP/EABkBAQADAQEAAAAAAAAAAAAAAAABAwQCBf/EACARAQACAgICAwEAAAAAAAAAAAABAgMREjEEITJBUXH/2gAMAwEAAhEDEQA/ALxVacGPdbSDz9P8dWWq04Me62kHn6f46Cy0REBVlpV9JsK+zye+RWaqy0q+k2FfZ5PfIgs1ERAREQEREBERAREQEREBVpwY91tIPP0/x1ZarCu4P8Rjrauow6vZTtqXte9pj1jyQbAkg7NZ2y21BZ6KsOtPH/G8fqm/InWnj/jeP1TfkQWeqy0q+k2FfZ5PfIvnrTx/xvH6pvyLLgOgVcMQgrMQrmVJha5rQI9U2IOWQAtdxKCykXgXqAiIgIiICIiAiIgIiICrar4Sak1dVT0eGPqupnhj3tqAztr2JaYza+q7edislVpwY91tIPP0/wAdB99fuJ+Ip/6lv6SdfuJ+Ip/6lv6SshEFb9f2J+Ip/wCpb+ks2B8Ik8tdDR1mHvpHStc5jnTCQkNv3ojGWR37lYSrLSn6TYV9nk98iCzAvUXl0HqIiAi8uvUBERAREQEREBVpwY91tIPP0/x1ZarTgx7raQefp/joLLREQFWWlX0mwr7PJ75FZqrLSr6TYV9nk98iCy3OtcnYM1Aq/G3ySOOu5re9aDaw5zbbdSbSWp1Y9Qds8EZbm98fwVU6V1oiDS02tl5B/wCqjLad6ht8XF6m0pfBjMzM2SE23O5TV1HabxQxufVDimtGbgbt9G+/Rmq4rdJ4qOEukJc91tSMds+3uF96rqtrKnFZwCNYjtYhlHEOdx/FMcW7npGfh1Ee040h4V6uukEdAHQtc8NiDAHTyG41TnkATfJXrhRl4mLqgNE2o3jA3NuvblW9Ko/RfR8Ye9srXB84/wBS1mt52sG4br71b+E46ycAXLX72nn6DvVkZKz0othtWNy7iLW1jzprHnXW1emyiwwOOd1mUoEREBUvo3pdS4Zi2N9WyGPjZ4dTkudfVEut2oy7dv3q6CtGowenlcXSQQPcdrnRMc4+UkXQRHsv4V4QfVSfKnZfwrwg+qk+VSnrepPBab1Mf5IdH6TwWm9TH8qCLdl/CvCD6qT5VEqrSymr8fw+aleZI4oJQ86rmkHlm1iOkLVfpBE6V74o447khoYxrLN3DIcy26bG7nd/0qJzfkNdfFn7l2cbxhxc5x2n2DcFVelWNtEhvZ7/AN3tY3pk5/5R6VO6+iZUtID5Yie+jLSfucCojLwdRscHCZ7x9VzAL+Ugris17loy89cccekUw+glrHmSR5a0mxldtP8ADGPyyCtLRylggjDIBYbz3zjzuO9R+TCXFwLzewsBYBrRzNAyAXToI9TYovk5OcWLh/UlkZdewOIK1YKi4WYFV7Xa3CyMOqeNiY/eRn5RtWyotohWZuiJ28pvl3hSha6zuNvNvXjaYZId6zLDDvWZdwqkREUgqMw3QeDGcWxnqt8w4maIM4tzRk8SXB1mn9223pV5qs+DLutpB5+n+Og1uwTh/wC8q/8AnH8i+2cBdA0gtlrAQbgh8dwRsI/w1CtL6GpwvEnzt5DpJZJYpmjt2ueXFpO+wcAWm+7oU7HC3D1Fxmp/9Xa8RmG6319bdH7dyDm6Y6AGnDpoX3iAu7WIDmc5J2EKENY5mYNxzjMH0hbmi+H1GL1+vKBLy43VD3jkiMPB1P4QQ0gNHT0rq8MEHU9fSMpQImtozZrGjUA4497sVV8ddbacWa24hyqTFy3IrtU2I6yiVFUibkvbqS2vYdq/pZzdIW5E5zVntWYbYv8AqTvAK8EC5VNXc66UFRdcbd+mzDHZbIWuyRbUeajadMlNMWOBabEG4KsOhqxMxrxv2jmO8f3zquC1STRCss50Z2OFx/MPzCuxW+mXyKbjaVheEollpYWSA5+hepCM0UwiWZVpwY91tIPP0/x1ZarPgy7raQefp/jqUOnwr4xSxUjoaholkkH+HHezmndLfvQPbs51QgGW/wDv8VZOKcH1dWYhM6XkxvmeeOc4OtFrHVDW3zIbqgDnCssaHUvUfUfFjitt+/17f5mt9fp/BBw+CbGaaSlbBA0RSsF5Gb3nYZQe+vl5MhzKNcLALsVp2hpcXUTrAC5ymJNh5AtTD+Dyuo8QhdFyo2TMPHBwbeMPGvrDaDq6wI6V39KfpNhX2eT3yKJjcOqW42iVZYjgczeKmc10bS5/Fkgh5LA0lwB73lelbVDWCo1mGzZWjNu5w+sz8ld2mejXV8TGtcGPY7Wa4gkWIs5ptuI9yqzSPg4qKbVMTXzudnrxCxjcDkBc337T0qqaS2Vy1vHv1LiSRELPRVOqc1O+x5MaWNzpGmp1AZGWswu5mu3Ee3oUGrqF8LyyRrmPHeuFj6OcKq2PTqmWJ6dunmBXQgeFE6OpLTmu7TTa2aptXTTW0S7BC+6Scxva5u1pv5ehY4n5LxwzSs6RaNwseGUPaHN2OFx6VkUR0bxfizxch5BOR+qenoKly21tyjbzL0mk6ZIdq9SLai7hXLKVWT9CcTgra2ow+qpomVUjXubIxznckOsO1IGb3ferNVaYtwqSR1dRT02G1NVxDw174i4gE3tcNjdq3sbXOdipQzfsXSDw+h9U75U/Y2kHh9D6p3yrR7KlZ4jr/ul/RTsqVniOv+6X9FBvfsbSDw+i9U75VjwrQvEHYlT1uIVNPLxLHNAia5pIIdlmANritXsqVniOv+6X9FdDRnhNdVVkdJU0FRRvka4sMpPKtfc5jTbI5i6CwwvLIF6g8stXEcOiqG6szGvHSMx5DtHoW2iCqNL9BDTh01OS+IZuY7t4xzg9832jpUWopSMlfz2ggg5g5EHeqMxfD+pqiWLc15sf4Tm32EfcqMtfTXgyTM6l0qSRbxF1yKJ911IysjeHJTXRit4yGzjmw29B2fioU9dbRSuEc+odjxq+na38R6VbitqWfyK7qncG1F7CM0WyHnSzKtODHutpB5+n+OiKULLREQFWelLj1y4UP9vJ75ERBZiIiAiIgKs+E6j1aiOXc9hB8rD+TgiLi/xW4fnCLUzrLrU8i9RYLdvTjpnOawPyz9qIkJlZ2B1wqIWvyvazv5htREXoVncRLybxq0xD/9k="/>
          <p:cNvSpPr>
            <a:spLocks noChangeAspect="1" noChangeArrowheads="1"/>
          </p:cNvSpPr>
          <p:nvPr/>
        </p:nvSpPr>
        <p:spPr bwMode="auto">
          <a:xfrm>
            <a:off x="0"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742950" indent="-28575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1143000"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6002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20574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pPr>
              <a:spcBef>
                <a:spcPct val="0"/>
              </a:spcBef>
              <a:buClrTx/>
              <a:buSzTx/>
              <a:buFontTx/>
              <a:buNone/>
            </a:pPr>
            <a:endParaRPr lang="en-US" altLang="en-US" sz="1800">
              <a:latin typeface="Arial" charset="0"/>
              <a:cs typeface="Arial" charset="0"/>
            </a:endParaRPr>
          </a:p>
        </p:txBody>
      </p:sp>
      <p:pic>
        <p:nvPicPr>
          <p:cNvPr id="15367" name="Picture 6" descr="http://www.everyvotecounts.org.uk/wp-content/uploads/2014/11/cross-in-box.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960" y="5373216"/>
            <a:ext cx="1296046" cy="11550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2961828" y="6485159"/>
            <a:ext cx="2932213" cy="369332"/>
          </a:xfrm>
          <a:prstGeom prst="rect">
            <a:avLst/>
          </a:prstGeom>
        </p:spPr>
        <p:txBody>
          <a:bodyPr wrap="none">
            <a:spAutoFit/>
          </a:bodyPr>
          <a:lstStyle/>
          <a:p>
            <a:r>
              <a:rPr lang="en-GB" dirty="0"/>
              <a:t>www.everyvotecounts.org.uk</a:t>
            </a:r>
          </a:p>
        </p:txBody>
      </p:sp>
    </p:spTree>
    <p:extLst>
      <p:ext uri="{BB962C8B-B14F-4D97-AF65-F5344CB8AC3E}">
        <p14:creationId xmlns:p14="http://schemas.microsoft.com/office/powerpoint/2010/main" val="950020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362">
                                            <p:txEl>
                                              <p:pRg st="0" end="0"/>
                                            </p:txEl>
                                          </p:spTgt>
                                        </p:tgtEl>
                                        <p:attrNameLst>
                                          <p:attrName>style.visibility</p:attrName>
                                        </p:attrNameLst>
                                      </p:cBhvr>
                                      <p:to>
                                        <p:strVal val="visible"/>
                                      </p:to>
                                    </p:set>
                                    <p:anim calcmode="lin" valueType="num">
                                      <p:cBhvr additive="base">
                                        <p:cTn id="7" dur="500" fill="hold"/>
                                        <p:tgtEl>
                                          <p:spTgt spid="1536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362">
                                            <p:txEl>
                                              <p:pRg st="1" end="1"/>
                                            </p:txEl>
                                          </p:spTgt>
                                        </p:tgtEl>
                                        <p:attrNameLst>
                                          <p:attrName>style.visibility</p:attrName>
                                        </p:attrNameLst>
                                      </p:cBhvr>
                                      <p:to>
                                        <p:strVal val="visible"/>
                                      </p:to>
                                    </p:set>
                                    <p:anim calcmode="lin" valueType="num">
                                      <p:cBhvr additive="base">
                                        <p:cTn id="13" dur="500" fill="hold"/>
                                        <p:tgtEl>
                                          <p:spTgt spid="1536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36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362">
                                            <p:txEl>
                                              <p:pRg st="2" end="2"/>
                                            </p:txEl>
                                          </p:spTgt>
                                        </p:tgtEl>
                                        <p:attrNameLst>
                                          <p:attrName>style.visibility</p:attrName>
                                        </p:attrNameLst>
                                      </p:cBhvr>
                                      <p:to>
                                        <p:strVal val="visible"/>
                                      </p:to>
                                    </p:set>
                                    <p:anim calcmode="lin" valueType="num">
                                      <p:cBhvr additive="base">
                                        <p:cTn id="19" dur="500" fill="hold"/>
                                        <p:tgtEl>
                                          <p:spTgt spid="1536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362">
                                            <p:txEl>
                                              <p:pRg st="3" end="3"/>
                                            </p:txEl>
                                          </p:spTgt>
                                        </p:tgtEl>
                                        <p:attrNameLst>
                                          <p:attrName>style.visibility</p:attrName>
                                        </p:attrNameLst>
                                      </p:cBhvr>
                                      <p:to>
                                        <p:strVal val="visible"/>
                                      </p:to>
                                    </p:set>
                                    <p:anim calcmode="lin" valueType="num">
                                      <p:cBhvr additive="base">
                                        <p:cTn id="25" dur="500" fill="hold"/>
                                        <p:tgtEl>
                                          <p:spTgt spid="1536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536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362">
                                            <p:txEl>
                                              <p:pRg st="4" end="4"/>
                                            </p:txEl>
                                          </p:spTgt>
                                        </p:tgtEl>
                                        <p:attrNameLst>
                                          <p:attrName>style.visibility</p:attrName>
                                        </p:attrNameLst>
                                      </p:cBhvr>
                                      <p:to>
                                        <p:strVal val="visible"/>
                                      </p:to>
                                    </p:set>
                                    <p:anim calcmode="lin" valueType="num">
                                      <p:cBhvr additive="base">
                                        <p:cTn id="31" dur="500" fill="hold"/>
                                        <p:tgtEl>
                                          <p:spTgt spid="1536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536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362">
                                            <p:txEl>
                                              <p:pRg st="5" end="5"/>
                                            </p:txEl>
                                          </p:spTgt>
                                        </p:tgtEl>
                                        <p:attrNameLst>
                                          <p:attrName>style.visibility</p:attrName>
                                        </p:attrNameLst>
                                      </p:cBhvr>
                                      <p:to>
                                        <p:strVal val="visible"/>
                                      </p:to>
                                    </p:set>
                                    <p:anim calcmode="lin" valueType="num">
                                      <p:cBhvr additive="base">
                                        <p:cTn id="37" dur="500" fill="hold"/>
                                        <p:tgtEl>
                                          <p:spTgt spid="1536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536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5362">
                                            <p:txEl>
                                              <p:pRg st="6" end="6"/>
                                            </p:txEl>
                                          </p:spTgt>
                                        </p:tgtEl>
                                        <p:attrNameLst>
                                          <p:attrName>style.visibility</p:attrName>
                                        </p:attrNameLst>
                                      </p:cBhvr>
                                      <p:to>
                                        <p:strVal val="visible"/>
                                      </p:to>
                                    </p:set>
                                    <p:anim calcmode="lin" valueType="num">
                                      <p:cBhvr additive="base">
                                        <p:cTn id="43" dur="500" fill="hold"/>
                                        <p:tgtEl>
                                          <p:spTgt spid="1536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536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363">
                                            <p:txEl>
                                              <p:pRg st="0" end="0"/>
                                            </p:txEl>
                                          </p:spTgt>
                                        </p:tgtEl>
                                        <p:attrNameLst>
                                          <p:attrName>style.visibility</p:attrName>
                                        </p:attrNameLst>
                                      </p:cBhvr>
                                      <p:to>
                                        <p:strVal val="visible"/>
                                      </p:to>
                                    </p:set>
                                    <p:anim calcmode="lin" valueType="num">
                                      <p:cBhvr additive="base">
                                        <p:cTn id="49"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53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5363">
                                            <p:txEl>
                                              <p:pRg st="1" end="1"/>
                                            </p:txEl>
                                          </p:spTgt>
                                        </p:tgtEl>
                                        <p:attrNameLst>
                                          <p:attrName>style.visibility</p:attrName>
                                        </p:attrNameLst>
                                      </p:cBhvr>
                                      <p:to>
                                        <p:strVal val="visible"/>
                                      </p:to>
                                    </p:set>
                                    <p:anim calcmode="lin" valueType="num">
                                      <p:cBhvr additive="base">
                                        <p:cTn id="55"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53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5363">
                                            <p:txEl>
                                              <p:pRg st="2" end="2"/>
                                            </p:txEl>
                                          </p:spTgt>
                                        </p:tgtEl>
                                        <p:attrNameLst>
                                          <p:attrName>style.visibility</p:attrName>
                                        </p:attrNameLst>
                                      </p:cBhvr>
                                      <p:to>
                                        <p:strVal val="visible"/>
                                      </p:to>
                                    </p:set>
                                    <p:anim calcmode="lin" valueType="num">
                                      <p:cBhvr additive="base">
                                        <p:cTn id="61" dur="5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53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5363">
                                            <p:txEl>
                                              <p:pRg st="3" end="3"/>
                                            </p:txEl>
                                          </p:spTgt>
                                        </p:tgtEl>
                                        <p:attrNameLst>
                                          <p:attrName>style.visibility</p:attrName>
                                        </p:attrNameLst>
                                      </p:cBhvr>
                                      <p:to>
                                        <p:strVal val="visible"/>
                                      </p:to>
                                    </p:set>
                                    <p:anim calcmode="lin" valueType="num">
                                      <p:cBhvr additive="base">
                                        <p:cTn id="67" dur="5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536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5363">
                                            <p:txEl>
                                              <p:pRg st="4" end="4"/>
                                            </p:txEl>
                                          </p:spTgt>
                                        </p:tgtEl>
                                        <p:attrNameLst>
                                          <p:attrName>style.visibility</p:attrName>
                                        </p:attrNameLst>
                                      </p:cBhvr>
                                      <p:to>
                                        <p:strVal val="visible"/>
                                      </p:to>
                                    </p:set>
                                    <p:anim calcmode="lin" valueType="num">
                                      <p:cBhvr additive="base">
                                        <p:cTn id="73"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536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5363">
                                            <p:txEl>
                                              <p:pRg st="5" end="5"/>
                                            </p:txEl>
                                          </p:spTgt>
                                        </p:tgtEl>
                                        <p:attrNameLst>
                                          <p:attrName>style.visibility</p:attrName>
                                        </p:attrNameLst>
                                      </p:cBhvr>
                                      <p:to>
                                        <p:strVal val="visible"/>
                                      </p:to>
                                    </p:set>
                                    <p:anim calcmode="lin" valueType="num">
                                      <p:cBhvr additive="base">
                                        <p:cTn id="79" dur="500" fill="hold"/>
                                        <p:tgtEl>
                                          <p:spTgt spid="15363">
                                            <p:txEl>
                                              <p:pRg st="5" end="5"/>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536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5363">
                                            <p:txEl>
                                              <p:pRg st="6" end="6"/>
                                            </p:txEl>
                                          </p:spTgt>
                                        </p:tgtEl>
                                        <p:attrNameLst>
                                          <p:attrName>style.visibility</p:attrName>
                                        </p:attrNameLst>
                                      </p:cBhvr>
                                      <p:to>
                                        <p:strVal val="visible"/>
                                      </p:to>
                                    </p:set>
                                    <p:anim calcmode="lin" valueType="num">
                                      <p:cBhvr additive="base">
                                        <p:cTn id="85" dur="5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1536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build="p"/>
      <p:bldP spid="1536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fontScale="90000"/>
          </a:bodyPr>
          <a:lstStyle/>
          <a:p>
            <a:pPr>
              <a:defRPr/>
            </a:pPr>
            <a:r>
              <a:rPr lang="en-GB" sz="800" b="0" dirty="0" smtClean="0">
                <a:effectLst/>
                <a:ea typeface="+mj-ea"/>
                <a:cs typeface="+mj-cs"/>
              </a:rPr>
              <a:t/>
            </a:r>
            <a:br>
              <a:rPr lang="en-GB" sz="800" b="0" dirty="0" smtClean="0">
                <a:effectLst/>
                <a:ea typeface="+mj-ea"/>
                <a:cs typeface="+mj-cs"/>
              </a:rPr>
            </a:br>
            <a:r>
              <a:rPr lang="en-GB" sz="4000" dirty="0" err="1" smtClean="0"/>
              <a:t>Dimensiwn</a:t>
            </a:r>
            <a:r>
              <a:rPr lang="en-GB" sz="4000" dirty="0" smtClean="0"/>
              <a:t> </a:t>
            </a:r>
            <a:r>
              <a:rPr lang="en-GB" sz="4000" dirty="0" err="1" smtClean="0"/>
              <a:t>Cymuned</a:t>
            </a:r>
            <a:r>
              <a:rPr lang="en-GB" sz="4000" dirty="0" smtClean="0"/>
              <a:t> ac </a:t>
            </a:r>
            <a:r>
              <a:rPr lang="en-GB" sz="4000" dirty="0" err="1" smtClean="0"/>
              <a:t>Ardal</a:t>
            </a:r>
            <a:r>
              <a:rPr lang="en-GB" sz="4000" dirty="0" smtClean="0"/>
              <a:t/>
            </a:r>
            <a:br>
              <a:rPr lang="en-GB" sz="4000" dirty="0" smtClean="0"/>
            </a:br>
            <a:r>
              <a:rPr lang="en-GB" sz="4000" i="1" dirty="0"/>
              <a:t>Neighbourhood and </a:t>
            </a:r>
            <a:r>
              <a:rPr lang="en-GB" sz="4000" i="1" dirty="0" smtClean="0"/>
              <a:t>Location Dimension</a:t>
            </a:r>
            <a:r>
              <a:rPr lang="en-GB" sz="4000" i="1" dirty="0"/>
              <a:t/>
            </a:r>
            <a:br>
              <a:rPr lang="en-GB" sz="4000" i="1" dirty="0"/>
            </a:br>
            <a:endParaRPr lang="en-GB" sz="4000" i="1" dirty="0">
              <a:effectLst/>
            </a:endParaRPr>
          </a:p>
        </p:txBody>
      </p:sp>
      <p:sp>
        <p:nvSpPr>
          <p:cNvPr id="16386" name="Rectangle 3"/>
          <p:cNvSpPr>
            <a:spLocks noGrp="1" noChangeArrowheads="1"/>
          </p:cNvSpPr>
          <p:nvPr>
            <p:ph sz="half" idx="1"/>
          </p:nvPr>
        </p:nvSpPr>
        <p:spPr/>
        <p:txBody>
          <a:bodyPr/>
          <a:lstStyle/>
          <a:p>
            <a:pPr eaLnBrk="1" hangingPunct="1"/>
            <a:r>
              <a:rPr lang="en-GB" altLang="en-US" sz="2800" dirty="0" err="1" smtClean="0">
                <a:ea typeface="ＭＳ Ｐゴシック" pitchFamily="34" charset="-128"/>
              </a:rPr>
              <a:t>Dirywiad</a:t>
            </a:r>
            <a:r>
              <a:rPr lang="en-GB" altLang="en-US" sz="2800" dirty="0" smtClean="0">
                <a:ea typeface="ＭＳ Ｐゴシック" pitchFamily="34" charset="-128"/>
              </a:rPr>
              <a:t> </a:t>
            </a:r>
            <a:r>
              <a:rPr lang="en-GB" altLang="en-US" sz="2800" dirty="0" err="1" smtClean="0">
                <a:ea typeface="ＭＳ Ｐゴシック" pitchFamily="34" charset="-128"/>
              </a:rPr>
              <a:t>amgylcheddol</a:t>
            </a:r>
            <a:endParaRPr lang="en-GB" altLang="en-US" sz="2800" dirty="0" smtClean="0">
              <a:ea typeface="ＭＳ Ｐゴシック" pitchFamily="34" charset="-128"/>
            </a:endParaRPr>
          </a:p>
          <a:p>
            <a:pPr eaLnBrk="1" hangingPunct="1"/>
            <a:r>
              <a:rPr lang="en-GB" altLang="en-US" sz="2800" dirty="0" err="1" smtClean="0">
                <a:ea typeface="ＭＳ Ｐゴシック" pitchFamily="34" charset="-128"/>
              </a:rPr>
              <a:t>Stoc</a:t>
            </a:r>
            <a:r>
              <a:rPr lang="en-GB" altLang="en-US" sz="2800" dirty="0" smtClean="0">
                <a:ea typeface="ＭＳ Ｐゴシック" pitchFamily="34" charset="-128"/>
              </a:rPr>
              <a:t> tai </a:t>
            </a:r>
            <a:r>
              <a:rPr lang="en-GB" altLang="en-US" sz="2800" dirty="0" err="1" smtClean="0">
                <a:ea typeface="ＭＳ Ｐゴシック" pitchFamily="34" charset="-128"/>
              </a:rPr>
              <a:t>sydd</a:t>
            </a:r>
            <a:r>
              <a:rPr lang="en-GB" altLang="en-US" sz="2800" dirty="0" smtClean="0">
                <a:ea typeface="ＭＳ Ｐゴシック" pitchFamily="34" charset="-128"/>
              </a:rPr>
              <a:t> </a:t>
            </a:r>
            <a:r>
              <a:rPr lang="en-GB" altLang="en-US" sz="2800" dirty="0" err="1" smtClean="0">
                <a:ea typeface="ＭＳ Ｐゴシック" pitchFamily="34" charset="-128"/>
              </a:rPr>
              <a:t>yn</a:t>
            </a:r>
            <a:r>
              <a:rPr lang="en-GB" altLang="en-US" sz="2800" dirty="0" smtClean="0">
                <a:ea typeface="ＭＳ Ｐゴシック" pitchFamily="34" charset="-128"/>
              </a:rPr>
              <a:t> </a:t>
            </a:r>
            <a:r>
              <a:rPr lang="en-GB" altLang="en-US" sz="2800" dirty="0" err="1" smtClean="0">
                <a:ea typeface="ＭＳ Ｐゴシック" pitchFamily="34" charset="-128"/>
              </a:rPr>
              <a:t>dadfeilio</a:t>
            </a:r>
            <a:endParaRPr lang="en-GB" altLang="en-US" sz="2800" dirty="0" smtClean="0">
              <a:ea typeface="ＭＳ Ｐゴシック" pitchFamily="34" charset="-128"/>
            </a:endParaRPr>
          </a:p>
          <a:p>
            <a:pPr eaLnBrk="1" hangingPunct="1"/>
            <a:r>
              <a:rPr lang="en-GB" altLang="en-US" dirty="0" err="1" smtClean="0">
                <a:ea typeface="ＭＳ Ｐゴシック" pitchFamily="34" charset="-128"/>
              </a:rPr>
              <a:t>Lleihau</a:t>
            </a:r>
            <a:r>
              <a:rPr lang="en-GB" altLang="en-US" sz="2800" dirty="0" smtClean="0">
                <a:ea typeface="ＭＳ Ｐゴシック" pitchFamily="34" charset="-128"/>
              </a:rPr>
              <a:t> </a:t>
            </a:r>
            <a:r>
              <a:rPr lang="en-GB" altLang="en-US" sz="2800" dirty="0" err="1" smtClean="0">
                <a:ea typeface="ＭＳ Ｐゴシック" pitchFamily="34" charset="-128"/>
              </a:rPr>
              <a:t>gwasanaethau</a:t>
            </a:r>
            <a:r>
              <a:rPr lang="en-GB" altLang="en-US" sz="2800" dirty="0" smtClean="0">
                <a:ea typeface="ＭＳ Ｐゴシック" pitchFamily="34" charset="-128"/>
              </a:rPr>
              <a:t> </a:t>
            </a:r>
            <a:r>
              <a:rPr lang="en-GB" altLang="en-US" sz="2800" dirty="0" err="1" smtClean="0">
                <a:ea typeface="ＭＳ Ｐゴシック" pitchFamily="34" charset="-128"/>
              </a:rPr>
              <a:t>lleol</a:t>
            </a:r>
            <a:endParaRPr lang="en-GB" altLang="en-US" sz="2800" dirty="0" smtClean="0">
              <a:ea typeface="ＭＳ Ｐゴシック" pitchFamily="34" charset="-128"/>
            </a:endParaRPr>
          </a:p>
          <a:p>
            <a:pPr eaLnBrk="1" hangingPunct="1"/>
            <a:r>
              <a:rPr lang="en-GB" altLang="en-US" sz="2800" dirty="0" err="1" smtClean="0">
                <a:ea typeface="ＭＳ Ｐゴシック" pitchFamily="34" charset="-128"/>
              </a:rPr>
              <a:t>Cwymp</a:t>
            </a:r>
            <a:r>
              <a:rPr lang="en-GB" altLang="en-US" sz="2800" dirty="0" smtClean="0">
                <a:ea typeface="ＭＳ Ｐゴシック" pitchFamily="34" charset="-128"/>
              </a:rPr>
              <a:t> </a:t>
            </a:r>
            <a:r>
              <a:rPr lang="en-GB" altLang="en-US" sz="2800" dirty="0" err="1" smtClean="0">
                <a:ea typeface="ＭＳ Ｐゴシック" pitchFamily="34" charset="-128"/>
              </a:rPr>
              <a:t>rhwydweithiau</a:t>
            </a:r>
            <a:r>
              <a:rPr lang="en-GB" altLang="en-US" sz="2800" dirty="0" smtClean="0">
                <a:ea typeface="ＭＳ Ｐゴシック" pitchFamily="34" charset="-128"/>
              </a:rPr>
              <a:t> </a:t>
            </a:r>
            <a:r>
              <a:rPr lang="en-GB" altLang="en-US" sz="2800" dirty="0" err="1" smtClean="0">
                <a:ea typeface="ＭＳ Ｐゴシック" pitchFamily="34" charset="-128"/>
              </a:rPr>
              <a:t>cefnogi</a:t>
            </a:r>
            <a:endParaRPr lang="en-GB" altLang="en-US" sz="2800" dirty="0" smtClean="0">
              <a:ea typeface="ＭＳ Ｐゴシック" pitchFamily="34" charset="-128"/>
            </a:endParaRPr>
          </a:p>
        </p:txBody>
      </p:sp>
      <p:sp>
        <p:nvSpPr>
          <p:cNvPr id="16387" name="Content Placeholder 3"/>
          <p:cNvSpPr>
            <a:spLocks noGrp="1"/>
          </p:cNvSpPr>
          <p:nvPr>
            <p:ph sz="half" idx="2"/>
          </p:nvPr>
        </p:nvSpPr>
        <p:spPr/>
        <p:txBody>
          <a:bodyPr/>
          <a:lstStyle/>
          <a:p>
            <a:pPr eaLnBrk="1" hangingPunct="1"/>
            <a:r>
              <a:rPr lang="en-GB" altLang="en-US" sz="2400" i="1" dirty="0" smtClean="0">
                <a:ea typeface="ＭＳ Ｐゴシック" pitchFamily="34" charset="-128"/>
              </a:rPr>
              <a:t>Environmental degradation</a:t>
            </a:r>
          </a:p>
          <a:p>
            <a:pPr eaLnBrk="1" hangingPunct="1"/>
            <a:r>
              <a:rPr lang="en-GB" altLang="en-US" sz="2400" i="1" dirty="0" smtClean="0">
                <a:ea typeface="ＭＳ Ｐゴシック" pitchFamily="34" charset="-128"/>
              </a:rPr>
              <a:t>Decaying housing stock</a:t>
            </a:r>
          </a:p>
          <a:p>
            <a:pPr eaLnBrk="1" hangingPunct="1"/>
            <a:r>
              <a:rPr lang="en-GB" altLang="en-US" sz="2400" i="1" dirty="0" smtClean="0">
                <a:ea typeface="ＭＳ Ｐゴシック" pitchFamily="34" charset="-128"/>
              </a:rPr>
              <a:t>Withdrawal of local services</a:t>
            </a:r>
          </a:p>
          <a:p>
            <a:pPr eaLnBrk="1" hangingPunct="1"/>
            <a:r>
              <a:rPr lang="en-GB" altLang="en-US" sz="2400" i="1" dirty="0" smtClean="0">
                <a:ea typeface="ＭＳ Ｐゴシック" pitchFamily="34" charset="-128"/>
              </a:rPr>
              <a:t>Collapse of support networks</a:t>
            </a:r>
          </a:p>
          <a:p>
            <a:endParaRPr lang="en-GB" altLang="en-US" sz="2400" dirty="0" smtClean="0">
              <a:ea typeface="ＭＳ Ｐゴシック" pitchFamily="34" charset="-128"/>
            </a:endParaRPr>
          </a:p>
          <a:p>
            <a:endParaRPr lang="en-GB" altLang="en-US" sz="2400" dirty="0" smtClean="0">
              <a:ea typeface="ＭＳ Ｐゴシック" pitchFamily="34" charset="-128"/>
            </a:endParaRPr>
          </a:p>
          <a:p>
            <a:endParaRPr lang="en-US" altLang="en-US" sz="2400" i="1" dirty="0" smtClean="0">
              <a:ea typeface="ＭＳ Ｐゴシック" pitchFamily="34" charset="-128"/>
            </a:endParaRPr>
          </a:p>
        </p:txBody>
      </p:sp>
      <p:sp>
        <p:nvSpPr>
          <p:cNvPr id="6" name="Rectangle 2"/>
          <p:cNvSpPr txBox="1">
            <a:spLocks noChangeArrowheads="1"/>
          </p:cNvSpPr>
          <p:nvPr/>
        </p:nvSpPr>
        <p:spPr>
          <a:xfrm>
            <a:off x="179388" y="333375"/>
            <a:ext cx="3873500" cy="1143000"/>
          </a:xfrm>
          <a:prstGeom prst="rect">
            <a:avLst/>
          </a:prstGeom>
        </p:spPr>
        <p:txBody>
          <a:bodyPr anchor="ctr">
            <a:normAutofit fontScale="975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r" eaLnBrk="1" fontAlgn="auto" hangingPunct="1">
              <a:spcAft>
                <a:spcPts val="0"/>
              </a:spcAft>
              <a:defRPr/>
            </a:pPr>
            <a:endParaRPr lang="en-GB" dirty="0">
              <a:effectLst/>
              <a:ea typeface="+mj-ea"/>
              <a:cs typeface="+mj-cs"/>
            </a:endParaRPr>
          </a:p>
        </p:txBody>
      </p:sp>
      <p:sp>
        <p:nvSpPr>
          <p:cNvPr id="16390" name="AutoShape 4" descr="data:image/jpeg;base64,/9j/4AAQSkZJRgABAQAAAQABAAD/2wCEAAkGBxQQERIUEBQSFBQXFBUXFxQVFhUUFBQXGBQXGRYWFBgYHSggGBolHRQVITEhJSkuLi8uFx8zODMtNygtMCsBCgoKDg0OGhAQGiwkHyUsLDQsLDc3LSssLywsNCwsLDAsMissLCwsLCwsKywsLC0rLC8sKywsOCwrLCwsLCwsLP/AABEIAIgAiAMBIgACEQEDEQH/xAAbAAEAAgMBAQAAAAAAAAAAAAAABgcDBAUBAv/EAEkQAAEDAgIEBRAHBgcBAAAAAAEAAgMEEQUhBhIxQQcTIlFhFBYXMjVCVFVxc4GTobHD0jZSdJHB0dMVU2JylPAjM0NkkuHxJP/EABkBAQADAQEAAAAAAAAAAAAAAAABAwQCBf/EACARAQACAgICAwEAAAAAAAAAAAABAgMREjEEITJBUXH/2gAMAwEAAhEDEQA/ALxVacGPdbSDz9P8dWWq04Me62kHn6f46Cy0REBVlpV9JsK+zye+RWaqy0q+k2FfZ5PfIgs1ERAREQEREBERAREQEREBVpwY91tIPP0/x1ZarCu4P8Rjrauow6vZTtqXte9pj1jyQbAkg7NZ2y21BZ6KsOtPH/G8fqm/InWnj/jeP1TfkQWeqy0q+k2FfZ5PfIvnrTx/xvH6pvyLLgOgVcMQgrMQrmVJha5rQI9U2IOWQAtdxKCykXgXqAiIgIiICIiAiIgIiICrar4Sak1dVT0eGPqupnhj3tqAztr2JaYza+q7edislVpwY91tIPP0/wAdB99fuJ+Ip/6lv6SdfuJ+Ip/6lv6SshEFb9f2J+Ip/wCpb+ks2B8Ik8tdDR1mHvpHStc5jnTCQkNv3ojGWR37lYSrLSn6TYV9nk98iCzAvUXl0HqIiAi8uvUBERAREQEREBVpwY91tIPP0/x1ZarTgx7raQefp/joLLREQFWWlX0mwr7PJ75FZqrLSr6TYV9nk98iCy3OtcnYM1Aq/G3ySOOu5re9aDaw5zbbdSbSWp1Y9Qds8EZbm98fwVU6V1oiDS02tl5B/wCqjLad6ht8XF6m0pfBjMzM2SE23O5TV1HabxQxufVDimtGbgbt9G+/Rmq4rdJ4qOEukJc91tSMds+3uF96rqtrKnFZwCNYjtYhlHEOdx/FMcW7npGfh1Ee040h4V6uukEdAHQtc8NiDAHTyG41TnkATfJXrhRl4mLqgNE2o3jA3NuvblW9Ko/RfR8Ye9srXB84/wBS1mt52sG4br71b+E46ycAXLX72nn6DvVkZKz0othtWNy7iLW1jzprHnXW1emyiwwOOd1mUoEREBUvo3pdS4Zi2N9WyGPjZ4dTkudfVEut2oy7dv3q6CtGowenlcXSQQPcdrnRMc4+UkXQRHsv4V4QfVSfKnZfwrwg+qk+VSnrepPBab1Mf5IdH6TwWm9TH8qCLdl/CvCD6qT5VEqrSymr8fw+aleZI4oJQ86rmkHlm1iOkLVfpBE6V74o447khoYxrLN3DIcy26bG7nd/0qJzfkNdfFn7l2cbxhxc5x2n2DcFVelWNtEhvZ7/AN3tY3pk5/5R6VO6+iZUtID5Yie+jLSfucCojLwdRscHCZ7x9VzAL+Ugris17loy89cccekUw+glrHmSR5a0mxldtP8ADGPyyCtLRylggjDIBYbz3zjzuO9R+TCXFwLzewsBYBrRzNAyAXToI9TYovk5OcWLh/UlkZdewOIK1YKi4WYFV7Xa3CyMOqeNiY/eRn5RtWyotohWZuiJ28pvl3hSha6zuNvNvXjaYZId6zLDDvWZdwqkREUgqMw3QeDGcWxnqt8w4maIM4tzRk8SXB1mn9223pV5qs+DLutpB5+n+Og1uwTh/wC8q/8AnH8i+2cBdA0gtlrAQbgh8dwRsI/w1CtL6GpwvEnzt5DpJZJYpmjt2ueXFpO+wcAWm+7oU7HC3D1Fxmp/9Xa8RmG6319bdH7dyDm6Y6AGnDpoX3iAu7WIDmc5J2EKENY5mYNxzjMH0hbmi+H1GL1+vKBLy43VD3jkiMPB1P4QQ0gNHT0rq8MEHU9fSMpQImtozZrGjUA4497sVV8ddbacWa24hyqTFy3IrtU2I6yiVFUibkvbqS2vYdq/pZzdIW5E5zVntWYbYv8AqTvAK8EC5VNXc66UFRdcbd+mzDHZbIWuyRbUeajadMlNMWOBabEG4KsOhqxMxrxv2jmO8f3zquC1STRCss50Z2OFx/MPzCuxW+mXyKbjaVheEollpYWSA5+hepCM0UwiWZVpwY91tIPP0/x1ZarPgy7raQefp/jqUOnwr4xSxUjoaholkkH+HHezmndLfvQPbs51QgGW/wDv8VZOKcH1dWYhM6XkxvmeeOc4OtFrHVDW3zIbqgDnCssaHUvUfUfFjitt+/17f5mt9fp/BBw+CbGaaSlbBA0RSsF5Gb3nYZQe+vl5MhzKNcLALsVp2hpcXUTrAC5ymJNh5AtTD+Dyuo8QhdFyo2TMPHBwbeMPGvrDaDq6wI6V39KfpNhX2eT3yKJjcOqW42iVZYjgczeKmc10bS5/Fkgh5LA0lwB73lelbVDWCo1mGzZWjNu5w+sz8ld2mejXV8TGtcGPY7Wa4gkWIs5ptuI9yqzSPg4qKbVMTXzudnrxCxjcDkBc337T0qqaS2Vy1vHv1LiSRELPRVOqc1O+x5MaWNzpGmp1AZGWswu5mu3Ee3oUGrqF8LyyRrmPHeuFj6OcKq2PTqmWJ6dunmBXQgeFE6OpLTmu7TTa2aptXTTW0S7BC+6Scxva5u1pv5ehY4n5LxwzSs6RaNwseGUPaHN2OFx6VkUR0bxfizxch5BOR+qenoKly21tyjbzL0mk6ZIdq9SLai7hXLKVWT9CcTgra2ow+qpomVUjXubIxznckOsO1IGb3ferNVaYtwqSR1dRT02G1NVxDw174i4gE3tcNjdq3sbXOdipQzfsXSDw+h9U75U/Y2kHh9D6p3yrR7KlZ4jr/ul/RTsqVniOv+6X9FBvfsbSDw+i9U75VjwrQvEHYlT1uIVNPLxLHNAia5pIIdlmANritXsqVniOv+6X9FdDRnhNdVVkdJU0FRRvka4sMpPKtfc5jTbI5i6CwwvLIF6g8stXEcOiqG6szGvHSMx5DtHoW2iCqNL9BDTh01OS+IZuY7t4xzg9832jpUWopSMlfz2ggg5g5EHeqMxfD+pqiWLc15sf4Tm32EfcqMtfTXgyTM6l0qSRbxF1yKJ911IysjeHJTXRit4yGzjmw29B2fioU9dbRSuEc+odjxq+na38R6VbitqWfyK7qncG1F7CM0WyHnSzKtODHutpB5+n+OiKULLREQFWelLj1y4UP9vJ75ERBZiIiAiIgKs+E6j1aiOXc9hB8rD+TgiLi/xW4fnCLUzrLrU8i9RYLdvTjpnOawPyz9qIkJlZ2B1wqIWvyvazv5htREXoVncRLybxq0xD/9k="/>
          <p:cNvSpPr>
            <a:spLocks noChangeAspect="1" noChangeArrowheads="1"/>
          </p:cNvSpPr>
          <p:nvPr/>
        </p:nvSpPr>
        <p:spPr bwMode="auto">
          <a:xfrm>
            <a:off x="0"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742950" indent="-28575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1143000"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6002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20574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pPr>
              <a:spcBef>
                <a:spcPct val="0"/>
              </a:spcBef>
              <a:buClrTx/>
              <a:buSzTx/>
              <a:buFontTx/>
              <a:buNone/>
            </a:pPr>
            <a:endParaRPr lang="en-US" altLang="en-US" sz="1800">
              <a:latin typeface="Arial" charset="0"/>
              <a:cs typeface="Arial" charset="0"/>
            </a:endParaRPr>
          </a:p>
        </p:txBody>
      </p:sp>
      <p:pic>
        <p:nvPicPr>
          <p:cNvPr id="16391" name="Picture 2" descr="https://encrypted-tbn2.gstatic.com/images?q=tbn:ANd9GcQMQT3XujEd3lBDRCzep8uzt0x9jPDhMCu6IyaPU3Q9vLBMCQxtdA">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03575" y="4797425"/>
            <a:ext cx="2762250"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5984141" y="6488668"/>
            <a:ext cx="1887120" cy="369332"/>
          </a:xfrm>
          <a:prstGeom prst="rect">
            <a:avLst/>
          </a:prstGeom>
        </p:spPr>
        <p:txBody>
          <a:bodyPr wrap="none">
            <a:spAutoFit/>
          </a:bodyPr>
          <a:lstStyle/>
          <a:p>
            <a:r>
              <a:rPr lang="en-GB" altLang="en-US" dirty="0" smtClean="0">
                <a:ea typeface="ＭＳ Ｐゴシック" pitchFamily="34" charset="-128"/>
              </a:rPr>
              <a:t>The Guardian (</a:t>
            </a:r>
            <a:r>
              <a:rPr lang="en-GB" altLang="en-US" dirty="0" err="1" smtClean="0">
                <a:ea typeface="ＭＳ Ｐゴシック" pitchFamily="34" charset="-128"/>
              </a:rPr>
              <a:t>nd</a:t>
            </a:r>
            <a:r>
              <a:rPr lang="en-GB" altLang="en-US" dirty="0" smtClean="0">
                <a:ea typeface="ＭＳ Ｐゴシック" pitchFamily="34" charset="-128"/>
              </a:rPr>
              <a:t>)</a:t>
            </a:r>
          </a:p>
        </p:txBody>
      </p:sp>
    </p:spTree>
    <p:extLst>
      <p:ext uri="{BB962C8B-B14F-4D97-AF65-F5344CB8AC3E}">
        <p14:creationId xmlns:p14="http://schemas.microsoft.com/office/powerpoint/2010/main" val="3855156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anim calcmode="lin" valueType="num">
                                      <p:cBhvr additive="base">
                                        <p:cTn id="7" dur="500" fill="hold"/>
                                        <p:tgtEl>
                                          <p:spTgt spid="1638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386">
                                            <p:txEl>
                                              <p:pRg st="1" end="1"/>
                                            </p:txEl>
                                          </p:spTgt>
                                        </p:tgtEl>
                                        <p:attrNameLst>
                                          <p:attrName>style.visibility</p:attrName>
                                        </p:attrNameLst>
                                      </p:cBhvr>
                                      <p:to>
                                        <p:strVal val="visible"/>
                                      </p:to>
                                    </p:set>
                                    <p:anim calcmode="lin" valueType="num">
                                      <p:cBhvr additive="base">
                                        <p:cTn id="13" dur="500" fill="hold"/>
                                        <p:tgtEl>
                                          <p:spTgt spid="1638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386">
                                            <p:txEl>
                                              <p:pRg st="2" end="2"/>
                                            </p:txEl>
                                          </p:spTgt>
                                        </p:tgtEl>
                                        <p:attrNameLst>
                                          <p:attrName>style.visibility</p:attrName>
                                        </p:attrNameLst>
                                      </p:cBhvr>
                                      <p:to>
                                        <p:strVal val="visible"/>
                                      </p:to>
                                    </p:set>
                                    <p:anim calcmode="lin" valueType="num">
                                      <p:cBhvr additive="base">
                                        <p:cTn id="19" dur="500" fill="hold"/>
                                        <p:tgtEl>
                                          <p:spTgt spid="1638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38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386">
                                            <p:txEl>
                                              <p:pRg st="3" end="3"/>
                                            </p:txEl>
                                          </p:spTgt>
                                        </p:tgtEl>
                                        <p:attrNameLst>
                                          <p:attrName>style.visibility</p:attrName>
                                        </p:attrNameLst>
                                      </p:cBhvr>
                                      <p:to>
                                        <p:strVal val="visible"/>
                                      </p:to>
                                    </p:set>
                                    <p:anim calcmode="lin" valueType="num">
                                      <p:cBhvr additive="base">
                                        <p:cTn id="25" dur="500" fill="hold"/>
                                        <p:tgtEl>
                                          <p:spTgt spid="1638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38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387">
                                            <p:txEl>
                                              <p:pRg st="0" end="0"/>
                                            </p:txEl>
                                          </p:spTgt>
                                        </p:tgtEl>
                                        <p:attrNameLst>
                                          <p:attrName>style.visibility</p:attrName>
                                        </p:attrNameLst>
                                      </p:cBhvr>
                                      <p:to>
                                        <p:strVal val="visible"/>
                                      </p:to>
                                    </p:set>
                                    <p:anim calcmode="lin" valueType="num">
                                      <p:cBhvr additive="base">
                                        <p:cTn id="31" dur="500" fill="hold"/>
                                        <p:tgtEl>
                                          <p:spTgt spid="1638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3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387">
                                            <p:txEl>
                                              <p:pRg st="1" end="1"/>
                                            </p:txEl>
                                          </p:spTgt>
                                        </p:tgtEl>
                                        <p:attrNameLst>
                                          <p:attrName>style.visibility</p:attrName>
                                        </p:attrNameLst>
                                      </p:cBhvr>
                                      <p:to>
                                        <p:strVal val="visible"/>
                                      </p:to>
                                    </p:set>
                                    <p:anim calcmode="lin" valueType="num">
                                      <p:cBhvr additive="base">
                                        <p:cTn id="37" dur="500" fill="hold"/>
                                        <p:tgtEl>
                                          <p:spTgt spid="16387">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387">
                                            <p:txEl>
                                              <p:pRg st="2" end="2"/>
                                            </p:txEl>
                                          </p:spTgt>
                                        </p:tgtEl>
                                        <p:attrNameLst>
                                          <p:attrName>style.visibility</p:attrName>
                                        </p:attrNameLst>
                                      </p:cBhvr>
                                      <p:to>
                                        <p:strVal val="visible"/>
                                      </p:to>
                                    </p:set>
                                    <p:anim calcmode="lin" valueType="num">
                                      <p:cBhvr additive="base">
                                        <p:cTn id="43" dur="500" fill="hold"/>
                                        <p:tgtEl>
                                          <p:spTgt spid="16387">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38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6387">
                                            <p:txEl>
                                              <p:pRg st="3" end="3"/>
                                            </p:txEl>
                                          </p:spTgt>
                                        </p:tgtEl>
                                        <p:attrNameLst>
                                          <p:attrName>style.visibility</p:attrName>
                                        </p:attrNameLst>
                                      </p:cBhvr>
                                      <p:to>
                                        <p:strVal val="visible"/>
                                      </p:to>
                                    </p:set>
                                    <p:anim calcmode="lin" valueType="num">
                                      <p:cBhvr additive="base">
                                        <p:cTn id="49" dur="500" fill="hold"/>
                                        <p:tgtEl>
                                          <p:spTgt spid="16387">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638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build="p"/>
      <p:bldP spid="1638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fontScale="90000"/>
          </a:bodyPr>
          <a:lstStyle/>
          <a:p>
            <a:pPr>
              <a:defRPr/>
            </a:pPr>
            <a:r>
              <a:rPr lang="en-GB" sz="3600" dirty="0" smtClean="0"/>
              <a:t/>
            </a:r>
            <a:br>
              <a:rPr lang="en-GB" sz="3600" dirty="0" smtClean="0"/>
            </a:br>
            <a:r>
              <a:rPr lang="en-GB" sz="4000" dirty="0" err="1" smtClean="0"/>
              <a:t>Dimensiwn</a:t>
            </a:r>
            <a:r>
              <a:rPr lang="en-GB" sz="4000" dirty="0" smtClean="0"/>
              <a:t> Yr </a:t>
            </a:r>
            <a:r>
              <a:rPr lang="en-GB" sz="4000" dirty="0" err="1"/>
              <a:t>Unigolyn</a:t>
            </a:r>
            <a:r>
              <a:rPr lang="en-GB" sz="4000" dirty="0"/>
              <a:t> </a:t>
            </a:r>
            <a:r>
              <a:rPr lang="en-GB" sz="4000" b="0" dirty="0" smtClean="0">
                <a:effectLst/>
              </a:rPr>
              <a:t/>
            </a:r>
            <a:br>
              <a:rPr lang="en-GB" sz="4000" b="0" dirty="0" smtClean="0">
                <a:effectLst/>
              </a:rPr>
            </a:br>
            <a:r>
              <a:rPr lang="en-GB" sz="4000" i="1" dirty="0" smtClean="0">
                <a:effectLst/>
              </a:rPr>
              <a:t>The Individual Dimension</a:t>
            </a:r>
            <a:br>
              <a:rPr lang="en-GB" sz="4000" i="1" dirty="0" smtClean="0">
                <a:effectLst/>
              </a:rPr>
            </a:br>
            <a:endParaRPr lang="en-GB" i="1" dirty="0">
              <a:effectLst/>
            </a:endParaRPr>
          </a:p>
        </p:txBody>
      </p:sp>
      <p:sp>
        <p:nvSpPr>
          <p:cNvPr id="17410" name="Rectangle 3"/>
          <p:cNvSpPr>
            <a:spLocks noGrp="1" noChangeArrowheads="1"/>
          </p:cNvSpPr>
          <p:nvPr>
            <p:ph sz="half" idx="1"/>
          </p:nvPr>
        </p:nvSpPr>
        <p:spPr/>
        <p:txBody>
          <a:bodyPr/>
          <a:lstStyle/>
          <a:p>
            <a:pPr eaLnBrk="1" hangingPunct="1"/>
            <a:r>
              <a:rPr lang="en-GB" altLang="en-US" sz="2800" dirty="0" err="1" smtClean="0">
                <a:ea typeface="ＭＳ Ｐゴシック" pitchFamily="34" charset="-128"/>
              </a:rPr>
              <a:t>Iechyd</a:t>
            </a:r>
            <a:r>
              <a:rPr lang="en-GB" altLang="en-US" sz="2800" dirty="0" smtClean="0">
                <a:ea typeface="ＭＳ Ｐゴシック" pitchFamily="34" charset="-128"/>
              </a:rPr>
              <a:t> </a:t>
            </a:r>
            <a:r>
              <a:rPr lang="en-GB" altLang="en-US" sz="2800" dirty="0" err="1" smtClean="0">
                <a:ea typeface="ＭＳ Ｐゴシック" pitchFamily="34" charset="-128"/>
              </a:rPr>
              <a:t>meddwl</a:t>
            </a:r>
            <a:r>
              <a:rPr lang="en-GB" altLang="en-US" sz="2800" dirty="0" smtClean="0">
                <a:ea typeface="ＭＳ Ｐゴシック" pitchFamily="34" charset="-128"/>
              </a:rPr>
              <a:t> / </a:t>
            </a:r>
            <a:r>
              <a:rPr lang="en-GB" altLang="en-US" sz="2800" dirty="0" err="1" smtClean="0">
                <a:ea typeface="ＭＳ Ｐゴシック" pitchFamily="34" charset="-128"/>
              </a:rPr>
              <a:t>corfforol</a:t>
            </a:r>
            <a:endParaRPr lang="en-GB" altLang="en-US" sz="2800" dirty="0" smtClean="0">
              <a:ea typeface="ＭＳ Ｐゴシック" pitchFamily="34" charset="-128"/>
            </a:endParaRPr>
          </a:p>
          <a:p>
            <a:pPr eaLnBrk="1" hangingPunct="1"/>
            <a:r>
              <a:rPr lang="en-GB" altLang="en-US" sz="2800" dirty="0" err="1" smtClean="0">
                <a:ea typeface="ＭＳ Ｐゴシック" pitchFamily="34" charset="-128"/>
              </a:rPr>
              <a:t>Tangyflawni</a:t>
            </a:r>
            <a:endParaRPr lang="en-GB" altLang="en-US" sz="2800" dirty="0" smtClean="0">
              <a:ea typeface="ＭＳ Ｐゴシック" pitchFamily="34" charset="-128"/>
            </a:endParaRPr>
          </a:p>
          <a:p>
            <a:pPr eaLnBrk="1" hangingPunct="1"/>
            <a:r>
              <a:rPr lang="en-GB" altLang="en-US" sz="2800" dirty="0" err="1" smtClean="0">
                <a:ea typeface="ＭＳ Ｐゴシック" pitchFamily="34" charset="-128"/>
              </a:rPr>
              <a:t>Diffyg</a:t>
            </a:r>
            <a:r>
              <a:rPr lang="en-GB" altLang="en-US" sz="2800" dirty="0" smtClean="0">
                <a:ea typeface="ＭＳ Ｐゴシック" pitchFamily="34" charset="-128"/>
              </a:rPr>
              <a:t> </a:t>
            </a:r>
            <a:r>
              <a:rPr lang="en-GB" altLang="en-US" sz="2800" dirty="0" err="1" smtClean="0">
                <a:ea typeface="ＭＳ Ｐゴシック" pitchFamily="34" charset="-128"/>
              </a:rPr>
              <a:t>addysg</a:t>
            </a:r>
            <a:r>
              <a:rPr lang="en-GB" altLang="en-US" sz="2800" dirty="0" smtClean="0">
                <a:ea typeface="ＭＳ Ｐゴシック" pitchFamily="34" charset="-128"/>
              </a:rPr>
              <a:t> / </a:t>
            </a:r>
            <a:r>
              <a:rPr lang="en-GB" altLang="en-US" sz="2800" dirty="0" err="1" smtClean="0">
                <a:ea typeface="ＭＳ Ｐゴシック" pitchFamily="34" charset="-128"/>
              </a:rPr>
              <a:t>sgiliau</a:t>
            </a:r>
            <a:r>
              <a:rPr lang="en-GB" altLang="en-US" sz="2800" dirty="0" smtClean="0">
                <a:ea typeface="ＭＳ Ｐゴシック" pitchFamily="34" charset="-128"/>
              </a:rPr>
              <a:t> </a:t>
            </a:r>
            <a:r>
              <a:rPr lang="en-GB" altLang="en-US" sz="2800" dirty="0" err="1" smtClean="0">
                <a:ea typeface="ＭＳ Ｐゴシック" pitchFamily="34" charset="-128"/>
              </a:rPr>
              <a:t>isel</a:t>
            </a:r>
            <a:endParaRPr lang="en-GB" altLang="en-US" sz="2800" dirty="0" smtClean="0">
              <a:ea typeface="ＭＳ Ｐゴシック" pitchFamily="34" charset="-128"/>
            </a:endParaRPr>
          </a:p>
          <a:p>
            <a:pPr eaLnBrk="1" hangingPunct="1"/>
            <a:r>
              <a:rPr lang="en-GB" altLang="en-US" sz="2800" dirty="0" err="1" smtClean="0">
                <a:ea typeface="ＭＳ Ｐゴシック" pitchFamily="34" charset="-128"/>
              </a:rPr>
              <a:t>Diffyg</a:t>
            </a:r>
            <a:r>
              <a:rPr lang="en-GB" altLang="en-US" sz="2800" dirty="0" smtClean="0">
                <a:ea typeface="ＭＳ Ｐゴシック" pitchFamily="34" charset="-128"/>
              </a:rPr>
              <a:t> </a:t>
            </a:r>
            <a:r>
              <a:rPr lang="en-GB" altLang="en-US" sz="2800" dirty="0" err="1" smtClean="0">
                <a:ea typeface="ＭＳ Ｐゴシック" pitchFamily="34" charset="-128"/>
              </a:rPr>
              <a:t>hyder</a:t>
            </a:r>
            <a:endParaRPr lang="en-GB" altLang="en-US" sz="2800" dirty="0" smtClean="0">
              <a:ea typeface="ＭＳ Ｐゴシック" pitchFamily="34" charset="-128"/>
            </a:endParaRPr>
          </a:p>
          <a:p>
            <a:pPr eaLnBrk="1" hangingPunct="1"/>
            <a:r>
              <a:rPr lang="en-GB" altLang="en-US" sz="2800" dirty="0" err="1" smtClean="0">
                <a:ea typeface="ＭＳ Ｐゴシック" pitchFamily="34" charset="-128"/>
              </a:rPr>
              <a:t>Diffyg</a:t>
            </a:r>
            <a:r>
              <a:rPr lang="en-GB" altLang="en-US" sz="2800" dirty="0" smtClean="0">
                <a:ea typeface="ＭＳ Ｐゴシック" pitchFamily="34" charset="-128"/>
              </a:rPr>
              <a:t> </a:t>
            </a:r>
            <a:r>
              <a:rPr lang="en-GB" altLang="en-US" sz="2800" dirty="0" err="1" smtClean="0">
                <a:ea typeface="ＭＳ Ｐゴシック" pitchFamily="34" charset="-128"/>
              </a:rPr>
              <a:t>hunan</a:t>
            </a:r>
            <a:r>
              <a:rPr lang="en-GB" altLang="en-US" dirty="0" err="1" smtClean="0">
                <a:ea typeface="ＭＳ Ｐゴシック" pitchFamily="34" charset="-128"/>
              </a:rPr>
              <a:t>-</a:t>
            </a:r>
            <a:r>
              <a:rPr lang="en-GB" altLang="en-US" sz="2800" dirty="0" err="1" smtClean="0">
                <a:ea typeface="ＭＳ Ｐゴシック" pitchFamily="34" charset="-128"/>
              </a:rPr>
              <a:t>barch</a:t>
            </a:r>
            <a:endParaRPr lang="en-GB" altLang="en-US" sz="2800" dirty="0" smtClean="0">
              <a:ea typeface="ＭＳ Ｐゴシック" pitchFamily="34" charset="-128"/>
            </a:endParaRPr>
          </a:p>
          <a:p>
            <a:pPr eaLnBrk="1" hangingPunct="1"/>
            <a:r>
              <a:rPr lang="en-GB" altLang="en-US" sz="2800" dirty="0" err="1" smtClean="0">
                <a:ea typeface="ＭＳ Ｐゴシック" pitchFamily="34" charset="-128"/>
              </a:rPr>
              <a:t>Teimlo</a:t>
            </a:r>
            <a:r>
              <a:rPr lang="en-GB" altLang="en-US" sz="2800" dirty="0" smtClean="0">
                <a:ea typeface="ＭＳ Ｐゴシック" pitchFamily="34" charset="-128"/>
              </a:rPr>
              <a:t> </a:t>
            </a:r>
            <a:r>
              <a:rPr lang="en-GB" altLang="en-US" sz="2800" dirty="0" err="1" smtClean="0">
                <a:ea typeface="ＭＳ Ｐゴシック" pitchFamily="34" charset="-128"/>
              </a:rPr>
              <a:t>yn</a:t>
            </a:r>
            <a:r>
              <a:rPr lang="en-GB" altLang="en-US" sz="2800" dirty="0" smtClean="0">
                <a:ea typeface="ＭＳ Ｐゴシック" pitchFamily="34" charset="-128"/>
              </a:rPr>
              <a:t> </a:t>
            </a:r>
            <a:r>
              <a:rPr lang="en-GB" altLang="en-US" sz="2800" dirty="0" err="1" smtClean="0">
                <a:ea typeface="ＭＳ Ｐゴシック" pitchFamily="34" charset="-128"/>
              </a:rPr>
              <a:t>ddi</a:t>
            </a:r>
            <a:r>
              <a:rPr lang="en-GB" altLang="en-US" dirty="0" err="1" smtClean="0">
                <a:ea typeface="ＭＳ Ｐゴシック" pitchFamily="34" charset="-128"/>
              </a:rPr>
              <a:t>-</a:t>
            </a:r>
            <a:r>
              <a:rPr lang="en-GB" altLang="en-US" sz="2800" dirty="0" err="1" smtClean="0">
                <a:ea typeface="ＭＳ Ｐゴシック" pitchFamily="34" charset="-128"/>
              </a:rPr>
              <a:t>b</a:t>
            </a:r>
            <a:r>
              <a:rPr lang="en-GB" altLang="en-US" sz="2800" dirty="0" err="1" smtClean="0">
                <a:latin typeface="Times New Roman"/>
                <a:ea typeface="ＭＳ Ｐゴシック" pitchFamily="34" charset="-128"/>
                <a:cs typeface="Times New Roman"/>
              </a:rPr>
              <a:t>ŵ</a:t>
            </a:r>
            <a:r>
              <a:rPr lang="en-GB" altLang="en-US" sz="2800" dirty="0" err="1" smtClean="0">
                <a:ea typeface="ＭＳ Ｐゴシック" pitchFamily="34" charset="-128"/>
              </a:rPr>
              <a:t>er</a:t>
            </a:r>
            <a:endParaRPr lang="en-GB" altLang="en-US" sz="2800" dirty="0" smtClean="0">
              <a:ea typeface="ＭＳ Ｐゴシック" pitchFamily="34" charset="-128"/>
            </a:endParaRPr>
          </a:p>
        </p:txBody>
      </p:sp>
      <p:sp>
        <p:nvSpPr>
          <p:cNvPr id="17411" name="Content Placeholder 3"/>
          <p:cNvSpPr>
            <a:spLocks noGrp="1"/>
          </p:cNvSpPr>
          <p:nvPr>
            <p:ph sz="half" idx="2"/>
          </p:nvPr>
        </p:nvSpPr>
        <p:spPr/>
        <p:txBody>
          <a:bodyPr/>
          <a:lstStyle/>
          <a:p>
            <a:pPr eaLnBrk="1" hangingPunct="1"/>
            <a:r>
              <a:rPr lang="en-GB" altLang="en-US" sz="2400" i="1" dirty="0" smtClean="0">
                <a:ea typeface="ＭＳ Ｐゴシック" pitchFamily="34" charset="-128"/>
              </a:rPr>
              <a:t>Mental/physical health</a:t>
            </a:r>
          </a:p>
          <a:p>
            <a:pPr eaLnBrk="1" hangingPunct="1"/>
            <a:r>
              <a:rPr lang="en-GB" altLang="en-US" sz="2400" i="1" dirty="0" smtClean="0">
                <a:ea typeface="ＭＳ Ｐゴシック" pitchFamily="34" charset="-128"/>
              </a:rPr>
              <a:t>Underachievement</a:t>
            </a:r>
          </a:p>
          <a:p>
            <a:pPr eaLnBrk="1" hangingPunct="1"/>
            <a:r>
              <a:rPr lang="en-GB" altLang="en-US" sz="2400" i="1" dirty="0" smtClean="0">
                <a:ea typeface="ＭＳ Ｐゴシック" pitchFamily="34" charset="-128"/>
              </a:rPr>
              <a:t>Lack of education/low skills</a:t>
            </a:r>
          </a:p>
          <a:p>
            <a:pPr eaLnBrk="1" hangingPunct="1"/>
            <a:r>
              <a:rPr lang="en-GB" altLang="en-US" sz="2400" i="1" dirty="0" smtClean="0">
                <a:ea typeface="ＭＳ Ｐゴシック" pitchFamily="34" charset="-128"/>
              </a:rPr>
              <a:t>Lack of confidence</a:t>
            </a:r>
          </a:p>
          <a:p>
            <a:pPr eaLnBrk="1" hangingPunct="1"/>
            <a:r>
              <a:rPr lang="en-GB" altLang="en-US" sz="2400" i="1" dirty="0" smtClean="0">
                <a:ea typeface="ＭＳ Ｐゴシック" pitchFamily="34" charset="-128"/>
              </a:rPr>
              <a:t>Low self-esteem</a:t>
            </a:r>
          </a:p>
          <a:p>
            <a:pPr eaLnBrk="1" hangingPunct="1"/>
            <a:r>
              <a:rPr lang="en-GB" altLang="en-US" sz="2400" i="1" dirty="0" smtClean="0">
                <a:ea typeface="ＭＳ Ｐゴシック" pitchFamily="34" charset="-128"/>
              </a:rPr>
              <a:t>Feeling powerless</a:t>
            </a:r>
          </a:p>
        </p:txBody>
      </p:sp>
      <p:sp>
        <p:nvSpPr>
          <p:cNvPr id="6" name="Rectangle 2"/>
          <p:cNvSpPr txBox="1">
            <a:spLocks noChangeArrowheads="1"/>
          </p:cNvSpPr>
          <p:nvPr/>
        </p:nvSpPr>
        <p:spPr>
          <a:xfrm>
            <a:off x="179388" y="333375"/>
            <a:ext cx="3873500" cy="1143000"/>
          </a:xfrm>
          <a:prstGeom prst="rect">
            <a:avLst/>
          </a:prstGeom>
        </p:spPr>
        <p:txBody>
          <a:bodyPr anchor="ctr">
            <a:normAutofit fontScale="975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r" eaLnBrk="1" fontAlgn="auto" hangingPunct="1">
              <a:spcAft>
                <a:spcPts val="0"/>
              </a:spcAft>
              <a:defRPr/>
            </a:pPr>
            <a:endParaRPr lang="en-GB" dirty="0">
              <a:effectLst/>
              <a:ea typeface="+mj-ea"/>
              <a:cs typeface="+mj-cs"/>
            </a:endParaRPr>
          </a:p>
        </p:txBody>
      </p:sp>
      <p:sp>
        <p:nvSpPr>
          <p:cNvPr id="17414" name="AutoShape 4" descr="data:image/jpeg;base64,/9j/4AAQSkZJRgABAQAAAQABAAD/2wCEAAkGBxQQERIUEBQSFBQXFBUXFxQVFhUUFBQXGBQXGRYWFBgYHSggGBolHRQVITEhJSkuLi8uFx8zODMtNygtMCsBCgoKDg0OGhAQGiwkHyUsLDQsLDc3LSssLywsNCwsLDAsMissLCwsLCwsKywsLC0rLC8sKywsOCwrLCwsLCwsLP/AABEIAIgAiAMBIgACEQEDEQH/xAAbAAEAAgMBAQAAAAAAAAAAAAAABgcDBAUBAv/EAEkQAAEDAgIEBRAHBgcBAAAAAAEAAgMEEQUhBhIxQQcTIlFhFBYXMjVCVFVxc4GTobHD0jZSdJHB0dMVU2JylPAjM0NkkuHxJP/EABkBAQADAQEAAAAAAAAAAAAAAAABAwQCBf/EACARAQACAgICAwEAAAAAAAAAAAABAgMREjEEITJBUXH/2gAMAwEAAhEDEQA/ALxVacGPdbSDz9P8dWWq04Me62kHn6f46Cy0REBVlpV9JsK+zye+RWaqy0q+k2FfZ5PfIgs1ERAREQEREBERAREQEREBVpwY91tIPP0/x1ZarCu4P8Rjrauow6vZTtqXte9pj1jyQbAkg7NZ2y21BZ6KsOtPH/G8fqm/InWnj/jeP1TfkQWeqy0q+k2FfZ5PfIvnrTx/xvH6pvyLLgOgVcMQgrMQrmVJha5rQI9U2IOWQAtdxKCykXgXqAiIgIiICIiAiIgIiICrar4Sak1dVT0eGPqupnhj3tqAztr2JaYza+q7edislVpwY91tIPP0/wAdB99fuJ+Ip/6lv6SdfuJ+Ip/6lv6SshEFb9f2J+Ip/wCpb+ks2B8Ik8tdDR1mHvpHStc5jnTCQkNv3ojGWR37lYSrLSn6TYV9nk98iCzAvUXl0HqIiAi8uvUBERAREQEREBVpwY91tIPP0/x1ZarTgx7raQefp/joLLREQFWWlX0mwr7PJ75FZqrLSr6TYV9nk98iCy3OtcnYM1Aq/G3ySOOu5re9aDaw5zbbdSbSWp1Y9Qds8EZbm98fwVU6V1oiDS02tl5B/wCqjLad6ht8XF6m0pfBjMzM2SE23O5TV1HabxQxufVDimtGbgbt9G+/Rmq4rdJ4qOEukJc91tSMds+3uF96rqtrKnFZwCNYjtYhlHEOdx/FMcW7npGfh1Ee040h4V6uukEdAHQtc8NiDAHTyG41TnkATfJXrhRl4mLqgNE2o3jA3NuvblW9Ko/RfR8Ye9srXB84/wBS1mt52sG4br71b+E46ycAXLX72nn6DvVkZKz0othtWNy7iLW1jzprHnXW1emyiwwOOd1mUoEREBUvo3pdS4Zi2N9WyGPjZ4dTkudfVEut2oy7dv3q6CtGowenlcXSQQPcdrnRMc4+UkXQRHsv4V4QfVSfKnZfwrwg+qk+VSnrepPBab1Mf5IdH6TwWm9TH8qCLdl/CvCD6qT5VEqrSymr8fw+aleZI4oJQ86rmkHlm1iOkLVfpBE6V74o447khoYxrLN3DIcy26bG7nd/0qJzfkNdfFn7l2cbxhxc5x2n2DcFVelWNtEhvZ7/AN3tY3pk5/5R6VO6+iZUtID5Yie+jLSfucCojLwdRscHCZ7x9VzAL+Ugris17loy89cccekUw+glrHmSR5a0mxldtP8ADGPyyCtLRylggjDIBYbz3zjzuO9R+TCXFwLzewsBYBrRzNAyAXToI9TYovk5OcWLh/UlkZdewOIK1YKi4WYFV7Xa3CyMOqeNiY/eRn5RtWyotohWZuiJ28pvl3hSha6zuNvNvXjaYZId6zLDDvWZdwqkREUgqMw3QeDGcWxnqt8w4maIM4tzRk8SXB1mn9223pV5qs+DLutpB5+n+Og1uwTh/wC8q/8AnH8i+2cBdA0gtlrAQbgh8dwRsI/w1CtL6GpwvEnzt5DpJZJYpmjt2ueXFpO+wcAWm+7oU7HC3D1Fxmp/9Xa8RmG6319bdH7dyDm6Y6AGnDpoX3iAu7WIDmc5J2EKENY5mYNxzjMH0hbmi+H1GL1+vKBLy43VD3jkiMPB1P4QQ0gNHT0rq8MEHU9fSMpQImtozZrGjUA4497sVV8ddbacWa24hyqTFy3IrtU2I6yiVFUibkvbqS2vYdq/pZzdIW5E5zVntWYbYv8AqTvAK8EC5VNXc66UFRdcbd+mzDHZbIWuyRbUeajadMlNMWOBabEG4KsOhqxMxrxv2jmO8f3zquC1STRCss50Z2OFx/MPzCuxW+mXyKbjaVheEollpYWSA5+hepCM0UwiWZVpwY91tIPP0/x1ZarPgy7raQefp/jqUOnwr4xSxUjoaholkkH+HHezmndLfvQPbs51QgGW/wDv8VZOKcH1dWYhM6XkxvmeeOc4OtFrHVDW3zIbqgDnCssaHUvUfUfFjitt+/17f5mt9fp/BBw+CbGaaSlbBA0RSsF5Gb3nYZQe+vl5MhzKNcLALsVp2hpcXUTrAC5ymJNh5AtTD+Dyuo8QhdFyo2TMPHBwbeMPGvrDaDq6wI6V39KfpNhX2eT3yKJjcOqW42iVZYjgczeKmc10bS5/Fkgh5LA0lwB73lelbVDWCo1mGzZWjNu5w+sz8ld2mejXV8TGtcGPY7Wa4gkWIs5ptuI9yqzSPg4qKbVMTXzudnrxCxjcDkBc337T0qqaS2Vy1vHv1LiSRELPRVOqc1O+x5MaWNzpGmp1AZGWswu5mu3Ee3oUGrqF8LyyRrmPHeuFj6OcKq2PTqmWJ6dunmBXQgeFE6OpLTmu7TTa2aptXTTW0S7BC+6Scxva5u1pv5ehY4n5LxwzSs6RaNwseGUPaHN2OFx6VkUR0bxfizxch5BOR+qenoKly21tyjbzL0mk6ZIdq9SLai7hXLKVWT9CcTgra2ow+qpomVUjXubIxznckOsO1IGb3ferNVaYtwqSR1dRT02G1NVxDw174i4gE3tcNjdq3sbXOdipQzfsXSDw+h9U75U/Y2kHh9D6p3yrR7KlZ4jr/ul/RTsqVniOv+6X9FBvfsbSDw+i9U75VjwrQvEHYlT1uIVNPLxLHNAia5pIIdlmANritXsqVniOv+6X9FdDRnhNdVVkdJU0FRRvka4sMpPKtfc5jTbI5i6CwwvLIF6g8stXEcOiqG6szGvHSMx5DtHoW2iCqNL9BDTh01OS+IZuY7t4xzg9832jpUWopSMlfz2ggg5g5EHeqMxfD+pqiWLc15sf4Tm32EfcqMtfTXgyTM6l0qSRbxF1yKJ911IysjeHJTXRit4yGzjmw29B2fioU9dbRSuEc+odjxq+na38R6VbitqWfyK7qncG1F7CM0WyHnSzKtODHutpB5+n+OiKULLREQFWelLj1y4UP9vJ75ERBZiIiAiIgKs+E6j1aiOXc9hB8rD+TgiLi/xW4fnCLUzrLrU8i9RYLdvTjpnOawPyz9qIkJlZ2B1wqIWvyvazv5htREXoVncRLybxq0xD/9k="/>
          <p:cNvSpPr>
            <a:spLocks noChangeAspect="1" noChangeArrowheads="1"/>
          </p:cNvSpPr>
          <p:nvPr/>
        </p:nvSpPr>
        <p:spPr bwMode="auto">
          <a:xfrm>
            <a:off x="0"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742950" indent="-28575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1143000"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6002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20574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pPr>
              <a:spcBef>
                <a:spcPct val="0"/>
              </a:spcBef>
              <a:buClrTx/>
              <a:buSzTx/>
              <a:buFontTx/>
              <a:buNone/>
            </a:pPr>
            <a:endParaRPr lang="en-US" altLang="en-US" sz="1800">
              <a:latin typeface="Arial" charset="0"/>
              <a:cs typeface="Arial" charset="0"/>
            </a:endParaRPr>
          </a:p>
        </p:txBody>
      </p:sp>
      <p:pic>
        <p:nvPicPr>
          <p:cNvPr id="17415" name="Picture 3" descr="C:\Users\Dave\AppData\Local\Microsoft\Windows\Temporary Internet Files\Content.IE5\GIY6F9M0\Depression[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52888" y="4365625"/>
            <a:ext cx="2305050"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2864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7410">
                                            <p:txEl>
                                              <p:pRg st="1" end="1"/>
                                            </p:txEl>
                                          </p:spTgt>
                                        </p:tgtEl>
                                        <p:attrNameLst>
                                          <p:attrName>style.visibility</p:attrName>
                                        </p:attrNameLst>
                                      </p:cBhvr>
                                      <p:to>
                                        <p:strVal val="visible"/>
                                      </p:to>
                                    </p:set>
                                    <p:anim calcmode="lin" valueType="num">
                                      <p:cBhvr additive="base">
                                        <p:cTn id="13" dur="500" fill="hold"/>
                                        <p:tgtEl>
                                          <p:spTgt spid="174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74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410">
                                            <p:txEl>
                                              <p:pRg st="2" end="2"/>
                                            </p:txEl>
                                          </p:spTgt>
                                        </p:tgtEl>
                                        <p:attrNameLst>
                                          <p:attrName>style.visibility</p:attrName>
                                        </p:attrNameLst>
                                      </p:cBhvr>
                                      <p:to>
                                        <p:strVal val="visible"/>
                                      </p:to>
                                    </p:set>
                                    <p:anim calcmode="lin" valueType="num">
                                      <p:cBhvr additive="base">
                                        <p:cTn id="19" dur="500" fill="hold"/>
                                        <p:tgtEl>
                                          <p:spTgt spid="1741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74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7410">
                                            <p:txEl>
                                              <p:pRg st="3" end="3"/>
                                            </p:txEl>
                                          </p:spTgt>
                                        </p:tgtEl>
                                        <p:attrNameLst>
                                          <p:attrName>style.visibility</p:attrName>
                                        </p:attrNameLst>
                                      </p:cBhvr>
                                      <p:to>
                                        <p:strVal val="visible"/>
                                      </p:to>
                                    </p:set>
                                    <p:anim calcmode="lin" valueType="num">
                                      <p:cBhvr additive="base">
                                        <p:cTn id="25" dur="500" fill="hold"/>
                                        <p:tgtEl>
                                          <p:spTgt spid="1741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74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7410">
                                            <p:txEl>
                                              <p:pRg st="4" end="4"/>
                                            </p:txEl>
                                          </p:spTgt>
                                        </p:tgtEl>
                                        <p:attrNameLst>
                                          <p:attrName>style.visibility</p:attrName>
                                        </p:attrNameLst>
                                      </p:cBhvr>
                                      <p:to>
                                        <p:strVal val="visible"/>
                                      </p:to>
                                    </p:set>
                                    <p:anim calcmode="lin" valueType="num">
                                      <p:cBhvr additive="base">
                                        <p:cTn id="31" dur="500" fill="hold"/>
                                        <p:tgtEl>
                                          <p:spTgt spid="1741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74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7410">
                                            <p:txEl>
                                              <p:pRg st="5" end="5"/>
                                            </p:txEl>
                                          </p:spTgt>
                                        </p:tgtEl>
                                        <p:attrNameLst>
                                          <p:attrName>style.visibility</p:attrName>
                                        </p:attrNameLst>
                                      </p:cBhvr>
                                      <p:to>
                                        <p:strVal val="visible"/>
                                      </p:to>
                                    </p:set>
                                    <p:anim calcmode="lin" valueType="num">
                                      <p:cBhvr additive="base">
                                        <p:cTn id="37" dur="500" fill="hold"/>
                                        <p:tgtEl>
                                          <p:spTgt spid="1741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741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411">
                                            <p:txEl>
                                              <p:pRg st="0" end="0"/>
                                            </p:txEl>
                                          </p:spTgt>
                                        </p:tgtEl>
                                        <p:attrNameLst>
                                          <p:attrName>style.visibility</p:attrName>
                                        </p:attrNameLst>
                                      </p:cBhvr>
                                      <p:to>
                                        <p:strVal val="visible"/>
                                      </p:to>
                                    </p:set>
                                    <p:anim calcmode="lin" valueType="num">
                                      <p:cBhvr additive="base">
                                        <p:cTn id="43" dur="5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74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7411">
                                            <p:txEl>
                                              <p:pRg st="1" end="1"/>
                                            </p:txEl>
                                          </p:spTgt>
                                        </p:tgtEl>
                                        <p:attrNameLst>
                                          <p:attrName>style.visibility</p:attrName>
                                        </p:attrNameLst>
                                      </p:cBhvr>
                                      <p:to>
                                        <p:strVal val="visible"/>
                                      </p:to>
                                    </p:set>
                                    <p:anim calcmode="lin" valueType="num">
                                      <p:cBhvr additive="base">
                                        <p:cTn id="49" dur="5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74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7411">
                                            <p:txEl>
                                              <p:pRg st="2" end="2"/>
                                            </p:txEl>
                                          </p:spTgt>
                                        </p:tgtEl>
                                        <p:attrNameLst>
                                          <p:attrName>style.visibility</p:attrName>
                                        </p:attrNameLst>
                                      </p:cBhvr>
                                      <p:to>
                                        <p:strVal val="visible"/>
                                      </p:to>
                                    </p:set>
                                    <p:anim calcmode="lin" valueType="num">
                                      <p:cBhvr additive="base">
                                        <p:cTn id="55" dur="5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74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7411">
                                            <p:txEl>
                                              <p:pRg st="3" end="3"/>
                                            </p:txEl>
                                          </p:spTgt>
                                        </p:tgtEl>
                                        <p:attrNameLst>
                                          <p:attrName>style.visibility</p:attrName>
                                        </p:attrNameLst>
                                      </p:cBhvr>
                                      <p:to>
                                        <p:strVal val="visible"/>
                                      </p:to>
                                    </p:set>
                                    <p:anim calcmode="lin" valueType="num">
                                      <p:cBhvr additive="base">
                                        <p:cTn id="61" dur="500" fill="hold"/>
                                        <p:tgtEl>
                                          <p:spTgt spid="17411">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74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7411">
                                            <p:txEl>
                                              <p:pRg st="4" end="4"/>
                                            </p:txEl>
                                          </p:spTgt>
                                        </p:tgtEl>
                                        <p:attrNameLst>
                                          <p:attrName>style.visibility</p:attrName>
                                        </p:attrNameLst>
                                      </p:cBhvr>
                                      <p:to>
                                        <p:strVal val="visible"/>
                                      </p:to>
                                    </p:set>
                                    <p:anim calcmode="lin" valueType="num">
                                      <p:cBhvr additive="base">
                                        <p:cTn id="67" dur="5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74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7411">
                                            <p:txEl>
                                              <p:pRg st="5" end="5"/>
                                            </p:txEl>
                                          </p:spTgt>
                                        </p:tgtEl>
                                        <p:attrNameLst>
                                          <p:attrName>style.visibility</p:attrName>
                                        </p:attrNameLst>
                                      </p:cBhvr>
                                      <p:to>
                                        <p:strVal val="visible"/>
                                      </p:to>
                                    </p:set>
                                    <p:anim calcmode="lin" valueType="num">
                                      <p:cBhvr additive="base">
                                        <p:cTn id="73" dur="500" fill="hold"/>
                                        <p:tgtEl>
                                          <p:spTgt spid="17411">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74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p:bldP spid="1741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2"/>
          <p:cNvSpPr>
            <a:spLocks noGrp="1"/>
          </p:cNvSpPr>
          <p:nvPr>
            <p:ph idx="1"/>
          </p:nvPr>
        </p:nvSpPr>
        <p:spPr>
          <a:xfrm>
            <a:off x="3276600" y="5803900"/>
            <a:ext cx="5688013" cy="938213"/>
          </a:xfrm>
          <a:ln>
            <a:solidFill>
              <a:schemeClr val="tx1"/>
            </a:solidFill>
            <a:miter lim="800000"/>
            <a:headEnd/>
            <a:tailEnd/>
          </a:ln>
        </p:spPr>
        <p:txBody>
          <a:bodyPr/>
          <a:lstStyle/>
          <a:p>
            <a:pPr marL="107950" indent="0">
              <a:buFont typeface="Wingdings 3" pitchFamily="18" charset="2"/>
              <a:buNone/>
            </a:pPr>
            <a:r>
              <a:rPr lang="en-GB" altLang="en-US" sz="2000" i="1" smtClean="0">
                <a:ea typeface="ＭＳ Ｐゴシック" pitchFamily="34" charset="-128"/>
              </a:rPr>
              <a:t>See the current facts on Social Exclusion in the U.K</a:t>
            </a:r>
            <a:r>
              <a:rPr lang="en-GB" altLang="en-US" sz="2000" smtClean="0">
                <a:ea typeface="ＭＳ Ｐゴシック" pitchFamily="34" charset="-128"/>
              </a:rPr>
              <a:t>: </a:t>
            </a:r>
            <a:r>
              <a:rPr lang="en-GB" altLang="en-US" sz="1600" smtClean="0">
                <a:ea typeface="ＭＳ Ｐゴシック" pitchFamily="34" charset="-128"/>
                <a:hlinkClick r:id="rId2"/>
              </a:rPr>
              <a:t>http://www.jrf.org.uk/topic/monitoring_poverty</a:t>
            </a:r>
            <a:r>
              <a:rPr lang="en-GB" altLang="en-US" sz="1600" smtClean="0">
                <a:ea typeface="ＭＳ Ｐゴシック" pitchFamily="34" charset="-128"/>
              </a:rPr>
              <a:t> </a:t>
            </a:r>
          </a:p>
        </p:txBody>
      </p:sp>
      <p:sp>
        <p:nvSpPr>
          <p:cNvPr id="49154" name="Rectangle 2"/>
          <p:cNvSpPr>
            <a:spLocks noGrp="1" noChangeArrowheads="1"/>
          </p:cNvSpPr>
          <p:nvPr>
            <p:ph type="title"/>
          </p:nvPr>
        </p:nvSpPr>
        <p:spPr>
          <a:xfrm>
            <a:off x="590872" y="168446"/>
            <a:ext cx="8229600" cy="1028305"/>
          </a:xfrm>
        </p:spPr>
        <p:txBody>
          <a:bodyPr>
            <a:noAutofit/>
          </a:bodyPr>
          <a:lstStyle/>
          <a:p>
            <a:pPr algn="ctr" eaLnBrk="1" fontAlgn="auto" hangingPunct="1">
              <a:spcAft>
                <a:spcPts val="0"/>
              </a:spcAft>
              <a:defRPr/>
            </a:pPr>
            <a:r>
              <a:rPr lang="en-GB" sz="4800" b="0" dirty="0" err="1" smtClean="0">
                <a:effectLst/>
                <a:ea typeface="+mj-ea"/>
                <a:cs typeface="+mj-cs"/>
              </a:rPr>
              <a:t>Ffeithiau</a:t>
            </a:r>
            <a:r>
              <a:rPr lang="en-GB" sz="4800" dirty="0"/>
              <a:t/>
            </a:r>
            <a:br>
              <a:rPr lang="en-GB" sz="4800" dirty="0"/>
            </a:br>
            <a:r>
              <a:rPr lang="en-GB" sz="4800" b="0" i="1" dirty="0" smtClean="0">
                <a:effectLst/>
                <a:ea typeface="+mj-ea"/>
                <a:cs typeface="+mj-cs"/>
              </a:rPr>
              <a:t>Facts</a:t>
            </a:r>
            <a:endParaRPr lang="en-GB" sz="4800" i="1" dirty="0">
              <a:effectLst/>
              <a:ea typeface="+mj-ea"/>
              <a:cs typeface="+mj-cs"/>
            </a:endParaRPr>
          </a:p>
        </p:txBody>
      </p:sp>
      <p:sp>
        <p:nvSpPr>
          <p:cNvPr id="6" name="Rectangle 2"/>
          <p:cNvSpPr txBox="1">
            <a:spLocks noChangeArrowheads="1"/>
          </p:cNvSpPr>
          <p:nvPr/>
        </p:nvSpPr>
        <p:spPr>
          <a:xfrm>
            <a:off x="179388" y="333375"/>
            <a:ext cx="3873500" cy="1143000"/>
          </a:xfrm>
          <a:prstGeom prst="rect">
            <a:avLst/>
          </a:prstGeom>
        </p:spPr>
        <p:txBody>
          <a:bodyPr anchor="ctr">
            <a:normAutofit fontScale="975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r" eaLnBrk="1" fontAlgn="auto" hangingPunct="1">
              <a:spcAft>
                <a:spcPts val="0"/>
              </a:spcAft>
              <a:defRPr/>
            </a:pPr>
            <a:endParaRPr lang="en-GB" dirty="0">
              <a:effectLst/>
              <a:ea typeface="+mj-ea"/>
              <a:cs typeface="+mj-cs"/>
            </a:endParaRPr>
          </a:p>
        </p:txBody>
      </p:sp>
      <p:sp>
        <p:nvSpPr>
          <p:cNvPr id="18437" name="AutoShape 4" descr="data:image/jpeg;base64,/9j/4AAQSkZJRgABAQAAAQABAAD/2wCEAAkGBxQQERIUEBQSFBQXFBUXFxQVFhUUFBQXGBQXGRYWFBgYHSggGBolHRQVITEhJSkuLi8uFx8zODMtNygtMCsBCgoKDg0OGhAQGiwkHyUsLDQsLDc3LSssLywsNCwsLDAsMissLCwsLCwsKywsLC0rLC8sKywsOCwrLCwsLCwsLP/AABEIAIgAiAMBIgACEQEDEQH/xAAbAAEAAgMBAQAAAAAAAAAAAAAABgcDBAUBAv/EAEkQAAEDAgIEBRAHBgcBAAAAAAEAAgMEEQUhBhIxQQcTIlFhFBYXMjVCVFVxc4GTobHD0jZSdJHB0dMVU2JylPAjM0NkkuHxJP/EABkBAQADAQEAAAAAAAAAAAAAAAABAwQCBf/EACARAQACAgICAwEAAAAAAAAAAAABAgMREjEEITJBUXH/2gAMAwEAAhEDEQA/ALxVacGPdbSDz9P8dWWq04Me62kHn6f46Cy0REBVlpV9JsK+zye+RWaqy0q+k2FfZ5PfIgs1ERAREQEREBERAREQEREBVpwY91tIPP0/x1ZarCu4P8Rjrauow6vZTtqXte9pj1jyQbAkg7NZ2y21BZ6KsOtPH/G8fqm/InWnj/jeP1TfkQWeqy0q+k2FfZ5PfIvnrTx/xvH6pvyLLgOgVcMQgrMQrmVJha5rQI9U2IOWQAtdxKCykXgXqAiIgIiICIiAiIgIiICrar4Sak1dVT0eGPqupnhj3tqAztr2JaYza+q7edislVpwY91tIPP0/wAdB99fuJ+Ip/6lv6SdfuJ+Ip/6lv6SshEFb9f2J+Ip/wCpb+ks2B8Ik8tdDR1mHvpHStc5jnTCQkNv3ojGWR37lYSrLSn6TYV9nk98iCzAvUXl0HqIiAi8uvUBERAREQEREBVpwY91tIPP0/x1ZarTgx7raQefp/joLLREQFWWlX0mwr7PJ75FZqrLSr6TYV9nk98iCy3OtcnYM1Aq/G3ySOOu5re9aDaw5zbbdSbSWp1Y9Qds8EZbm98fwVU6V1oiDS02tl5B/wCqjLad6ht8XF6m0pfBjMzM2SE23O5TV1HabxQxufVDimtGbgbt9G+/Rmq4rdJ4qOEukJc91tSMds+3uF96rqtrKnFZwCNYjtYhlHEOdx/FMcW7npGfh1Ee040h4V6uukEdAHQtc8NiDAHTyG41TnkATfJXrhRl4mLqgNE2o3jA3NuvblW9Ko/RfR8Ye9srXB84/wBS1mt52sG4br71b+E46ycAXLX72nn6DvVkZKz0othtWNy7iLW1jzprHnXW1emyiwwOOd1mUoEREBUvo3pdS4Zi2N9WyGPjZ4dTkudfVEut2oy7dv3q6CtGowenlcXSQQPcdrnRMc4+UkXQRHsv4V4QfVSfKnZfwrwg+qk+VSnrepPBab1Mf5IdH6TwWm9TH8qCLdl/CvCD6qT5VEqrSymr8fw+aleZI4oJQ86rmkHlm1iOkLVfpBE6V74o447khoYxrLN3DIcy26bG7nd/0qJzfkNdfFn7l2cbxhxc5x2n2DcFVelWNtEhvZ7/AN3tY3pk5/5R6VO6+iZUtID5Yie+jLSfucCojLwdRscHCZ7x9VzAL+Ugris17loy89cccekUw+glrHmSR5a0mxldtP8ADGPyyCtLRylggjDIBYbz3zjzuO9R+TCXFwLzewsBYBrRzNAyAXToI9TYovk5OcWLh/UlkZdewOIK1YKi4WYFV7Xa3CyMOqeNiY/eRn5RtWyotohWZuiJ28pvl3hSha6zuNvNvXjaYZId6zLDDvWZdwqkREUgqMw3QeDGcWxnqt8w4maIM4tzRk8SXB1mn9223pV5qs+DLutpB5+n+Og1uwTh/wC8q/8AnH8i+2cBdA0gtlrAQbgh8dwRsI/w1CtL6GpwvEnzt5DpJZJYpmjt2ueXFpO+wcAWm+7oU7HC3D1Fxmp/9Xa8RmG6319bdH7dyDm6Y6AGnDpoX3iAu7WIDmc5J2EKENY5mYNxzjMH0hbmi+H1GL1+vKBLy43VD3jkiMPB1P4QQ0gNHT0rq8MEHU9fSMpQImtozZrGjUA4497sVV8ddbacWa24hyqTFy3IrtU2I6yiVFUibkvbqS2vYdq/pZzdIW5E5zVntWYbYv8AqTvAK8EC5VNXc66UFRdcbd+mzDHZbIWuyRbUeajadMlNMWOBabEG4KsOhqxMxrxv2jmO8f3zquC1STRCss50Z2OFx/MPzCuxW+mXyKbjaVheEollpYWSA5+hepCM0UwiWZVpwY91tIPP0/x1ZarPgy7raQefp/jqUOnwr4xSxUjoaholkkH+HHezmndLfvQPbs51QgGW/wDv8VZOKcH1dWYhM6XkxvmeeOc4OtFrHVDW3zIbqgDnCssaHUvUfUfFjitt+/17f5mt9fp/BBw+CbGaaSlbBA0RSsF5Gb3nYZQe+vl5MhzKNcLALsVp2hpcXUTrAC5ymJNh5AtTD+Dyuo8QhdFyo2TMPHBwbeMPGvrDaDq6wI6V39KfpNhX2eT3yKJjcOqW42iVZYjgczeKmc10bS5/Fkgh5LA0lwB73lelbVDWCo1mGzZWjNu5w+sz8ld2mejXV8TGtcGPY7Wa4gkWIs5ptuI9yqzSPg4qKbVMTXzudnrxCxjcDkBc337T0qqaS2Vy1vHv1LiSRELPRVOqc1O+x5MaWNzpGmp1AZGWswu5mu3Ee3oUGrqF8LyyRrmPHeuFj6OcKq2PTqmWJ6dunmBXQgeFE6OpLTmu7TTa2aptXTTW0S7BC+6Scxva5u1pv5ehY4n5LxwzSs6RaNwseGUPaHN2OFx6VkUR0bxfizxch5BOR+qenoKly21tyjbzL0mk6ZIdq9SLai7hXLKVWT9CcTgra2ow+qpomVUjXubIxznckOsO1IGb3ferNVaYtwqSR1dRT02G1NVxDw174i4gE3tcNjdq3sbXOdipQzfsXSDw+h9U75U/Y2kHh9D6p3yrR7KlZ4jr/ul/RTsqVniOv+6X9FBvfsbSDw+i9U75VjwrQvEHYlT1uIVNPLxLHNAia5pIIdlmANritXsqVniOv+6X9FdDRnhNdVVkdJU0FRRvka4sMpPKtfc5jTbI5i6CwwvLIF6g8stXEcOiqG6szGvHSMx5DtHoW2iCqNL9BDTh01OS+IZuY7t4xzg9832jpUWopSMlfz2ggg5g5EHeqMxfD+pqiWLc15sf4Tm32EfcqMtfTXgyTM6l0qSRbxF1yKJ911IysjeHJTXRit4yGzjmw29B2fioU9dbRSuEc+odjxq+na38R6VbitqWfyK7qncG1F7CM0WyHnSzKtODHutpB5+n+OiKULLREQFWelLj1y4UP9vJ75ERBZiIiAiIgKs+E6j1aiOXc9hB8rD+TgiLi/xW4fnCLUzrLrU8i9RYLdvTjpnOawPyz9qIkJlZ2B1wqIWvyvazv5htREXoVncRLybxq0xD/9k="/>
          <p:cNvSpPr>
            <a:spLocks noChangeAspect="1" noChangeArrowheads="1"/>
          </p:cNvSpPr>
          <p:nvPr/>
        </p:nvSpPr>
        <p:spPr bwMode="auto">
          <a:xfrm>
            <a:off x="0"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742950" indent="-28575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1143000"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6002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20574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25146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971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3429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886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pPr>
              <a:spcBef>
                <a:spcPct val="0"/>
              </a:spcBef>
              <a:buClrTx/>
              <a:buSzTx/>
              <a:buFontTx/>
              <a:buNone/>
            </a:pPr>
            <a:endParaRPr lang="en-US" altLang="en-US" sz="1800">
              <a:latin typeface="Arial" charset="0"/>
              <a:cs typeface="Arial" charset="0"/>
            </a:endParaRPr>
          </a:p>
        </p:txBody>
      </p:sp>
      <p:sp>
        <p:nvSpPr>
          <p:cNvPr id="18438" name="TextBox 1"/>
          <p:cNvSpPr txBox="1">
            <a:spLocks noChangeArrowheads="1"/>
          </p:cNvSpPr>
          <p:nvPr/>
        </p:nvSpPr>
        <p:spPr bwMode="auto">
          <a:xfrm>
            <a:off x="304800" y="1352550"/>
            <a:ext cx="4122738"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buFont typeface="Arial" charset="0"/>
              <a:buChar char="•"/>
            </a:pPr>
            <a:r>
              <a:rPr lang="en-GB" altLang="en-US" sz="2400" dirty="0" err="1"/>
              <a:t>Edrychwch</a:t>
            </a:r>
            <a:r>
              <a:rPr lang="en-GB" altLang="en-US" sz="2400" dirty="0"/>
              <a:t> </a:t>
            </a:r>
            <a:r>
              <a:rPr lang="en-GB" altLang="en-US" sz="2400" dirty="0" err="1" smtClean="0"/>
              <a:t>ar</a:t>
            </a:r>
            <a:r>
              <a:rPr lang="en-GB" altLang="en-US" sz="2400" dirty="0" smtClean="0"/>
              <a:t> </a:t>
            </a:r>
            <a:r>
              <a:rPr lang="en-GB" altLang="en-US" sz="2400" dirty="0" err="1"/>
              <a:t>astudiaeth</a:t>
            </a:r>
            <a:r>
              <a:rPr lang="en-GB" altLang="en-US" sz="2400" dirty="0"/>
              <a:t> </a:t>
            </a:r>
            <a:r>
              <a:rPr lang="en-GB" altLang="en-US" sz="2400" dirty="0" err="1"/>
              <a:t>achos</a:t>
            </a:r>
            <a:r>
              <a:rPr lang="en-GB" altLang="en-US" sz="2400" dirty="0"/>
              <a:t> </a:t>
            </a:r>
            <a:r>
              <a:rPr lang="en-GB" altLang="en-US" sz="2400" dirty="0" err="1"/>
              <a:t>eich</a:t>
            </a:r>
            <a:r>
              <a:rPr lang="en-GB" altLang="en-US" sz="2400" dirty="0"/>
              <a:t> </a:t>
            </a:r>
            <a:r>
              <a:rPr lang="en-GB" altLang="en-US" sz="2400" dirty="0" err="1" smtClean="0"/>
              <a:t>grŵp</a:t>
            </a:r>
            <a:r>
              <a:rPr lang="en-GB" altLang="en-US" sz="2400" dirty="0" smtClean="0"/>
              <a:t>. </a:t>
            </a:r>
            <a:endParaRPr lang="en-GB" altLang="en-US" sz="2400" dirty="0"/>
          </a:p>
          <a:p>
            <a:pPr>
              <a:buFont typeface="Arial" charset="0"/>
              <a:buChar char="•"/>
            </a:pPr>
            <a:r>
              <a:rPr lang="en-GB" altLang="en-US" sz="2400" dirty="0"/>
              <a:t>Beth </a:t>
            </a:r>
            <a:r>
              <a:rPr lang="en-GB" altLang="en-US" sz="2400" dirty="0" err="1"/>
              <a:t>yw’r</a:t>
            </a:r>
            <a:r>
              <a:rPr lang="en-GB" altLang="en-US" sz="2400" dirty="0"/>
              <a:t> </a:t>
            </a:r>
            <a:r>
              <a:rPr lang="en-GB" altLang="en-US" sz="2400" dirty="0" err="1"/>
              <a:t>risgiau</a:t>
            </a:r>
            <a:r>
              <a:rPr lang="en-GB" altLang="en-US" sz="2400" dirty="0"/>
              <a:t> </a:t>
            </a:r>
            <a:r>
              <a:rPr lang="en-GB" altLang="en-US" sz="2400" dirty="0" smtClean="0"/>
              <a:t>o </a:t>
            </a:r>
            <a:r>
              <a:rPr lang="en-GB" altLang="en-US" sz="2400" dirty="0" err="1" smtClean="0"/>
              <a:t>eithrio</a:t>
            </a:r>
            <a:r>
              <a:rPr lang="en-GB" altLang="en-US" sz="2400" dirty="0" smtClean="0"/>
              <a:t> </a:t>
            </a:r>
            <a:r>
              <a:rPr lang="en-GB" altLang="en-US" sz="2400" dirty="0" err="1"/>
              <a:t>cymdeithasol</a:t>
            </a:r>
            <a:r>
              <a:rPr lang="en-GB" altLang="en-US" sz="2400" dirty="0"/>
              <a:t> </a:t>
            </a:r>
            <a:r>
              <a:rPr lang="en-GB" altLang="en-US" sz="2400" dirty="0" err="1" smtClean="0"/>
              <a:t>yn</a:t>
            </a:r>
            <a:r>
              <a:rPr lang="en-GB" altLang="en-US" sz="2400" dirty="0" smtClean="0"/>
              <a:t> </a:t>
            </a:r>
            <a:r>
              <a:rPr lang="en-GB" altLang="en-US" sz="2400" dirty="0" err="1" smtClean="0"/>
              <a:t>eich</a:t>
            </a:r>
            <a:r>
              <a:rPr lang="en-GB" altLang="en-US" sz="2400" dirty="0" smtClean="0"/>
              <a:t> </a:t>
            </a:r>
            <a:r>
              <a:rPr lang="en-GB" altLang="en-US" sz="2400" dirty="0" err="1"/>
              <a:t>achos</a:t>
            </a:r>
            <a:r>
              <a:rPr lang="en-GB" altLang="en-US" sz="2400" dirty="0"/>
              <a:t>?</a:t>
            </a:r>
          </a:p>
          <a:p>
            <a:pPr>
              <a:buFont typeface="Arial" charset="0"/>
              <a:buChar char="•"/>
            </a:pPr>
            <a:r>
              <a:rPr lang="en-GB" altLang="en-US" sz="2400" dirty="0"/>
              <a:t>Beth </a:t>
            </a:r>
            <a:r>
              <a:rPr lang="en-GB" altLang="en-US" sz="2400" dirty="0" err="1"/>
              <a:t>sy’n</a:t>
            </a:r>
            <a:r>
              <a:rPr lang="en-GB" altLang="en-US" sz="2400" dirty="0"/>
              <a:t> </a:t>
            </a:r>
            <a:r>
              <a:rPr lang="en-GB" altLang="en-US" sz="2400" dirty="0" err="1"/>
              <a:t>digwydd</a:t>
            </a:r>
            <a:r>
              <a:rPr lang="en-GB" altLang="en-US" sz="2400" dirty="0"/>
              <a:t> </a:t>
            </a:r>
            <a:r>
              <a:rPr lang="en-GB" altLang="en-US" sz="2400" dirty="0" err="1"/>
              <a:t>er</a:t>
            </a:r>
            <a:r>
              <a:rPr lang="en-GB" altLang="en-US" sz="2400" dirty="0"/>
              <a:t> </a:t>
            </a:r>
            <a:r>
              <a:rPr lang="en-GB" altLang="en-US" sz="2400" dirty="0" err="1"/>
              <a:t>mwyn</a:t>
            </a:r>
            <a:r>
              <a:rPr lang="en-GB" altLang="en-US" sz="2400" dirty="0"/>
              <a:t> </a:t>
            </a:r>
            <a:r>
              <a:rPr lang="en-GB" altLang="en-US" sz="2400" dirty="0" err="1"/>
              <a:t>ceisio</a:t>
            </a:r>
            <a:r>
              <a:rPr lang="en-GB" altLang="en-US" sz="2400" dirty="0"/>
              <a:t> </a:t>
            </a:r>
            <a:r>
              <a:rPr lang="en-GB" altLang="en-US" sz="2400" dirty="0" err="1"/>
              <a:t>atal</a:t>
            </a:r>
            <a:r>
              <a:rPr lang="en-GB" altLang="en-US" sz="2400" dirty="0"/>
              <a:t> </a:t>
            </a:r>
            <a:r>
              <a:rPr lang="en-GB" altLang="en-US" sz="2400" dirty="0" err="1"/>
              <a:t>hyn</a:t>
            </a:r>
            <a:r>
              <a:rPr lang="en-GB" altLang="en-US" sz="2400" dirty="0"/>
              <a:t> a </a:t>
            </a:r>
            <a:r>
              <a:rPr lang="en-GB" altLang="en-US" sz="2400" dirty="0" err="1" smtClean="0"/>
              <a:t>sut</a:t>
            </a:r>
            <a:r>
              <a:rPr lang="en-GB" altLang="en-US" sz="2400" dirty="0" smtClean="0"/>
              <a:t> </a:t>
            </a:r>
            <a:r>
              <a:rPr lang="en-GB" altLang="en-US" sz="2400" dirty="0" err="1" smtClean="0"/>
              <a:t>mae</a:t>
            </a:r>
            <a:r>
              <a:rPr lang="en-GB" altLang="en-US" sz="2400" dirty="0" smtClean="0"/>
              <a:t> </a:t>
            </a:r>
            <a:r>
              <a:rPr lang="en-GB" altLang="en-US" sz="2400" dirty="0" err="1" smtClean="0"/>
              <a:t>wedi</a:t>
            </a:r>
            <a:r>
              <a:rPr lang="en-GB" altLang="en-US" sz="2400" dirty="0" smtClean="0"/>
              <a:t> </a:t>
            </a:r>
            <a:r>
              <a:rPr lang="en-GB" altLang="en-US" sz="2400" dirty="0" err="1" smtClean="0"/>
              <a:t>ei</a:t>
            </a:r>
            <a:r>
              <a:rPr lang="en-GB" altLang="en-US" sz="2400" dirty="0" smtClean="0"/>
              <a:t> </a:t>
            </a:r>
            <a:r>
              <a:rPr lang="en-GB" altLang="en-US" sz="2400" dirty="0" err="1" smtClean="0"/>
              <a:t>gynllunio</a:t>
            </a:r>
            <a:r>
              <a:rPr lang="en-GB" altLang="en-US" sz="2400" dirty="0" smtClean="0"/>
              <a:t> </a:t>
            </a:r>
            <a:r>
              <a:rPr lang="en-GB" altLang="en-US" sz="2400" dirty="0" err="1" smtClean="0"/>
              <a:t>i</a:t>
            </a:r>
            <a:r>
              <a:rPr lang="en-GB" altLang="en-US" sz="2400" dirty="0" smtClean="0"/>
              <a:t> </a:t>
            </a:r>
            <a:r>
              <a:rPr lang="en-GB" altLang="en-US" sz="2400" dirty="0" err="1" smtClean="0"/>
              <a:t>weithio</a:t>
            </a:r>
            <a:r>
              <a:rPr lang="en-GB" altLang="en-US" sz="2400" dirty="0" smtClean="0"/>
              <a:t>?</a:t>
            </a:r>
            <a:endParaRPr lang="en-GB" altLang="en-US" sz="2400" dirty="0"/>
          </a:p>
          <a:p>
            <a:pPr>
              <a:buFont typeface="Arial" charset="0"/>
              <a:buChar char="•"/>
            </a:pPr>
            <a:r>
              <a:rPr lang="en-GB" altLang="en-US" sz="2400" dirty="0"/>
              <a:t>Pa </a:t>
            </a:r>
            <a:r>
              <a:rPr lang="en-GB" altLang="en-US" sz="2400" dirty="0" err="1"/>
              <a:t>fath</a:t>
            </a:r>
            <a:r>
              <a:rPr lang="en-GB" altLang="en-US" sz="2400" dirty="0"/>
              <a:t> o </a:t>
            </a:r>
            <a:r>
              <a:rPr lang="en-GB" altLang="en-US" sz="2400" dirty="0" err="1"/>
              <a:t>effaith</a:t>
            </a:r>
            <a:r>
              <a:rPr lang="en-GB" altLang="en-US" sz="2400" dirty="0"/>
              <a:t> </a:t>
            </a:r>
            <a:r>
              <a:rPr lang="en-GB" altLang="en-US" sz="2400" dirty="0" err="1" smtClean="0"/>
              <a:t>mae’n</a:t>
            </a:r>
            <a:r>
              <a:rPr lang="en-GB" altLang="en-US" sz="2400" dirty="0" smtClean="0"/>
              <a:t> </a:t>
            </a:r>
            <a:r>
              <a:rPr lang="en-GB" altLang="en-US" sz="2400" dirty="0" err="1"/>
              <a:t>cael</a:t>
            </a:r>
            <a:r>
              <a:rPr lang="en-GB" altLang="en-US" sz="2400" dirty="0"/>
              <a:t>? </a:t>
            </a:r>
          </a:p>
          <a:p>
            <a:pPr>
              <a:buFont typeface="Arial" charset="0"/>
              <a:buChar char="•"/>
            </a:pPr>
            <a:endParaRPr lang="en-GB" altLang="en-US" sz="2400" dirty="0"/>
          </a:p>
        </p:txBody>
      </p:sp>
      <p:sp>
        <p:nvSpPr>
          <p:cNvPr id="18439" name="TextBox 2"/>
          <p:cNvSpPr txBox="1">
            <a:spLocks noChangeArrowheads="1"/>
          </p:cNvSpPr>
          <p:nvPr/>
        </p:nvSpPr>
        <p:spPr bwMode="auto">
          <a:xfrm>
            <a:off x="5076825" y="1301750"/>
            <a:ext cx="3527425"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buFont typeface="Arial" charset="0"/>
              <a:buChar char="•"/>
            </a:pPr>
            <a:r>
              <a:rPr lang="en-GB" altLang="en-US" sz="2400" i="1" dirty="0"/>
              <a:t>Read your case study with the group. </a:t>
            </a:r>
          </a:p>
          <a:p>
            <a:pPr>
              <a:buFont typeface="Arial" charset="0"/>
              <a:buChar char="•"/>
            </a:pPr>
            <a:r>
              <a:rPr lang="en-GB" altLang="en-US" sz="2400" i="1" dirty="0"/>
              <a:t>Identify the social exclusion risks possible.</a:t>
            </a:r>
          </a:p>
          <a:p>
            <a:pPr>
              <a:buFont typeface="Arial" charset="0"/>
              <a:buChar char="•"/>
            </a:pPr>
            <a:r>
              <a:rPr lang="en-GB" altLang="en-US" sz="2400" i="1" dirty="0"/>
              <a:t>What is happening to help avoid this risk and how is it designed to work?</a:t>
            </a:r>
          </a:p>
          <a:p>
            <a:pPr>
              <a:buFont typeface="Arial" charset="0"/>
              <a:buChar char="•"/>
            </a:pPr>
            <a:r>
              <a:rPr lang="en-GB" altLang="en-US" sz="2400" i="1" dirty="0"/>
              <a:t>What effects is it having? </a:t>
            </a:r>
          </a:p>
        </p:txBody>
      </p:sp>
    </p:spTree>
    <p:extLst>
      <p:ext uri="{BB962C8B-B14F-4D97-AF65-F5344CB8AC3E}">
        <p14:creationId xmlns:p14="http://schemas.microsoft.com/office/powerpoint/2010/main" val="176550603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err="1" smtClean="0"/>
              <a:t>Yr</a:t>
            </a:r>
            <a:r>
              <a:rPr lang="en-GB" dirty="0" smtClean="0"/>
              <a:t> Un Darn Arian</a:t>
            </a:r>
            <a:br>
              <a:rPr lang="en-GB" dirty="0" smtClean="0"/>
            </a:br>
            <a:r>
              <a:rPr lang="en-GB" i="1" dirty="0" smtClean="0">
                <a:hlinkClick r:id="rId3"/>
              </a:rPr>
              <a:t>Different Sides of the Same Coin </a:t>
            </a:r>
            <a:endParaRPr lang="en-US" i="1" dirty="0"/>
          </a:p>
        </p:txBody>
      </p:sp>
      <p:sp>
        <p:nvSpPr>
          <p:cNvPr id="19461" name="Content Placeholder 4"/>
          <p:cNvSpPr>
            <a:spLocks noGrp="1"/>
          </p:cNvSpPr>
          <p:nvPr>
            <p:ph sz="half" idx="1"/>
          </p:nvPr>
        </p:nvSpPr>
        <p:spPr>
          <a:xfrm>
            <a:off x="457200" y="3573016"/>
            <a:ext cx="4038600" cy="2553147"/>
          </a:xfrm>
          <a:ln/>
        </p:spPr>
        <p:style>
          <a:lnRef idx="2">
            <a:schemeClr val="accent3"/>
          </a:lnRef>
          <a:fillRef idx="1">
            <a:schemeClr val="lt1"/>
          </a:fillRef>
          <a:effectRef idx="0">
            <a:schemeClr val="accent3"/>
          </a:effectRef>
          <a:fontRef idx="minor">
            <a:schemeClr val="dk1"/>
          </a:fontRef>
        </p:style>
        <p:txBody>
          <a:bodyPr>
            <a:normAutofit lnSpcReduction="10000"/>
          </a:bodyPr>
          <a:lstStyle/>
          <a:p>
            <a:r>
              <a:rPr lang="en-GB" altLang="en-US" dirty="0" err="1" smtClean="0">
                <a:ea typeface="ＭＳ Ｐゴシック" pitchFamily="34" charset="-128"/>
              </a:rPr>
              <a:t>Mewn</a:t>
            </a:r>
            <a:r>
              <a:rPr lang="en-GB" altLang="en-US" dirty="0" smtClean="0">
                <a:ea typeface="ＭＳ Ｐゴシック" pitchFamily="34" charset="-128"/>
              </a:rPr>
              <a:t> </a:t>
            </a:r>
            <a:r>
              <a:rPr lang="en-GB" altLang="en-US" dirty="0" err="1" smtClean="0">
                <a:ea typeface="ＭＳ Ｐゴシック" pitchFamily="34" charset="-128"/>
              </a:rPr>
              <a:t>p</a:t>
            </a:r>
            <a:r>
              <a:rPr lang="en-GB" altLang="en-US" dirty="0" err="1" smtClean="0">
                <a:latin typeface="Times New Roman"/>
                <a:ea typeface="ＭＳ Ｐゴシック" pitchFamily="34" charset="-128"/>
                <a:cs typeface="Times New Roman"/>
              </a:rPr>
              <a:t>â</a:t>
            </a:r>
            <a:r>
              <a:rPr lang="en-GB" altLang="en-US" dirty="0" err="1" smtClean="0">
                <a:ea typeface="ＭＳ Ｐゴシック" pitchFamily="34" charset="-128"/>
              </a:rPr>
              <a:t>rau</a:t>
            </a:r>
            <a:r>
              <a:rPr lang="en-GB" altLang="en-US" dirty="0" smtClean="0">
                <a:ea typeface="ＭＳ Ｐゴシック" pitchFamily="34" charset="-128"/>
              </a:rPr>
              <a:t>, </a:t>
            </a:r>
            <a:r>
              <a:rPr lang="en-GB" altLang="en-US" dirty="0" err="1" smtClean="0">
                <a:ea typeface="ＭＳ Ｐゴシック" pitchFamily="34" charset="-128"/>
              </a:rPr>
              <a:t>ystyriwch</a:t>
            </a:r>
            <a:r>
              <a:rPr lang="en-GB" altLang="en-US" dirty="0" smtClean="0">
                <a:ea typeface="ＭＳ Ｐゴシック" pitchFamily="34" charset="-128"/>
              </a:rPr>
              <a:t> y  </a:t>
            </a:r>
            <a:r>
              <a:rPr lang="en-GB" altLang="en-US" dirty="0" err="1" smtClean="0">
                <a:ea typeface="ＭＳ Ｐゴシック" pitchFamily="34" charset="-128"/>
              </a:rPr>
              <a:t>cysyniad</a:t>
            </a:r>
            <a:r>
              <a:rPr lang="en-GB" altLang="en-US" dirty="0" smtClean="0">
                <a:ea typeface="ＭＳ Ｐゴシック" pitchFamily="34" charset="-128"/>
              </a:rPr>
              <a:t> o </a:t>
            </a:r>
            <a:r>
              <a:rPr lang="en-GB" altLang="en-US" dirty="0" err="1" smtClean="0">
                <a:ea typeface="ＭＳ Ｐゴシック" pitchFamily="34" charset="-128"/>
              </a:rPr>
              <a:t>gynhwysiant</a:t>
            </a:r>
            <a:r>
              <a:rPr lang="en-GB" altLang="en-US" dirty="0" smtClean="0">
                <a:ea typeface="ＭＳ Ｐゴシック" pitchFamily="34" charset="-128"/>
              </a:rPr>
              <a:t> </a:t>
            </a:r>
            <a:r>
              <a:rPr lang="en-GB" altLang="en-US" dirty="0" err="1" smtClean="0">
                <a:ea typeface="ＭＳ Ｐゴシック" pitchFamily="34" charset="-128"/>
              </a:rPr>
              <a:t>cymdeithasol</a:t>
            </a:r>
            <a:r>
              <a:rPr lang="en-GB" altLang="en-US" dirty="0" smtClean="0">
                <a:ea typeface="ＭＳ Ｐゴシック" pitchFamily="34" charset="-128"/>
              </a:rPr>
              <a:t> </a:t>
            </a:r>
            <a:r>
              <a:rPr lang="en-GB" altLang="en-US" dirty="0" err="1" smtClean="0">
                <a:ea typeface="ＭＳ Ｐゴシック" pitchFamily="34" charset="-128"/>
              </a:rPr>
              <a:t>yng</a:t>
            </a:r>
            <a:r>
              <a:rPr lang="en-GB" altLang="en-US" dirty="0" smtClean="0">
                <a:ea typeface="ＭＳ Ｐゴシック" pitchFamily="34" charset="-128"/>
              </a:rPr>
              <a:t> </a:t>
            </a:r>
            <a:r>
              <a:rPr lang="en-GB" altLang="en-US" dirty="0" err="1" smtClean="0">
                <a:ea typeface="ＭＳ Ｐゴシック" pitchFamily="34" charset="-128"/>
              </a:rPr>
              <a:t>ngoleuni’r</a:t>
            </a:r>
            <a:r>
              <a:rPr lang="en-GB" altLang="en-US" dirty="0" smtClean="0">
                <a:ea typeface="ＭＳ Ｐゴシック" pitchFamily="34" charset="-128"/>
              </a:rPr>
              <a:t> </a:t>
            </a:r>
            <a:r>
              <a:rPr lang="en-GB" altLang="en-US" dirty="0" err="1" smtClean="0">
                <a:ea typeface="ＭＳ Ｐゴシック" pitchFamily="34" charset="-128"/>
              </a:rPr>
              <a:t>drafodaeth</a:t>
            </a:r>
            <a:r>
              <a:rPr lang="en-GB" altLang="en-US" dirty="0" smtClean="0">
                <a:ea typeface="ＭＳ Ｐゴシック" pitchFamily="34" charset="-128"/>
              </a:rPr>
              <a:t> am </a:t>
            </a:r>
            <a:r>
              <a:rPr lang="en-GB" altLang="en-US" dirty="0" err="1" smtClean="0">
                <a:ea typeface="ＭＳ Ｐゴシック" pitchFamily="34" charset="-128"/>
              </a:rPr>
              <a:t>eithrio</a:t>
            </a:r>
            <a:r>
              <a:rPr lang="en-GB" altLang="en-US" dirty="0" smtClean="0">
                <a:ea typeface="ＭＳ Ｐゴシック" pitchFamily="34" charset="-128"/>
              </a:rPr>
              <a:t> </a:t>
            </a:r>
            <a:r>
              <a:rPr lang="en-GB" altLang="en-US" dirty="0" err="1" smtClean="0">
                <a:ea typeface="ＭＳ Ｐゴシック" pitchFamily="34" charset="-128"/>
              </a:rPr>
              <a:t>cymdeithasol</a:t>
            </a:r>
            <a:endParaRPr lang="en-US" altLang="en-US" dirty="0" smtClean="0">
              <a:ea typeface="ＭＳ Ｐゴシック" pitchFamily="34" charset="-128"/>
            </a:endParaRPr>
          </a:p>
        </p:txBody>
      </p:sp>
      <p:sp>
        <p:nvSpPr>
          <p:cNvPr id="19462" name="Content Placeholder 5"/>
          <p:cNvSpPr>
            <a:spLocks noGrp="1"/>
          </p:cNvSpPr>
          <p:nvPr>
            <p:ph sz="half" idx="2"/>
          </p:nvPr>
        </p:nvSpPr>
        <p:spPr>
          <a:xfrm>
            <a:off x="4648200" y="3573016"/>
            <a:ext cx="4038600" cy="2553147"/>
          </a:xfrm>
          <a:ln/>
        </p:spPr>
        <p:style>
          <a:lnRef idx="2">
            <a:schemeClr val="accent4"/>
          </a:lnRef>
          <a:fillRef idx="1">
            <a:schemeClr val="lt1"/>
          </a:fillRef>
          <a:effectRef idx="0">
            <a:schemeClr val="accent4"/>
          </a:effectRef>
          <a:fontRef idx="minor">
            <a:schemeClr val="dk1"/>
          </a:fontRef>
        </p:style>
        <p:txBody>
          <a:bodyPr>
            <a:normAutofit lnSpcReduction="10000"/>
          </a:bodyPr>
          <a:lstStyle/>
          <a:p>
            <a:pPr>
              <a:spcBef>
                <a:spcPct val="0"/>
              </a:spcBef>
            </a:pPr>
            <a:r>
              <a:rPr lang="en-GB" altLang="en-US" i="1" dirty="0" smtClean="0">
                <a:ea typeface="ＭＳ Ｐゴシック" pitchFamily="34" charset="-128"/>
              </a:rPr>
              <a:t>In pairs, consider the concept of social inclusion in light of what we have discussed about social exclusion</a:t>
            </a:r>
            <a:endParaRPr lang="en-US" altLang="en-US" i="1" dirty="0" smtClean="0">
              <a:ea typeface="ＭＳ Ｐゴシック" pitchFamily="34" charset="-128"/>
            </a:endParaRPr>
          </a:p>
        </p:txBody>
      </p:sp>
      <p:pic>
        <p:nvPicPr>
          <p:cNvPr id="3073" name="Picture 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31840" y="1628800"/>
            <a:ext cx="2615556" cy="1732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580423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Llyfryddiaeth</a:t>
            </a:r>
            <a:r>
              <a:rPr lang="en-GB" i="1" dirty="0">
                <a:solidFill>
                  <a:schemeClr val="accent4">
                    <a:lumMod val="75000"/>
                  </a:schemeClr>
                </a:solidFill>
              </a:rPr>
              <a:t> </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Bibliography </a:t>
            </a:r>
            <a:r>
              <a:rPr lang="en-GB" dirty="0"/>
              <a:t> </a:t>
            </a:r>
          </a:p>
        </p:txBody>
      </p:sp>
      <p:sp>
        <p:nvSpPr>
          <p:cNvPr id="3" name="Content Placeholder 2"/>
          <p:cNvSpPr>
            <a:spLocks noGrp="1"/>
          </p:cNvSpPr>
          <p:nvPr>
            <p:ph idx="1"/>
          </p:nvPr>
        </p:nvSpPr>
        <p:spPr/>
        <p:txBody>
          <a:bodyPr>
            <a:normAutofit fontScale="85000" lnSpcReduction="20000"/>
          </a:bodyPr>
          <a:lstStyle/>
          <a:p>
            <a:pPr marL="566737" indent="-457200">
              <a:lnSpc>
                <a:spcPct val="80000"/>
              </a:lnSpc>
              <a:defRPr/>
            </a:pPr>
            <a:r>
              <a:rPr lang="en-US" dirty="0"/>
              <a:t>Horgan, G. (2009) ‘That child is smart because he’s rich: the impact of poverty on young children’s experiences of school’ </a:t>
            </a:r>
            <a:r>
              <a:rPr lang="en-US" i="1" dirty="0"/>
              <a:t>International Journal of Inclusive Education</a:t>
            </a:r>
            <a:r>
              <a:rPr lang="en-US" dirty="0"/>
              <a:t>, vol. 13, no. 4, pp. 359-376</a:t>
            </a:r>
            <a:r>
              <a:rPr lang="en-US" dirty="0" smtClean="0"/>
              <a:t>.</a:t>
            </a:r>
            <a:endParaRPr lang="en-GB" dirty="0"/>
          </a:p>
          <a:p>
            <a:pPr marL="450850"/>
            <a:r>
              <a:rPr lang="en-GB" dirty="0"/>
              <a:t>Montgomery, H. and </a:t>
            </a:r>
            <a:r>
              <a:rPr lang="en-GB" dirty="0" err="1"/>
              <a:t>Kellett</a:t>
            </a:r>
            <a:r>
              <a:rPr lang="en-GB" dirty="0"/>
              <a:t>, M. (2009) (Eds.) </a:t>
            </a:r>
            <a:r>
              <a:rPr lang="en-GB" i="1" dirty="0"/>
              <a:t>Children and Young People’s Worlds. Developing frameworks for integrated practice. </a:t>
            </a:r>
            <a:r>
              <a:rPr lang="en-GB" dirty="0"/>
              <a:t>Bristol: The Policy Press</a:t>
            </a:r>
            <a:r>
              <a:rPr lang="en-GB" dirty="0" smtClean="0"/>
              <a:t>.</a:t>
            </a:r>
            <a:r>
              <a:rPr lang="en-GB" altLang="en-US" dirty="0">
                <a:ea typeface="ＭＳ Ｐゴシック" pitchFamily="34" charset="-128"/>
              </a:rPr>
              <a:t> </a:t>
            </a:r>
            <a:endParaRPr lang="en-GB" altLang="en-US" dirty="0" smtClean="0">
              <a:ea typeface="ＭＳ Ｐゴシック" pitchFamily="34" charset="-128"/>
            </a:endParaRPr>
          </a:p>
          <a:p>
            <a:pPr marL="450850"/>
            <a:r>
              <a:rPr lang="en-GB" altLang="en-US" dirty="0" smtClean="0">
                <a:ea typeface="ＭＳ Ｐゴシック" pitchFamily="34" charset="-128"/>
              </a:rPr>
              <a:t>New </a:t>
            </a:r>
            <a:r>
              <a:rPr lang="en-GB" altLang="en-US" dirty="0">
                <a:ea typeface="ＭＳ Ｐゴシック" pitchFamily="34" charset="-128"/>
              </a:rPr>
              <a:t>Policy Institute Monitoring Poverty and Social Exclusion Report 2014. Available at </a:t>
            </a:r>
            <a:r>
              <a:rPr lang="en-GB" altLang="en-US" dirty="0">
                <a:ea typeface="ＭＳ Ｐゴシック" pitchFamily="34" charset="-128"/>
                <a:hlinkClick r:id="rId2"/>
              </a:rPr>
              <a:t>http://www.jrf.org.uk/topic/monitoring_poverty</a:t>
            </a:r>
            <a:r>
              <a:rPr lang="en-GB" altLang="en-US" dirty="0">
                <a:ea typeface="ＭＳ Ｐゴシック" pitchFamily="34" charset="-128"/>
              </a:rPr>
              <a:t> [Accessed 17.01.15</a:t>
            </a:r>
            <a:r>
              <a:rPr lang="en-GB" altLang="en-US" dirty="0" smtClean="0">
                <a:ea typeface="ＭＳ Ｐゴシック" pitchFamily="34" charset="-128"/>
              </a:rPr>
              <a:t>]</a:t>
            </a:r>
          </a:p>
          <a:p>
            <a:pPr marL="450850"/>
            <a:r>
              <a:rPr lang="en-GB" altLang="en-US" dirty="0">
                <a:ea typeface="ＭＳ Ｐゴシック" pitchFamily="34" charset="-128"/>
              </a:rPr>
              <a:t>Pierson, J. (2010) </a:t>
            </a:r>
            <a:r>
              <a:rPr lang="en-GB" altLang="en-US" i="1" dirty="0">
                <a:ea typeface="ＭＳ Ｐゴシック" pitchFamily="34" charset="-128"/>
              </a:rPr>
              <a:t>Tackling Social Exclusion. 2</a:t>
            </a:r>
            <a:r>
              <a:rPr lang="en-GB" altLang="en-US" i="1" baseline="30000" dirty="0">
                <a:ea typeface="ＭＳ Ｐゴシック" pitchFamily="34" charset="-128"/>
              </a:rPr>
              <a:t>nd</a:t>
            </a:r>
            <a:r>
              <a:rPr lang="en-GB" altLang="en-US" i="1" dirty="0">
                <a:ea typeface="ＭＳ Ｐゴシック" pitchFamily="34" charset="-128"/>
              </a:rPr>
              <a:t> Edition, </a:t>
            </a:r>
            <a:r>
              <a:rPr lang="en-GB" altLang="en-US" dirty="0">
                <a:ea typeface="ＭＳ Ｐゴシック" pitchFamily="34" charset="-128"/>
              </a:rPr>
              <a:t>London: Routledge.</a:t>
            </a:r>
          </a:p>
          <a:p>
            <a:pPr marL="450850"/>
            <a:endParaRPr lang="en-GB" altLang="en-US" dirty="0">
              <a:ea typeface="ＭＳ Ｐゴシック" pitchFamily="34" charset="-128"/>
            </a:endParaRPr>
          </a:p>
          <a:p>
            <a:pPr marL="450850"/>
            <a:endParaRPr lang="en-GB" altLang="en-US" dirty="0">
              <a:ea typeface="ＭＳ Ｐゴシック" pitchFamily="34" charset="-128"/>
            </a:endParaRPr>
          </a:p>
          <a:p>
            <a:pPr marL="109537" indent="0">
              <a:lnSpc>
                <a:spcPct val="80000"/>
              </a:lnSpc>
              <a:buNone/>
              <a:defRPr/>
            </a:pPr>
            <a:endParaRPr lang="en-GB" dirty="0"/>
          </a:p>
          <a:p>
            <a:endParaRPr lang="en-GB" dirty="0"/>
          </a:p>
        </p:txBody>
      </p:sp>
    </p:spTree>
    <p:extLst>
      <p:ext uri="{BB962C8B-B14F-4D97-AF65-F5344CB8AC3E}">
        <p14:creationId xmlns:p14="http://schemas.microsoft.com/office/powerpoint/2010/main" val="282293545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161</TotalTime>
  <Words>1582</Words>
  <Application>Microsoft Office PowerPoint</Application>
  <PresentationFormat>On-screen Show (4:3)</PresentationFormat>
  <Paragraphs>256</Paragraphs>
  <Slides>29</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ＭＳ Ｐゴシック</vt:lpstr>
      <vt:lpstr>Arial</vt:lpstr>
      <vt:lpstr>Bradley Hand ITC</vt:lpstr>
      <vt:lpstr>Calibri</vt:lpstr>
      <vt:lpstr>Times New Roman</vt:lpstr>
      <vt:lpstr>Wingdings 3</vt:lpstr>
      <vt:lpstr>Office Theme</vt:lpstr>
      <vt:lpstr>ECES4003/C</vt:lpstr>
      <vt:lpstr>Amcanion  Aims </vt:lpstr>
      <vt:lpstr>Deilliannau Dysgu  Learning Outcomes </vt:lpstr>
      <vt:lpstr>Deilliannau Dysgu Learning Outcomes </vt:lpstr>
      <vt:lpstr>Deilliannau Dysgu Learning Outcomes </vt:lpstr>
      <vt:lpstr>Deilliannau Dysgu  Learning Outcomes </vt:lpstr>
      <vt:lpstr>Eiliad i Adlewyrchu Moment to Reflect  </vt:lpstr>
      <vt:lpstr>Asesiadau  Assessment </vt:lpstr>
      <vt:lpstr>    </vt:lpstr>
      <vt:lpstr>Targedau Personol  Personal Targets </vt:lpstr>
      <vt:lpstr>Amserlen Modiwl / Module Timetable </vt:lpstr>
      <vt:lpstr>PowerPoint Presentation</vt:lpstr>
      <vt:lpstr> Gwylio-Meddwl Watch-Write </vt:lpstr>
      <vt:lpstr>Tasg  Task  </vt:lpstr>
      <vt:lpstr>Perthyn Belonging </vt:lpstr>
      <vt:lpstr>Eithrio Cymdeithasol/Social Exclusion </vt:lpstr>
      <vt:lpstr>Astudiaeth Achos Fideo Video Case Studies </vt:lpstr>
      <vt:lpstr>Tasg Task </vt:lpstr>
      <vt:lpstr>Eithrio a Thlodi Exclusion and Poverty </vt:lpstr>
      <vt:lpstr>Dimensiwn Economaidd Economic Dimension</vt:lpstr>
      <vt:lpstr> </vt:lpstr>
      <vt:lpstr>Stereoteip a’r Cylchred Eithrio Stereotypes and Cycle of Exclusion </vt:lpstr>
      <vt:lpstr>Dimensiwn Cymdeithasol Social Dimension</vt:lpstr>
      <vt:lpstr>Dimensiwn Gwleidyddol Political Dimension   </vt:lpstr>
      <vt:lpstr> Dimensiwn Cymuned ac Ardal Neighbourhood and Location Dimension </vt:lpstr>
      <vt:lpstr> Dimensiwn Yr Unigolyn  The Individual Dimension </vt:lpstr>
      <vt:lpstr>Ffeithiau Facts</vt:lpstr>
      <vt:lpstr>Yr Un Darn Arian Different Sides of the Same Coin </vt:lpstr>
      <vt:lpstr>Llyfryddiaeth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dc:title>
  <dc:creator>Sarah Stewart</dc:creator>
  <cp:lastModifiedBy>Darrel Williams</cp:lastModifiedBy>
  <cp:revision>29</cp:revision>
  <dcterms:created xsi:type="dcterms:W3CDTF">2017-01-19T14:09:26Z</dcterms:created>
  <dcterms:modified xsi:type="dcterms:W3CDTF">2020-01-26T08:45:43Z</dcterms:modified>
</cp:coreProperties>
</file>