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7BC6"/>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9F46-DD5F-4AD1-81BC-EE8CDC0740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3A9039-A054-4478-A686-B294C95F09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419099-F25B-499A-9480-F4AFDEBFB64B}"/>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6E9194AB-C1F7-490E-A471-6B60AA008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56A2D-322F-4AC7-A85F-8243AB748709}"/>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259361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39F87-F1B1-4023-A5C1-BE0654E30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79DF3B-9D1F-4791-966D-9AE6A80415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E9FB9-6BA3-4394-A7F4-4AE3628C9236}"/>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62C75167-BCA7-4A34-8542-4D25C8601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66B11-FA43-40A5-8C25-5A1EB1E4893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73899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2E14-3CD1-4F1F-9BAD-C43583FCE8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D09420-E865-438D-A294-828A8D1BA7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8091005-95F9-45B5-9071-62EF31355AF4}"/>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9842DA85-3F7D-4173-B5AF-F09704D54D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F2D0B-DCB9-48DE-90C5-12745052337C}"/>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591332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876F-5B82-45A4-BE69-723B6E5872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A57EDA-9588-46F6-95D3-264A0774970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DD8D7D-26E1-482F-9806-2B7229AAD04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E188E8-A191-48E5-AF01-E7CAAC51642F}"/>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923581B0-A230-4C29-9598-9BF991CA1E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1ED8B-C092-48DD-9C55-B724AB1DFD84}"/>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511078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9BEEE-ABB6-4869-8EE5-A4E6BA15E6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4FAA99-EF33-4A57-9EBC-ABC0E8981A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69B56CB-EDBD-40A0-99E2-6A2EE08229E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A62177-DFAE-4107-A89D-60FB22DD01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F9A68D9-261D-410E-8528-A819C154B4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E6EBD8-8BD9-483C-8A58-54556FFA3655}"/>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8" name="Footer Placeholder 7">
            <a:extLst>
              <a:ext uri="{FF2B5EF4-FFF2-40B4-BE49-F238E27FC236}">
                <a16:creationId xmlns:a16="http://schemas.microsoft.com/office/drawing/2014/main" id="{745E1694-67EC-405F-A915-1AEAE2542A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7CB44F-FD5B-4C0F-A1CF-963FA959350B}"/>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4788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40BE9-95F5-4563-B418-238B36A4E6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9C21F2-6664-4516-AA22-6C6C2A28C210}"/>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4" name="Footer Placeholder 3">
            <a:extLst>
              <a:ext uri="{FF2B5EF4-FFF2-40B4-BE49-F238E27FC236}">
                <a16:creationId xmlns:a16="http://schemas.microsoft.com/office/drawing/2014/main" id="{8D58DAA3-E5F2-4099-B660-76CCB320E0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240D5C-1F9B-4852-BA20-3ADFE5D2A377}"/>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697400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D7D5A6-33C7-47F8-BBDD-2DF64FB1BD71}"/>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3" name="Footer Placeholder 2">
            <a:extLst>
              <a:ext uri="{FF2B5EF4-FFF2-40B4-BE49-F238E27FC236}">
                <a16:creationId xmlns:a16="http://schemas.microsoft.com/office/drawing/2014/main" id="{FE98664A-1CBC-4A28-AE24-BA8EFF5AF4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465F35-0979-4F45-8C82-F3A77A3C9F9D}"/>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18107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C916-7458-42D8-8876-BAA6D559C7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F0C66E-709C-443F-A783-789E33BF2C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5CA83D-A95F-4DD9-9F25-C41B0B4561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11E732-DD2D-43A1-BF52-B0621E3379C6}"/>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67C68627-2A1D-4A1C-929E-7FF6AD78B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9F629-9090-4FE1-8235-FFEAF9BCBCD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2086758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7341-5524-49C4-82BB-F7BCBEA11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FCD4ED-36B8-4C09-AE90-A47E5AFEEA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753B41-C047-4489-8E18-C4753E358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32E083-67E9-4985-A50D-5BB004515DE3}"/>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6" name="Footer Placeholder 5">
            <a:extLst>
              <a:ext uri="{FF2B5EF4-FFF2-40B4-BE49-F238E27FC236}">
                <a16:creationId xmlns:a16="http://schemas.microsoft.com/office/drawing/2014/main" id="{40C719C6-5395-48BB-B384-54368815B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0FAF42-6B38-427B-98D5-C58A23335085}"/>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03295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63B49-18EA-4252-B913-A436698C60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E9DCEB-49A1-420D-B40F-8C8AC7F05C3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8D3DC-BE7D-4103-8598-058E7E7E5CB3}"/>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FB1FEED2-9F5A-476F-9FF5-5CE91CEE0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FB146-F439-4F9C-A533-B17BED83E75E}"/>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155310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1C6E84-21F0-4D10-B1DF-7BAC2D587D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7AB55-D5E6-4DA3-AE96-3FBC8202A46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C32D6-38E5-4236-8CDB-57C432053F5C}"/>
              </a:ext>
            </a:extLst>
          </p:cNvPr>
          <p:cNvSpPr>
            <a:spLocks noGrp="1"/>
          </p:cNvSpPr>
          <p:nvPr>
            <p:ph type="dt" sz="half" idx="10"/>
          </p:nvPr>
        </p:nvSpPr>
        <p:spPr/>
        <p:txBody>
          <a:body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AD8810FD-6CD0-498D-9A2B-0C1F90EC2B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21D16-FE18-4D5A-B949-FA08127861BD}"/>
              </a:ext>
            </a:extLst>
          </p:cNvPr>
          <p:cNvSpPr>
            <a:spLocks noGrp="1"/>
          </p:cNvSpPr>
          <p:nvPr>
            <p:ph type="sldNum" sz="quarter" idx="12"/>
          </p:nvPr>
        </p:nvSpPr>
        <p:spPr/>
        <p:txBody>
          <a:bodyPr/>
          <a:lstStyle/>
          <a:p>
            <a:fld id="{5A409F02-656C-4925-95C8-3572E2BE47F7}" type="slidenum">
              <a:rPr lang="en-GB" smtClean="0"/>
              <a:t>‹#›</a:t>
            </a:fld>
            <a:endParaRPr lang="en-GB"/>
          </a:p>
        </p:txBody>
      </p:sp>
    </p:spTree>
    <p:extLst>
      <p:ext uri="{BB962C8B-B14F-4D97-AF65-F5344CB8AC3E}">
        <p14:creationId xmlns:p14="http://schemas.microsoft.com/office/powerpoint/2010/main" val="88582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AD992D-404C-4E62-B6AC-92923A2604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B2FE5E-1BE3-4955-AAC5-B0BEF6FC83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788857-8639-4E01-9323-614138DD11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A0E7DA-4A87-4CB0-8CE6-BBA56BA423C7}" type="datetimeFigureOut">
              <a:rPr lang="en-GB" smtClean="0"/>
              <a:t>10/12/2018</a:t>
            </a:fld>
            <a:endParaRPr lang="en-GB"/>
          </a:p>
        </p:txBody>
      </p:sp>
      <p:sp>
        <p:nvSpPr>
          <p:cNvPr id="5" name="Footer Placeholder 4">
            <a:extLst>
              <a:ext uri="{FF2B5EF4-FFF2-40B4-BE49-F238E27FC236}">
                <a16:creationId xmlns:a16="http://schemas.microsoft.com/office/drawing/2014/main" id="{A4AE3188-7535-41EF-9C89-0C100DE898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767A7A-837D-4151-AD57-AD4101E5A1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409F02-656C-4925-95C8-3572E2BE47F7}" type="slidenum">
              <a:rPr lang="en-GB" smtClean="0"/>
              <a:t>‹#›</a:t>
            </a:fld>
            <a:endParaRPr lang="en-GB"/>
          </a:p>
        </p:txBody>
      </p:sp>
    </p:spTree>
    <p:extLst>
      <p:ext uri="{BB962C8B-B14F-4D97-AF65-F5344CB8AC3E}">
        <p14:creationId xmlns:p14="http://schemas.microsoft.com/office/powerpoint/2010/main" val="3995945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hyperlink" Target="http://www.anorexiabulimiacare.org.uk/about/statistics"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hs.uk/conditions/eating-disorders/" TargetMode="External"/><Relationship Id="rId2" Type="http://schemas.openxmlformats.org/officeDocument/2006/relationships/hyperlink" Target="http://www.anad.org/education-and-awareness/about-eating-disorders/eating-disorders-statist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26" name="Picture 2" descr="Image result for eating disorder stigma">
            <a:extLst>
              <a:ext uri="{FF2B5EF4-FFF2-40B4-BE49-F238E27FC236}">
                <a16:creationId xmlns:a16="http://schemas.microsoft.com/office/drawing/2014/main" id="{B0999370-0D97-41D5-998C-7929A74F37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4569" y="2451162"/>
            <a:ext cx="2045046" cy="2035956"/>
          </a:xfrm>
          <a:prstGeom prst="rect">
            <a:avLst/>
          </a:prstGeom>
          <a:noFill/>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pic>
        <p:nvPicPr>
          <p:cNvPr id="1030" name="Picture 6" descr="Image result for eating disorder stigma">
            <a:extLst>
              <a:ext uri="{FF2B5EF4-FFF2-40B4-BE49-F238E27FC236}">
                <a16:creationId xmlns:a16="http://schemas.microsoft.com/office/drawing/2014/main" id="{F2FFBB8D-EEF7-4AC7-9B1F-9CF64562B5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3609" y="2631999"/>
            <a:ext cx="2864558" cy="2043384"/>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pic>
        <p:nvPicPr>
          <p:cNvPr id="1036" name="Picture 12" descr="Image result for eating disorder men">
            <a:extLst>
              <a:ext uri="{FF2B5EF4-FFF2-40B4-BE49-F238E27FC236}">
                <a16:creationId xmlns:a16="http://schemas.microsoft.com/office/drawing/2014/main" id="{3CFD5F81-5D00-4C39-8EAB-826551C24B7A}"/>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230610" y="4616218"/>
            <a:ext cx="759060" cy="112550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eating disorder men">
            <a:extLst>
              <a:ext uri="{FF2B5EF4-FFF2-40B4-BE49-F238E27FC236}">
                <a16:creationId xmlns:a16="http://schemas.microsoft.com/office/drawing/2014/main" id="{EF08FDCF-5266-485D-86B9-A3E32E8BBB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2876" y="5736103"/>
            <a:ext cx="1846794" cy="1138594"/>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Related image">
            <a:extLst>
              <a:ext uri="{FF2B5EF4-FFF2-40B4-BE49-F238E27FC236}">
                <a16:creationId xmlns:a16="http://schemas.microsoft.com/office/drawing/2014/main" id="{A599F222-D33F-40F4-B7B7-E8EC3D610429}"/>
              </a:ext>
            </a:extLst>
          </p:cNvPr>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138040" y="4616219"/>
            <a:ext cx="1092570" cy="11198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F9E7F41-4AA1-4931-8049-519B489BF906}"/>
              </a:ext>
            </a:extLst>
          </p:cNvPr>
          <p:cNvSpPr/>
          <p:nvPr/>
        </p:nvSpPr>
        <p:spPr>
          <a:xfrm>
            <a:off x="1081662" y="-190218"/>
            <a:ext cx="10323788" cy="830997"/>
          </a:xfrm>
          <a:prstGeom prst="rect">
            <a:avLst/>
          </a:prstGeom>
          <a:noFill/>
        </p:spPr>
        <p:txBody>
          <a:bodyPr wrap="none" lIns="91440" tIns="45720" rIns="91440" bIns="45720">
            <a:spAutoFit/>
          </a:bodyPr>
          <a:lstStyle/>
          <a:p>
            <a:pPr algn="ctr"/>
            <a:r>
              <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negative stigma on eating disorders</a:t>
            </a:r>
            <a:endPar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grpSp>
        <p:nvGrpSpPr>
          <p:cNvPr id="32" name="Group 31">
            <a:extLst>
              <a:ext uri="{FF2B5EF4-FFF2-40B4-BE49-F238E27FC236}">
                <a16:creationId xmlns:a16="http://schemas.microsoft.com/office/drawing/2014/main" id="{024911D3-2C75-4597-AB71-8D415106D5C0}"/>
              </a:ext>
            </a:extLst>
          </p:cNvPr>
          <p:cNvGrpSpPr/>
          <p:nvPr/>
        </p:nvGrpSpPr>
        <p:grpSpPr>
          <a:xfrm>
            <a:off x="52628" y="812001"/>
            <a:ext cx="2103098" cy="915213"/>
            <a:chOff x="1954331" y="256574"/>
            <a:chExt cx="1695120" cy="604115"/>
          </a:xfrm>
        </p:grpSpPr>
        <p:sp>
          <p:nvSpPr>
            <p:cNvPr id="33" name="Rectangle: Rounded Corners 32">
              <a:extLst>
                <a:ext uri="{FF2B5EF4-FFF2-40B4-BE49-F238E27FC236}">
                  <a16:creationId xmlns:a16="http://schemas.microsoft.com/office/drawing/2014/main" id="{7741AFD0-822E-4666-835D-625746A335D2}"/>
                </a:ext>
              </a:extLst>
            </p:cNvPr>
            <p:cNvSpPr/>
            <p:nvPr/>
          </p:nvSpPr>
          <p:spPr>
            <a:xfrm>
              <a:off x="1954331" y="256574"/>
              <a:ext cx="1658826" cy="604115"/>
            </a:xfrm>
            <a:prstGeom prst="round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4" name="Rectangle: Rounded Corners 4">
              <a:extLst>
                <a:ext uri="{FF2B5EF4-FFF2-40B4-BE49-F238E27FC236}">
                  <a16:creationId xmlns:a16="http://schemas.microsoft.com/office/drawing/2014/main" id="{1F3D2ED4-8B56-45E3-A8B2-E56CCB7CB9FB}"/>
                </a:ext>
              </a:extLst>
            </p:cNvPr>
            <p:cNvSpPr txBox="1"/>
            <p:nvPr/>
          </p:nvSpPr>
          <p:spPr>
            <a:xfrm>
              <a:off x="1983821" y="268482"/>
              <a:ext cx="1665630" cy="54669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marL="0" lvl="0" indent="0" defTabSz="400050">
                <a:lnSpc>
                  <a:spcPct val="90000"/>
                </a:lnSpc>
                <a:spcBef>
                  <a:spcPct val="0"/>
                </a:spcBef>
                <a:spcAft>
                  <a:spcPct val="35000"/>
                </a:spcAft>
                <a:buNone/>
              </a:pPr>
              <a:r>
                <a:rPr lang="en-US" sz="1200" kern="1200" dirty="0"/>
                <a:t>Eating disorders are a serious medical condition defined by significant disturbances in eating behaviors (</a:t>
              </a:r>
              <a:r>
                <a:rPr lang="en-US" sz="1200" kern="1200" dirty="0" err="1"/>
                <a:t>Micali</a:t>
              </a:r>
              <a:r>
                <a:rPr lang="en-US" sz="1200" kern="1200" dirty="0"/>
                <a:t> et al, 2013). </a:t>
              </a:r>
              <a:endParaRPr lang="en-GB" sz="1200" kern="1200" dirty="0"/>
            </a:p>
          </p:txBody>
        </p:sp>
      </p:grpSp>
      <p:grpSp>
        <p:nvGrpSpPr>
          <p:cNvPr id="35" name="Group 34">
            <a:extLst>
              <a:ext uri="{FF2B5EF4-FFF2-40B4-BE49-F238E27FC236}">
                <a16:creationId xmlns:a16="http://schemas.microsoft.com/office/drawing/2014/main" id="{CAFDD572-D452-40C4-A8B2-45B78D7E2CAD}"/>
              </a:ext>
            </a:extLst>
          </p:cNvPr>
          <p:cNvGrpSpPr/>
          <p:nvPr/>
        </p:nvGrpSpPr>
        <p:grpSpPr>
          <a:xfrm>
            <a:off x="59935" y="1980331"/>
            <a:ext cx="1478834" cy="709923"/>
            <a:chOff x="1954331" y="936204"/>
            <a:chExt cx="1701967" cy="604115"/>
          </a:xfrm>
        </p:grpSpPr>
        <p:sp>
          <p:nvSpPr>
            <p:cNvPr id="36" name="Rectangle: Rounded Corners 35">
              <a:extLst>
                <a:ext uri="{FF2B5EF4-FFF2-40B4-BE49-F238E27FC236}">
                  <a16:creationId xmlns:a16="http://schemas.microsoft.com/office/drawing/2014/main" id="{638E3642-485A-4710-8305-C9AFB0FF8BA1}"/>
                </a:ext>
              </a:extLst>
            </p:cNvPr>
            <p:cNvSpPr/>
            <p:nvPr/>
          </p:nvSpPr>
          <p:spPr>
            <a:xfrm>
              <a:off x="1954331" y="936204"/>
              <a:ext cx="1658826" cy="604115"/>
            </a:xfrm>
            <a:prstGeom prst="round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7" name="Rectangle: Rounded Corners 4">
              <a:extLst>
                <a:ext uri="{FF2B5EF4-FFF2-40B4-BE49-F238E27FC236}">
                  <a16:creationId xmlns:a16="http://schemas.microsoft.com/office/drawing/2014/main" id="{FC6A3ABC-C65A-46EE-8EB4-405FE341ABA7}"/>
                </a:ext>
              </a:extLst>
            </p:cNvPr>
            <p:cNvSpPr txBox="1"/>
            <p:nvPr/>
          </p:nvSpPr>
          <p:spPr>
            <a:xfrm>
              <a:off x="1983821" y="965694"/>
              <a:ext cx="1672477" cy="545136"/>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marL="0" lvl="0" indent="0" defTabSz="400050">
                <a:lnSpc>
                  <a:spcPct val="90000"/>
                </a:lnSpc>
                <a:spcBef>
                  <a:spcPct val="0"/>
                </a:spcBef>
                <a:spcAft>
                  <a:spcPct val="35000"/>
                </a:spcAft>
                <a:buNone/>
              </a:pPr>
              <a:r>
                <a:rPr lang="en-US" sz="1400" kern="1200" dirty="0"/>
                <a:t>Individuals of any age, ethnicity or weight (NHS,2018</a:t>
              </a:r>
              <a:r>
                <a:rPr lang="en-US" sz="1050" kern="1200" dirty="0"/>
                <a:t>)</a:t>
              </a:r>
              <a:endParaRPr lang="en-GB" sz="1050" kern="1200" dirty="0"/>
            </a:p>
          </p:txBody>
        </p:sp>
      </p:grpSp>
      <p:sp>
        <p:nvSpPr>
          <p:cNvPr id="13" name="Rectangle 12">
            <a:extLst>
              <a:ext uri="{FF2B5EF4-FFF2-40B4-BE49-F238E27FC236}">
                <a16:creationId xmlns:a16="http://schemas.microsoft.com/office/drawing/2014/main" id="{922A665E-A44A-4452-A5EF-F33B0BEEDF72}"/>
              </a:ext>
            </a:extLst>
          </p:cNvPr>
          <p:cNvSpPr/>
          <p:nvPr/>
        </p:nvSpPr>
        <p:spPr>
          <a:xfrm>
            <a:off x="464595" y="552670"/>
            <a:ext cx="1308371" cy="307777"/>
          </a:xfrm>
          <a:prstGeom prst="rect">
            <a:avLst/>
          </a:prstGeom>
          <a:noFill/>
        </p:spPr>
        <p:txBody>
          <a:bodyPr wrap="none" lIns="91440" tIns="45720" rIns="91440" bIns="45720">
            <a:spAutoFit/>
          </a:bodyPr>
          <a:lstStyle/>
          <a:p>
            <a:pPr algn="ctr"/>
            <a:r>
              <a:rPr lang="en-US" sz="1400" b="1" cap="none" spc="0" dirty="0">
                <a:ln w="12700">
                  <a:solidFill>
                    <a:schemeClr val="accent5"/>
                  </a:solidFill>
                  <a:prstDash val="solid"/>
                </a:ln>
                <a:pattFill prst="ltDnDiag">
                  <a:fgClr>
                    <a:schemeClr val="accent5">
                      <a:lumMod val="60000"/>
                      <a:lumOff val="40000"/>
                    </a:schemeClr>
                  </a:fgClr>
                  <a:bgClr>
                    <a:schemeClr val="bg1"/>
                  </a:bgClr>
                </a:pattFill>
                <a:effectLst/>
              </a:rPr>
              <a:t>What are ED’s?</a:t>
            </a:r>
          </a:p>
        </p:txBody>
      </p:sp>
      <p:sp>
        <p:nvSpPr>
          <p:cNvPr id="14" name="Rectangle 13">
            <a:extLst>
              <a:ext uri="{FF2B5EF4-FFF2-40B4-BE49-F238E27FC236}">
                <a16:creationId xmlns:a16="http://schemas.microsoft.com/office/drawing/2014/main" id="{8082A42B-2B9A-4ABF-A282-A02BBACAAD94}"/>
              </a:ext>
            </a:extLst>
          </p:cNvPr>
          <p:cNvSpPr/>
          <p:nvPr/>
        </p:nvSpPr>
        <p:spPr>
          <a:xfrm>
            <a:off x="14703" y="1702366"/>
            <a:ext cx="1692131" cy="307777"/>
          </a:xfrm>
          <a:prstGeom prst="rect">
            <a:avLst/>
          </a:prstGeom>
          <a:noFill/>
        </p:spPr>
        <p:txBody>
          <a:bodyPr wrap="none" lIns="91440" tIns="45720" rIns="91440" bIns="45720">
            <a:spAutoFit/>
          </a:bodyPr>
          <a:lstStyle/>
          <a:p>
            <a:pPr algn="ctr"/>
            <a:r>
              <a:rPr lang="en-US" sz="1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Who do they affect?</a:t>
            </a:r>
          </a:p>
        </p:txBody>
      </p:sp>
      <p:grpSp>
        <p:nvGrpSpPr>
          <p:cNvPr id="41" name="Group 40">
            <a:extLst>
              <a:ext uri="{FF2B5EF4-FFF2-40B4-BE49-F238E27FC236}">
                <a16:creationId xmlns:a16="http://schemas.microsoft.com/office/drawing/2014/main" id="{9AF863AC-F850-445A-A346-CB288FE7EEAE}"/>
              </a:ext>
            </a:extLst>
          </p:cNvPr>
          <p:cNvGrpSpPr/>
          <p:nvPr/>
        </p:nvGrpSpPr>
        <p:grpSpPr>
          <a:xfrm>
            <a:off x="2147285" y="1220772"/>
            <a:ext cx="1753074" cy="1905618"/>
            <a:chOff x="1954331" y="256574"/>
            <a:chExt cx="1658826" cy="604115"/>
          </a:xfrm>
        </p:grpSpPr>
        <p:sp>
          <p:nvSpPr>
            <p:cNvPr id="42" name="Rectangle: Rounded Corners 41">
              <a:extLst>
                <a:ext uri="{FF2B5EF4-FFF2-40B4-BE49-F238E27FC236}">
                  <a16:creationId xmlns:a16="http://schemas.microsoft.com/office/drawing/2014/main" id="{51771833-A49D-4D8C-BD8F-8A494340C729}"/>
                </a:ext>
              </a:extLst>
            </p:cNvPr>
            <p:cNvSpPr/>
            <p:nvPr/>
          </p:nvSpPr>
          <p:spPr>
            <a:xfrm>
              <a:off x="1954331" y="256574"/>
              <a:ext cx="1658826" cy="604115"/>
            </a:xfrm>
            <a:prstGeom prst="roundRect">
              <a:avLst/>
            </a:prstGeom>
            <a:ln>
              <a:solidFill>
                <a:srgbClr val="00206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43" name="Rectangle: Rounded Corners 4">
              <a:extLst>
                <a:ext uri="{FF2B5EF4-FFF2-40B4-BE49-F238E27FC236}">
                  <a16:creationId xmlns:a16="http://schemas.microsoft.com/office/drawing/2014/main" id="{874C065A-E1F0-41E9-AE7D-119754AFD2C1}"/>
                </a:ext>
              </a:extLst>
            </p:cNvPr>
            <p:cNvSpPr txBox="1"/>
            <p:nvPr/>
          </p:nvSpPr>
          <p:spPr>
            <a:xfrm>
              <a:off x="1983822" y="268594"/>
              <a:ext cx="1600296" cy="562405"/>
            </a:xfrm>
            <a:prstGeom prst="rect">
              <a:avLst/>
            </a:prstGeom>
            <a:ln>
              <a:no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1200" kern="1200" dirty="0">
                  <a:solidFill>
                    <a:srgbClr val="0070C0"/>
                  </a:solidFill>
                </a:rPr>
                <a:t>In the UK </a:t>
              </a:r>
              <a:r>
                <a:rPr lang="en-US" sz="1200" dirty="0">
                  <a:solidFill>
                    <a:srgbClr val="0070C0"/>
                  </a:solidFill>
                </a:rPr>
                <a:t>a</a:t>
              </a:r>
              <a:r>
                <a:rPr lang="en-US" sz="1200" kern="1200" dirty="0">
                  <a:solidFill>
                    <a:srgbClr val="0070C0"/>
                  </a:solidFill>
                </a:rPr>
                <a:t>t least 1.6 million people have disordered eating. Additionally 30 million of Americans meet the requirements for an eating disorder, with at least 1 death occurring every 62 minutes due to eating disorder (Anadorg</a:t>
              </a:r>
              <a:r>
                <a:rPr lang="en-US" sz="1200" dirty="0">
                  <a:solidFill>
                    <a:srgbClr val="0070C0"/>
                  </a:solidFill>
                </a:rPr>
                <a:t>,2018).</a:t>
              </a:r>
              <a:endParaRPr lang="en-GB" sz="1200" kern="1200" dirty="0">
                <a:solidFill>
                  <a:srgbClr val="0070C0"/>
                </a:solidFill>
              </a:endParaRPr>
            </a:p>
          </p:txBody>
        </p:sp>
      </p:grpSp>
      <p:sp>
        <p:nvSpPr>
          <p:cNvPr id="52" name="Rectangle: Rounded Corners 51">
            <a:extLst>
              <a:ext uri="{FF2B5EF4-FFF2-40B4-BE49-F238E27FC236}">
                <a16:creationId xmlns:a16="http://schemas.microsoft.com/office/drawing/2014/main" id="{B01F9DCB-00C1-45E5-B8BA-ABBD346977F2}"/>
              </a:ext>
            </a:extLst>
          </p:cNvPr>
          <p:cNvSpPr/>
          <p:nvPr/>
        </p:nvSpPr>
        <p:spPr>
          <a:xfrm>
            <a:off x="2156261" y="3179145"/>
            <a:ext cx="1762493" cy="1103754"/>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US" sz="1200" dirty="0"/>
              <a:t>They also have the highest mortality amongst all psychiatric disorders (</a:t>
            </a:r>
            <a:r>
              <a:rPr lang="en-US" sz="1200" dirty="0" err="1"/>
              <a:t>Micali</a:t>
            </a:r>
            <a:r>
              <a:rPr lang="en-US" sz="1200" dirty="0"/>
              <a:t> et al, 2013).</a:t>
            </a:r>
            <a:endParaRPr lang="en-GB" sz="1200" dirty="0"/>
          </a:p>
        </p:txBody>
      </p:sp>
      <p:sp>
        <p:nvSpPr>
          <p:cNvPr id="53" name="Arrow: Right 52">
            <a:extLst>
              <a:ext uri="{FF2B5EF4-FFF2-40B4-BE49-F238E27FC236}">
                <a16:creationId xmlns:a16="http://schemas.microsoft.com/office/drawing/2014/main" id="{DAB874D3-F871-448D-983C-5E201E4B7D17}"/>
              </a:ext>
            </a:extLst>
          </p:cNvPr>
          <p:cNvSpPr/>
          <p:nvPr/>
        </p:nvSpPr>
        <p:spPr>
          <a:xfrm>
            <a:off x="1590866" y="2416197"/>
            <a:ext cx="418754" cy="232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F0E85F3E-D8B9-49C4-B292-11A4E84034A0}"/>
              </a:ext>
            </a:extLst>
          </p:cNvPr>
          <p:cNvSpPr/>
          <p:nvPr/>
        </p:nvSpPr>
        <p:spPr>
          <a:xfrm>
            <a:off x="138040" y="4616218"/>
            <a:ext cx="1846794" cy="2239769"/>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C36C31F1-A677-417F-8742-87DEDA101262}"/>
              </a:ext>
            </a:extLst>
          </p:cNvPr>
          <p:cNvSpPr/>
          <p:nvPr/>
        </p:nvSpPr>
        <p:spPr>
          <a:xfrm>
            <a:off x="2142590" y="4595117"/>
            <a:ext cx="1734164" cy="8137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t>People with eating disorders often avoid seeking treatment (</a:t>
            </a:r>
            <a:r>
              <a:rPr lang="en-US" sz="1100" dirty="0" err="1"/>
              <a:t>Stweart</a:t>
            </a:r>
            <a:r>
              <a:rPr lang="en-US" sz="1100" dirty="0"/>
              <a:t>, Kell &amp; Schiavo, 2006)</a:t>
            </a:r>
            <a:endParaRPr lang="en-GB" sz="1100" dirty="0"/>
          </a:p>
        </p:txBody>
      </p:sp>
      <p:sp>
        <p:nvSpPr>
          <p:cNvPr id="30" name="Rectangle: Rounded Corners 29">
            <a:extLst>
              <a:ext uri="{FF2B5EF4-FFF2-40B4-BE49-F238E27FC236}">
                <a16:creationId xmlns:a16="http://schemas.microsoft.com/office/drawing/2014/main" id="{A047D914-0FED-4177-99E0-15559E372060}"/>
              </a:ext>
            </a:extLst>
          </p:cNvPr>
          <p:cNvSpPr/>
          <p:nvPr/>
        </p:nvSpPr>
        <p:spPr>
          <a:xfrm>
            <a:off x="2135585" y="5451227"/>
            <a:ext cx="1734165" cy="553766"/>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t>Stigma forms a barrier to seeking treatment (</a:t>
            </a:r>
            <a:r>
              <a:rPr lang="en-US" sz="1100" dirty="0" err="1"/>
              <a:t>Zwickert</a:t>
            </a:r>
            <a:r>
              <a:rPr lang="en-US" sz="1100" dirty="0"/>
              <a:t> &amp; Rieger,2013).</a:t>
            </a:r>
            <a:endParaRPr lang="en-GB" sz="1100" dirty="0"/>
          </a:p>
        </p:txBody>
      </p:sp>
      <p:sp>
        <p:nvSpPr>
          <p:cNvPr id="67" name="Rectangle: Rounded Corners 66">
            <a:extLst>
              <a:ext uri="{FF2B5EF4-FFF2-40B4-BE49-F238E27FC236}">
                <a16:creationId xmlns:a16="http://schemas.microsoft.com/office/drawing/2014/main" id="{86D3A38D-8D47-4D26-BAFC-9499047F4D80}"/>
              </a:ext>
            </a:extLst>
          </p:cNvPr>
          <p:cNvSpPr/>
          <p:nvPr/>
        </p:nvSpPr>
        <p:spPr>
          <a:xfrm>
            <a:off x="2139674" y="6033331"/>
            <a:ext cx="1760685" cy="799748"/>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solidFill>
                  <a:schemeClr val="accent1">
                    <a:lumMod val="50000"/>
                  </a:schemeClr>
                </a:solidFill>
              </a:rPr>
              <a:t>Consequences of stigma include: social isolation, poor self-esteem and psychological distress (Corrigan &amp;Rusch,2002)</a:t>
            </a:r>
            <a:endParaRPr lang="en-GB" sz="1100" dirty="0">
              <a:solidFill>
                <a:schemeClr val="accent1">
                  <a:lumMod val="50000"/>
                </a:schemeClr>
              </a:solidFill>
            </a:endParaRPr>
          </a:p>
        </p:txBody>
      </p:sp>
      <p:sp>
        <p:nvSpPr>
          <p:cNvPr id="68" name="Arrow: Curved Left 67">
            <a:extLst>
              <a:ext uri="{FF2B5EF4-FFF2-40B4-BE49-F238E27FC236}">
                <a16:creationId xmlns:a16="http://schemas.microsoft.com/office/drawing/2014/main" id="{ECEDAB67-DB60-44D8-B31B-AFA9A9A62C0C}"/>
              </a:ext>
            </a:extLst>
          </p:cNvPr>
          <p:cNvSpPr/>
          <p:nvPr/>
        </p:nvSpPr>
        <p:spPr>
          <a:xfrm>
            <a:off x="3901105" y="5848798"/>
            <a:ext cx="239871" cy="9639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9" name="Rectangle: Rounded Corners 68">
            <a:extLst>
              <a:ext uri="{FF2B5EF4-FFF2-40B4-BE49-F238E27FC236}">
                <a16:creationId xmlns:a16="http://schemas.microsoft.com/office/drawing/2014/main" id="{0A199C8A-B5CA-4880-83D8-8ABAE6C18FF6}"/>
              </a:ext>
            </a:extLst>
          </p:cNvPr>
          <p:cNvSpPr/>
          <p:nvPr/>
        </p:nvSpPr>
        <p:spPr>
          <a:xfrm>
            <a:off x="4162246" y="5073596"/>
            <a:ext cx="2404339" cy="17594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A study by Crisp et al, 2000, on perceptions of mental health conditions, suggests that eating disorders were not often associated with fear, but likely to be associated with blame. </a:t>
            </a:r>
            <a:endParaRPr lang="en-GB" sz="1400" dirty="0"/>
          </a:p>
        </p:txBody>
      </p:sp>
      <p:sp>
        <p:nvSpPr>
          <p:cNvPr id="82" name="Rectangle: Rounded Corners 81">
            <a:extLst>
              <a:ext uri="{FF2B5EF4-FFF2-40B4-BE49-F238E27FC236}">
                <a16:creationId xmlns:a16="http://schemas.microsoft.com/office/drawing/2014/main" id="{D78C7CA5-BD19-44FF-B394-4568D25DBDB8}"/>
              </a:ext>
            </a:extLst>
          </p:cNvPr>
          <p:cNvSpPr/>
          <p:nvPr/>
        </p:nvSpPr>
        <p:spPr>
          <a:xfrm>
            <a:off x="6871820" y="5022449"/>
            <a:ext cx="1440907" cy="181063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accent1">
                    <a:lumMod val="50000"/>
                  </a:schemeClr>
                </a:solidFill>
              </a:rPr>
              <a:t>Attribution theory may explain the stigmatization of eating disorders (</a:t>
            </a:r>
            <a:r>
              <a:rPr lang="en-US" sz="1400" b="1" dirty="0" err="1">
                <a:solidFill>
                  <a:schemeClr val="accent1">
                    <a:lumMod val="50000"/>
                  </a:schemeClr>
                </a:solidFill>
              </a:rPr>
              <a:t>Zwickert</a:t>
            </a:r>
            <a:r>
              <a:rPr lang="en-US" sz="1400" b="1" dirty="0">
                <a:solidFill>
                  <a:schemeClr val="accent1">
                    <a:lumMod val="50000"/>
                  </a:schemeClr>
                </a:solidFill>
              </a:rPr>
              <a:t> &amp; Rieger 2013). </a:t>
            </a:r>
            <a:endParaRPr lang="en-GB" sz="1400" b="1" dirty="0">
              <a:solidFill>
                <a:schemeClr val="accent1">
                  <a:lumMod val="50000"/>
                </a:schemeClr>
              </a:solidFill>
            </a:endParaRPr>
          </a:p>
        </p:txBody>
      </p:sp>
      <p:sp>
        <p:nvSpPr>
          <p:cNvPr id="83" name="Rectangle: Rounded Corners 82">
            <a:extLst>
              <a:ext uri="{FF2B5EF4-FFF2-40B4-BE49-F238E27FC236}">
                <a16:creationId xmlns:a16="http://schemas.microsoft.com/office/drawing/2014/main" id="{C0272C4F-6993-4703-B99C-11BA27512C5C}"/>
              </a:ext>
            </a:extLst>
          </p:cNvPr>
          <p:cNvSpPr/>
          <p:nvPr/>
        </p:nvSpPr>
        <p:spPr>
          <a:xfrm>
            <a:off x="8650953" y="4929448"/>
            <a:ext cx="1773207" cy="1899400"/>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002060"/>
                </a:solidFill>
              </a:rPr>
              <a:t>A study by </a:t>
            </a:r>
            <a:r>
              <a:rPr lang="en-US" sz="1400" b="1" dirty="0" err="1">
                <a:solidFill>
                  <a:srgbClr val="002060"/>
                </a:solidFill>
              </a:rPr>
              <a:t>Swickert</a:t>
            </a:r>
            <a:r>
              <a:rPr lang="en-US" sz="1400" b="1" dirty="0">
                <a:solidFill>
                  <a:srgbClr val="002060"/>
                </a:solidFill>
              </a:rPr>
              <a:t> &amp; </a:t>
            </a:r>
            <a:r>
              <a:rPr lang="en-US" sz="1400" b="1" dirty="0" err="1">
                <a:solidFill>
                  <a:srgbClr val="002060"/>
                </a:solidFill>
              </a:rPr>
              <a:t>Rieger</a:t>
            </a:r>
            <a:r>
              <a:rPr lang="en-US" sz="1400" b="1" dirty="0">
                <a:solidFill>
                  <a:srgbClr val="002060"/>
                </a:solidFill>
              </a:rPr>
              <a:t> in 2013 found that blameworthy information can predict attitudes held about individuals with eating disorders.</a:t>
            </a:r>
            <a:endParaRPr lang="en-GB" sz="1400" b="1" dirty="0">
              <a:solidFill>
                <a:srgbClr val="002060"/>
              </a:solidFill>
            </a:endParaRPr>
          </a:p>
        </p:txBody>
      </p:sp>
      <p:sp>
        <p:nvSpPr>
          <p:cNvPr id="90" name="Rectangle: Rounded Corners 89">
            <a:extLst>
              <a:ext uri="{FF2B5EF4-FFF2-40B4-BE49-F238E27FC236}">
                <a16:creationId xmlns:a16="http://schemas.microsoft.com/office/drawing/2014/main" id="{F37DA0A9-6527-48DE-9D48-67FEE82154AC}"/>
              </a:ext>
            </a:extLst>
          </p:cNvPr>
          <p:cNvSpPr/>
          <p:nvPr/>
        </p:nvSpPr>
        <p:spPr>
          <a:xfrm>
            <a:off x="6313707" y="2248406"/>
            <a:ext cx="2578477" cy="238488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accent1">
                    <a:lumMod val="50000"/>
                  </a:schemeClr>
                </a:solidFill>
              </a:rPr>
              <a:t>Stewart, Kell &amp; Schiavo (2006) study found those with eating disorders were perceived as able to “pull themselves together”, “attention seeking” and “most likely to blame for their condition”. Additionally anorexia was seen to have the least biological factors attributed to its onset.     </a:t>
            </a:r>
            <a:endParaRPr lang="en-GB" sz="1400" b="1" dirty="0">
              <a:solidFill>
                <a:schemeClr val="accent1">
                  <a:lumMod val="50000"/>
                </a:schemeClr>
              </a:solidFill>
            </a:endParaRPr>
          </a:p>
        </p:txBody>
      </p:sp>
      <p:sp>
        <p:nvSpPr>
          <p:cNvPr id="93" name="Rectangle: Rounded Corners 92">
            <a:extLst>
              <a:ext uri="{FF2B5EF4-FFF2-40B4-BE49-F238E27FC236}">
                <a16:creationId xmlns:a16="http://schemas.microsoft.com/office/drawing/2014/main" id="{96ABDD2C-AF21-4254-AC92-BE0B99C015C3}"/>
              </a:ext>
            </a:extLst>
          </p:cNvPr>
          <p:cNvSpPr/>
          <p:nvPr/>
        </p:nvSpPr>
        <p:spPr>
          <a:xfrm>
            <a:off x="10540234" y="4862816"/>
            <a:ext cx="1597933" cy="195772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Stigma increases the risk for disordered eating (</a:t>
            </a:r>
            <a:r>
              <a:rPr lang="en-US" sz="1100" dirty="0" err="1"/>
              <a:t>Puhl</a:t>
            </a:r>
            <a:r>
              <a:rPr lang="en-US" sz="1100" dirty="0"/>
              <a:t> &amp; Suh, 2015). Bald et al (2014) attribute this to 2 factors: alienation and social withdrawal. Both of these derive from stigma internalization. </a:t>
            </a:r>
            <a:endParaRPr lang="en-GB" sz="1100" dirty="0"/>
          </a:p>
        </p:txBody>
      </p:sp>
      <p:sp>
        <p:nvSpPr>
          <p:cNvPr id="104" name="Arrow: Up 103">
            <a:extLst>
              <a:ext uri="{FF2B5EF4-FFF2-40B4-BE49-F238E27FC236}">
                <a16:creationId xmlns:a16="http://schemas.microsoft.com/office/drawing/2014/main" id="{C295C179-D01C-4BF1-8E95-9303707AFBD2}"/>
              </a:ext>
            </a:extLst>
          </p:cNvPr>
          <p:cNvSpPr/>
          <p:nvPr/>
        </p:nvSpPr>
        <p:spPr>
          <a:xfrm rot="5400000" flipH="1">
            <a:off x="6568004" y="5775762"/>
            <a:ext cx="293222" cy="2535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5" name="Rectangle: Rounded Corners 104">
            <a:extLst>
              <a:ext uri="{FF2B5EF4-FFF2-40B4-BE49-F238E27FC236}">
                <a16:creationId xmlns:a16="http://schemas.microsoft.com/office/drawing/2014/main" id="{BDD40BDC-4D30-479E-9F95-2FDC7E671E92}"/>
              </a:ext>
            </a:extLst>
          </p:cNvPr>
          <p:cNvSpPr/>
          <p:nvPr/>
        </p:nvSpPr>
        <p:spPr>
          <a:xfrm>
            <a:off x="3953803" y="887033"/>
            <a:ext cx="1725355" cy="146842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002060"/>
                </a:solidFill>
              </a:rPr>
              <a:t>Obesity is associated with disordered eating symptoms and 85% of those with binge eating disorders are classed as either overweight or obese. </a:t>
            </a:r>
            <a:endParaRPr lang="en-GB" sz="1200" b="1" dirty="0">
              <a:solidFill>
                <a:srgbClr val="002060"/>
              </a:solidFill>
            </a:endParaRPr>
          </a:p>
        </p:txBody>
      </p:sp>
      <p:sp>
        <p:nvSpPr>
          <p:cNvPr id="62" name="Arrow: Curved Left 67">
            <a:extLst>
              <a:ext uri="{FF2B5EF4-FFF2-40B4-BE49-F238E27FC236}">
                <a16:creationId xmlns:a16="http://schemas.microsoft.com/office/drawing/2014/main" id="{ECEDAB67-DB60-44D8-B31B-AFA9A9A62C0C}"/>
              </a:ext>
            </a:extLst>
          </p:cNvPr>
          <p:cNvSpPr/>
          <p:nvPr/>
        </p:nvSpPr>
        <p:spPr>
          <a:xfrm>
            <a:off x="3874412" y="4691336"/>
            <a:ext cx="239871" cy="9639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Rectangle 3"/>
          <p:cNvSpPr/>
          <p:nvPr/>
        </p:nvSpPr>
        <p:spPr>
          <a:xfrm>
            <a:off x="2207964" y="912078"/>
            <a:ext cx="1668790" cy="338554"/>
          </a:xfrm>
          <a:prstGeom prst="rect">
            <a:avLst/>
          </a:prstGeom>
          <a:noFill/>
        </p:spPr>
        <p:txBody>
          <a:bodyPr wrap="none" lIns="91440" tIns="45720" rIns="91440" bIns="45720">
            <a:spAutoFit/>
          </a:bodyPr>
          <a:lstStyle/>
          <a:p>
            <a:pPr algn="ctr"/>
            <a:r>
              <a:rPr lang="en-US" sz="1600" b="1" dirty="0">
                <a:ln w="0"/>
                <a:solidFill>
                  <a:schemeClr val="accent1">
                    <a:lumMod val="75000"/>
                  </a:schemeClr>
                </a:solidFill>
                <a:effectLst>
                  <a:outerShdw blurRad="38100" dist="25400" dir="5400000" algn="ctr" rotWithShape="0">
                    <a:srgbClr val="6E747A">
                      <a:alpha val="43000"/>
                    </a:srgbClr>
                  </a:outerShdw>
                </a:effectLst>
              </a:rPr>
              <a:t>Were you aware?</a:t>
            </a:r>
          </a:p>
        </p:txBody>
      </p:sp>
      <p:pic>
        <p:nvPicPr>
          <p:cNvPr id="7" name="Picture 2" descr="Image result for eating disorder statistics"/>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55596" y="2725819"/>
            <a:ext cx="2061001" cy="185574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20" name="Rectangle 19"/>
          <p:cNvSpPr/>
          <p:nvPr/>
        </p:nvSpPr>
        <p:spPr>
          <a:xfrm>
            <a:off x="2245189" y="4227299"/>
            <a:ext cx="1584639" cy="400110"/>
          </a:xfrm>
          <a:prstGeom prst="rect">
            <a:avLst/>
          </a:prstGeom>
          <a:noFill/>
        </p:spPr>
        <p:txBody>
          <a:bodyPr wrap="square" lIns="91440" tIns="45720" rIns="91440" bIns="45720">
            <a:spAutoFit/>
          </a:bodyPr>
          <a:lstStyle/>
          <a:p>
            <a:pPr algn="ctr"/>
            <a:r>
              <a:rPr lang="en-US" sz="2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However…</a:t>
            </a:r>
          </a:p>
        </p:txBody>
      </p:sp>
      <p:sp>
        <p:nvSpPr>
          <p:cNvPr id="23" name="Rounded Rectangle 22"/>
          <p:cNvSpPr/>
          <p:nvPr/>
        </p:nvSpPr>
        <p:spPr>
          <a:xfrm>
            <a:off x="4483275" y="4555204"/>
            <a:ext cx="1762279" cy="467245"/>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ln w="0"/>
                <a:solidFill>
                  <a:schemeClr val="accent5">
                    <a:lumMod val="50000"/>
                  </a:schemeClr>
                </a:solidFill>
                <a:effectLst>
                  <a:outerShdw blurRad="38100" dist="25400" dir="5400000" algn="ctr" rotWithShape="0">
                    <a:srgbClr val="6E747A">
                      <a:alpha val="43000"/>
                    </a:srgbClr>
                  </a:outerShdw>
                </a:effectLst>
              </a:rPr>
              <a:t>Perceptions of eating disorders</a:t>
            </a:r>
          </a:p>
        </p:txBody>
      </p:sp>
      <p:sp>
        <p:nvSpPr>
          <p:cNvPr id="91" name="Arrow: Up 103">
            <a:extLst>
              <a:ext uri="{FF2B5EF4-FFF2-40B4-BE49-F238E27FC236}">
                <a16:creationId xmlns:a16="http://schemas.microsoft.com/office/drawing/2014/main" id="{C295C179-D01C-4BF1-8E95-9303707AFBD2}"/>
              </a:ext>
            </a:extLst>
          </p:cNvPr>
          <p:cNvSpPr/>
          <p:nvPr/>
        </p:nvSpPr>
        <p:spPr>
          <a:xfrm rot="5400000" flipH="1">
            <a:off x="8333320" y="5760566"/>
            <a:ext cx="293222" cy="25230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4013888" y="561443"/>
            <a:ext cx="1605184" cy="369332"/>
          </a:xfrm>
          <a:prstGeom prst="rect">
            <a:avLst/>
          </a:prstGeom>
        </p:spPr>
        <p:txBody>
          <a:bodyPr wrap="none">
            <a:spAutoFit/>
          </a:bodyPr>
          <a:lstStyle/>
          <a:p>
            <a:pPr algn="ctr"/>
            <a: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Did you know?</a:t>
            </a:r>
          </a:p>
        </p:txBody>
      </p:sp>
      <p:sp>
        <p:nvSpPr>
          <p:cNvPr id="38" name="Rectangle 37"/>
          <p:cNvSpPr/>
          <p:nvPr/>
        </p:nvSpPr>
        <p:spPr>
          <a:xfrm>
            <a:off x="6855084" y="4691336"/>
            <a:ext cx="1474378" cy="338554"/>
          </a:xfrm>
          <a:prstGeom prst="rect">
            <a:avLst/>
          </a:prstGeom>
          <a:noFill/>
        </p:spPr>
        <p:txBody>
          <a:bodyPr wrap="none" lIns="91440" tIns="45720" rIns="91440" bIns="45720">
            <a:spAutoFit/>
          </a:bodyPr>
          <a:lstStyle/>
          <a:p>
            <a:pPr algn="ctr"/>
            <a:r>
              <a:rPr lang="en-US" sz="1600" b="1" cap="none" spc="0" dirty="0">
                <a:ln w="0"/>
                <a:solidFill>
                  <a:srgbClr val="0070C0"/>
                </a:solidFill>
                <a:effectLst/>
              </a:rPr>
              <a:t>One theory is…</a:t>
            </a:r>
          </a:p>
        </p:txBody>
      </p:sp>
      <p:sp>
        <p:nvSpPr>
          <p:cNvPr id="39" name="Rectangle 38"/>
          <p:cNvSpPr/>
          <p:nvPr/>
        </p:nvSpPr>
        <p:spPr>
          <a:xfrm>
            <a:off x="8767027" y="4595117"/>
            <a:ext cx="1632177" cy="338554"/>
          </a:xfrm>
          <a:prstGeom prst="rect">
            <a:avLst/>
          </a:prstGeom>
        </p:spPr>
        <p:txBody>
          <a:bodyPr wrap="none">
            <a:spAutoFit/>
          </a:bodyPr>
          <a:lstStyle/>
          <a:p>
            <a:pPr algn="ctr"/>
            <a:r>
              <a:rPr lang="en-US" sz="1600" b="1" dirty="0">
                <a:ln w="0"/>
                <a:solidFill>
                  <a:srgbClr val="0070C0"/>
                </a:solidFill>
              </a:rPr>
              <a:t>Supporting this…</a:t>
            </a:r>
          </a:p>
        </p:txBody>
      </p:sp>
      <p:sp>
        <p:nvSpPr>
          <p:cNvPr id="94" name="Rectangle: Rounded Corners 66">
            <a:extLst>
              <a:ext uri="{FF2B5EF4-FFF2-40B4-BE49-F238E27FC236}">
                <a16:creationId xmlns:a16="http://schemas.microsoft.com/office/drawing/2014/main" id="{86D3A38D-8D47-4D26-BAFC-9499047F4D80}"/>
              </a:ext>
            </a:extLst>
          </p:cNvPr>
          <p:cNvSpPr/>
          <p:nvPr/>
        </p:nvSpPr>
        <p:spPr>
          <a:xfrm>
            <a:off x="9297235" y="1122218"/>
            <a:ext cx="2840932" cy="1475773"/>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effectLst>
                  <a:outerShdw blurRad="38100" dist="38100" dir="2700000" algn="tl">
                    <a:srgbClr val="000000">
                      <a:alpha val="43137"/>
                    </a:srgbClr>
                  </a:outerShdw>
                </a:effectLst>
              </a:rPr>
              <a:t>The stigma of being over-weight is associated with lower income and a decreased chance of being hired in the workplace (Flint &amp; </a:t>
            </a:r>
            <a:r>
              <a:rPr lang="en-GB" sz="1200" dirty="0" err="1">
                <a:effectLst>
                  <a:outerShdw blurRad="38100" dist="38100" dir="2700000" algn="tl">
                    <a:srgbClr val="000000">
                      <a:alpha val="43137"/>
                    </a:srgbClr>
                  </a:outerShdw>
                </a:effectLst>
              </a:rPr>
              <a:t>Ivik</a:t>
            </a:r>
            <a:r>
              <a:rPr lang="en-GB" sz="1200" dirty="0">
                <a:effectLst>
                  <a:outerShdw blurRad="38100" dist="38100" dir="2700000" algn="tl">
                    <a:srgbClr val="000000">
                      <a:alpha val="43137"/>
                    </a:srgbClr>
                  </a:outerShdw>
                </a:effectLst>
              </a:rPr>
              <a:t>, 2016), rejected more frequently in dating and less likely to be married (Sobal,2005; </a:t>
            </a:r>
            <a:r>
              <a:rPr lang="en-GB" sz="1200" dirty="0" err="1">
                <a:effectLst>
                  <a:outerShdw blurRad="38100" dist="38100" dir="2700000" algn="tl">
                    <a:srgbClr val="000000">
                      <a:alpha val="43137"/>
                    </a:srgbClr>
                  </a:outerShdw>
                </a:effectLst>
              </a:rPr>
              <a:t>Gortmaker</a:t>
            </a:r>
            <a:r>
              <a:rPr lang="en-GB" sz="1200" dirty="0">
                <a:effectLst>
                  <a:outerShdw blurRad="38100" dist="38100" dir="2700000" algn="tl">
                    <a:srgbClr val="000000">
                      <a:alpha val="43137"/>
                    </a:srgbClr>
                  </a:outerShdw>
                </a:effectLst>
              </a:rPr>
              <a:t> et al , 1993).</a:t>
            </a:r>
            <a:endParaRPr lang="en-GB" sz="600" dirty="0">
              <a:effectLst>
                <a:outerShdw blurRad="38100" dist="38100" dir="2700000" algn="tl">
                  <a:srgbClr val="000000">
                    <a:alpha val="43137"/>
                  </a:srgbClr>
                </a:outerShdw>
              </a:effectLst>
            </a:endParaRPr>
          </a:p>
        </p:txBody>
      </p:sp>
      <p:grpSp>
        <p:nvGrpSpPr>
          <p:cNvPr id="95" name="Group 94"/>
          <p:cNvGrpSpPr/>
          <p:nvPr/>
        </p:nvGrpSpPr>
        <p:grpSpPr>
          <a:xfrm>
            <a:off x="5763237" y="1021924"/>
            <a:ext cx="1064229" cy="665174"/>
            <a:chOff x="1397288" y="306153"/>
            <a:chExt cx="1047518" cy="665174"/>
          </a:xfrm>
        </p:grpSpPr>
        <p:sp>
          <p:nvSpPr>
            <p:cNvPr id="96" name="Rounded Rectangle 95"/>
            <p:cNvSpPr/>
            <p:nvPr/>
          </p:nvSpPr>
          <p:spPr>
            <a:xfrm>
              <a:off x="1397288" y="306153"/>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0" name="Rounded Rectangle 4"/>
            <p:cNvSpPr txBox="1"/>
            <p:nvPr/>
          </p:nvSpPr>
          <p:spPr>
            <a:xfrm>
              <a:off x="1416770" y="325635"/>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b="1" kern="1200" dirty="0"/>
                <a:t>Increased exposure to eating disorder stigma </a:t>
              </a:r>
              <a:endParaRPr lang="en-GB" sz="900" b="1" kern="1200" dirty="0"/>
            </a:p>
          </p:txBody>
        </p:sp>
      </p:grpSp>
      <p:grpSp>
        <p:nvGrpSpPr>
          <p:cNvPr id="101" name="Group 100"/>
          <p:cNvGrpSpPr/>
          <p:nvPr/>
        </p:nvGrpSpPr>
        <p:grpSpPr>
          <a:xfrm>
            <a:off x="6954660" y="665570"/>
            <a:ext cx="1047518" cy="665174"/>
            <a:chOff x="0" y="1080692"/>
            <a:chExt cx="1047518" cy="665174"/>
          </a:xfrm>
        </p:grpSpPr>
        <p:sp>
          <p:nvSpPr>
            <p:cNvPr id="102" name="Rounded Rectangle 101"/>
            <p:cNvSpPr/>
            <p:nvPr/>
          </p:nvSpPr>
          <p:spPr>
            <a:xfrm>
              <a:off x="0" y="108069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6" name="Rounded Rectangle 4"/>
            <p:cNvSpPr txBox="1"/>
            <p:nvPr/>
          </p:nvSpPr>
          <p:spPr>
            <a:xfrm>
              <a:off x="19482" y="1100174"/>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b="1" kern="1200" dirty="0"/>
                <a:t>Increased feelings of alienation</a:t>
              </a:r>
              <a:endParaRPr lang="en-GB" sz="900" b="1" kern="1200" dirty="0"/>
            </a:p>
          </p:txBody>
        </p:sp>
      </p:grpSp>
      <p:grpSp>
        <p:nvGrpSpPr>
          <p:cNvPr id="108" name="Group 107"/>
          <p:cNvGrpSpPr/>
          <p:nvPr/>
        </p:nvGrpSpPr>
        <p:grpSpPr>
          <a:xfrm>
            <a:off x="6973317" y="1543500"/>
            <a:ext cx="1047518" cy="665174"/>
            <a:chOff x="1387090" y="1123822"/>
            <a:chExt cx="1047518" cy="665174"/>
          </a:xfrm>
        </p:grpSpPr>
        <p:sp>
          <p:nvSpPr>
            <p:cNvPr id="109" name="Rounded Rectangle 108"/>
            <p:cNvSpPr/>
            <p:nvPr/>
          </p:nvSpPr>
          <p:spPr>
            <a:xfrm>
              <a:off x="1387090" y="1123822"/>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0" name="Rounded Rectangle 4"/>
            <p:cNvSpPr txBox="1"/>
            <p:nvPr/>
          </p:nvSpPr>
          <p:spPr>
            <a:xfrm>
              <a:off x="1406572" y="1143304"/>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b="1" kern="1200" dirty="0"/>
                <a:t>Increased social withdrawal</a:t>
              </a:r>
              <a:endParaRPr lang="en-GB" sz="900" b="1" kern="1200" dirty="0"/>
            </a:p>
          </p:txBody>
        </p:sp>
      </p:grpSp>
      <p:grpSp>
        <p:nvGrpSpPr>
          <p:cNvPr id="111" name="Group 110"/>
          <p:cNvGrpSpPr/>
          <p:nvPr/>
        </p:nvGrpSpPr>
        <p:grpSpPr>
          <a:xfrm>
            <a:off x="8135276" y="1012559"/>
            <a:ext cx="1047518" cy="665174"/>
            <a:chOff x="1397288" y="0"/>
            <a:chExt cx="1047518" cy="665174"/>
          </a:xfrm>
        </p:grpSpPr>
        <p:sp>
          <p:nvSpPr>
            <p:cNvPr id="112" name="Rounded Rectangle 111"/>
            <p:cNvSpPr/>
            <p:nvPr/>
          </p:nvSpPr>
          <p:spPr>
            <a:xfrm>
              <a:off x="1397288" y="0"/>
              <a:ext cx="1047518" cy="66517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3" name="Rounded Rectangle 4"/>
            <p:cNvSpPr txBox="1"/>
            <p:nvPr/>
          </p:nvSpPr>
          <p:spPr>
            <a:xfrm>
              <a:off x="1416770" y="19482"/>
              <a:ext cx="1008554" cy="62621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US" sz="900" b="1" kern="1200" dirty="0"/>
                <a:t>Increased eating disorder symptom severity</a:t>
              </a:r>
              <a:endParaRPr lang="en-GB" sz="900" b="1" kern="1200" dirty="0"/>
            </a:p>
          </p:txBody>
        </p:sp>
      </p:grpSp>
      <p:cxnSp>
        <p:nvCxnSpPr>
          <p:cNvPr id="114" name="Straight Arrow Connector 113"/>
          <p:cNvCxnSpPr>
            <a:cxnSpLocks/>
            <a:endCxn id="109" idx="1"/>
          </p:cNvCxnSpPr>
          <p:nvPr/>
        </p:nvCxnSpPr>
        <p:spPr>
          <a:xfrm>
            <a:off x="6816975" y="1522651"/>
            <a:ext cx="156342" cy="3534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p:cNvCxnSpPr>
            <a:cxnSpLocks/>
          </p:cNvCxnSpPr>
          <p:nvPr/>
        </p:nvCxnSpPr>
        <p:spPr>
          <a:xfrm flipV="1">
            <a:off x="6729273" y="822020"/>
            <a:ext cx="225387" cy="1820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6" name="Straight Arrow Connector 115"/>
          <p:cNvCxnSpPr>
            <a:cxnSpLocks/>
          </p:cNvCxnSpPr>
          <p:nvPr/>
        </p:nvCxnSpPr>
        <p:spPr>
          <a:xfrm>
            <a:off x="7982696" y="752258"/>
            <a:ext cx="183990" cy="245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7" name="Straight Arrow Connector 116"/>
          <p:cNvCxnSpPr>
            <a:cxnSpLocks/>
          </p:cNvCxnSpPr>
          <p:nvPr/>
        </p:nvCxnSpPr>
        <p:spPr>
          <a:xfrm flipV="1">
            <a:off x="8001353" y="1658251"/>
            <a:ext cx="165333" cy="2797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6264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7952">
              <a:schemeClr val="accent5">
                <a:lumMod val="40000"/>
                <a:lumOff val="60000"/>
              </a:schemeClr>
            </a:gs>
            <a:gs pos="62840">
              <a:srgbClr val="ABC0E4"/>
            </a:gs>
            <a:gs pos="0">
              <a:schemeClr val="accent5">
                <a:lumMod val="60000"/>
                <a:lumOff val="40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502A-31B7-4997-A322-A49950EA2C37}"/>
              </a:ext>
            </a:extLst>
          </p:cNvPr>
          <p:cNvSpPr>
            <a:spLocks noGrp="1"/>
          </p:cNvSpPr>
          <p:nvPr>
            <p:ph type="ctrTitle"/>
          </p:nvPr>
        </p:nvSpPr>
        <p:spPr>
          <a:xfrm>
            <a:off x="1121328" y="0"/>
            <a:ext cx="9144000" cy="765160"/>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AF9AADF7-D60B-490A-AC50-FBA5550C426D}"/>
              </a:ext>
            </a:extLst>
          </p:cNvPr>
          <p:cNvSpPr>
            <a:spLocks noGrp="1"/>
          </p:cNvSpPr>
          <p:nvPr>
            <p:ph type="subTitle" idx="1"/>
          </p:nvPr>
        </p:nvSpPr>
        <p:spPr>
          <a:xfrm>
            <a:off x="1121328" y="964733"/>
            <a:ext cx="9608191" cy="5953752"/>
          </a:xfrm>
        </p:spPr>
        <p:txBody>
          <a:bodyPr>
            <a:normAutofit fontScale="92500" lnSpcReduction="20000"/>
          </a:bodyPr>
          <a:lstStyle/>
          <a:p>
            <a:pPr algn="l"/>
            <a:r>
              <a:rPr lang="en-GB" sz="1800" dirty="0" err="1"/>
              <a:t>Anorexiabulimiacareorguk</a:t>
            </a:r>
            <a:r>
              <a:rPr lang="en-GB" sz="1800" dirty="0"/>
              <a:t>.(2018). Retrieved 8 December, 2018, from </a:t>
            </a:r>
            <a:r>
              <a:rPr lang="en-GB" sz="1800" dirty="0">
                <a:hlinkClick r:id="rId2"/>
              </a:rPr>
              <a:t>http://www.anorexiabulimiacare.org.uk/about/statistics</a:t>
            </a:r>
            <a:endParaRPr lang="en-GB" sz="1800" dirty="0"/>
          </a:p>
          <a:p>
            <a:pPr algn="l"/>
            <a:endParaRPr lang="en-US" sz="1800" dirty="0"/>
          </a:p>
          <a:p>
            <a:pPr algn="l"/>
            <a:r>
              <a:rPr lang="en-US" sz="1800" dirty="0" err="1"/>
              <a:t>Annis</a:t>
            </a:r>
            <a:r>
              <a:rPr lang="en-US" sz="1800" dirty="0"/>
              <a:t> M, Cash T &amp; Hrabosky J. 2004. Body image and psychosocial differences among stable average weight, currently overweight, and formerly overweight women: the role of stigmatizing experiences. National Institutes of Health. 1(2), pp. 67-155.</a:t>
            </a:r>
          </a:p>
          <a:p>
            <a:pPr algn="l"/>
            <a:endParaRPr lang="en-US" sz="1800" dirty="0"/>
          </a:p>
          <a:p>
            <a:pPr algn="l"/>
            <a:r>
              <a:rPr lang="en-US" sz="1800" dirty="0"/>
              <a:t>Boysen et al.. (2014). Gendered Mental Disorders: Masculine and Feminine Stereotypes About Mental Disorders and Their Relation to Stigma. The Journal of Social Psychology, 154(1), 546–565.</a:t>
            </a:r>
          </a:p>
          <a:p>
            <a:pPr algn="l"/>
            <a:endParaRPr lang="en-GB" sz="1800" dirty="0"/>
          </a:p>
          <a:p>
            <a:pPr algn="l"/>
            <a:r>
              <a:rPr lang="en-GB" sz="1800" dirty="0"/>
              <a:t>Flint et al..2016. Obesity Discrimination in the Recruitment Process: "You're Not Hired!". Frontiers in psychology. 7(1) 647-649.</a:t>
            </a:r>
          </a:p>
          <a:p>
            <a:pPr algn="l"/>
            <a:endParaRPr lang="en-US" sz="1800" dirty="0"/>
          </a:p>
          <a:p>
            <a:pPr algn="l"/>
            <a:r>
              <a:rPr lang="en-GB" sz="1800" dirty="0"/>
              <a:t>Griffiths et al.. (2018). How might eating disorders stigmatization worsen eating disorders symptom severity? Evaluation of a stigma internalization model. International Journal of Eating Disorders, 51(8), 1010-1014.</a:t>
            </a:r>
          </a:p>
          <a:p>
            <a:pPr algn="l"/>
            <a:endParaRPr lang="en-GB" sz="1800" dirty="0"/>
          </a:p>
          <a:p>
            <a:pPr algn="l"/>
            <a:r>
              <a:rPr lang="en-US" sz="1800" dirty="0" err="1"/>
              <a:t>Micali</a:t>
            </a:r>
            <a:r>
              <a:rPr lang="en-US" sz="1800" dirty="0"/>
              <a:t> et al.. (2013). The incidence of eating disorders in the UK in 2000–2009: findings from the General Practice Research Database . The British Medical Journal, 3(1), 1-8.</a:t>
            </a:r>
          </a:p>
          <a:p>
            <a:pPr algn="l"/>
            <a:endParaRPr lang="en-US" sz="1800" dirty="0"/>
          </a:p>
          <a:p>
            <a:pPr algn="l"/>
            <a:r>
              <a:rPr lang="en-US" sz="1800" dirty="0" err="1"/>
              <a:t>Murakam</a:t>
            </a:r>
            <a:r>
              <a:rPr lang="en-US" sz="1800" dirty="0"/>
              <a:t>, J, </a:t>
            </a:r>
            <a:r>
              <a:rPr lang="en-US" sz="1800" dirty="0" err="1"/>
              <a:t>Essayli</a:t>
            </a:r>
            <a:r>
              <a:rPr lang="en-US" sz="1800" dirty="0"/>
              <a:t> J &amp; </a:t>
            </a:r>
            <a:r>
              <a:rPr lang="en-US" sz="1800" dirty="0" err="1"/>
              <a:t>Latner</a:t>
            </a:r>
            <a:r>
              <a:rPr lang="en-US" sz="1800" dirty="0"/>
              <a:t>, J. (2016). The Relative Stigmatization of Eating Disorders and Obesity in Males and Females. Appetite, 1(102), 77-82.</a:t>
            </a:r>
          </a:p>
          <a:p>
            <a:pPr algn="l"/>
            <a:endParaRPr lang="en-US" sz="1600" dirty="0"/>
          </a:p>
          <a:p>
            <a:pPr algn="l"/>
            <a:endParaRPr lang="en-GB" sz="1600" dirty="0"/>
          </a:p>
          <a:p>
            <a:pPr algn="l"/>
            <a:endParaRPr lang="en-US" sz="1600" dirty="0"/>
          </a:p>
          <a:p>
            <a:pPr algn="l"/>
            <a:endParaRPr lang="en-US" sz="1600" dirty="0"/>
          </a:p>
          <a:p>
            <a:pPr algn="l"/>
            <a:endParaRPr lang="en-US" sz="1600" dirty="0"/>
          </a:p>
          <a:p>
            <a:pPr algn="l"/>
            <a:endParaRPr lang="en-US" sz="1600" dirty="0"/>
          </a:p>
          <a:p>
            <a:pPr algn="l"/>
            <a:endParaRPr lang="en-GB" sz="1600" dirty="0"/>
          </a:p>
          <a:p>
            <a:pPr algn="l"/>
            <a:endParaRPr lang="en-US" sz="1600" dirty="0"/>
          </a:p>
          <a:p>
            <a:pPr algn="l"/>
            <a:endParaRPr lang="en-US" sz="1600" dirty="0"/>
          </a:p>
          <a:p>
            <a:pPr algn="l"/>
            <a:endParaRPr lang="en-US" sz="1600" dirty="0"/>
          </a:p>
        </p:txBody>
      </p:sp>
    </p:spTree>
    <p:extLst>
      <p:ext uri="{BB962C8B-B14F-4D97-AF65-F5344CB8AC3E}">
        <p14:creationId xmlns:p14="http://schemas.microsoft.com/office/powerpoint/2010/main" val="51634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7952">
              <a:schemeClr val="accent5">
                <a:lumMod val="40000"/>
                <a:lumOff val="60000"/>
              </a:schemeClr>
            </a:gs>
            <a:gs pos="62840">
              <a:srgbClr val="ABC0E4"/>
            </a:gs>
            <a:gs pos="0">
              <a:schemeClr val="accent5">
                <a:lumMod val="60000"/>
                <a:lumOff val="40000"/>
              </a:schemeClr>
            </a:gs>
            <a:gs pos="56000">
              <a:schemeClr val="accent1">
                <a:lumMod val="45000"/>
                <a:lumOff val="55000"/>
              </a:schemeClr>
            </a:gs>
            <a:gs pos="76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502A-31B7-4997-A322-A49950EA2C37}"/>
              </a:ext>
            </a:extLst>
          </p:cNvPr>
          <p:cNvSpPr>
            <a:spLocks noGrp="1"/>
          </p:cNvSpPr>
          <p:nvPr>
            <p:ph type="ctrTitle"/>
          </p:nvPr>
        </p:nvSpPr>
        <p:spPr>
          <a:xfrm>
            <a:off x="1154884" y="0"/>
            <a:ext cx="9144000" cy="765160"/>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AF9AADF7-D60B-490A-AC50-FBA5550C426D}"/>
              </a:ext>
            </a:extLst>
          </p:cNvPr>
          <p:cNvSpPr>
            <a:spLocks noGrp="1"/>
          </p:cNvSpPr>
          <p:nvPr>
            <p:ph type="subTitle" idx="1"/>
          </p:nvPr>
        </p:nvSpPr>
        <p:spPr>
          <a:xfrm>
            <a:off x="1219200" y="1031846"/>
            <a:ext cx="9608191" cy="5953752"/>
          </a:xfrm>
        </p:spPr>
        <p:txBody>
          <a:bodyPr>
            <a:normAutofit/>
          </a:bodyPr>
          <a:lstStyle/>
          <a:p>
            <a:pPr algn="l"/>
            <a:endParaRPr lang="en-US" sz="1600" dirty="0"/>
          </a:p>
          <a:p>
            <a:pPr algn="l"/>
            <a:endParaRPr lang="en-GB" sz="1600" dirty="0"/>
          </a:p>
          <a:p>
            <a:pPr algn="l"/>
            <a:endParaRPr lang="en-US" sz="1600" dirty="0"/>
          </a:p>
        </p:txBody>
      </p:sp>
      <p:sp>
        <p:nvSpPr>
          <p:cNvPr id="4" name="TextBox 3">
            <a:extLst>
              <a:ext uri="{FF2B5EF4-FFF2-40B4-BE49-F238E27FC236}">
                <a16:creationId xmlns:a16="http://schemas.microsoft.com/office/drawing/2014/main" id="{2AAA12F4-89B2-4919-AB31-6E5DFAAB35FF}"/>
              </a:ext>
            </a:extLst>
          </p:cNvPr>
          <p:cNvSpPr txBox="1"/>
          <p:nvPr/>
        </p:nvSpPr>
        <p:spPr>
          <a:xfrm>
            <a:off x="973123" y="1140903"/>
            <a:ext cx="10393960" cy="5078313"/>
          </a:xfrm>
          <a:prstGeom prst="rect">
            <a:avLst/>
          </a:prstGeom>
          <a:noFill/>
        </p:spPr>
        <p:txBody>
          <a:bodyPr wrap="square" rtlCol="0">
            <a:spAutoFit/>
          </a:bodyPr>
          <a:lstStyle/>
          <a:p>
            <a:r>
              <a:rPr lang="en-US" sz="1700" dirty="0" err="1"/>
              <a:t>Murakam</a:t>
            </a:r>
            <a:r>
              <a:rPr lang="en-US" sz="1700" dirty="0"/>
              <a:t>, J, </a:t>
            </a:r>
            <a:r>
              <a:rPr lang="en-US" sz="1700" dirty="0" err="1"/>
              <a:t>Essayli</a:t>
            </a:r>
            <a:r>
              <a:rPr lang="en-US" sz="1700" dirty="0"/>
              <a:t> J &amp; </a:t>
            </a:r>
            <a:r>
              <a:rPr lang="en-US" sz="1700" dirty="0" err="1"/>
              <a:t>Latner</a:t>
            </a:r>
            <a:r>
              <a:rPr lang="en-US" sz="1700" dirty="0"/>
              <a:t>, J. (2016). The Relative Stigmatization of Eating Disorders and Obesity in Males and Females. Appetite, 1(102), 77-82.</a:t>
            </a:r>
          </a:p>
          <a:p>
            <a:endParaRPr lang="en-US" sz="1700" dirty="0"/>
          </a:p>
          <a:p>
            <a:r>
              <a:rPr lang="en-US" sz="1700" dirty="0"/>
              <a:t>National association of anorexia nervosa and associated disorders. (2018). </a:t>
            </a:r>
            <a:r>
              <a:rPr lang="en-US" sz="1700" dirty="0" err="1"/>
              <a:t>Anadorg</a:t>
            </a:r>
            <a:r>
              <a:rPr lang="en-US" sz="1700" dirty="0"/>
              <a:t>. Retrieved 8 December, 2018, from </a:t>
            </a:r>
            <a:r>
              <a:rPr lang="en-US" sz="1700" dirty="0">
                <a:hlinkClick r:id="rId2"/>
              </a:rPr>
              <a:t>http://www.anad.org/education-and-awareness/about-eating-disorders/eating-disorders-statistics/</a:t>
            </a:r>
            <a:endParaRPr lang="en-US" sz="1700" dirty="0"/>
          </a:p>
          <a:p>
            <a:endParaRPr lang="en-US" sz="1700" dirty="0"/>
          </a:p>
          <a:p>
            <a:r>
              <a:rPr lang="en-US" sz="1700" dirty="0" err="1"/>
              <a:t>Nhs</a:t>
            </a:r>
            <a:r>
              <a:rPr lang="en-US" sz="1700" dirty="0"/>
              <a:t>. (2018). </a:t>
            </a:r>
            <a:r>
              <a:rPr lang="en-US" sz="1700" dirty="0" err="1"/>
              <a:t>Nhsuk</a:t>
            </a:r>
            <a:r>
              <a:rPr lang="en-US" sz="1700" dirty="0"/>
              <a:t>. Retrieved 8 December, 2018, from </a:t>
            </a:r>
            <a:r>
              <a:rPr lang="en-US" sz="1700" dirty="0">
                <a:hlinkClick r:id="rId3"/>
              </a:rPr>
              <a:t>https://www.nhs.uk/conditions/eating-disorders/</a:t>
            </a:r>
            <a:endParaRPr lang="en-US" sz="1700" dirty="0"/>
          </a:p>
          <a:p>
            <a:endParaRPr lang="en-US" sz="1700" dirty="0"/>
          </a:p>
          <a:p>
            <a:r>
              <a:rPr lang="en-US" sz="1700" dirty="0" err="1"/>
              <a:t>Puhl</a:t>
            </a:r>
            <a:r>
              <a:rPr lang="en-US" sz="1700" dirty="0"/>
              <a:t>, R &amp; Brownell, K. 2001. Bias, Discrimination, and Obesity. Obesity Research. 9(12), pp. 788 – 805.</a:t>
            </a:r>
          </a:p>
          <a:p>
            <a:endParaRPr lang="en-US" sz="1700" dirty="0"/>
          </a:p>
          <a:p>
            <a:r>
              <a:rPr lang="en-US" sz="1700" dirty="0" err="1"/>
              <a:t>Roehrig</a:t>
            </a:r>
            <a:r>
              <a:rPr lang="en-US" sz="1700" dirty="0"/>
              <a:t> J &amp; Mclean, C. 2010. A Comparison of Stigma Toward Eating Disorders Versus Depression. International Journal of Eating Disorders. 43(1), pp. 671–674.</a:t>
            </a:r>
          </a:p>
          <a:p>
            <a:endParaRPr lang="en-US" sz="1700" dirty="0"/>
          </a:p>
          <a:p>
            <a:r>
              <a:rPr lang="en-GB" sz="1700" dirty="0"/>
              <a:t>Stewart, M, Keel, P &amp; Schiavo, R. (2006). Stigmatization of Anorexia Nervosa. International Journal of Eating Disorders, 39(4), 320–325.</a:t>
            </a:r>
          </a:p>
          <a:p>
            <a:endParaRPr lang="en-GB" sz="1700" dirty="0"/>
          </a:p>
          <a:p>
            <a:r>
              <a:rPr lang="en-US" sz="1700" dirty="0" err="1"/>
              <a:t>Zwickert</a:t>
            </a:r>
            <a:r>
              <a:rPr lang="en-US" sz="1700" dirty="0"/>
              <a:t>, K &amp; Rieger, E. (2013). Stigmatizing attitudes towards individuals with anorexia nervosa: an investigation of attribution theory. Journal of Eating Disorders, 1(5), 1-10.</a:t>
            </a:r>
          </a:p>
          <a:p>
            <a:endParaRPr lang="en-GB" dirty="0"/>
          </a:p>
        </p:txBody>
      </p:sp>
    </p:spTree>
    <p:extLst>
      <p:ext uri="{BB962C8B-B14F-4D97-AF65-F5344CB8AC3E}">
        <p14:creationId xmlns:p14="http://schemas.microsoft.com/office/powerpoint/2010/main" val="2987236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1628</TotalTime>
  <Words>453</Words>
  <Application>Microsoft Office PowerPoint</Application>
  <PresentationFormat>Widescreen</PresentationFormat>
  <Paragraphs>64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dc:creator>
  <cp:lastModifiedBy>Joshua</cp:lastModifiedBy>
  <cp:revision>94</cp:revision>
  <dcterms:created xsi:type="dcterms:W3CDTF">2018-12-03T09:26:05Z</dcterms:created>
  <dcterms:modified xsi:type="dcterms:W3CDTF">2018-12-10T19:09:30Z</dcterms:modified>
</cp:coreProperties>
</file>