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88" r:id="rId5"/>
    <p:sldId id="289" r:id="rId6"/>
    <p:sldId id="290" r:id="rId7"/>
    <p:sldId id="291" r:id="rId8"/>
    <p:sldId id="292" r:id="rId9"/>
    <p:sldId id="297" r:id="rId10"/>
    <p:sldId id="293" r:id="rId11"/>
    <p:sldId id="301" r:id="rId12"/>
    <p:sldId id="268" r:id="rId13"/>
    <p:sldId id="273" r:id="rId1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7F7F7F"/>
    <a:srgbClr val="302030"/>
    <a:srgbClr val="79A466"/>
    <a:srgbClr val="A466A1"/>
    <a:srgbClr val="7C4B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41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85332F6-84D5-43CF-B5CE-301BBE7CB9E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B049E7-4E52-4F78-B7E3-9EEEB887E5D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E3406A1-BB9A-4D4C-A7AC-7B51F18FD27C}" type="datetime1">
              <a:rPr lang="en-GB" smtClean="0"/>
              <a:t>07/11/2024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DD62C5-62E7-4FCF-A26E-C100A22EE53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9C5A79-BC51-4C21-A236-759CEAE5D8F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3333638-148D-48F3-93EA-686F1AB9F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0867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75397E-09C7-4804-88E2-2F365569F872}" type="datetime1">
              <a:rPr lang="en-GB" smtClean="0"/>
              <a:pPr/>
              <a:t>07/11/2024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6C4120E-D8D4-4AFA-B0E2-7989D1701D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83899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6C4120E-D8D4-4AFA-B0E2-7989D1701DE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627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6C4120E-D8D4-4AFA-B0E2-7989D1701DE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8196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6C4120E-D8D4-4AFA-B0E2-7989D1701DE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8308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6C4120E-D8D4-4AFA-B0E2-7989D1701DE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1684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6C4120E-D8D4-4AFA-B0E2-7989D1701DE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7916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6C4120E-D8D4-4AFA-B0E2-7989D1701DE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8761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6C4120E-D8D4-4AFA-B0E2-7989D1701DE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1464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6C4120E-D8D4-4AFA-B0E2-7989D1701DE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8658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A6C4120E-D8D4-4AFA-B0E2-7989D1701DE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5207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6C4120E-D8D4-4AFA-B0E2-7989D1701DE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7382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6">
            <a:alpha val="9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18D1035F-A14F-4F81-AC61-2AF512D7F82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767715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05B43-D8B3-4B3A-93E9-5A84CF7F3D2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36042" y="1550988"/>
            <a:ext cx="3284832" cy="2387600"/>
          </a:xfrm>
          <a:prstGeom prst="rect">
            <a:avLst/>
          </a:prstGeom>
        </p:spPr>
        <p:txBody>
          <a:bodyPr rtlCol="0" anchor="b"/>
          <a:lstStyle>
            <a:lvl1pPr algn="l">
              <a:defRPr sz="5000" cap="all" spc="200" baseline="0">
                <a:solidFill>
                  <a:schemeClr val="accent6">
                    <a:lumMod val="10000"/>
                    <a:lumOff val="90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F2A661-E12F-4DA4-89DE-F2048B1B430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36042" y="4057095"/>
            <a:ext cx="3284832" cy="1553129"/>
          </a:xfrm>
          <a:prstGeom prst="rect">
            <a:avLst/>
          </a:prstGeom>
        </p:spPr>
        <p:txBody>
          <a:bodyPr rtlCol="0"/>
          <a:lstStyle>
            <a:lvl1pPr marL="0" indent="0" algn="l">
              <a:buNone/>
              <a:defRPr sz="1800" spc="100" baseline="0"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add subtitle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64D5FB-99FD-4266-B81F-46B03764360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654175" y="4241283"/>
            <a:ext cx="10537825" cy="2616717"/>
          </a:xfrm>
          <a:prstGeom prst="rect">
            <a:avLst/>
          </a:prstGeom>
        </p:spPr>
        <p:txBody>
          <a:bodyPr rtlCol="0"/>
          <a:lstStyle>
            <a:lvl1pPr marL="0" indent="0" algn="r">
              <a:lnSpc>
                <a:spcPct val="50000"/>
              </a:lnSpc>
              <a:spcBef>
                <a:spcPts val="0"/>
              </a:spcBef>
              <a:buNone/>
              <a:defRPr sz="45000" baseline="0">
                <a:solidFill>
                  <a:schemeClr val="bg1">
                    <a:alpha val="8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lvl="0" rtl="0"/>
            <a:r>
              <a:rPr lang="en-GB" noProof="0"/>
              <a:t>Pitch</a:t>
            </a:r>
          </a:p>
        </p:txBody>
      </p:sp>
    </p:spTree>
    <p:extLst>
      <p:ext uri="{BB962C8B-B14F-4D97-AF65-F5344CB8AC3E}">
        <p14:creationId xmlns:p14="http://schemas.microsoft.com/office/powerpoint/2010/main" val="3377346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E265C839-12C3-47EF-9941-39B43796B35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361215" y="0"/>
            <a:ext cx="6830785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E6AB2BC9-972D-4B30-981B-BAD528A7FBE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0" y="4002437"/>
            <a:ext cx="12186555" cy="2855564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5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8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lvl="0" rtl="0"/>
            <a:r>
              <a:rPr lang="en-GB" noProof="0"/>
              <a:t>About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1F2E92-C9AF-47A3-84EF-181F642A4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F2C06-CE94-4D97-A7F5-08D8D7BF1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10CA9D-6428-41AF-B478-FB553C041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214FDE4-5230-4BC7-8C8A-024BF947CD9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1" y="901598"/>
            <a:ext cx="3684814" cy="336548"/>
          </a:xfrm>
          <a:prstGeom prst="rect">
            <a:avLst/>
          </a:prstGeom>
        </p:spPr>
        <p:txBody>
          <a:bodyPr rtlCol="0" anchor="b"/>
          <a:lstStyle>
            <a:lvl1pPr algn="l">
              <a:defRPr sz="2200" cap="all" spc="200" baseline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95062B64-8BE7-421C-8F8F-F0CEEB1C5C9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8201" y="1454764"/>
            <a:ext cx="3684814" cy="2801597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add subtitle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1A8088E-EE7F-4006-9745-8926E1ABB691}"/>
              </a:ext>
            </a:extLst>
          </p:cNvPr>
          <p:cNvCxnSpPr>
            <a:cxnSpLocks/>
          </p:cNvCxnSpPr>
          <p:nvPr userDrawn="1"/>
        </p:nvCxnSpPr>
        <p:spPr>
          <a:xfrm>
            <a:off x="587189" y="0"/>
            <a:ext cx="0" cy="30480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4950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E3D34C3A-6235-4BB3-A283-CAE0A33D378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0386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EDE6B-5E65-4F08-A24A-A9EC90670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674259-E892-4133-9796-2A1A30CF7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2A321-B440-475F-8F1F-B5B3B697E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D1A311C-7C5B-4A6A-9430-1FDF9E65E23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76050" y="2149803"/>
            <a:ext cx="2383973" cy="1583142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add text</a:t>
            </a:r>
          </a:p>
        </p:txBody>
      </p: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9294BC1C-A5F3-4428-A88F-0029F652AEC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76050" y="1783378"/>
            <a:ext cx="2383973" cy="46439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1" name="Text Placeholder 30">
            <a:extLst>
              <a:ext uri="{FF2B5EF4-FFF2-40B4-BE49-F238E27FC236}">
                <a16:creationId xmlns:a16="http://schemas.microsoft.com/office/drawing/2014/main" id="{E1A93ECB-2477-4750-92EB-808431F5582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934192" y="2149803"/>
            <a:ext cx="2383972" cy="1549920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1B981D60-5094-418F-8053-F9AC3EE2F6F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934192" y="1783378"/>
            <a:ext cx="2383972" cy="46439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3" name="Text Placeholder 30">
            <a:extLst>
              <a:ext uri="{FF2B5EF4-FFF2-40B4-BE49-F238E27FC236}">
                <a16:creationId xmlns:a16="http://schemas.microsoft.com/office/drawing/2014/main" id="{D4577FD4-018C-4FC5-8B3C-5F10F8D1D7B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76050" y="4414557"/>
            <a:ext cx="2383973" cy="1549920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F7BB952E-0716-4503-B1A2-C64348D4C67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76050" y="4048132"/>
            <a:ext cx="2383973" cy="46439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5" name="Text Placeholder 30">
            <a:extLst>
              <a:ext uri="{FF2B5EF4-FFF2-40B4-BE49-F238E27FC236}">
                <a16:creationId xmlns:a16="http://schemas.microsoft.com/office/drawing/2014/main" id="{31F6468A-E1B5-499E-BE6D-B6B35AB5C01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934192" y="4414557"/>
            <a:ext cx="2383972" cy="1549920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67A73001-AEEA-4FA6-BD1D-2FB7F79AB2B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34192" y="4048132"/>
            <a:ext cx="2383972" cy="46439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1400" kern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7D1EE2B-BA7E-4102-A1AB-D36A04A3275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376051" y="893523"/>
            <a:ext cx="5094517" cy="296198"/>
          </a:xfrm>
          <a:prstGeom prst="rect">
            <a:avLst/>
          </a:prstGeom>
        </p:spPr>
        <p:txBody>
          <a:bodyPr rtlCol="0" anchor="ctr"/>
          <a:lstStyle>
            <a:lvl1pPr algn="l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8" name="Text Placeholder 30">
            <a:extLst>
              <a:ext uri="{FF2B5EF4-FFF2-40B4-BE49-F238E27FC236}">
                <a16:creationId xmlns:a16="http://schemas.microsoft.com/office/drawing/2014/main" id="{84447B14-E16C-4164-8093-80762E5341A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492333" y="2149803"/>
            <a:ext cx="2383972" cy="1549920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0ADD1433-3072-4EBB-9720-0F0DB8DE2A3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492333" y="1783378"/>
            <a:ext cx="2383972" cy="46439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857263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0BEAA80F-F328-4E79-9BF7-351D45B7B7F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9788" y="1449390"/>
            <a:ext cx="15294428" cy="30765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4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5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lvl="0" rtl="0"/>
            <a:r>
              <a:rPr lang="en-GB" noProof="0"/>
              <a:t>Solution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A1422C-C630-4C48-A1BD-5097502AC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AF124C-643E-4BA6-9FF7-DFF06D9A9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4ACCC8-5EF3-4F6A-B7EC-5208088FB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AD665EC-5C19-4FBE-8A06-0D1AA7483EF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360714" y="1863161"/>
            <a:ext cx="9993085" cy="892630"/>
          </a:xfrm>
          <a:prstGeom prst="rect">
            <a:avLst/>
          </a:prstGeom>
        </p:spPr>
        <p:txBody>
          <a:bodyPr rtlCol="0"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89BE564-7E4F-4A70-9321-1F1BB911BAB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7573" y="3751002"/>
            <a:ext cx="2383973" cy="158314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1821488E-83E5-4683-8C32-9E4E97E57CD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07573" y="3384577"/>
            <a:ext cx="2383973" cy="464399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14EE872B-A4DD-4519-AFD8-36F6339BAB4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94316" y="3751002"/>
            <a:ext cx="2383972" cy="154992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2" name="Text Placeholder 15">
            <a:extLst>
              <a:ext uri="{FF2B5EF4-FFF2-40B4-BE49-F238E27FC236}">
                <a16:creationId xmlns:a16="http://schemas.microsoft.com/office/drawing/2014/main" id="{1577DCED-2EF9-4095-B443-E1D09F96DE1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494316" y="3384577"/>
            <a:ext cx="2383972" cy="464399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0638478C-F9BC-4D44-96AB-486806CC9C2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81057" y="3751002"/>
            <a:ext cx="2383973" cy="154992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7CA913FF-6AA8-4452-95D6-DAE89F1071C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81057" y="3384577"/>
            <a:ext cx="2383973" cy="464399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513D6F39-D316-4BC6-872C-70B2AEABF2D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067800" y="3751002"/>
            <a:ext cx="2383972" cy="154992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812D9D34-44F4-4272-B889-6A16352E6CB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067800" y="3384577"/>
            <a:ext cx="2383972" cy="464399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400" kern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529233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FE652442-8170-498C-A898-AF94B2DD117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62439" y="0"/>
            <a:ext cx="5328822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70AEB0-C94B-4451-9167-6BD905C0F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2ADD39-75F0-48ED-9F83-730186394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46418F-6895-486C-A333-AE3A509B7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AFEC7295-AA7A-4373-AFCC-01672D79269F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8200" y="2154063"/>
            <a:ext cx="2383973" cy="1452926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add text</a:t>
            </a:r>
          </a:p>
        </p:txBody>
      </p:sp>
      <p:sp>
        <p:nvSpPr>
          <p:cNvPr id="6" name="Text Placeholder 15">
            <a:extLst>
              <a:ext uri="{FF2B5EF4-FFF2-40B4-BE49-F238E27FC236}">
                <a16:creationId xmlns:a16="http://schemas.microsoft.com/office/drawing/2014/main" id="{598ED1F4-A00A-4498-9EE6-005CF2D8FA7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1787638"/>
            <a:ext cx="2383973" cy="46439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0" name="Text Placeholder 30">
            <a:extLst>
              <a:ext uri="{FF2B5EF4-FFF2-40B4-BE49-F238E27FC236}">
                <a16:creationId xmlns:a16="http://schemas.microsoft.com/office/drawing/2014/main" id="{CF8F506C-096D-434B-8C0A-B784CA4AC7A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548746" y="2154063"/>
            <a:ext cx="2383972" cy="1422437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1DC47ED6-4130-40E7-8FC9-D611942ACAA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48746" y="1787638"/>
            <a:ext cx="2383972" cy="46439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2" name="Text Placeholder 30">
            <a:extLst>
              <a:ext uri="{FF2B5EF4-FFF2-40B4-BE49-F238E27FC236}">
                <a16:creationId xmlns:a16="http://schemas.microsoft.com/office/drawing/2014/main" id="{ED4BD005-97C0-42DC-8C08-6B9F4DB0019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4415035"/>
            <a:ext cx="2383973" cy="1332622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96E60615-9B40-4EAF-87C7-81C56B101A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38200" y="4048610"/>
            <a:ext cx="2383973" cy="46439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4" name="Text Placeholder 30">
            <a:extLst>
              <a:ext uri="{FF2B5EF4-FFF2-40B4-BE49-F238E27FC236}">
                <a16:creationId xmlns:a16="http://schemas.microsoft.com/office/drawing/2014/main" id="{A88908D1-7E92-448F-A890-1C2E229F6C4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48746" y="4415035"/>
            <a:ext cx="2383972" cy="1332622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1BD5AD54-7BC4-4C94-BE3A-18B3144A2BB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548746" y="4048610"/>
            <a:ext cx="2383972" cy="46439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1400" kern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D3673029-D2A1-4074-ACCA-13D6DE34D6B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1" y="893045"/>
            <a:ext cx="5094517" cy="296676"/>
          </a:xfrm>
          <a:prstGeom prst="rect">
            <a:avLst/>
          </a:prstGeom>
        </p:spPr>
        <p:txBody>
          <a:bodyPr rtlCol="0" anchor="ctr"/>
          <a:lstStyle>
            <a:lvl1pPr algn="l">
              <a:defRPr sz="2200" cap="all" spc="200" baseline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89264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Benefits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20E9FD2F-C591-4424-9786-FC0584ED99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4281" y="3429000"/>
            <a:ext cx="12196282" cy="342900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53A582BA-E159-4C50-B38C-77C5DBB401B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8200" y="-2355262"/>
            <a:ext cx="11353799" cy="5551580"/>
          </a:xfrm>
          <a:prstGeom prst="rect">
            <a:avLst/>
          </a:prstGeom>
        </p:spPr>
        <p:txBody>
          <a:bodyPr rtlCol="0" anchor="ctr"/>
          <a:lstStyle>
            <a:lvl1pPr marL="0" indent="0" algn="r">
              <a:lnSpc>
                <a:spcPct val="100000"/>
              </a:lnSpc>
              <a:spcBef>
                <a:spcPts val="1500"/>
              </a:spcBef>
              <a:buNone/>
              <a:defRPr sz="50000" baseline="0">
                <a:solidFill>
                  <a:schemeClr val="bg1">
                    <a:alpha val="5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lvl="0" rtl="0"/>
            <a:r>
              <a:rPr lang="en-GB" noProof="0"/>
              <a:t>Benefits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03B677-4EE8-4758-B5E7-E0E647963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48A148-5926-44EC-857E-A52EE5AB8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ACD214-48A4-4D6C-9016-FDB6AD88C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655EB74-3BFE-4C75-92A7-86B8A0870A2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727508"/>
            <a:ext cx="10515600" cy="639955"/>
          </a:xfrm>
          <a:prstGeom prst="rect">
            <a:avLst/>
          </a:prstGeom>
        </p:spPr>
        <p:txBody>
          <a:bodyPr rtlCol="0"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6EBA1834-F4E8-4C34-9017-E3D85F613D4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8200" y="1453589"/>
            <a:ext cx="10515600" cy="1518211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  <a:defRPr sz="1400" spc="1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113413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7">
            <a:extLst>
              <a:ext uri="{FF2B5EF4-FFF2-40B4-BE49-F238E27FC236}">
                <a16:creationId xmlns:a16="http://schemas.microsoft.com/office/drawing/2014/main" id="{F9C9AE60-466C-4BDA-9E87-7701D81CFE3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4DF025DF-FE0B-4046-8687-417DFBEB311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-3250937" y="1278117"/>
            <a:ext cx="19788513" cy="251460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4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8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rtl="0"/>
            <a:r>
              <a:rPr lang="en-GB" noProof="0"/>
              <a:t>Company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54DB932-57BE-437E-B336-17F289AFD79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53218" y="2685143"/>
            <a:ext cx="9685563" cy="1487714"/>
          </a:xfrm>
          <a:prstGeom prst="rect">
            <a:avLst/>
          </a:prstGeom>
        </p:spPr>
        <p:txBody>
          <a:bodyPr rtlCol="0" anchor="ctr"/>
          <a:lstStyle>
            <a:lvl1pPr algn="ctr">
              <a:defRPr sz="5000" cap="all" spc="200" baseline="0">
                <a:solidFill>
                  <a:schemeClr val="accent6">
                    <a:lumMod val="10000"/>
                    <a:lumOff val="90000"/>
                  </a:schemeClr>
                </a:solidFill>
                <a:latin typeface="Avenir Next LT Pro" panose="020B0504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82318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8F9D74B8-165B-49A6-ACBB-8B7950289D6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1" y="0"/>
            <a:ext cx="60960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00B316D0-6EE1-4FB2-A993-B0CD4CFE502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-1325217" y="3977202"/>
            <a:ext cx="16229934" cy="2852057"/>
          </a:xfrm>
          <a:prstGeom prst="rect">
            <a:avLst/>
          </a:prstGeom>
        </p:spPr>
        <p:txBody>
          <a:bodyPr rtlCol="0"/>
          <a:lstStyle>
            <a:lvl1pPr marL="0" indent="0" algn="r">
              <a:lnSpc>
                <a:spcPct val="5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8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rtl="0"/>
            <a:r>
              <a:rPr lang="en-GB" noProof="0"/>
              <a:t>Business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10495B-28B8-4389-8E1C-F335846C93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1E258A-A128-4BAF-B8C3-723C63823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369002-18F2-427F-A791-0E26DD2F0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23AD8AD8-9C40-44FB-8FF8-815C5345822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8199" y="2067161"/>
            <a:ext cx="4386945" cy="1006199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add text</a:t>
            </a:r>
          </a:p>
        </p:txBody>
      </p: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1411AFC0-5C52-4C0E-AD29-3DFFD3039C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199" y="1766051"/>
            <a:ext cx="4386945" cy="464399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2010AEB-C0FD-48C8-A1FA-1BD96B6A548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722217"/>
            <a:ext cx="4386945" cy="639955"/>
          </a:xfrm>
          <a:prstGeom prst="rect">
            <a:avLst/>
          </a:prstGeom>
        </p:spPr>
        <p:txBody>
          <a:bodyPr rtlCol="0" anchor="ctr"/>
          <a:lstStyle>
            <a:lvl1pPr algn="l">
              <a:defRPr sz="2200" cap="all" spc="200" baseline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8B45D3B9-84F4-4A17-9D4D-8CBE603A143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199" y="3199611"/>
            <a:ext cx="4386945" cy="464399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27A1B57C-13D8-4BB6-9D45-D83EB1BD665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200" y="3512803"/>
            <a:ext cx="4386758" cy="1006475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2301C86B-1946-426F-9494-C64455A7E67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7976" y="4643683"/>
            <a:ext cx="4386945" cy="464399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0" name="Text Placeholder 17">
            <a:extLst>
              <a:ext uri="{FF2B5EF4-FFF2-40B4-BE49-F238E27FC236}">
                <a16:creationId xmlns:a16="http://schemas.microsoft.com/office/drawing/2014/main" id="{3BD347B5-FD69-4D61-BBDA-09FB8EF51B5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37977" y="4956875"/>
            <a:ext cx="4386758" cy="1006475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text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ACBD29BE-7E3F-457E-808D-E151E479D755}"/>
              </a:ext>
            </a:extLst>
          </p:cNvPr>
          <p:cNvCxnSpPr>
            <a:cxnSpLocks/>
          </p:cNvCxnSpPr>
          <p:nvPr userDrawn="1"/>
        </p:nvCxnSpPr>
        <p:spPr>
          <a:xfrm>
            <a:off x="590349" y="923365"/>
            <a:ext cx="0" cy="5934635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0302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verview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4721D2A8-92CC-4A4D-9252-1D5E72D9996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0" y="0"/>
            <a:ext cx="13879773" cy="2514600"/>
          </a:xfrm>
          <a:prstGeom prst="rect">
            <a:avLst/>
          </a:prstGeom>
        </p:spPr>
        <p:txBody>
          <a:bodyPr rtlCol="0"/>
          <a:lstStyle>
            <a:lvl1pPr marL="0" indent="0" algn="r">
              <a:lnSpc>
                <a:spcPct val="4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8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rtl="0"/>
            <a:r>
              <a:rPr lang="en-GB" noProof="0"/>
              <a:t>Market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D09877-9D5E-4728-9E1B-F801C727C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35AAD1-49C3-459F-8752-6773813AA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DC1F07-5ADF-4FA1-890D-55E05685B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E430114-0FFE-44D3-9D11-77F649F9B10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075483" y="1941509"/>
            <a:ext cx="4386945" cy="639955"/>
          </a:xfrm>
          <a:prstGeom prst="rect">
            <a:avLst/>
          </a:prstGeom>
        </p:spPr>
        <p:txBody>
          <a:bodyPr rtlCol="0" anchor="ctr"/>
          <a:lstStyle>
            <a:lvl1pPr algn="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4A448A10-6C5A-42B4-AFD7-DF6DD58F073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0223" y="4076963"/>
            <a:ext cx="2834640" cy="1151633"/>
          </a:xfrm>
          <a:prstGeom prst="rect">
            <a:avLst/>
          </a:prstGeom>
        </p:spPr>
        <p:txBody>
          <a:bodyPr rtlCol="0" anchor="t"/>
          <a:lstStyle>
            <a:lvl1pPr marL="0" indent="0" algn="r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text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6D1B0E05-9C40-4BB7-B07F-D8FD6B11F6A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70773" y="2806964"/>
            <a:ext cx="2693128" cy="991689"/>
          </a:xfrm>
          <a:prstGeom prst="rect">
            <a:avLst/>
          </a:prstGeom>
        </p:spPr>
        <p:txBody>
          <a:bodyPr rtlCol="0" anchor="b"/>
          <a:lstStyle>
            <a:lvl1pPr marL="0" indent="0" algn="r">
              <a:buNone/>
              <a:defRPr sz="4000" kern="0" cap="all" spc="4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FF94E508-0A60-413A-9DE0-DE8BDEC1FC2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728372" y="4076963"/>
            <a:ext cx="2833338" cy="1151633"/>
          </a:xfrm>
          <a:prstGeom prst="rect">
            <a:avLst/>
          </a:prstGeom>
        </p:spPr>
        <p:txBody>
          <a:bodyPr rtlCol="0" anchor="t"/>
          <a:lstStyle>
            <a:lvl1pPr marL="0" indent="0" algn="r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text here</a:t>
            </a:r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3A34A8A7-647E-4685-A99B-1177931A13C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595219" y="4076963"/>
            <a:ext cx="2833339" cy="1151633"/>
          </a:xfrm>
          <a:prstGeom prst="rect">
            <a:avLst/>
          </a:prstGeom>
        </p:spPr>
        <p:txBody>
          <a:bodyPr rtlCol="0" anchor="t"/>
          <a:lstStyle>
            <a:lvl1pPr marL="0" indent="0" algn="r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text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CECDC73-A31B-4C94-AE4B-BDC32D94F1EA}"/>
              </a:ext>
            </a:extLst>
          </p:cNvPr>
          <p:cNvCxnSpPr>
            <a:cxnSpLocks/>
          </p:cNvCxnSpPr>
          <p:nvPr userDrawn="1"/>
        </p:nvCxnSpPr>
        <p:spPr>
          <a:xfrm>
            <a:off x="860223" y="3939883"/>
            <a:ext cx="290367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DD83A920-6634-4731-94D5-4186C82C6A9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937619" y="2806964"/>
            <a:ext cx="2693128" cy="991689"/>
          </a:xfrm>
          <a:prstGeom prst="rect">
            <a:avLst/>
          </a:prstGeom>
        </p:spPr>
        <p:txBody>
          <a:bodyPr rtlCol="0" anchor="b"/>
          <a:lstStyle>
            <a:lvl1pPr marL="0" indent="0" algn="r">
              <a:buNone/>
              <a:defRPr sz="4000" kern="0" cap="all" spc="4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16592B16-F73C-4572-ACB3-FBB03EE7EE7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804467" y="2806964"/>
            <a:ext cx="2693128" cy="991689"/>
          </a:xfrm>
          <a:prstGeom prst="rect">
            <a:avLst/>
          </a:prstGeom>
        </p:spPr>
        <p:txBody>
          <a:bodyPr rtlCol="0" anchor="b"/>
          <a:lstStyle>
            <a:lvl1pPr marL="0" indent="0" algn="r">
              <a:buNone/>
              <a:defRPr sz="4000" kern="0" cap="all" spc="4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8685373-D021-44D0-B9F5-DD46F7C2EACA}"/>
              </a:ext>
            </a:extLst>
          </p:cNvPr>
          <p:cNvCxnSpPr>
            <a:cxnSpLocks/>
          </p:cNvCxnSpPr>
          <p:nvPr userDrawn="1"/>
        </p:nvCxnSpPr>
        <p:spPr>
          <a:xfrm>
            <a:off x="8593917" y="3939883"/>
            <a:ext cx="274111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6020995-72BD-4944-B899-E6DA4064D131}"/>
              </a:ext>
            </a:extLst>
          </p:cNvPr>
          <p:cNvCxnSpPr>
            <a:cxnSpLocks/>
          </p:cNvCxnSpPr>
          <p:nvPr userDrawn="1"/>
        </p:nvCxnSpPr>
        <p:spPr>
          <a:xfrm>
            <a:off x="4727069" y="3939883"/>
            <a:ext cx="290367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0C8E87B-2B7F-4A86-8EE0-6B1F9CDB72CD}"/>
              </a:ext>
            </a:extLst>
          </p:cNvPr>
          <p:cNvCxnSpPr>
            <a:cxnSpLocks/>
          </p:cNvCxnSpPr>
          <p:nvPr userDrawn="1"/>
        </p:nvCxnSpPr>
        <p:spPr>
          <a:xfrm>
            <a:off x="8593917" y="3939883"/>
            <a:ext cx="290367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0009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9927B5-CD76-4CF2-9218-21B4ABE3C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DE09AE-94B2-4BFF-BDCE-0B4930D63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7DB683-0E38-45C3-A062-8642CC4CC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3A9F833-D729-4A7C-AE1F-BAAF1214BA7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0" y="4428271"/>
            <a:ext cx="2939143" cy="46908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D914E175-8C78-40BB-9962-8A85F2F0E41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4753993"/>
            <a:ext cx="2939143" cy="46908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13F63585-E36E-41A6-95F2-CD2BE2D6559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26428" y="4428271"/>
            <a:ext cx="2939143" cy="46908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10FF23F7-3892-471E-AFA1-0D8BE8F43FB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626428" y="4753993"/>
            <a:ext cx="2939143" cy="46908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24D6B59F-6577-4B1E-B7F8-134B42084EF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414657" y="4428271"/>
            <a:ext cx="2939143" cy="46908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39A963ED-FD03-4AAC-B023-59B209A5EB8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414657" y="4753993"/>
            <a:ext cx="2939143" cy="46908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23ED9778-7DC1-4EFA-92B5-2B9F0740F5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89604" y="724868"/>
            <a:ext cx="6212793" cy="639955"/>
          </a:xfrm>
          <a:prstGeom prst="rect">
            <a:avLst/>
          </a:prstGeom>
        </p:spPr>
        <p:txBody>
          <a:bodyPr rtlCol="0"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F1777D6D-27DD-4DA3-8C4C-B8F9BA9B189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390331" y="2383034"/>
            <a:ext cx="1837944" cy="1837944"/>
          </a:xfrm>
          <a:prstGeom prst="ellipse">
            <a:avLst/>
          </a:prstGeom>
          <a:solidFill>
            <a:schemeClr val="accent6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0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£3b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B99795F1-D282-42EE-BFEC-2F47E8BE5D3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178559" y="2383034"/>
            <a:ext cx="1837944" cy="1837944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0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£2b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E7EDCD32-FC44-473D-A0D4-F71DAF57286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966788" y="2383034"/>
            <a:ext cx="1837944" cy="1837944"/>
          </a:xfrm>
          <a:prstGeom prst="ellipse">
            <a:avLst/>
          </a:prstGeom>
          <a:solidFill>
            <a:schemeClr val="accent4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0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£1b</a:t>
            </a:r>
          </a:p>
        </p:txBody>
      </p:sp>
    </p:spTree>
    <p:extLst>
      <p:ext uri="{BB962C8B-B14F-4D97-AF65-F5344CB8AC3E}">
        <p14:creationId xmlns:p14="http://schemas.microsoft.com/office/powerpoint/2010/main" val="865040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9332B195-6B28-453B-8483-E18845F548F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4281" y="0"/>
            <a:ext cx="12196282" cy="2442916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70B36DB2-10C9-40E1-A939-F9F3E99AA97E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-316523" y="104279"/>
            <a:ext cx="12508523" cy="2679238"/>
          </a:xfrm>
          <a:prstGeom prst="rect">
            <a:avLst/>
          </a:prstGeom>
        </p:spPr>
        <p:txBody>
          <a:bodyPr rtlCol="0"/>
          <a:lstStyle>
            <a:lvl1pPr marL="0" indent="0" algn="r">
              <a:lnSpc>
                <a:spcPct val="4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20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rtl="0"/>
            <a:r>
              <a:rPr lang="en-GB" noProof="0"/>
              <a:t>Comp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034CA5-4FBD-4728-A5D5-B55A51F3EC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B12970-8175-4B63-9ABC-FF21E5FB0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E5FFB0-6DFB-4547-AB5E-A22910F47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B15B0B7-1296-4FBF-8D28-A0D28217636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19728" y="2679238"/>
            <a:ext cx="4386945" cy="545148"/>
          </a:xfrm>
          <a:prstGeom prst="rect">
            <a:avLst/>
          </a:prstGeom>
        </p:spPr>
        <p:txBody>
          <a:bodyPr rtlCol="0" anchor="b"/>
          <a:lstStyle>
            <a:lvl1pPr algn="l">
              <a:defRPr sz="22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41958F62-D93E-4433-9FC8-4CFA9792BDB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19728" y="4085594"/>
            <a:ext cx="4953000" cy="2046251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3D482AA-5393-4260-A25C-77242CC3984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9728" y="3706090"/>
            <a:ext cx="4953000" cy="426393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57434F13-1C2F-416A-A9F8-479D11410BE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400800" y="4085594"/>
            <a:ext cx="4953000" cy="2046251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FC8B7634-CFB8-480E-9065-D580A18013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400800" y="3706090"/>
            <a:ext cx="4953000" cy="426393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997104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v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33EF2-C2C4-4062-9D92-0FB277293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63FBE5-A165-4D71-A770-FE4E13B1A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91C94-93DA-4850-9EE8-968DAF8900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C9C019F9-A0CC-42FD-9A58-9A76FBC6474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236499" y="1425477"/>
            <a:ext cx="1706965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2F0A1D53-A949-49E7-820F-D18CEC7EA78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36499" y="5294320"/>
            <a:ext cx="1706965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FC5403F6-AE51-438F-AF93-56FA7D2A567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440311" y="3354359"/>
            <a:ext cx="1380681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0494832D-1AEB-4A7B-8BC3-8AC645057F5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743347" y="2194947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9DED817B-58D3-4713-A66F-2E4CF578D5E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179839" y="4307664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D1FE5CBC-B2B8-45FE-986C-504C397B9E1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42362" y="4439394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CE71774F-D73F-4B7F-9152-95EC3F36DDA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398712" y="4008089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1154305F-5D9B-4B4A-9F2B-6FBECE7371A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543692" y="3354359"/>
            <a:ext cx="1209143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C5FED44-231C-4E53-B41C-81293135ACB1}"/>
              </a:ext>
            </a:extLst>
          </p:cNvPr>
          <p:cNvCxnSpPr>
            <a:cxnSpLocks/>
          </p:cNvCxnSpPr>
          <p:nvPr userDrawn="1"/>
        </p:nvCxnSpPr>
        <p:spPr>
          <a:xfrm>
            <a:off x="4756662" y="3600372"/>
            <a:ext cx="4683649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2105B5D-04B2-4415-A88E-6BE695BAD6D0}"/>
              </a:ext>
            </a:extLst>
          </p:cNvPr>
          <p:cNvCxnSpPr>
            <a:cxnSpLocks/>
          </p:cNvCxnSpPr>
          <p:nvPr userDrawn="1"/>
        </p:nvCxnSpPr>
        <p:spPr>
          <a:xfrm flipV="1">
            <a:off x="7089982" y="1917502"/>
            <a:ext cx="4678" cy="3376818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8F362A87-DBB9-4FFD-9F42-9D6D5AD35E9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752879" y="1954712"/>
            <a:ext cx="1706965" cy="104857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B6713B5A-6FE2-4827-A18D-2F81B40F069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859355" y="4708093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2B665ABC-CB0A-4595-8165-3205CED4DCF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2040" y="722218"/>
            <a:ext cx="4386945" cy="639955"/>
          </a:xfrm>
          <a:prstGeom prst="rect">
            <a:avLst/>
          </a:prstGeom>
        </p:spPr>
        <p:txBody>
          <a:bodyPr rtlCol="0" anchor="ctr"/>
          <a:lstStyle>
            <a:lvl1pPr algn="l">
              <a:defRPr sz="22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947698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 Strateg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09839D-FDC1-4EDF-9E51-F73351ABB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0B182A-200F-405E-B287-2F7A7F928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E8CEAE-624C-4615-8252-893F3A04C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8AE4140-1E60-4ABF-8C5B-6AA24916870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89603" y="727515"/>
            <a:ext cx="6212793" cy="639955"/>
          </a:xfrm>
          <a:prstGeom prst="rect">
            <a:avLst/>
          </a:prstGeom>
        </p:spPr>
        <p:txBody>
          <a:bodyPr rtlCol="0" anchor="ctr"/>
          <a:lstStyle>
            <a:lvl1pPr algn="ctr">
              <a:defRPr sz="22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562056E9-39CD-4DAA-AF46-D107C168073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780446" y="4192395"/>
            <a:ext cx="2431015" cy="114894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39F4B0E4-0A8E-4F79-B6E9-9015E62C2CA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009724" y="4192396"/>
            <a:ext cx="2431015" cy="114894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7128A45A-DF71-4640-A1BF-8F1866D09CE6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153400" y="4192395"/>
            <a:ext cx="2431015" cy="114894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D63BCEA8-1DF2-474C-A867-36E22D2F6114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989603" y="1124727"/>
            <a:ext cx="6212793" cy="56889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2000" cap="none" spc="100" baseline="0">
                <a:solidFill>
                  <a:schemeClr val="accent1"/>
                </a:solidFill>
                <a:latin typeface="Avenir Next LT Pro" panose="020B0504020202020204" pitchFamily="34" charset="0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6F23D9F0-2D86-4938-96EE-A32A42E6DBF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206278" y="2482446"/>
            <a:ext cx="1581912" cy="1581912"/>
          </a:xfrm>
          <a:prstGeom prst="ellipse">
            <a:avLst/>
          </a:prstGeom>
          <a:solidFill>
            <a:schemeClr val="accent6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154C8C8A-D882-4AB4-BD1F-8D2E1EF0A81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426320" y="2482446"/>
            <a:ext cx="1581912" cy="1581912"/>
          </a:xfrm>
          <a:prstGeom prst="ellipse">
            <a:avLst/>
          </a:prstGeom>
          <a:solidFill>
            <a:schemeClr val="accent4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48F571DC-88C7-42E3-8699-F9C41BE828F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569996" y="2482446"/>
            <a:ext cx="1581912" cy="15819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</p:spTree>
    <p:extLst>
      <p:ext uri="{BB962C8B-B14F-4D97-AF65-F5344CB8AC3E}">
        <p14:creationId xmlns:p14="http://schemas.microsoft.com/office/powerpoint/2010/main" val="4852224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acti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F48AB2-7C16-4B56-A53A-93B714BC1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BB994E-24A9-40A8-93EB-5515D89EE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F8D0D-83A0-4570-97D9-255518FCE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9591A4D-603C-42D9-AA8F-07BD22871E5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160939" y="725448"/>
            <a:ext cx="5870122" cy="639955"/>
          </a:xfrm>
          <a:prstGeom prst="rect">
            <a:avLst/>
          </a:prstGeom>
        </p:spPr>
        <p:txBody>
          <a:bodyPr rtlCol="0"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FB9A868-1432-40BF-A3DF-CB2F9542988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274141" y="2326023"/>
            <a:ext cx="4998576" cy="448769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6772DEF8-21EE-47DD-AE5F-1EC03FDCF7D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10838" y="2326023"/>
            <a:ext cx="5007023" cy="448769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BC31E94F-1411-4EA2-8AB2-A76E9A578372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160940" y="1113029"/>
            <a:ext cx="5870121" cy="56889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2000" cap="none" spc="100" baseline="0">
                <a:solidFill>
                  <a:schemeClr val="bg1"/>
                </a:solidFill>
                <a:latin typeface="Avenir Next LT Pro" panose="020B0504020202020204" pitchFamily="34" charset="0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AF0062E6-1EBE-4CBF-B0D1-4737DBF54008}"/>
              </a:ext>
            </a:extLst>
          </p:cNvPr>
          <p:cNvSpPr>
            <a:spLocks noGrp="1"/>
          </p:cNvSpPr>
          <p:nvPr>
            <p:ph sz="quarter" idx="36"/>
          </p:nvPr>
        </p:nvSpPr>
        <p:spPr>
          <a:xfrm>
            <a:off x="906949" y="2925763"/>
            <a:ext cx="5010912" cy="2651760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  <a:lvl2pPr>
              <a:defRPr>
                <a:solidFill>
                  <a:schemeClr val="bg1">
                    <a:lumMod val="95000"/>
                  </a:schemeClr>
                </a:solidFill>
              </a:defRPr>
            </a:lvl2pPr>
            <a:lvl3pPr>
              <a:defRPr>
                <a:solidFill>
                  <a:schemeClr val="bg1">
                    <a:lumMod val="95000"/>
                  </a:schemeClr>
                </a:solidFill>
              </a:defRPr>
            </a:lvl3pPr>
            <a:lvl4pPr>
              <a:defRPr>
                <a:solidFill>
                  <a:schemeClr val="bg1">
                    <a:lumMod val="95000"/>
                  </a:schemeClr>
                </a:solidFill>
              </a:defRPr>
            </a:lvl4pPr>
            <a:lvl5pPr>
              <a:defRPr>
                <a:solidFill>
                  <a:schemeClr val="bg1">
                    <a:lumMod val="95000"/>
                  </a:schemeClr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0" name="Content Placeholder 14">
            <a:extLst>
              <a:ext uri="{FF2B5EF4-FFF2-40B4-BE49-F238E27FC236}">
                <a16:creationId xmlns:a16="http://schemas.microsoft.com/office/drawing/2014/main" id="{0E683F27-7485-420D-A15D-93A48B8CFD27}"/>
              </a:ext>
            </a:extLst>
          </p:cNvPr>
          <p:cNvSpPr>
            <a:spLocks noGrp="1"/>
          </p:cNvSpPr>
          <p:nvPr>
            <p:ph sz="quarter" idx="37"/>
          </p:nvPr>
        </p:nvSpPr>
        <p:spPr>
          <a:xfrm>
            <a:off x="6261805" y="2874716"/>
            <a:ext cx="5010912" cy="2651760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  <a:lvl2pPr>
              <a:defRPr>
                <a:solidFill>
                  <a:schemeClr val="bg1">
                    <a:lumMod val="95000"/>
                  </a:schemeClr>
                </a:solidFill>
              </a:defRPr>
            </a:lvl2pPr>
            <a:lvl3pPr>
              <a:defRPr>
                <a:solidFill>
                  <a:schemeClr val="bg1">
                    <a:lumMod val="95000"/>
                  </a:schemeClr>
                </a:solidFill>
              </a:defRPr>
            </a:lvl3pPr>
            <a:lvl4pPr>
              <a:defRPr>
                <a:solidFill>
                  <a:schemeClr val="bg1">
                    <a:lumMod val="95000"/>
                  </a:schemeClr>
                </a:solidFill>
              </a:defRPr>
            </a:lvl4pPr>
            <a:lvl5pPr>
              <a:defRPr>
                <a:solidFill>
                  <a:schemeClr val="bg1">
                    <a:lumMod val="95000"/>
                  </a:schemeClr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53759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Year Action Pl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F6C305-4C96-4875-9AEF-C88E3E62D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FFF3E7-19BF-4E1B-86A9-BB3CBD897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CD6203-1BDD-481A-8B5A-0CE7676C81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6458F71-90A6-4816-BD12-E5F24297EB5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2040" y="724868"/>
            <a:ext cx="4386945" cy="639955"/>
          </a:xfrm>
          <a:prstGeom prst="rect">
            <a:avLst/>
          </a:prstGeom>
        </p:spPr>
        <p:txBody>
          <a:bodyPr rtlCol="0" anchor="ctr"/>
          <a:lstStyle>
            <a:lvl1pPr algn="l">
              <a:defRPr sz="22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65C6C0E-E988-4670-AC4F-46DF25AB1AA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12346" y="302793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D08F3328-96B5-4F00-9D88-C2B1CFB100B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501761" y="302793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AF2A90E7-217C-439F-A3C7-41589A223FB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30365" y="3027930"/>
            <a:ext cx="615309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8553117D-AEE8-4CDA-9B76-4465B03947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80591" y="302793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D768892F-3B07-49B8-B76F-DA245223D26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10807" y="3027930"/>
            <a:ext cx="61531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5C805EDD-6FC0-466B-B5E2-AA7150A8583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59421" y="302793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9D2E9DFD-B289-41E0-A706-0DF99250C3A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8836" y="302793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29CFE769-E334-4852-98D4-D2686E7A177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177978" y="3027930"/>
            <a:ext cx="61531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656E6239-48C4-41A4-9AA4-44A85F3A09DD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27666" y="302793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677AF2E7-6E1A-4486-9E9C-831E8AA4E31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817081" y="302793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54CB8F8F-95F4-4C90-B6B0-E05E3FD39060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546420" y="3027930"/>
            <a:ext cx="61531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D4D4CBEB-ED3F-458B-89D4-BF7B87EEA701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95907" y="302793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7D178BD8-37BB-4369-9089-458E4AFC029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712346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EB35E26F-6E4D-49E5-8B52-C3DFC5DAED9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501761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57091E21-E4FD-4EFC-A957-BC31C0E5E06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30365" y="4871997"/>
            <a:ext cx="615309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93BD433F-C233-4D3A-A836-157F6D8E7877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80591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A047DD8B-C64B-4EEF-A394-1EF5D78C919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10807" y="4871997"/>
            <a:ext cx="61531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9F7A3216-3089-45BC-B307-8D5B15FE5D0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59421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C4C055EF-54DF-4BA1-A25C-B1010981E7C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8836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46C13F5D-6794-400F-906D-2D40EEEC343B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177978" y="4871997"/>
            <a:ext cx="61531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5" name="Text Placeholder 14">
            <a:extLst>
              <a:ext uri="{FF2B5EF4-FFF2-40B4-BE49-F238E27FC236}">
                <a16:creationId xmlns:a16="http://schemas.microsoft.com/office/drawing/2014/main" id="{45714E98-02E2-48DF-9367-87F55E4FB6A8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27666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9C13007C-3478-4694-B3D7-8AE2F4C80DE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817081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0F8E2313-703C-4CF3-9F33-F2FA123ED3B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46420" y="4871997"/>
            <a:ext cx="61531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11BB185B-EE3A-4221-9885-0A23F6BB9B43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95907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ABA1EBA0-06C6-4473-9072-0B46D901EEE4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96804" y="2618463"/>
            <a:ext cx="1021001" cy="50172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E3E7422E-C8DE-4304-BC2C-D7A9200338B2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96804" y="4449901"/>
            <a:ext cx="1021001" cy="50172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E5B67A4A-03EA-4C59-B052-C3AC86249195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2029367" y="2058310"/>
            <a:ext cx="1440088" cy="46959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386D9727-6EAF-44BD-B5BB-FF9FB2E38F27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97612" y="2058310"/>
            <a:ext cx="1440088" cy="46959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8ED3541C-CC4E-4C36-9758-9D66DDE2BA3D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44687" y="2058310"/>
            <a:ext cx="1440088" cy="46959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6" name="Text Placeholder 14">
            <a:extLst>
              <a:ext uri="{FF2B5EF4-FFF2-40B4-BE49-F238E27FC236}">
                <a16:creationId xmlns:a16="http://schemas.microsoft.com/office/drawing/2014/main" id="{5C4B9123-0034-44EB-AE51-BE0E95C36F9D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029367" y="4003137"/>
            <a:ext cx="1440088" cy="408780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F6EBC080-B92D-4FC1-91BB-CBB73125903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76442" y="4003137"/>
            <a:ext cx="1440088" cy="408780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100" baseline="0">
                <a:solidFill>
                  <a:schemeClr val="accent3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45A0B38A-6949-43DC-8059-9B50415B16B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923517" y="4003137"/>
            <a:ext cx="1440088" cy="408780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384239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216878F0-817D-4F26-8B43-746016119A3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4661647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B4271A-ED63-46FF-9282-ECA9140CB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F05D42-821E-4E1A-ACD8-5D4B39CFC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A47555-EEE6-41B1-9AA5-E70CA2B60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8D863BC-52D6-4182-94E2-EA35621A8A6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60889" y="729426"/>
            <a:ext cx="5903262" cy="635397"/>
          </a:xfrm>
          <a:prstGeom prst="rect">
            <a:avLst/>
          </a:prstGeom>
        </p:spPr>
        <p:txBody>
          <a:bodyPr rtlCol="0" anchor="ctr"/>
          <a:lstStyle>
            <a:lvl1pPr algn="l">
              <a:defRPr sz="2200" cap="all" spc="200" baseline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F792BF5-C216-472F-93C8-9E12D88E6BB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0988" y="1625600"/>
            <a:ext cx="5903912" cy="4429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  <a:lvl2pPr>
              <a:defRPr>
                <a:solidFill>
                  <a:schemeClr val="bg1">
                    <a:lumMod val="95000"/>
                  </a:schemeClr>
                </a:solidFill>
              </a:defRPr>
            </a:lvl2pPr>
            <a:lvl3pPr>
              <a:defRPr>
                <a:solidFill>
                  <a:schemeClr val="bg1">
                    <a:lumMod val="95000"/>
                  </a:schemeClr>
                </a:solidFill>
              </a:defRPr>
            </a:lvl3pPr>
            <a:lvl4pPr>
              <a:defRPr>
                <a:solidFill>
                  <a:schemeClr val="bg1">
                    <a:lumMod val="95000"/>
                  </a:schemeClr>
                </a:solidFill>
              </a:defRPr>
            </a:lvl4pPr>
            <a:lvl5pPr>
              <a:defRPr>
                <a:solidFill>
                  <a:schemeClr val="bg1">
                    <a:lumMod val="95000"/>
                  </a:schemeClr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405763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Our Team 4-Up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71C49FEB-B8EF-4D85-AF1E-FF1A08DED40F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" y="1"/>
            <a:ext cx="12192000" cy="2514600"/>
          </a:xfrm>
          <a:prstGeom prst="rect">
            <a:avLst/>
          </a:prstGeom>
        </p:spPr>
        <p:txBody>
          <a:bodyPr rtlCol="0"/>
          <a:lstStyle>
            <a:lvl1pPr marL="0" indent="0" algn="r">
              <a:lnSpc>
                <a:spcPct val="35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5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rtl="0"/>
            <a:r>
              <a:rPr lang="en-GB" noProof="0"/>
              <a:t>Team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51E4D1-453A-486C-AC10-C42024603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D6862B-8836-4F15-B05B-24B5EFFD7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F95F47-BBF4-4271-B6F5-E9C3507AD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06E153E-70D2-4FA6-AE08-1FF54089737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33903" y="1655011"/>
            <a:ext cx="6324194" cy="639955"/>
          </a:xfrm>
          <a:prstGeom prst="rect">
            <a:avLst/>
          </a:prstGeom>
        </p:spPr>
        <p:txBody>
          <a:bodyPr rtlCol="0"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DC04EBE4-2F20-469F-8A53-9BEC2E37822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644345" y="2757949"/>
            <a:ext cx="1451493" cy="146222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4BA6AEB-B1AF-4446-A7B4-97B679BC930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204655" y="4463647"/>
            <a:ext cx="2330873" cy="442298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2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3462D3F-0728-4C38-B170-389153ED5A5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204655" y="4779469"/>
            <a:ext cx="2330873" cy="442298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3E3EC61F-D3A5-4658-8BA3-A91338AF2FAF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4133091" y="2757949"/>
            <a:ext cx="1451493" cy="146222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3" name="Picture Placeholder 9">
            <a:extLst>
              <a:ext uri="{FF2B5EF4-FFF2-40B4-BE49-F238E27FC236}">
                <a16:creationId xmlns:a16="http://schemas.microsoft.com/office/drawing/2014/main" id="{CDB9F756-6446-412A-9650-AAB15FCA3623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621836" y="2757949"/>
            <a:ext cx="1451493" cy="146222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4" name="Picture Placeholder 9">
            <a:extLst>
              <a:ext uri="{FF2B5EF4-FFF2-40B4-BE49-F238E27FC236}">
                <a16:creationId xmlns:a16="http://schemas.microsoft.com/office/drawing/2014/main" id="{382166CD-0B9A-4F3F-9C64-C140FABE85C7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9110582" y="2757949"/>
            <a:ext cx="1451493" cy="146222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40DF12CD-BCB4-467F-B7E3-499EC97EFEB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693400" y="4463647"/>
            <a:ext cx="2330874" cy="442298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2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5A467C8A-05E4-4C98-85BA-9199B1C1E1D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93400" y="4779469"/>
            <a:ext cx="2330874" cy="442298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9058072E-F9B0-4371-960E-E67B496E302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182145" y="4463647"/>
            <a:ext cx="2330875" cy="442298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2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0A657816-CBF3-4FE7-86AD-21BF42DD152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182145" y="4779469"/>
            <a:ext cx="2330875" cy="442298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886C1499-EEAF-4BF5-99C2-BE435BED3F5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670891" y="4463647"/>
            <a:ext cx="2330875" cy="442298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2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58984A54-7368-4F62-B02D-6A062366006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670891" y="4779469"/>
            <a:ext cx="2330875" cy="442298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</p:spTree>
    <p:extLst>
      <p:ext uri="{BB962C8B-B14F-4D97-AF65-F5344CB8AC3E}">
        <p14:creationId xmlns:p14="http://schemas.microsoft.com/office/powerpoint/2010/main" val="29396265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Our Team 8-Up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6F087D-92DE-4035-8192-586AF5C8FE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9928F3-1B10-463F-9157-B6A079A79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6BA99F-4B60-460A-B00E-4D0B0DDD5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5A869ECF-2DFC-48EE-97D9-84DCD25E5473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1979488" y="1979244"/>
            <a:ext cx="1097876" cy="109787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156C8A56-CD27-4C90-94A0-6C6EE02744F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485529" y="3495484"/>
            <a:ext cx="2085792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22104C50-BDDE-4917-8F64-30BB543A734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859819" y="3269516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16490CE7-7241-4A9F-9A19-0D1533BA52E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859818" y="3495484"/>
            <a:ext cx="2085793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02C7036D-56D2-4D6E-8F25-344484C61A1F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34108" y="3269684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420E5CE0-16E9-48C3-AEAE-C29C2448D78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234107" y="3495484"/>
            <a:ext cx="2085791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532463BC-AC80-43A6-8BB3-50F5A28E80BC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608394" y="3269516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4CF5287C-0936-4244-B1EE-226996FEC9A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608391" y="3495484"/>
            <a:ext cx="2085791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80E59778-6A5E-4CAE-8EB2-BBEBB43F6D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485530" y="3269516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47" name="Text Placeholder 14">
            <a:extLst>
              <a:ext uri="{FF2B5EF4-FFF2-40B4-BE49-F238E27FC236}">
                <a16:creationId xmlns:a16="http://schemas.microsoft.com/office/drawing/2014/main" id="{393D72E6-E684-4731-B139-4BA8111999D9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1485442" y="5546241"/>
            <a:ext cx="2085792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48" name="Text Placeholder 14">
            <a:extLst>
              <a:ext uri="{FF2B5EF4-FFF2-40B4-BE49-F238E27FC236}">
                <a16:creationId xmlns:a16="http://schemas.microsoft.com/office/drawing/2014/main" id="{17AF8A36-96BD-4383-BD10-0AF6C3CAA215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859819" y="5320273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49" name="Text Placeholder 14">
            <a:extLst>
              <a:ext uri="{FF2B5EF4-FFF2-40B4-BE49-F238E27FC236}">
                <a16:creationId xmlns:a16="http://schemas.microsoft.com/office/drawing/2014/main" id="{F26B5D3A-6C13-4204-9756-1BCA5AE8D12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3859730" y="5546241"/>
            <a:ext cx="2085793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50" name="Text Placeholder 14">
            <a:extLst>
              <a:ext uri="{FF2B5EF4-FFF2-40B4-BE49-F238E27FC236}">
                <a16:creationId xmlns:a16="http://schemas.microsoft.com/office/drawing/2014/main" id="{80D112F0-B8AB-4FA9-B732-BE08CD1234D5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6234108" y="5320441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4784D9A7-36A5-4F3B-AA7B-CB5E2D655945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6234063" y="5546241"/>
            <a:ext cx="2085791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D7A99E46-923F-4364-BF2F-FBB534A1064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8608394" y="5320273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506EFF4D-3C39-4F6E-A14E-EFF1C741CCCB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8608391" y="5546241"/>
            <a:ext cx="2085791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0C5A43DB-AE3F-48FC-B6D4-8879D4CDADB4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485530" y="5320273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33" name="Picture Placeholder 9">
            <a:extLst>
              <a:ext uri="{FF2B5EF4-FFF2-40B4-BE49-F238E27FC236}">
                <a16:creationId xmlns:a16="http://schemas.microsoft.com/office/drawing/2014/main" id="{BF616705-4A53-4806-B16C-BA39A5A02D23}"/>
              </a:ext>
            </a:extLst>
          </p:cNvPr>
          <p:cNvSpPr>
            <a:spLocks noGrp="1"/>
          </p:cNvSpPr>
          <p:nvPr>
            <p:ph type="pic" sz="quarter" idx="59" hasCustomPrompt="1"/>
          </p:nvPr>
        </p:nvSpPr>
        <p:spPr>
          <a:xfrm>
            <a:off x="4353776" y="1979244"/>
            <a:ext cx="1097876" cy="109787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9" name="Picture Placeholder 9">
            <a:extLst>
              <a:ext uri="{FF2B5EF4-FFF2-40B4-BE49-F238E27FC236}">
                <a16:creationId xmlns:a16="http://schemas.microsoft.com/office/drawing/2014/main" id="{12C5AB77-7FB0-4FE2-A742-FA3672277633}"/>
              </a:ext>
            </a:extLst>
          </p:cNvPr>
          <p:cNvSpPr>
            <a:spLocks noGrp="1"/>
          </p:cNvSpPr>
          <p:nvPr>
            <p:ph type="pic" sz="quarter" idx="60" hasCustomPrompt="1"/>
          </p:nvPr>
        </p:nvSpPr>
        <p:spPr>
          <a:xfrm>
            <a:off x="6728064" y="1979244"/>
            <a:ext cx="1097876" cy="109787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0" name="Picture Placeholder 9">
            <a:extLst>
              <a:ext uri="{FF2B5EF4-FFF2-40B4-BE49-F238E27FC236}">
                <a16:creationId xmlns:a16="http://schemas.microsoft.com/office/drawing/2014/main" id="{8A37ED26-A40F-40E4-9FB0-0F305BCB23F4}"/>
              </a:ext>
            </a:extLst>
          </p:cNvPr>
          <p:cNvSpPr>
            <a:spLocks noGrp="1"/>
          </p:cNvSpPr>
          <p:nvPr>
            <p:ph type="pic" sz="quarter" idx="61" hasCustomPrompt="1"/>
          </p:nvPr>
        </p:nvSpPr>
        <p:spPr>
          <a:xfrm>
            <a:off x="9102352" y="1979244"/>
            <a:ext cx="1097876" cy="109787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1" name="Picture Placeholder 9">
            <a:extLst>
              <a:ext uri="{FF2B5EF4-FFF2-40B4-BE49-F238E27FC236}">
                <a16:creationId xmlns:a16="http://schemas.microsoft.com/office/drawing/2014/main" id="{B6231166-8699-4C7F-8542-01C947970C37}"/>
              </a:ext>
            </a:extLst>
          </p:cNvPr>
          <p:cNvSpPr>
            <a:spLocks noGrp="1"/>
          </p:cNvSpPr>
          <p:nvPr>
            <p:ph type="pic" sz="quarter" idx="62" hasCustomPrompt="1"/>
          </p:nvPr>
        </p:nvSpPr>
        <p:spPr>
          <a:xfrm>
            <a:off x="1979488" y="4028080"/>
            <a:ext cx="1097876" cy="109787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2" name="Picture Placeholder 9">
            <a:extLst>
              <a:ext uri="{FF2B5EF4-FFF2-40B4-BE49-F238E27FC236}">
                <a16:creationId xmlns:a16="http://schemas.microsoft.com/office/drawing/2014/main" id="{C8BBF1DC-9382-4EDC-8A43-26FBDBA89C72}"/>
              </a:ext>
            </a:extLst>
          </p:cNvPr>
          <p:cNvSpPr>
            <a:spLocks noGrp="1"/>
          </p:cNvSpPr>
          <p:nvPr>
            <p:ph type="pic" sz="quarter" idx="63" hasCustomPrompt="1"/>
          </p:nvPr>
        </p:nvSpPr>
        <p:spPr>
          <a:xfrm>
            <a:off x="4353776" y="4028080"/>
            <a:ext cx="1097876" cy="109787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3" name="Picture Placeholder 9">
            <a:extLst>
              <a:ext uri="{FF2B5EF4-FFF2-40B4-BE49-F238E27FC236}">
                <a16:creationId xmlns:a16="http://schemas.microsoft.com/office/drawing/2014/main" id="{E1600B1D-A51F-4CD2-B131-483A6088B903}"/>
              </a:ext>
            </a:extLst>
          </p:cNvPr>
          <p:cNvSpPr>
            <a:spLocks noGrp="1"/>
          </p:cNvSpPr>
          <p:nvPr>
            <p:ph type="pic" sz="quarter" idx="64" hasCustomPrompt="1"/>
          </p:nvPr>
        </p:nvSpPr>
        <p:spPr>
          <a:xfrm>
            <a:off x="6728064" y="4028080"/>
            <a:ext cx="1097876" cy="109787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4" name="Picture Placeholder 9">
            <a:extLst>
              <a:ext uri="{FF2B5EF4-FFF2-40B4-BE49-F238E27FC236}">
                <a16:creationId xmlns:a16="http://schemas.microsoft.com/office/drawing/2014/main" id="{C6C004ED-2B06-4144-9164-96A4CDC05395}"/>
              </a:ext>
            </a:extLst>
          </p:cNvPr>
          <p:cNvSpPr>
            <a:spLocks noGrp="1"/>
          </p:cNvSpPr>
          <p:nvPr>
            <p:ph type="pic" sz="quarter" idx="65" hasCustomPrompt="1"/>
          </p:nvPr>
        </p:nvSpPr>
        <p:spPr>
          <a:xfrm>
            <a:off x="9102352" y="4028080"/>
            <a:ext cx="1097876" cy="109787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4002D7BD-981B-493B-A5A0-DA83B659315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33903" y="724868"/>
            <a:ext cx="6324194" cy="639955"/>
          </a:xfrm>
          <a:prstGeom prst="rect">
            <a:avLst/>
          </a:prstGeom>
        </p:spPr>
        <p:txBody>
          <a:bodyPr rtlCol="0"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8697476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36A6C4-760E-4DFC-9166-0346E320E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A830E9-38B9-41B2-9047-8F9003630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5897FB-ACEE-45BF-9704-D517B9B95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F61A60D-EA13-4C4C-9816-85480A2E2A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33903" y="724868"/>
            <a:ext cx="6324194" cy="639955"/>
          </a:xfrm>
          <a:prstGeom prst="rect">
            <a:avLst/>
          </a:prstGeom>
        </p:spPr>
        <p:txBody>
          <a:bodyPr rtlCol="0"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1C424B8B-6301-4675-9015-050DF1DF911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00511" y="4059648"/>
            <a:ext cx="2382386" cy="613702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cap="all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44297A50-8392-4EB9-9BF6-451C4B9977B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00511" y="4651391"/>
            <a:ext cx="2382386" cy="85793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01B3A901-BBC6-44D9-9C97-6CFD76C17CD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584039" y="4059648"/>
            <a:ext cx="2382386" cy="613702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cap="all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C60306D6-8D77-403B-B3D3-93E771A63E2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84039" y="4651391"/>
            <a:ext cx="2382386" cy="85793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156D61BA-EB24-4A41-8CAD-DF8D3ACF23F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67567" y="4059648"/>
            <a:ext cx="2382386" cy="613702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cap="all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7D92CD70-81FF-405A-B419-FCACE6F2F97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267567" y="4651391"/>
            <a:ext cx="2382386" cy="85793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1F7A98D9-A50A-41D8-BD51-327D4B647F2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951094" y="4059648"/>
            <a:ext cx="2382386" cy="613702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cap="all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CD4953C5-A270-4C37-B878-3D3E51E01A1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951094" y="4651391"/>
            <a:ext cx="2382386" cy="85793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B419FAA5-674D-4D1B-B6F0-7F6B786D9D2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285758" y="2399173"/>
            <a:ext cx="1611892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defRPr sz="2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4301E9A5-7F5A-49AF-A4F3-EA73CC55905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652814" y="2399173"/>
            <a:ext cx="1611892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80000"/>
              </a:lnSpc>
              <a:spcBef>
                <a:spcPts val="1000"/>
              </a:spcBef>
              <a:buNone/>
              <a:defRPr sz="2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44658DCD-8753-4536-A41F-2975ECE9D03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336341" y="2399173"/>
            <a:ext cx="1611892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80000"/>
              </a:lnSpc>
              <a:spcBef>
                <a:spcPts val="1000"/>
              </a:spcBef>
              <a:buNone/>
              <a:defRPr sz="2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2708ADA9-A84B-4176-A4A4-3BEEB2F71F9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969286" y="2399173"/>
            <a:ext cx="1611892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80000"/>
              </a:lnSpc>
              <a:spcBef>
                <a:spcPts val="1000"/>
              </a:spcBef>
              <a:buNone/>
              <a:defRPr sz="2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</p:spTree>
    <p:extLst>
      <p:ext uri="{BB962C8B-B14F-4D97-AF65-F5344CB8AC3E}">
        <p14:creationId xmlns:p14="http://schemas.microsoft.com/office/powerpoint/2010/main" val="9275720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9FD50E8B-97D3-485C-9645-AACC303DDF3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4281" y="-1"/>
            <a:ext cx="12196282" cy="291737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4211F90-6E18-443B-BDFF-5A72A79502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0" y="4006735"/>
            <a:ext cx="12192000" cy="2851264"/>
          </a:xfrm>
          <a:prstGeom prst="rect">
            <a:avLst/>
          </a:prstGeom>
        </p:spPr>
        <p:txBody>
          <a:bodyPr rtlCol="0"/>
          <a:lstStyle>
            <a:lvl1pPr marL="0" indent="0" algn="r">
              <a:lnSpc>
                <a:spcPct val="5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5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rtl="0"/>
            <a:r>
              <a:rPr lang="en-GB" noProof="0"/>
              <a:t>Sum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B2CC2F-A541-4A4B-985A-73901B9F1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1D1C2B-CD69-4515-87A0-866E32DCE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F4DBC1-4594-4961-A9D3-27E0113B3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15AE508-339B-4118-9121-4A160D09F2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4122721"/>
            <a:ext cx="2895600" cy="1111250"/>
          </a:xfrm>
          <a:prstGeom prst="rect">
            <a:avLst/>
          </a:prstGeom>
        </p:spPr>
        <p:txBody>
          <a:bodyPr rtlCol="0" anchor="ctr"/>
          <a:lstStyle>
            <a:lvl1pPr algn="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43A3F931-4B84-489F-8B0A-7FEF462532D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32514" y="3833158"/>
            <a:ext cx="7021287" cy="1690377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  <a:defRPr sz="1400" spc="1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42919939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61D6F08F-239E-4E92-B5E7-36638ED4657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67715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8D0F4F-65EB-4DC2-B7AD-AD23E6DBE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CF9EC8-F9C6-4CE1-91F5-A956792CBC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3156857" cy="365125"/>
          </a:xfrm>
        </p:spPr>
        <p:txBody>
          <a:bodyPr rtlCol="0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721C21-E285-4AF2-9E8D-243F4CBC2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C201BA1-98C5-4728-9204-5B3A2F7B03F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87939" y="1638359"/>
            <a:ext cx="3058885" cy="1111250"/>
          </a:xfrm>
          <a:prstGeom prst="rect">
            <a:avLst/>
          </a:prstGeom>
        </p:spPr>
        <p:txBody>
          <a:bodyPr rtlCol="0" anchor="b"/>
          <a:lstStyle>
            <a:lvl1pPr algn="l">
              <a:defRPr sz="2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75C106A2-F65A-4519-B7A6-CB7477C6846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487939" y="3135086"/>
            <a:ext cx="3058885" cy="2388450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  <a:defRPr sz="1400" spc="100" baseline="0">
                <a:solidFill>
                  <a:schemeClr val="accent6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add subtitle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2E7A08CD-CF6C-4ABF-B086-481F36611730}"/>
              </a:ext>
            </a:extLst>
          </p:cNvPr>
          <p:cNvCxnSpPr>
            <a:cxnSpLocks/>
          </p:cNvCxnSpPr>
          <p:nvPr userDrawn="1"/>
        </p:nvCxnSpPr>
        <p:spPr>
          <a:xfrm>
            <a:off x="8130026" y="0"/>
            <a:ext cx="0" cy="45720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E4AB2649-B78D-4A9D-9F1D-F447A521EEB4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00735" y="4698088"/>
            <a:ext cx="11996058" cy="2059185"/>
          </a:xfrm>
          <a:prstGeom prst="rect">
            <a:avLst/>
          </a:prstGeom>
        </p:spPr>
        <p:txBody>
          <a:bodyPr rtlCol="0"/>
          <a:lstStyle>
            <a:lvl1pPr marL="0" indent="0" algn="r">
              <a:lnSpc>
                <a:spcPct val="37000"/>
              </a:lnSpc>
              <a:spcBef>
                <a:spcPts val="0"/>
              </a:spcBef>
              <a:buNone/>
              <a:defRPr sz="50000" baseline="0">
                <a:solidFill>
                  <a:schemeClr val="accent6">
                    <a:lumMod val="10000"/>
                    <a:lumOff val="90000"/>
                    <a:alpha val="25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rtl="0"/>
            <a:r>
              <a:rPr lang="en-GB" noProof="0"/>
              <a:t>Than</a:t>
            </a:r>
          </a:p>
        </p:txBody>
      </p:sp>
    </p:spTree>
    <p:extLst>
      <p:ext uri="{BB962C8B-B14F-4D97-AF65-F5344CB8AC3E}">
        <p14:creationId xmlns:p14="http://schemas.microsoft.com/office/powerpoint/2010/main" val="2382968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4C966-5542-475A-B224-2E541D9AEB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0"/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F1E08C-E5A1-412C-88D3-C6BF9430DA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100" baseline="0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0"/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6BAFCC-DBDE-4891-B3DD-4B3754E7DD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0"/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87958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60" r:id="rId11"/>
    <p:sldLayoutId id="2147483659" r:id="rId12"/>
    <p:sldLayoutId id="2147483666" r:id="rId13"/>
    <p:sldLayoutId id="2147483667" r:id="rId14"/>
    <p:sldLayoutId id="2147483668" r:id="rId15"/>
    <p:sldLayoutId id="2147483669" r:id="rId16"/>
    <p:sldLayoutId id="2147483663" r:id="rId17"/>
    <p:sldLayoutId id="2147483665" r:id="rId18"/>
    <p:sldLayoutId id="2147483664" r:id="rId19"/>
    <p:sldLayoutId id="2147483661" r:id="rId20"/>
    <p:sldLayoutId id="2147483662" r:id="rId2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34056CF-DEDB-4079-BF11-FA4761D09B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77150" y="97971"/>
            <a:ext cx="4514850" cy="4974771"/>
          </a:xfrm>
        </p:spPr>
        <p:txBody>
          <a:bodyPr rtlCol="0"/>
          <a:lstStyle/>
          <a:p>
            <a:pPr rtl="0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Advancing Sustainability in the Hospitality Sector: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Conference Paper on Eco-Friendly Practices and Future Strategies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D79862A8-72F8-4043-A021-816AC74E87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20356" y="6128657"/>
            <a:ext cx="3284832" cy="729343"/>
          </a:xfrm>
        </p:spPr>
        <p:txBody>
          <a:bodyPr rtlCol="0"/>
          <a:lstStyle/>
          <a:p>
            <a:pPr rtl="0"/>
            <a:r>
              <a:rPr lang="en-GB" sz="2800" dirty="0"/>
              <a:t>Wajahat Ali</a:t>
            </a:r>
            <a:r>
              <a:rPr lang="en-GB" dirty="0"/>
              <a:t>​​</a:t>
            </a:r>
          </a:p>
        </p:txBody>
      </p:sp>
      <p:pic>
        <p:nvPicPr>
          <p:cNvPr id="19" name="Picture Placeholder 18" descr="A half booth, table, and chair at a restaurant">
            <a:extLst>
              <a:ext uri="{FF2B5EF4-FFF2-40B4-BE49-F238E27FC236}">
                <a16:creationId xmlns:a16="http://schemas.microsoft.com/office/drawing/2014/main" id="{43474057-1F43-4A8C-A00F-A151DC1D107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7677150" cy="6858000"/>
          </a:xfrm>
        </p:spPr>
      </p:pic>
    </p:spTree>
    <p:extLst>
      <p:ext uri="{BB962C8B-B14F-4D97-AF65-F5344CB8AC3E}">
        <p14:creationId xmlns:p14="http://schemas.microsoft.com/office/powerpoint/2010/main" val="28357734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9B7C68D5-425C-4465-842E-6EC3B305DF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6328" y="-167268"/>
            <a:ext cx="3684814" cy="739561"/>
          </a:xfrm>
        </p:spPr>
        <p:txBody>
          <a:bodyPr rtlCol="0"/>
          <a:lstStyle/>
          <a:p>
            <a:pPr rtl="0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Overview: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19B032-9B39-4E33-A8E4-7843247F4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4F6357DA-28E9-40D3-918C-4D14E8263D81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036EC9FB-4A85-118D-9614-5305214EE74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626328" y="904537"/>
            <a:ext cx="11565672" cy="5539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800" b="1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Contemporary Theme</a:t>
            </a:r>
            <a:r>
              <a:rPr kumimoji="0" lang="en-US" altLang="en-US" sz="2800" b="0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Sustainability in </a:t>
            </a:r>
            <a:r>
              <a:rPr lang="en-US" altLang="en-US" sz="2800" dirty="0">
                <a:solidFill>
                  <a:schemeClr val="bg1"/>
                </a:solidFill>
                <a:latin typeface="Arial" panose="020B0604020202020204" pitchFamily="34" charset="0"/>
              </a:rPr>
              <a:t>T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he Hospitality</a:t>
            </a:r>
          </a:p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Importance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Addressing environmental challenges is critical to meet consumer demand and regulatory requirements (Alberton et al., 2020).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800" b="1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Sector Context</a:t>
            </a:r>
            <a:r>
              <a:rPr kumimoji="0" lang="en-US" altLang="en-US" sz="2800" b="0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</a:t>
            </a:r>
          </a:p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Hotels are under pressure to reduce environmental impact, manage resources responsibly, and stay competitive by adopting sustainable practices.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3902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FCC2A221-B199-4A29-BC00-83D349B94F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6586" y="307514"/>
            <a:ext cx="5094517" cy="649749"/>
          </a:xfrm>
        </p:spPr>
        <p:txBody>
          <a:bodyPr rtlCol="0"/>
          <a:lstStyle/>
          <a:p>
            <a:pPr rtl="0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Background and Relevance</a:t>
            </a:r>
          </a:p>
        </p:txBody>
      </p:sp>
      <p:pic>
        <p:nvPicPr>
          <p:cNvPr id="9" name="Picture Placeholder 8" descr="A person stirring a pot of food behind shelves with plates">
            <a:extLst>
              <a:ext uri="{FF2B5EF4-FFF2-40B4-BE49-F238E27FC236}">
                <a16:creationId xmlns:a16="http://schemas.microsoft.com/office/drawing/2014/main" id="{4EF477F3-5AC0-413A-B339-D306DD3A25A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038600" cy="6858000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192C76-963F-40D9-85E5-6FACCA8BA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4F6357DA-28E9-40D3-918C-4D14E8263D8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49" name="Rectangle 1">
            <a:extLst>
              <a:ext uri="{FF2B5EF4-FFF2-40B4-BE49-F238E27FC236}">
                <a16:creationId xmlns:a16="http://schemas.microsoft.com/office/drawing/2014/main" id="{37FF0D1D-56BD-9735-A908-77A32A2C74C9}"/>
              </a:ext>
            </a:extLst>
          </p:cNvPr>
          <p:cNvSpPr>
            <a:spLocks noGrp="1" noChangeArrowheads="1"/>
          </p:cNvSpPr>
          <p:nvPr>
            <p:ph type="body" sz="quarter" idx="17"/>
          </p:nvPr>
        </p:nvSpPr>
        <p:spPr bwMode="auto">
          <a:xfrm>
            <a:off x="4038600" y="957263"/>
            <a:ext cx="8153400" cy="637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Current Industry Challenge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Growing demand from consumers and regulators for eco-friendly practices, alongside rising energy and resource costs (Teixeira et al., 2020).</a:t>
            </a:r>
          </a:p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Case in Point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Major hotel brands are increasingly seeking LEED and </a:t>
            </a:r>
          </a:p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Green Key certifications to signal commitment to sustainability.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60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F04BB0-DB84-4BBE-9370-8BA7BC2C1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4F6357DA-28E9-40D3-918C-4D14E8263D8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10BCBBAB-8973-C497-9039-B89579B09209}"/>
              </a:ext>
            </a:extLst>
          </p:cNvPr>
          <p:cNvSpPr txBox="1">
            <a:spLocks/>
          </p:cNvSpPr>
          <p:nvPr/>
        </p:nvSpPr>
        <p:spPr>
          <a:xfrm>
            <a:off x="166752" y="307514"/>
            <a:ext cx="5094517" cy="649749"/>
          </a:xfrm>
          <a:prstGeom prst="rect">
            <a:avLst/>
          </a:prstGeom>
        </p:spPr>
        <p:txBody>
          <a:bodyPr rtlCol="0" anchor="ctr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200" kern="1200" cap="all" spc="20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Literature Review:</a:t>
            </a:r>
          </a:p>
        </p:txBody>
      </p:sp>
      <p:sp>
        <p:nvSpPr>
          <p:cNvPr id="43" name="Title 42">
            <a:extLst>
              <a:ext uri="{FF2B5EF4-FFF2-40B4-BE49-F238E27FC236}">
                <a16:creationId xmlns:a16="http://schemas.microsoft.com/office/drawing/2014/main" id="{C89DC043-A9E8-6CEC-20E6-88060799F8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957263"/>
            <a:ext cx="12192000" cy="5900737"/>
          </a:xfrm>
        </p:spPr>
        <p:txBody>
          <a:bodyPr/>
          <a:lstStyle/>
          <a:p>
            <a:pPr marL="342900" indent="-342900" algn="l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Key Theories and Concepts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Used to analyse PESTEL influences on sustainability.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Impact of Sustainability in Hospitality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“A holistic approach to sustainability encompasses energy efficiency, waste reduction, and responsible sourcing” (Alberton et al., 2020).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Hotels are increasingly adopting energy-saving technologies and renewable energy sources (Cvelbar &amp; Dwyer, 2013).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61677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FA666E47-001E-4F4E-B62E-8A6D933DFA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36525"/>
            <a:ext cx="8893629" cy="641841"/>
          </a:xfrm>
        </p:spPr>
        <p:txBody>
          <a:bodyPr rtlCol="0"/>
          <a:lstStyle/>
          <a:p>
            <a:pPr rtl="0">
              <a:lnSpc>
                <a:spcPct val="100000"/>
              </a:lnSpc>
            </a:pPr>
            <a:r>
              <a:rPr lang="en-GB" sz="3200" b="1" dirty="0"/>
              <a:t>PESTEL Analysis of Sustainability in Hospitality</a:t>
            </a:r>
          </a:p>
        </p:txBody>
      </p:sp>
      <p:pic>
        <p:nvPicPr>
          <p:cNvPr id="9" name="Picture Placeholder 8" descr="A close up of a stack of plates">
            <a:extLst>
              <a:ext uri="{FF2B5EF4-FFF2-40B4-BE49-F238E27FC236}">
                <a16:creationId xmlns:a16="http://schemas.microsoft.com/office/drawing/2014/main" id="{085E5B6A-0758-4158-877E-C7279ECA014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69829" y="0"/>
            <a:ext cx="3221432" cy="685800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90521C-0778-4218-AC9C-D1774B90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4F6357DA-28E9-40D3-918C-4D14E8263D8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2" name="Rectangle 2">
            <a:extLst>
              <a:ext uri="{FF2B5EF4-FFF2-40B4-BE49-F238E27FC236}">
                <a16:creationId xmlns:a16="http://schemas.microsoft.com/office/drawing/2014/main" id="{8F9A8CA8-0173-C9E4-F348-7A54A93E4A1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38100" y="778366"/>
            <a:ext cx="8893629" cy="6671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1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Political</a:t>
            </a:r>
            <a:r>
              <a:rPr kumimoji="0" lang="en-US" altLang="en-US" sz="2400" b="0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Regulations and government incentives drive eco-friendly practices (Karagiannis &amp; Andrinos, 2021).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1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Economic</a:t>
            </a:r>
            <a:r>
              <a:rPr kumimoji="0" lang="en-US" altLang="en-US" sz="2400" b="0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Sustainable practices can reduce operational costs and enhance brand reputation.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1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Social</a:t>
            </a:r>
            <a:r>
              <a:rPr kumimoji="0" lang="en-US" altLang="en-US" sz="2400" b="0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Growing customer expectations for green and responsible hospitality (Mzembe et al., 2020).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1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Technological</a:t>
            </a:r>
            <a:r>
              <a:rPr kumimoji="0" lang="en-US" altLang="en-US" sz="2400" b="0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Investment in energy management and waste reduction technology (Oxenswärdh, 2020).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1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Environmental</a:t>
            </a:r>
            <a:r>
              <a:rPr kumimoji="0" lang="en-US" altLang="en-US" sz="2400" b="0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Commitment to reducing carbon footprints and conserving resources.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1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Legal: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Compliance with environmental standards(IEA, 2021). </a:t>
            </a:r>
          </a:p>
        </p:txBody>
      </p:sp>
    </p:spTree>
    <p:extLst>
      <p:ext uri="{BB962C8B-B14F-4D97-AF65-F5344CB8AC3E}">
        <p14:creationId xmlns:p14="http://schemas.microsoft.com/office/powerpoint/2010/main" val="2322951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FF19EF74-69FF-4593-903B-F4018E21C4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268826"/>
            <a:ext cx="12192000" cy="639955"/>
          </a:xfrm>
        </p:spPr>
        <p:txBody>
          <a:bodyPr rtlCol="0"/>
          <a:lstStyle/>
          <a:p>
            <a:pPr algn="l" rtl="0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Industry Responses and Examples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F8DD117-8EC8-4825-BBB5-553DEA73496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03745" y="1016696"/>
            <a:ext cx="3579287" cy="639955"/>
          </a:xfrm>
        </p:spPr>
        <p:txBody>
          <a:bodyPr rtlCol="0"/>
          <a:lstStyle/>
          <a:p>
            <a:pPr algn="ctr" rtl="0"/>
            <a:r>
              <a:rPr lang="en-GB" sz="2600" b="1" u="sng" dirty="0">
                <a:latin typeface="Arial" panose="020B0604020202020204" pitchFamily="34" charset="0"/>
                <a:cs typeface="Arial" panose="020B0604020202020204" pitchFamily="34" charset="0"/>
              </a:rPr>
              <a:t>Hilton Group</a:t>
            </a:r>
            <a:r>
              <a:rPr lang="en-GB" sz="26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67A7CEE-BC77-4C94-86A4-09E2D3E7345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13315" y="1826266"/>
            <a:ext cx="3206963" cy="2024758"/>
          </a:xfrm>
        </p:spPr>
        <p:txBody>
          <a:bodyPr rtlCol="0"/>
          <a:lstStyle/>
          <a:p>
            <a:pPr algn="l" rtl="0"/>
            <a:r>
              <a:rPr lang="en-GB" sz="2200" dirty="0"/>
              <a:t>​Emphasizes eco-certifications, showing a strong commitment to sustainability.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33D7A057-56FC-4C14-AFD4-64D99F826AE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223278" y="4076963"/>
            <a:ext cx="11362402" cy="2116035"/>
          </a:xfrm>
        </p:spPr>
        <p:txBody>
          <a:bodyPr rtlCol="0"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1" u="sng" dirty="0"/>
              <a:t>Evaluation</a:t>
            </a:r>
            <a:r>
              <a:rPr lang="en-GB" sz="2800" u="sng" dirty="0"/>
              <a:t>: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200" u="sng" dirty="0"/>
              <a:t>Strengths:</a:t>
            </a:r>
            <a:r>
              <a:rPr lang="en-GB" sz="2200" dirty="0"/>
              <a:t> Enhance brand reputation, meet regulatory standards.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200" u="sng" dirty="0"/>
              <a:t>Limitations:</a:t>
            </a:r>
            <a:r>
              <a:rPr lang="en-GB" sz="2200" dirty="0"/>
              <a:t> High initial investment, need for ongoing staff training.</a:t>
            </a:r>
          </a:p>
          <a:p>
            <a:pPr algn="l" rtl="0"/>
            <a:endParaRPr lang="en-GB" sz="2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C9F4EA-D6DA-4D7E-BE72-526E8BF90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4F6357DA-28E9-40D3-918C-4D14E8263D81}" type="slidenum">
              <a:rPr lang="en-GB" smtClean="0"/>
              <a:pPr rtl="0"/>
              <a:t>6</a:t>
            </a:fld>
            <a:endParaRPr lang="en-GB"/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32F66925-A530-1177-8E0D-4D1382398F48}"/>
              </a:ext>
            </a:extLst>
          </p:cNvPr>
          <p:cNvSpPr txBox="1">
            <a:spLocks/>
          </p:cNvSpPr>
          <p:nvPr/>
        </p:nvSpPr>
        <p:spPr>
          <a:xfrm>
            <a:off x="4298150" y="985642"/>
            <a:ext cx="3579287" cy="639955"/>
          </a:xfrm>
          <a:prstGeom prst="rect">
            <a:avLst/>
          </a:prstGeom>
        </p:spPr>
        <p:txBody>
          <a:bodyPr rtlCol="0" anchor="b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4000" kern="0" cap="all" spc="400" baseline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600" b="1" u="sng" dirty="0">
                <a:latin typeface="Arial" panose="020B0604020202020204" pitchFamily="34" charset="0"/>
                <a:cs typeface="Arial" panose="020B0604020202020204" pitchFamily="34" charset="0"/>
              </a:rPr>
              <a:t>Accor group</a:t>
            </a:r>
            <a:endParaRPr lang="en-GB" sz="26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7AD06025-ED07-EFF5-DF07-17C817293582}"/>
              </a:ext>
            </a:extLst>
          </p:cNvPr>
          <p:cNvSpPr txBox="1">
            <a:spLocks/>
          </p:cNvSpPr>
          <p:nvPr/>
        </p:nvSpPr>
        <p:spPr>
          <a:xfrm>
            <a:off x="8192555" y="926346"/>
            <a:ext cx="3579287" cy="639955"/>
          </a:xfrm>
          <a:prstGeom prst="rect">
            <a:avLst/>
          </a:prstGeom>
        </p:spPr>
        <p:txBody>
          <a:bodyPr rtlCol="0" anchor="b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4000" kern="0" cap="all" spc="400" baseline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600" b="1" u="sng" dirty="0">
                <a:latin typeface="Arial" panose="020B0604020202020204" pitchFamily="34" charset="0"/>
                <a:cs typeface="Arial" panose="020B0604020202020204" pitchFamily="34" charset="0"/>
              </a:rPr>
              <a:t>Marriott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C7BC7444-BC75-4D94-390B-CACE54A13375}"/>
              </a:ext>
            </a:extLst>
          </p:cNvPr>
          <p:cNvSpPr txBox="1">
            <a:spLocks/>
          </p:cNvSpPr>
          <p:nvPr/>
        </p:nvSpPr>
        <p:spPr>
          <a:xfrm>
            <a:off x="4597002" y="1929874"/>
            <a:ext cx="3392091" cy="2116035"/>
          </a:xfrm>
          <a:prstGeom prst="rect">
            <a:avLst/>
          </a:prstGeom>
        </p:spPr>
        <p:txBody>
          <a:bodyPr rtlCol="0" anchor="t"/>
          <a:lstStyle>
            <a:lvl1pPr marL="0" indent="0" algn="r" defTabSz="914400" rtl="0" eaLnBrk="1" latinLnBrk="0" hangingPunct="1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kern="1200" cap="none" spc="1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Implements effective strategies for reducing waste (Accor, 2022).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97B2E6B5-EBB4-EB3A-98ED-4E676506D576}"/>
              </a:ext>
            </a:extLst>
          </p:cNvPr>
          <p:cNvSpPr txBox="1">
            <a:spLocks/>
          </p:cNvSpPr>
          <p:nvPr/>
        </p:nvSpPr>
        <p:spPr>
          <a:xfrm>
            <a:off x="8564879" y="1780627"/>
            <a:ext cx="3206963" cy="2116035"/>
          </a:xfrm>
          <a:prstGeom prst="rect">
            <a:avLst/>
          </a:prstGeom>
        </p:spPr>
        <p:txBody>
          <a:bodyPr rtlCol="0" anchor="t"/>
          <a:lstStyle>
            <a:lvl1pPr marL="0" indent="0" algn="r" defTabSz="914400" rtl="0" eaLnBrk="1" latinLnBrk="0" hangingPunct="1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kern="1200" cap="none" spc="1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200" dirty="0"/>
              <a:t>​Uses data-driven energy management programs to reduce energy use and costs</a:t>
            </a:r>
          </a:p>
        </p:txBody>
      </p:sp>
    </p:spTree>
    <p:extLst>
      <p:ext uri="{BB962C8B-B14F-4D97-AF65-F5344CB8AC3E}">
        <p14:creationId xmlns:p14="http://schemas.microsoft.com/office/powerpoint/2010/main" val="6921273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00E513C5-FA88-4D91-BF05-D6D6EE4910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36396" y="3689112"/>
            <a:ext cx="11353799" cy="2125801"/>
          </a:xfrm>
        </p:spPr>
        <p:txBody>
          <a:bodyPr rtlCol="0" anchor="t"/>
          <a:lstStyle/>
          <a:p>
            <a:pPr rtl="0"/>
            <a:r>
              <a:rPr lang="en-GB" dirty="0"/>
              <a:t>Benefit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E81D65-1539-4865-BEC2-CB15EF22D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4F6357DA-28E9-40D3-918C-4D14E8263D81}" type="slidenum">
              <a:rPr lang="en-GB" smtClean="0"/>
              <a:pPr rtl="0"/>
              <a:t>7</a:t>
            </a:fld>
            <a:endParaRPr lang="en-GB"/>
          </a:p>
        </p:txBody>
      </p:sp>
      <p:sp>
        <p:nvSpPr>
          <p:cNvPr id="14" name="Title 7">
            <a:extLst>
              <a:ext uri="{FF2B5EF4-FFF2-40B4-BE49-F238E27FC236}">
                <a16:creationId xmlns:a16="http://schemas.microsoft.com/office/drawing/2014/main" id="{2120468B-C379-B6B8-FAFF-28A89D9169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268826"/>
            <a:ext cx="12192000" cy="639955"/>
          </a:xfrm>
        </p:spPr>
        <p:txBody>
          <a:bodyPr rtlCol="0"/>
          <a:lstStyle/>
          <a:p>
            <a:pPr algn="l" rtl="0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Future Policy and Management Options</a:t>
            </a:r>
          </a:p>
        </p:txBody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855CE1B3-5366-AFA9-3BCD-5B720032D99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0" y="759274"/>
            <a:ext cx="12192000" cy="637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Policy Recommendations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Renewable Energy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Investment in solar, wind, and other on-site renewable energy sources (Karagiannis &amp; Andrinos, 2021).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Waste Management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Advanced recycling and waste conversion technologies to reduce environmental impact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(Accor, 2022).</a:t>
            </a: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Management Strategies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Staff Training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Regular training to empower employees to contribute to sustainability efforts (Khan et al., 2021).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Technology Investment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IoT and data tracking for better resource management.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6300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FF3F220D-927F-4B7C-A500-DB06031480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508" y="3940631"/>
            <a:ext cx="2895600" cy="1111250"/>
          </a:xfrm>
        </p:spPr>
        <p:txBody>
          <a:bodyPr rtlCol="0"/>
          <a:lstStyle/>
          <a:p>
            <a:pPr rtl="0"/>
            <a:r>
              <a:rPr lang="en-GB" sz="2400" b="1" dirty="0"/>
              <a:t>Conclusion</a:t>
            </a:r>
          </a:p>
        </p:txBody>
      </p:sp>
      <p:pic>
        <p:nvPicPr>
          <p:cNvPr id="9" name="Picture Placeholder 8" descr="A close up of some grapes on a vine laying on a wooden surface">
            <a:extLst>
              <a:ext uri="{FF2B5EF4-FFF2-40B4-BE49-F238E27FC236}">
                <a16:creationId xmlns:a16="http://schemas.microsoft.com/office/drawing/2014/main" id="{B1FA7CA3-31C3-4909-8F30-8FFC7F515C5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4281" y="-1"/>
            <a:ext cx="12196282" cy="2917371"/>
          </a:xfrm>
        </p:spPr>
      </p:pic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7983614-C8F0-40F3-A0C5-5F588325A8C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0" y="4006735"/>
            <a:ext cx="12192000" cy="2851264"/>
          </a:xfrm>
        </p:spPr>
        <p:txBody>
          <a:bodyPr rtlCol="0"/>
          <a:lstStyle/>
          <a:p>
            <a:pPr rtl="0"/>
            <a:r>
              <a:rPr lang="en-GB" sz="1000" dirty="0"/>
              <a:t>Sum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6037A493-2155-4C68-89F5-005884779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141108" y="3135878"/>
            <a:ext cx="0" cy="3629932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B445F3-9517-4EFE-9147-CEE3B0EB6E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4F6357DA-28E9-40D3-918C-4D14E8263D81}" type="slidenum">
              <a:rPr lang="en-GB" smtClean="0"/>
              <a:pPr rtl="0"/>
              <a:t>8</a:t>
            </a:fld>
            <a:endParaRPr lang="en-GB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3A982A81-A7D3-B35B-1083-20AD0C7A9A6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3141108" y="3096636"/>
            <a:ext cx="9088992" cy="3347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Sustainability is essential for the hospitality industry to meet environmental standards, reduce costs, and align with consumer expectations.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Through proactive policies, technology, and partnerships, hotels can lead the way in sustainable practices that benefit both the environment and business operations. </a:t>
            </a:r>
          </a:p>
        </p:txBody>
      </p:sp>
    </p:spTree>
    <p:extLst>
      <p:ext uri="{BB962C8B-B14F-4D97-AF65-F5344CB8AC3E}">
        <p14:creationId xmlns:p14="http://schemas.microsoft.com/office/powerpoint/2010/main" val="21022749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D284643B-288B-4193-AFF3-324BA95A77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87939" y="1638359"/>
            <a:ext cx="3058885" cy="1111250"/>
          </a:xfrm>
        </p:spPr>
        <p:txBody>
          <a:bodyPr rtlCol="0"/>
          <a:lstStyle/>
          <a:p>
            <a:pPr rtl="0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  <p:sp>
        <p:nvSpPr>
          <p:cNvPr id="17" name="Subtitle 16">
            <a:extLst>
              <a:ext uri="{FF2B5EF4-FFF2-40B4-BE49-F238E27FC236}">
                <a16:creationId xmlns:a16="http://schemas.microsoft.com/office/drawing/2014/main" id="{AEAA1571-277D-4DF6-83F9-1438CBE64F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87939" y="3135086"/>
            <a:ext cx="3058885" cy="2388450"/>
          </a:xfrm>
        </p:spPr>
        <p:txBody>
          <a:bodyPr rtlCol="0"/>
          <a:lstStyle/>
          <a:p>
            <a:pPr rtl="0"/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Wajahat Ali</a:t>
            </a:r>
          </a:p>
        </p:txBody>
      </p:sp>
      <p:pic>
        <p:nvPicPr>
          <p:cNvPr id="8" name="Picture Placeholder 7" descr="A close up of vegetables">
            <a:extLst>
              <a:ext uri="{FF2B5EF4-FFF2-40B4-BE49-F238E27FC236}">
                <a16:creationId xmlns:a16="http://schemas.microsoft.com/office/drawing/2014/main" id="{553FC3EB-D4C2-4C52-9AAB-3A4530ED79A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7677150" cy="6858000"/>
          </a:xfrm>
        </p:spPr>
      </p:pic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FB5E91BB-582C-4004-94F2-5E1501D33E1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00735" y="4698088"/>
            <a:ext cx="11996058" cy="2059185"/>
          </a:xfrm>
        </p:spPr>
        <p:txBody>
          <a:bodyPr rtlCol="0"/>
          <a:lstStyle/>
          <a:p>
            <a:pPr rtl="0"/>
            <a:r>
              <a:rPr lang="en-GB" dirty="0"/>
              <a:t>Than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D1294D-3F13-4F4B-8004-41165CEA9B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8/03/20XX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CBFDB8-719B-42E9-9967-BDF0B7AFF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3156857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5E6C65-AC3A-49C1-A182-26B5AA40C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4F6357DA-28E9-40D3-918C-4D14E8263D81}" type="slidenum">
              <a:rPr lang="en-GB" smtClean="0"/>
              <a:pPr rtl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4573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95CA1E60-4DBF-4E5A-B74D-DB53E13DE9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6774" y="181672"/>
            <a:ext cx="6212793" cy="639955"/>
          </a:xfrm>
        </p:spPr>
        <p:txBody>
          <a:bodyPr rtlCol="0"/>
          <a:lstStyle/>
          <a:p>
            <a:pPr algn="l" rtl="0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DD3F51C1-D1E0-48F8-B657-763BE6031D6E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0" y="821627"/>
            <a:ext cx="12192000" cy="6036373"/>
          </a:xfrm>
        </p:spPr>
        <p:txBody>
          <a:bodyPr rtlCol="0"/>
          <a:lstStyle/>
          <a:p>
            <a:pPr marL="342900" indent="-342900" algn="l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Accor. (2022).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 Report 2022: Planet 21 – Acting Here.</a:t>
            </a:r>
          </a:p>
          <a:p>
            <a:pPr marL="342900" indent="-342900" algn="l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Alberton, A.,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Kieling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 P., Lyra, F. R., Hoffmann, E. M., Lopez, M. P. V., &amp; Stefano, S. R. (2020).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Competencies for sustainability in hotels: Insights from Brazil.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Employee Relations: The International Journal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1–21.</a:t>
            </a:r>
          </a:p>
          <a:p>
            <a:pPr marL="342900" indent="-342900" algn="l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Cvelbar, L. K., &amp; Dwyer, L. (2013).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An importance–performance analysis of sustainability factors for long-term strategy planning in Slovenian hotels.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Sustainable Tourism, 21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(3), 487–504.</a:t>
            </a: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Hilton Worldwide. (2022).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Corporate Responsibility Report 2022: Travel with Purpose.</a:t>
            </a:r>
          </a:p>
          <a:p>
            <a:pPr marL="342900" indent="-342900" algn="l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International Energy Agency (IEA). (2021).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Renewable Energy Market Update: Outlook for 2021 and 2022.</a:t>
            </a:r>
          </a:p>
          <a:p>
            <a:pPr marL="342900" indent="-342900" algn="l">
              <a:buAutoNum type="arabicPeriod"/>
            </a:pP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Karagiannis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D., 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Andrinos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M. (2021).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role of sustainable restaurant practices in city branding: The case of Athens.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 13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(4), 2271.</a:t>
            </a:r>
          </a:p>
          <a:p>
            <a:pPr marL="342900" indent="-342900" algn="l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Marriott International. (2022).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2021 Sustainability Report.</a:t>
            </a:r>
          </a:p>
          <a:p>
            <a:pPr marL="342900" indent="-342900" algn="l">
              <a:buAutoNum type="arabicPeriod"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Mzembe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 N.,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Lindgreen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Idemudia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U., 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Melissen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F. (2020).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 club perspective of sustainability certification schemes in the tourism and hospitality industry.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Sustainable Tourism, 28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(9), 1332–1350.</a:t>
            </a:r>
          </a:p>
          <a:p>
            <a:pPr marL="342900" indent="-342900" algn="l">
              <a:buAutoNum type="arabicPeriod"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Oxenswärdh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 (2020a).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 practice at hotels on the Island of Gotland in Sweden–an exploratory study.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Tourism, Hospitality and Recreation, 10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(3), 203–212.</a:t>
            </a:r>
          </a:p>
          <a:p>
            <a:pPr marL="342900" indent="-342900" algn="l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Teixeira, R. A.,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Korres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 M. N., Borges, R. M., Rabello, L. L., Ribeiro, I. C., 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Bringhenti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J. R. (2020).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Sustainable practices for the organic waste management generated in an educational institution restaurant.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Universities as living labs for sustainable development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(pp. 803–820). Springer.</a:t>
            </a: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AutoNum type="arabicPeriod"/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 rtl="0"/>
            <a:r>
              <a:rPr lang="en-GB" sz="2000" dirty="0"/>
              <a:t>​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7203EB-37A0-4C77-AD21-AD529D4A6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4F6357DA-28E9-40D3-918C-4D14E8263D81}" type="slidenum">
              <a:rPr lang="en-GB" smtClean="0"/>
              <a:pPr rtl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9810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1">
      <a:dk1>
        <a:sysClr val="windowText" lastClr="000000"/>
      </a:dk1>
      <a:lt1>
        <a:sysClr val="window" lastClr="FFFFFF"/>
      </a:lt1>
      <a:dk2>
        <a:srgbClr val="E3C375"/>
      </a:dk2>
      <a:lt2>
        <a:srgbClr val="E7E6E6"/>
      </a:lt2>
      <a:accent1>
        <a:srgbClr val="485441"/>
      </a:accent1>
      <a:accent2>
        <a:srgbClr val="EBFFE4"/>
      </a:accent2>
      <a:accent3>
        <a:srgbClr val="AAC59E"/>
      </a:accent3>
      <a:accent4>
        <a:srgbClr val="7C4B79"/>
      </a:accent4>
      <a:accent5>
        <a:srgbClr val="C59EC3"/>
      </a:accent5>
      <a:accent6>
        <a:srgbClr val="302030"/>
      </a:accent6>
      <a:hlink>
        <a:srgbClr val="0563C1"/>
      </a:hlink>
      <a:folHlink>
        <a:srgbClr val="954F72"/>
      </a:folHlink>
    </a:clrScheme>
    <a:fontScheme name="Custom 74">
      <a:majorFont>
        <a:latin typeface="Avenir Next LT Pro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391987_TF16411246_Win32" id="{A219D62D-17B3-420B-9942-AACD173B22BA}" vid="{439CC002-03F0-4214-AFCA-AA71D6C864D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416BC72-0158-4AB8-9F35-F365C88D29D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8CF18AE-D61A-46A3-9130-AB96E8088727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509A09C-A249-4D30-8888-26F183AD87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Restaurant pitch deck</Template>
  <TotalTime>392</TotalTime>
  <Words>862</Words>
  <Application>Microsoft Office PowerPoint</Application>
  <PresentationFormat>Widescreen</PresentationFormat>
  <Paragraphs>81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Avenir Next LT Pro</vt:lpstr>
      <vt:lpstr>Calibri</vt:lpstr>
      <vt:lpstr>Courier New</vt:lpstr>
      <vt:lpstr>Kunstler Script</vt:lpstr>
      <vt:lpstr>Times New Roman</vt:lpstr>
      <vt:lpstr>Wingdings</vt:lpstr>
      <vt:lpstr>Office Theme</vt:lpstr>
      <vt:lpstr>Advancing Sustainability in the Hospitality Sector:   A Conference Paper on Eco-Friendly Practices and Future Strategies </vt:lpstr>
      <vt:lpstr>Overview:</vt:lpstr>
      <vt:lpstr>Background and Relevance</vt:lpstr>
      <vt:lpstr>Key Theories and Concepts: PESTEL Analysis: Used to analyse PESTEL influences on sustainability. Impact of Sustainability in Hospitality: “A holistic approach to sustainability encompasses energy efficiency, waste reduction, and responsible sourcing” (Alberton et al., 2020). Hotels are increasingly adopting energy-saving technologies and renewable energy sources (Cvelbar &amp; Dwyer, 2013). </vt:lpstr>
      <vt:lpstr>PESTEL Analysis of Sustainability in Hospitality</vt:lpstr>
      <vt:lpstr>Industry Responses and Examples</vt:lpstr>
      <vt:lpstr>Future Policy and Management Options</vt:lpstr>
      <vt:lpstr>Conclusion</vt:lpstr>
      <vt:lpstr>Thank You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wajahat ali</dc:creator>
  <cp:lastModifiedBy>wajahat ali</cp:lastModifiedBy>
  <cp:revision>4</cp:revision>
  <dcterms:created xsi:type="dcterms:W3CDTF">2024-11-07T16:47:19Z</dcterms:created>
  <dcterms:modified xsi:type="dcterms:W3CDTF">2024-11-07T23:20:00Z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