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493" r:id="rId2"/>
    <p:sldId id="278" r:id="rId3"/>
    <p:sldId id="470" r:id="rId4"/>
    <p:sldId id="419" r:id="rId5"/>
    <p:sldId id="421" r:id="rId6"/>
    <p:sldId id="513" r:id="rId7"/>
    <p:sldId id="514" r:id="rId8"/>
    <p:sldId id="420" r:id="rId9"/>
    <p:sldId id="523" r:id="rId10"/>
    <p:sldId id="524" r:id="rId11"/>
    <p:sldId id="515" r:id="rId12"/>
    <p:sldId id="516" r:id="rId13"/>
    <p:sldId id="517" r:id="rId14"/>
    <p:sldId id="518" r:id="rId15"/>
    <p:sldId id="519" r:id="rId16"/>
    <p:sldId id="522" r:id="rId17"/>
    <p:sldId id="521" r:id="rId18"/>
    <p:sldId id="526" r:id="rId19"/>
    <p:sldId id="527" r:id="rId20"/>
    <p:sldId id="473" r:id="rId21"/>
    <p:sldId id="439" r:id="rId22"/>
    <p:sldId id="440" r:id="rId23"/>
    <p:sldId id="441" r:id="rId24"/>
    <p:sldId id="442" r:id="rId25"/>
    <p:sldId id="443" r:id="rId26"/>
    <p:sldId id="448" r:id="rId27"/>
    <p:sldId id="341" r:id="rId28"/>
    <p:sldId id="512"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246" autoAdjust="0"/>
    <p:restoredTop sz="91422" autoAdjust="0"/>
  </p:normalViewPr>
  <p:slideViewPr>
    <p:cSldViewPr>
      <p:cViewPr varScale="1">
        <p:scale>
          <a:sx n="59" d="100"/>
          <a:sy n="59" d="100"/>
        </p:scale>
        <p:origin x="79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3286818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158315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746138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4208608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956687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719656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1843813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3638115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1176361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3318594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2460514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934358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18307042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5249627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759029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5898021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2064616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37659737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23141943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4209363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5787219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400508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18/10/2024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18/10/2024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18/10/2024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18/10/2024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18/10/2024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18/10/2024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18/10/2024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7: Session 1 &amp; 2: </a:t>
            </a:r>
            <a:br>
              <a:rPr lang="en-GB" altLang="en-US" sz="2400" b="1" dirty="0"/>
            </a:br>
            <a:r>
              <a:rPr lang="en-GB" altLang="en-US" sz="2400" b="1" dirty="0"/>
              <a:t>Text Mining</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18/10/2024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36600" y="1124744"/>
            <a:ext cx="7775575" cy="4216539"/>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lgn="just">
              <a:buFont typeface="Arial" panose="020B0604020202020204" pitchFamily="34" charset="0"/>
              <a:buChar char="•"/>
            </a:pPr>
            <a:r>
              <a:rPr lang="en-US" sz="2200" dirty="0">
                <a:latin typeface="+mn-lt"/>
              </a:rPr>
              <a:t>Text mining and concepts of text mining </a:t>
            </a:r>
          </a:p>
          <a:p>
            <a:pPr marL="342900" indent="-342900" algn="just">
              <a:buFont typeface="Arial" panose="020B0604020202020204" pitchFamily="34" charset="0"/>
              <a:buChar char="•"/>
            </a:pPr>
            <a:r>
              <a:rPr lang="en-US" sz="2200" dirty="0">
                <a:latin typeface="+mn-lt"/>
              </a:rPr>
              <a:t>Text mining applications </a:t>
            </a:r>
          </a:p>
          <a:p>
            <a:pPr marL="342900" indent="-342900" algn="just">
              <a:buFont typeface="Arial" panose="020B0604020202020204" pitchFamily="34" charset="0"/>
              <a:buChar char="•"/>
            </a:pPr>
            <a:r>
              <a:rPr lang="en-US" sz="2200" dirty="0">
                <a:latin typeface="+mn-lt"/>
              </a:rPr>
              <a:t>Areas of Text mining in data mining </a:t>
            </a:r>
          </a:p>
          <a:p>
            <a:pPr marL="342900" indent="-342900" algn="just">
              <a:buFont typeface="Arial" panose="020B0604020202020204" pitchFamily="34" charset="0"/>
              <a:buChar char="•"/>
            </a:pPr>
            <a:r>
              <a:rPr lang="en-US" sz="2200" dirty="0">
                <a:latin typeface="+mn-lt"/>
              </a:rPr>
              <a:t>Text mining process</a:t>
            </a:r>
          </a:p>
          <a:p>
            <a:pPr marL="342900" indent="-342900" algn="just">
              <a:buFont typeface="Arial" panose="020B0604020202020204" pitchFamily="34" charset="0"/>
              <a:buChar char="•"/>
            </a:pPr>
            <a:r>
              <a:rPr lang="en-US" sz="2200" dirty="0">
                <a:latin typeface="+mn-lt"/>
              </a:rPr>
              <a:t>Term-Document Matrix (TDM)</a:t>
            </a:r>
          </a:p>
          <a:p>
            <a:pPr marL="342900" indent="-342900" algn="just">
              <a:buFont typeface="Arial" panose="020B0604020202020204" pitchFamily="34" charset="0"/>
              <a:buChar char="•"/>
            </a:pPr>
            <a:r>
              <a:rPr lang="en-US" sz="2200" dirty="0">
                <a:latin typeface="+mn-lt"/>
              </a:rPr>
              <a:t>Creation of TDM</a:t>
            </a:r>
          </a:p>
          <a:p>
            <a:pPr marL="342900" indent="-342900" algn="just">
              <a:buFont typeface="Arial" panose="020B0604020202020204" pitchFamily="34" charset="0"/>
              <a:buChar char="•"/>
            </a:pPr>
            <a:r>
              <a:rPr lang="en-US" sz="2200" dirty="0">
                <a:latin typeface="+mn-lt"/>
              </a:rPr>
              <a:t>Text mining vs. Data mining</a:t>
            </a:r>
          </a:p>
          <a:p>
            <a:pPr marL="342900" indent="-342900" algn="just">
              <a:buFont typeface="Arial" panose="020B0604020202020204" pitchFamily="34" charset="0"/>
              <a:buChar char="•"/>
            </a:pPr>
            <a:r>
              <a:rPr lang="en-US" sz="2200" dirty="0">
                <a:latin typeface="+mn-lt"/>
              </a:rPr>
              <a:t>Text mining Methods </a:t>
            </a:r>
          </a:p>
          <a:p>
            <a:pPr marL="342900" indent="-342900" algn="just">
              <a:buFont typeface="Arial" panose="020B0604020202020204" pitchFamily="34" charset="0"/>
              <a:buChar char="•"/>
            </a:pPr>
            <a:r>
              <a:rPr lang="en-US" sz="2200" dirty="0">
                <a:latin typeface="+mn-lt"/>
              </a:rPr>
              <a:t>Activity</a:t>
            </a:r>
          </a:p>
          <a:p>
            <a:pPr marL="342900" indent="-342900" algn="just">
              <a:buFont typeface="Arial" panose="020B0604020202020204" pitchFamily="34" charset="0"/>
              <a:buChar char="•"/>
            </a:pPr>
            <a:r>
              <a:rPr lang="en-US" sz="2200" dirty="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a:xfrm>
            <a:off x="457200" y="274638"/>
            <a:ext cx="8229600" cy="706090"/>
          </a:xfrm>
        </p:spPr>
        <p:txBody>
          <a:bodyPr/>
          <a:lstStyle/>
          <a:p>
            <a:r>
              <a:rPr lang="en-US" sz="3200" b="1" dirty="0"/>
              <a:t>What is Text mining? </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124744"/>
            <a:ext cx="8229600" cy="3312368"/>
          </a:xfrm>
        </p:spPr>
        <p:txBody>
          <a:bodyPr/>
          <a:lstStyle/>
          <a:p>
            <a:pPr algn="just"/>
            <a:r>
              <a:rPr lang="en-GB" sz="2400" dirty="0"/>
              <a:t>Text mining is the art and science of discovering knowledge, insights, and patterns from an organised collection of textual databases </a:t>
            </a:r>
          </a:p>
          <a:p>
            <a:pPr algn="just"/>
            <a:endParaRPr lang="en-GB" sz="2400" dirty="0"/>
          </a:p>
          <a:p>
            <a:pPr algn="just"/>
            <a:r>
              <a:rPr lang="en-GB" sz="2400" dirty="0"/>
              <a:t>Text mining also known as text analysis, which is the process of transforming unstructured text into structured data for easy analysis </a:t>
            </a:r>
          </a:p>
          <a:p>
            <a:pPr algn="just"/>
            <a:endParaRPr lang="en-GB" sz="2400" dirty="0"/>
          </a:p>
          <a:p>
            <a:pPr algn="just"/>
            <a:r>
              <a:rPr lang="en-GB" sz="2400" dirty="0"/>
              <a:t>Text mining uses natural language processing (NLP), allowing machines to understand the human language and process it automatically </a:t>
            </a:r>
            <a:endParaRPr lang="en-US" sz="2400" dirty="0"/>
          </a:p>
        </p:txBody>
      </p:sp>
    </p:spTree>
    <p:extLst>
      <p:ext uri="{BB962C8B-B14F-4D97-AF65-F5344CB8AC3E}">
        <p14:creationId xmlns:p14="http://schemas.microsoft.com/office/powerpoint/2010/main" val="2667743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6010"/>
          </a:xfrm>
        </p:spPr>
        <p:txBody>
          <a:bodyPr/>
          <a:lstStyle/>
          <a:p>
            <a:r>
              <a:rPr lang="en-US" sz="3200" b="1" dirty="0"/>
              <a:t>Text Mining Concepts</a:t>
            </a:r>
          </a:p>
        </p:txBody>
      </p:sp>
      <p:sp>
        <p:nvSpPr>
          <p:cNvPr id="3" name="Content Placeholder 2"/>
          <p:cNvSpPr>
            <a:spLocks noGrp="1"/>
          </p:cNvSpPr>
          <p:nvPr>
            <p:ph idx="1"/>
          </p:nvPr>
        </p:nvSpPr>
        <p:spPr>
          <a:xfrm>
            <a:off x="488978" y="860648"/>
            <a:ext cx="8229600" cy="4800600"/>
          </a:xfrm>
        </p:spPr>
        <p:txBody>
          <a:bodyPr>
            <a:normAutofit fontScale="92500" lnSpcReduction="10000"/>
          </a:bodyPr>
          <a:lstStyle/>
          <a:p>
            <a:pPr algn="just"/>
            <a:r>
              <a:rPr lang="en-US" sz="2000" dirty="0"/>
              <a:t>85-90 percent of all corporate data is in unstructured form (e.g., text) </a:t>
            </a:r>
          </a:p>
          <a:p>
            <a:pPr algn="just"/>
            <a:r>
              <a:rPr lang="en-US" sz="2000" dirty="0"/>
              <a:t>Unstructured corporate data is doubling in size every 18 months</a:t>
            </a:r>
          </a:p>
          <a:p>
            <a:pPr algn="just"/>
            <a:r>
              <a:rPr lang="en-US" sz="2000" dirty="0"/>
              <a:t>Tapping into these information sources is not an option, but a need to stay competitive</a:t>
            </a:r>
          </a:p>
          <a:p>
            <a:pPr algn="just"/>
            <a:r>
              <a:rPr lang="en-US" sz="2000" dirty="0"/>
              <a:t>Answer: text mining</a:t>
            </a:r>
          </a:p>
          <a:p>
            <a:pPr lvl="1" algn="just"/>
            <a:r>
              <a:rPr lang="en-US" sz="2000" dirty="0"/>
              <a:t>A semi-automated process of extracting knowledge from unstructured data sources</a:t>
            </a:r>
          </a:p>
          <a:p>
            <a:pPr lvl="1" algn="just"/>
            <a:r>
              <a:rPr lang="en-US" sz="2000" dirty="0"/>
              <a:t>a.k.a. text data mining or knowledge discovery in textual </a:t>
            </a:r>
            <a:r>
              <a:rPr lang="en-US" sz="2000" dirty="0">
                <a:hlinkClick r:id="rId3"/>
              </a:rPr>
              <a:t>databases</a:t>
            </a:r>
            <a:endParaRPr lang="en-US" sz="2000" dirty="0"/>
          </a:p>
          <a:p>
            <a:pPr algn="just"/>
            <a:endParaRPr lang="en-GB" sz="2000" dirty="0"/>
          </a:p>
          <a:p>
            <a:pPr algn="just"/>
            <a:r>
              <a:rPr lang="en-GB" sz="2000" dirty="0"/>
              <a:t>Text mining helps to analyse large amounts of raw data and find relevant insights. Combined with machine learning, it can create text analysis models that learn to classify or extract specific information</a:t>
            </a:r>
          </a:p>
          <a:p>
            <a:pPr marL="0" indent="0" algn="just">
              <a:buNone/>
            </a:pPr>
            <a:endParaRPr lang="en-GB" sz="2000" dirty="0"/>
          </a:p>
          <a:p>
            <a:pPr algn="just"/>
            <a:r>
              <a:rPr lang="en-GB" sz="2000" dirty="0"/>
              <a:t>Even though text mining may seem like a complicated matter, it can actually be quite simple to get started with.</a:t>
            </a:r>
          </a:p>
          <a:p>
            <a:pPr lvl="1" algn="just"/>
            <a:endParaRPr lang="en-US" sz="2000" dirty="0"/>
          </a:p>
        </p:txBody>
      </p:sp>
    </p:spTree>
    <p:extLst>
      <p:ext uri="{BB962C8B-B14F-4D97-AF65-F5344CB8AC3E}">
        <p14:creationId xmlns:p14="http://schemas.microsoft.com/office/powerpoint/2010/main" val="3991150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Text Mining Concepts</a:t>
            </a:r>
          </a:p>
        </p:txBody>
      </p:sp>
      <p:pic>
        <p:nvPicPr>
          <p:cNvPr id="5" name="Picture 4">
            <a:extLst>
              <a:ext uri="{FF2B5EF4-FFF2-40B4-BE49-F238E27FC236}">
                <a16:creationId xmlns:a16="http://schemas.microsoft.com/office/drawing/2014/main" id="{2029E9EA-7513-8D45-B684-A6E3813CCC9A}"/>
              </a:ext>
            </a:extLst>
          </p:cNvPr>
          <p:cNvPicPr>
            <a:picLocks noChangeAspect="1"/>
          </p:cNvPicPr>
          <p:nvPr/>
        </p:nvPicPr>
        <p:blipFill>
          <a:blip r:embed="rId3"/>
          <a:stretch>
            <a:fillRect/>
          </a:stretch>
        </p:blipFill>
        <p:spPr>
          <a:xfrm>
            <a:off x="4788024" y="1124744"/>
            <a:ext cx="4032448" cy="4392488"/>
          </a:xfrm>
          <a:prstGeom prst="rect">
            <a:avLst/>
          </a:prstGeom>
        </p:spPr>
      </p:pic>
      <p:sp>
        <p:nvSpPr>
          <p:cNvPr id="6" name="Rectangle 5">
            <a:extLst>
              <a:ext uri="{FF2B5EF4-FFF2-40B4-BE49-F238E27FC236}">
                <a16:creationId xmlns:a16="http://schemas.microsoft.com/office/drawing/2014/main" id="{AF470CF8-F21F-2C41-9E91-62E3A8B53A5E}"/>
              </a:ext>
            </a:extLst>
          </p:cNvPr>
          <p:cNvSpPr/>
          <p:nvPr/>
        </p:nvSpPr>
        <p:spPr>
          <a:xfrm>
            <a:off x="736601" y="1124744"/>
            <a:ext cx="4195440" cy="4524315"/>
          </a:xfrm>
          <a:prstGeom prst="rect">
            <a:avLst/>
          </a:prstGeom>
        </p:spPr>
        <p:txBody>
          <a:bodyPr wrap="square">
            <a:spAutoFit/>
          </a:bodyPr>
          <a:lstStyle/>
          <a:p>
            <a:pPr algn="just" eaLnBrk="1" hangingPunct="1">
              <a:buFont typeface="Arial" panose="020B0604020202020204" pitchFamily="34" charset="0"/>
              <a:buNone/>
              <a:defRPr/>
            </a:pPr>
            <a:r>
              <a:rPr lang="en-GB" sz="2400" dirty="0">
                <a:latin typeface="+mn-lt"/>
              </a:rPr>
              <a:t>Think about the answer “why cats sit on mats? </a:t>
            </a:r>
          </a:p>
          <a:p>
            <a:pPr algn="just" eaLnBrk="1" hangingPunct="1">
              <a:buFont typeface="Arial" panose="020B0604020202020204" pitchFamily="34" charset="0"/>
              <a:buNone/>
              <a:defRPr/>
            </a:pPr>
            <a:endParaRPr lang="en-GB" sz="2400" dirty="0">
              <a:latin typeface="+mn-lt"/>
            </a:endParaRPr>
          </a:p>
          <a:p>
            <a:pPr algn="just" eaLnBrk="1" hangingPunct="1">
              <a:buFont typeface="Arial" panose="020B0604020202020204" pitchFamily="34" charset="0"/>
              <a:buNone/>
              <a:defRPr/>
            </a:pPr>
            <a:r>
              <a:rPr lang="en-GB" sz="2400" dirty="0">
                <a:latin typeface="+mn-lt"/>
              </a:rPr>
              <a:t>It would be impossible for you to read all the millions of research articles on the topic yourself</a:t>
            </a:r>
          </a:p>
          <a:p>
            <a:pPr algn="just" eaLnBrk="1" hangingPunct="1">
              <a:buFont typeface="Arial" panose="020B0604020202020204" pitchFamily="34" charset="0"/>
              <a:buNone/>
              <a:defRPr/>
            </a:pPr>
            <a:endParaRPr lang="en-GB" sz="2400" dirty="0">
              <a:latin typeface="+mn-lt"/>
            </a:endParaRPr>
          </a:p>
          <a:p>
            <a:pPr algn="just" eaLnBrk="1" hangingPunct="1">
              <a:buFont typeface="Arial" panose="020B0604020202020204" pitchFamily="34" charset="0"/>
              <a:buNone/>
              <a:defRPr/>
            </a:pPr>
            <a:r>
              <a:rPr lang="en-GB" sz="2400" dirty="0">
                <a:latin typeface="+mn-lt"/>
              </a:rPr>
              <a:t>Here is where Text mining can help. It filters large amounts of research and extracts the relevant information you need </a:t>
            </a:r>
            <a:endParaRPr lang="en-US" sz="2200" dirty="0">
              <a:latin typeface="+mn-lt"/>
            </a:endParaRPr>
          </a:p>
        </p:txBody>
      </p:sp>
    </p:spTree>
    <p:extLst>
      <p:ext uri="{BB962C8B-B14F-4D97-AF65-F5344CB8AC3E}">
        <p14:creationId xmlns:p14="http://schemas.microsoft.com/office/powerpoint/2010/main" val="336831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Text Mining Concepts</a:t>
            </a:r>
          </a:p>
        </p:txBody>
      </p:sp>
      <p:pic>
        <p:nvPicPr>
          <p:cNvPr id="5" name="Picture 4">
            <a:extLst>
              <a:ext uri="{FF2B5EF4-FFF2-40B4-BE49-F238E27FC236}">
                <a16:creationId xmlns:a16="http://schemas.microsoft.com/office/drawing/2014/main" id="{2029E9EA-7513-8D45-B684-A6E3813CCC9A}"/>
              </a:ext>
            </a:extLst>
          </p:cNvPr>
          <p:cNvPicPr>
            <a:picLocks noChangeAspect="1"/>
          </p:cNvPicPr>
          <p:nvPr/>
        </p:nvPicPr>
        <p:blipFill>
          <a:blip r:embed="rId3"/>
          <a:stretch>
            <a:fillRect/>
          </a:stretch>
        </p:blipFill>
        <p:spPr>
          <a:xfrm>
            <a:off x="4788024" y="1124744"/>
            <a:ext cx="4032448" cy="4392488"/>
          </a:xfrm>
          <a:prstGeom prst="rect">
            <a:avLst/>
          </a:prstGeom>
        </p:spPr>
      </p:pic>
      <p:sp>
        <p:nvSpPr>
          <p:cNvPr id="6" name="Rectangle 5">
            <a:extLst>
              <a:ext uri="{FF2B5EF4-FFF2-40B4-BE49-F238E27FC236}">
                <a16:creationId xmlns:a16="http://schemas.microsoft.com/office/drawing/2014/main" id="{AF470CF8-F21F-2C41-9E91-62E3A8B53A5E}"/>
              </a:ext>
            </a:extLst>
          </p:cNvPr>
          <p:cNvSpPr/>
          <p:nvPr/>
        </p:nvSpPr>
        <p:spPr>
          <a:xfrm>
            <a:off x="457402" y="1124744"/>
            <a:ext cx="4195440" cy="4493538"/>
          </a:xfrm>
          <a:prstGeom prst="rect">
            <a:avLst/>
          </a:prstGeom>
        </p:spPr>
        <p:txBody>
          <a:bodyPr wrap="square">
            <a:spAutoFit/>
          </a:bodyPr>
          <a:lstStyle/>
          <a:p>
            <a:pPr algn="just" eaLnBrk="1" hangingPunct="1">
              <a:buFont typeface="Arial" panose="020B0604020202020204" pitchFamily="34" charset="0"/>
              <a:buNone/>
              <a:defRPr/>
            </a:pPr>
            <a:r>
              <a:rPr lang="en-GB" sz="2200" dirty="0">
                <a:latin typeface="+mn-lt"/>
              </a:rPr>
              <a:t>In the sentence “Why cats sit on mats”, the program would identify the </a:t>
            </a:r>
            <a:r>
              <a:rPr lang="en-GB" sz="2200" b="1" dirty="0">
                <a:latin typeface="+mn-lt"/>
              </a:rPr>
              <a:t>cat </a:t>
            </a:r>
            <a:r>
              <a:rPr lang="en-GB" sz="2200" dirty="0">
                <a:latin typeface="+mn-lt"/>
              </a:rPr>
              <a:t>is the noun, </a:t>
            </a:r>
            <a:r>
              <a:rPr lang="en-GB" sz="2200" b="1" dirty="0">
                <a:latin typeface="+mn-lt"/>
              </a:rPr>
              <a:t>sit </a:t>
            </a:r>
            <a:r>
              <a:rPr lang="en-GB" sz="2200" dirty="0">
                <a:latin typeface="+mn-lt"/>
              </a:rPr>
              <a:t>is the verb and </a:t>
            </a:r>
            <a:r>
              <a:rPr lang="en-GB" sz="2200" b="1" dirty="0">
                <a:latin typeface="+mn-lt"/>
              </a:rPr>
              <a:t>on </a:t>
            </a:r>
            <a:r>
              <a:rPr lang="en-GB" sz="2200" dirty="0">
                <a:latin typeface="+mn-lt"/>
              </a:rPr>
              <a:t>is the proposition. </a:t>
            </a:r>
          </a:p>
          <a:p>
            <a:pPr algn="just" eaLnBrk="1" hangingPunct="1">
              <a:buFont typeface="Arial" panose="020B0604020202020204" pitchFamily="34" charset="0"/>
              <a:buNone/>
              <a:defRPr/>
            </a:pPr>
            <a:endParaRPr lang="en-GB" sz="2200" dirty="0">
              <a:latin typeface="+mn-lt"/>
            </a:endParaRPr>
          </a:p>
          <a:p>
            <a:pPr algn="just" eaLnBrk="1" hangingPunct="1">
              <a:buFont typeface="Arial" panose="020B0604020202020204" pitchFamily="34" charset="0"/>
              <a:buNone/>
              <a:defRPr/>
            </a:pPr>
            <a:r>
              <a:rPr lang="en-GB" sz="2200" dirty="0">
                <a:latin typeface="+mn-lt"/>
              </a:rPr>
              <a:t>The program is not just a search tool but it can also understand that the </a:t>
            </a:r>
            <a:r>
              <a:rPr lang="en-GB" sz="2200" b="1" dirty="0">
                <a:latin typeface="+mn-lt"/>
              </a:rPr>
              <a:t>cat </a:t>
            </a:r>
            <a:r>
              <a:rPr lang="en-GB" sz="2200" dirty="0">
                <a:latin typeface="+mn-lt"/>
              </a:rPr>
              <a:t>is an animal, </a:t>
            </a:r>
            <a:r>
              <a:rPr lang="en-GB" sz="2200" b="1" dirty="0">
                <a:latin typeface="+mn-lt"/>
              </a:rPr>
              <a:t>sit </a:t>
            </a:r>
            <a:r>
              <a:rPr lang="en-GB" sz="2200" dirty="0">
                <a:latin typeface="+mn-lt"/>
              </a:rPr>
              <a:t>is an action, and a </a:t>
            </a:r>
            <a:r>
              <a:rPr lang="en-GB" sz="2200" b="1" dirty="0">
                <a:latin typeface="+mn-lt"/>
              </a:rPr>
              <a:t>mat </a:t>
            </a:r>
            <a:r>
              <a:rPr lang="en-GB" sz="2200" dirty="0">
                <a:latin typeface="+mn-lt"/>
              </a:rPr>
              <a:t>is an object</a:t>
            </a:r>
          </a:p>
          <a:p>
            <a:pPr algn="just" eaLnBrk="1" hangingPunct="1">
              <a:buFont typeface="Arial" panose="020B0604020202020204" pitchFamily="34" charset="0"/>
              <a:buNone/>
              <a:defRPr/>
            </a:pPr>
            <a:endParaRPr lang="en-GB" sz="2200" dirty="0">
              <a:latin typeface="+mn-lt"/>
            </a:endParaRPr>
          </a:p>
          <a:p>
            <a:pPr algn="just" eaLnBrk="1" hangingPunct="1">
              <a:buFont typeface="Arial" panose="020B0604020202020204" pitchFamily="34" charset="0"/>
              <a:buNone/>
              <a:defRPr/>
            </a:pPr>
            <a:r>
              <a:rPr lang="en-GB" sz="2200" dirty="0">
                <a:latin typeface="+mn-lt"/>
              </a:rPr>
              <a:t>The program then identifies and maps patterns and trends across the millions of articles </a:t>
            </a:r>
            <a:endParaRPr lang="en-US" sz="2200" dirty="0">
              <a:latin typeface="+mn-lt"/>
            </a:endParaRPr>
          </a:p>
        </p:txBody>
      </p:sp>
    </p:spTree>
    <p:extLst>
      <p:ext uri="{BB962C8B-B14F-4D97-AF65-F5344CB8AC3E}">
        <p14:creationId xmlns:p14="http://schemas.microsoft.com/office/powerpoint/2010/main" val="2804927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lstStyle/>
          <a:p>
            <a:r>
              <a:rPr lang="en-US" sz="3200" b="1" dirty="0"/>
              <a:t>Text Mining Concepts</a:t>
            </a:r>
          </a:p>
        </p:txBody>
      </p:sp>
      <p:sp>
        <p:nvSpPr>
          <p:cNvPr id="6" name="Rectangle 5">
            <a:extLst>
              <a:ext uri="{FF2B5EF4-FFF2-40B4-BE49-F238E27FC236}">
                <a16:creationId xmlns:a16="http://schemas.microsoft.com/office/drawing/2014/main" id="{AF470CF8-F21F-2C41-9E91-62E3A8B53A5E}"/>
              </a:ext>
            </a:extLst>
          </p:cNvPr>
          <p:cNvSpPr/>
          <p:nvPr/>
        </p:nvSpPr>
        <p:spPr>
          <a:xfrm>
            <a:off x="447464" y="822722"/>
            <a:ext cx="8229398" cy="4939814"/>
          </a:xfrm>
          <a:prstGeom prst="rect">
            <a:avLst/>
          </a:prstGeom>
        </p:spPr>
        <p:txBody>
          <a:bodyPr wrap="square">
            <a:spAutoFit/>
          </a:bodyPr>
          <a:lstStyle/>
          <a:p>
            <a:pPr algn="just" eaLnBrk="1" hangingPunct="1">
              <a:buFont typeface="Arial" panose="020B0604020202020204" pitchFamily="34" charset="0"/>
              <a:buNone/>
              <a:defRPr/>
            </a:pPr>
            <a:r>
              <a:rPr lang="en-GB" sz="2100" dirty="0">
                <a:latin typeface="+mn-lt"/>
              </a:rPr>
              <a:t>Text mining works on texts from practically and kind of sources from any business domains, in any formats, including Word documents, PDF files, XML files, and so on. </a:t>
            </a:r>
          </a:p>
          <a:p>
            <a:pPr marL="342900" indent="-342900" algn="just" eaLnBrk="1" hangingPunct="1">
              <a:buFont typeface="Arial" panose="020B0604020202020204" pitchFamily="34" charset="0"/>
              <a:buChar char="•"/>
              <a:defRPr/>
            </a:pPr>
            <a:r>
              <a:rPr lang="en-GB" sz="2100" b="1" i="1" dirty="0">
                <a:latin typeface="+mn-lt"/>
              </a:rPr>
              <a:t>In the legal profession: </a:t>
            </a:r>
            <a:r>
              <a:rPr lang="en-GB" sz="2100" dirty="0">
                <a:latin typeface="+mn-lt"/>
              </a:rPr>
              <a:t>text sources would include law, court deliberations, court orders, and so on </a:t>
            </a:r>
          </a:p>
          <a:p>
            <a:pPr marL="342900" indent="-342900" algn="just" eaLnBrk="1" hangingPunct="1">
              <a:buFont typeface="Arial" panose="020B0604020202020204" pitchFamily="34" charset="0"/>
              <a:buChar char="•"/>
              <a:defRPr/>
            </a:pPr>
            <a:r>
              <a:rPr lang="en-GB" sz="2100" b="1" i="1" dirty="0">
                <a:latin typeface="+mn-lt"/>
              </a:rPr>
              <a:t>In academic research: </a:t>
            </a:r>
            <a:r>
              <a:rPr lang="en-GB" sz="2100" dirty="0">
                <a:latin typeface="+mn-lt"/>
              </a:rPr>
              <a:t>it would include texts of interviews, published research articles, and so on. </a:t>
            </a:r>
          </a:p>
          <a:p>
            <a:pPr marL="342900" indent="-342900" algn="just" eaLnBrk="1" hangingPunct="1">
              <a:buFont typeface="Arial" panose="020B0604020202020204" pitchFamily="34" charset="0"/>
              <a:buChar char="•"/>
              <a:defRPr/>
            </a:pPr>
            <a:r>
              <a:rPr lang="en-US" sz="2100" b="1" i="1" dirty="0">
                <a:latin typeface="+mn-lt"/>
              </a:rPr>
              <a:t>The world of finance: </a:t>
            </a:r>
            <a:r>
              <a:rPr lang="en-US" sz="2100" dirty="0">
                <a:latin typeface="+mn-lt"/>
              </a:rPr>
              <a:t>will include statutory reports, internal reports, CFO statements, and many more </a:t>
            </a:r>
          </a:p>
          <a:p>
            <a:pPr marL="342900" indent="-342900" algn="just" eaLnBrk="1" hangingPunct="1">
              <a:buFont typeface="Arial" panose="020B0604020202020204" pitchFamily="34" charset="0"/>
              <a:buChar char="•"/>
              <a:defRPr/>
            </a:pPr>
            <a:r>
              <a:rPr lang="en-US" sz="2100" b="1" i="1" dirty="0">
                <a:latin typeface="+mn-lt"/>
              </a:rPr>
              <a:t>In medicine: </a:t>
            </a:r>
            <a:r>
              <a:rPr lang="en-US" sz="2100" i="1" dirty="0">
                <a:latin typeface="+mn-lt"/>
              </a:rPr>
              <a:t>it would include medical journals, patient’s histories, discharge summaries, and so son </a:t>
            </a:r>
          </a:p>
          <a:p>
            <a:pPr marL="342900" indent="-342900" algn="just" eaLnBrk="1" hangingPunct="1">
              <a:buFont typeface="Arial" panose="020B0604020202020204" pitchFamily="34" charset="0"/>
              <a:buChar char="•"/>
              <a:defRPr/>
            </a:pPr>
            <a:r>
              <a:rPr lang="en-US" sz="2100" b="1" i="1" dirty="0">
                <a:latin typeface="+mn-lt"/>
              </a:rPr>
              <a:t>In marketing: </a:t>
            </a:r>
            <a:r>
              <a:rPr lang="en-US" sz="2100" dirty="0">
                <a:latin typeface="+mn-lt"/>
              </a:rPr>
              <a:t>it would include advertisements, customers comments, and so so on</a:t>
            </a:r>
          </a:p>
          <a:p>
            <a:pPr marL="342900" indent="-342900" algn="just" eaLnBrk="1" hangingPunct="1">
              <a:buFont typeface="Arial" panose="020B0604020202020204" pitchFamily="34" charset="0"/>
              <a:buChar char="•"/>
              <a:defRPr/>
            </a:pPr>
            <a:r>
              <a:rPr lang="en-US" sz="2100" b="1" i="1" dirty="0">
                <a:latin typeface="+mn-lt"/>
              </a:rPr>
              <a:t>In the world of technology and search: </a:t>
            </a:r>
            <a:r>
              <a:rPr lang="en-US" sz="2100" dirty="0">
                <a:latin typeface="+mn-lt"/>
              </a:rPr>
              <a:t>includes patent application, the whole of information on the WWW, and many more</a:t>
            </a:r>
            <a:endParaRPr lang="en-US" sz="2100" b="1" i="1" dirty="0">
              <a:latin typeface="+mn-lt"/>
            </a:endParaRPr>
          </a:p>
        </p:txBody>
      </p:sp>
    </p:spTree>
    <p:extLst>
      <p:ext uri="{BB962C8B-B14F-4D97-AF65-F5344CB8AC3E}">
        <p14:creationId xmlns:p14="http://schemas.microsoft.com/office/powerpoint/2010/main" val="2534300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Applications </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052736"/>
            <a:ext cx="8229398" cy="4293483"/>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100" b="1" i="1" dirty="0">
                <a:latin typeface="+mn-lt"/>
              </a:rPr>
              <a:t>Marketing: </a:t>
            </a:r>
            <a:r>
              <a:rPr lang="en-GB" sz="2100" dirty="0">
                <a:latin typeface="+mn-lt"/>
              </a:rPr>
              <a:t>The voice of customer can be captured in its native and raw format and then analysed for customer preferences and complaints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Business Operations: </a:t>
            </a:r>
            <a:r>
              <a:rPr lang="en-GB" sz="2100" dirty="0">
                <a:latin typeface="+mn-lt"/>
              </a:rPr>
              <a:t>Different business operations can be analysed for the development of the business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Legal: </a:t>
            </a:r>
            <a:r>
              <a:rPr lang="en-GB" sz="2100" dirty="0">
                <a:latin typeface="+mn-lt"/>
              </a:rPr>
              <a:t>In legal applications, lawyers and paralegals can more easily search case histories and laws for relevant documents in a particular case to improve their chances of winning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Governance and politics: </a:t>
            </a:r>
            <a:r>
              <a:rPr lang="en-GB" sz="2100" dirty="0">
                <a:latin typeface="+mn-lt"/>
              </a:rPr>
              <a:t>Governments can be overturned based on a tweet from a self-immolating fruit-vendor </a:t>
            </a:r>
            <a:endParaRPr lang="en-US" sz="2100" b="1" i="1" dirty="0">
              <a:latin typeface="+mn-lt"/>
            </a:endParaRPr>
          </a:p>
        </p:txBody>
      </p:sp>
    </p:spTree>
    <p:extLst>
      <p:ext uri="{BB962C8B-B14F-4D97-AF65-F5344CB8AC3E}">
        <p14:creationId xmlns:p14="http://schemas.microsoft.com/office/powerpoint/2010/main" val="54831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Areas of Text Mining in Data Mining </a:t>
            </a:r>
          </a:p>
        </p:txBody>
      </p:sp>
      <p:pic>
        <p:nvPicPr>
          <p:cNvPr id="3" name="Picture 2">
            <a:extLst>
              <a:ext uri="{FF2B5EF4-FFF2-40B4-BE49-F238E27FC236}">
                <a16:creationId xmlns:a16="http://schemas.microsoft.com/office/drawing/2014/main" id="{0DA0663D-5EAB-864A-BDE6-6BEBCC5A0825}"/>
              </a:ext>
            </a:extLst>
          </p:cNvPr>
          <p:cNvPicPr>
            <a:picLocks noChangeAspect="1"/>
          </p:cNvPicPr>
          <p:nvPr/>
        </p:nvPicPr>
        <p:blipFill>
          <a:blip r:embed="rId3"/>
          <a:stretch>
            <a:fillRect/>
          </a:stretch>
        </p:blipFill>
        <p:spPr>
          <a:xfrm>
            <a:off x="622300" y="1124744"/>
            <a:ext cx="7899400" cy="4393406"/>
          </a:xfrm>
          <a:prstGeom prst="rect">
            <a:avLst/>
          </a:prstGeom>
        </p:spPr>
      </p:pic>
    </p:spTree>
    <p:extLst>
      <p:ext uri="{BB962C8B-B14F-4D97-AF65-F5344CB8AC3E}">
        <p14:creationId xmlns:p14="http://schemas.microsoft.com/office/powerpoint/2010/main" val="109933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Areas of Text Mining in Data Mining </a:t>
            </a:r>
          </a:p>
        </p:txBody>
      </p:sp>
      <p:sp>
        <p:nvSpPr>
          <p:cNvPr id="4" name="Rectangle 3">
            <a:extLst>
              <a:ext uri="{FF2B5EF4-FFF2-40B4-BE49-F238E27FC236}">
                <a16:creationId xmlns:a16="http://schemas.microsoft.com/office/drawing/2014/main" id="{F3CDB447-C3A7-3B4E-997B-4CC1AEA9A31C}"/>
              </a:ext>
            </a:extLst>
          </p:cNvPr>
          <p:cNvSpPr/>
          <p:nvPr/>
        </p:nvSpPr>
        <p:spPr>
          <a:xfrm>
            <a:off x="457200" y="1052736"/>
            <a:ext cx="8229398" cy="4616648"/>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100" b="1" i="1" dirty="0">
                <a:latin typeface="+mn-lt"/>
              </a:rPr>
              <a:t>Information Retrieval (IR): </a:t>
            </a:r>
            <a:r>
              <a:rPr lang="en-GB" sz="2100" dirty="0">
                <a:latin typeface="+mn-lt"/>
              </a:rPr>
              <a:t>Information retrieval is regarded as an extension to document retrieval. That the documents that are returned are processed to condense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Data Mining: </a:t>
            </a:r>
            <a:r>
              <a:rPr lang="en-GB" sz="2100" dirty="0">
                <a:latin typeface="+mn-lt"/>
              </a:rPr>
              <a:t>Data mining can loosely describe as looking for patterns in data. It can more characterize as the extraction of hidden from data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Natural Language Processing (NLP): </a:t>
            </a:r>
            <a:r>
              <a:rPr lang="en-GB" sz="2100" dirty="0">
                <a:latin typeface="+mn-lt"/>
              </a:rPr>
              <a:t>NLP is one of the oldest and most challenging problems. It is the study of human language. So those computers can understand natural languages as humans do </a:t>
            </a:r>
          </a:p>
          <a:p>
            <a:pPr marL="342900" indent="-342900" algn="just" eaLnBrk="1" hangingPunct="1">
              <a:buFont typeface="Arial" panose="020B0604020202020204" pitchFamily="34" charset="0"/>
              <a:buChar char="•"/>
              <a:defRPr/>
            </a:pPr>
            <a:endParaRPr lang="en-GB" sz="2100" b="1" i="1" dirty="0">
              <a:latin typeface="+mn-lt"/>
            </a:endParaRPr>
          </a:p>
          <a:p>
            <a:pPr marL="342900" indent="-342900" algn="just" eaLnBrk="1" hangingPunct="1">
              <a:buFont typeface="Arial" panose="020B0604020202020204" pitchFamily="34" charset="0"/>
              <a:buChar char="•"/>
              <a:defRPr/>
            </a:pPr>
            <a:r>
              <a:rPr lang="en-GB" sz="2100" b="1" i="1" dirty="0">
                <a:latin typeface="+mn-lt"/>
              </a:rPr>
              <a:t>Information Extraction: </a:t>
            </a:r>
            <a:r>
              <a:rPr lang="en-GB" sz="2100" dirty="0">
                <a:latin typeface="+mn-lt"/>
              </a:rPr>
              <a:t>It is the task of automatically extracting structured information from unstructured. In most of the cases, this activity includes processing human language texts by beans of NLP</a:t>
            </a:r>
            <a:endParaRPr lang="en-US" sz="2100" b="1" i="1" dirty="0">
              <a:latin typeface="+mn-lt"/>
            </a:endParaRPr>
          </a:p>
        </p:txBody>
      </p:sp>
    </p:spTree>
    <p:extLst>
      <p:ext uri="{BB962C8B-B14F-4D97-AF65-F5344CB8AC3E}">
        <p14:creationId xmlns:p14="http://schemas.microsoft.com/office/powerpoint/2010/main" val="152512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052736"/>
            <a:ext cx="8229398" cy="738664"/>
          </a:xfrm>
          <a:prstGeom prst="rect">
            <a:avLst/>
          </a:prstGeom>
        </p:spPr>
        <p:txBody>
          <a:bodyPr wrap="square">
            <a:spAutoFit/>
          </a:bodyPr>
          <a:lstStyle/>
          <a:p>
            <a:pPr algn="just" eaLnBrk="1" hangingPunct="1">
              <a:defRPr/>
            </a:pPr>
            <a:r>
              <a:rPr lang="en-GB" sz="2100" dirty="0">
                <a:latin typeface="+mn-lt"/>
              </a:rPr>
              <a:t>Text mining is a semiautomated process. Text data needs to be gathered, structured, and then mined, in a three-step process </a:t>
            </a:r>
            <a:endParaRPr lang="en-US" sz="2100" dirty="0">
              <a:latin typeface="+mn-lt"/>
            </a:endParaRPr>
          </a:p>
        </p:txBody>
      </p:sp>
      <p:pic>
        <p:nvPicPr>
          <p:cNvPr id="3" name="Picture 2">
            <a:extLst>
              <a:ext uri="{FF2B5EF4-FFF2-40B4-BE49-F238E27FC236}">
                <a16:creationId xmlns:a16="http://schemas.microsoft.com/office/drawing/2014/main" id="{292B7C50-CFEA-414C-B5F5-8E641E55BB13}"/>
              </a:ext>
            </a:extLst>
          </p:cNvPr>
          <p:cNvPicPr>
            <a:picLocks noChangeAspect="1"/>
          </p:cNvPicPr>
          <p:nvPr/>
        </p:nvPicPr>
        <p:blipFill>
          <a:blip r:embed="rId3"/>
          <a:stretch>
            <a:fillRect/>
          </a:stretch>
        </p:blipFill>
        <p:spPr>
          <a:xfrm>
            <a:off x="996950" y="1964696"/>
            <a:ext cx="7150100" cy="3264504"/>
          </a:xfrm>
          <a:prstGeom prst="rect">
            <a:avLst/>
          </a:prstGeom>
        </p:spPr>
      </p:pic>
    </p:spTree>
    <p:extLst>
      <p:ext uri="{BB962C8B-B14F-4D97-AF65-F5344CB8AC3E}">
        <p14:creationId xmlns:p14="http://schemas.microsoft.com/office/powerpoint/2010/main" val="3515367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412776"/>
            <a:ext cx="8229398" cy="3647152"/>
          </a:xfrm>
          <a:prstGeom prst="rect">
            <a:avLst/>
          </a:prstGeom>
        </p:spPr>
        <p:txBody>
          <a:bodyPr wrap="square">
            <a:spAutoFit/>
          </a:bodyPr>
          <a:lstStyle/>
          <a:p>
            <a:pPr algn="just" eaLnBrk="1" hangingPunct="1">
              <a:defRPr/>
            </a:pPr>
            <a:r>
              <a:rPr lang="en-GB" sz="2100" dirty="0">
                <a:latin typeface="+mn-lt"/>
              </a:rPr>
              <a:t>Text mining is a semiautomated process. Text data needs to be gathered, structured, and then mined, in a three-step process </a:t>
            </a:r>
          </a:p>
          <a:p>
            <a:pPr algn="just" eaLnBrk="1" hangingPunct="1">
              <a:defRPr/>
            </a:pPr>
            <a:endParaRPr lang="en-GB" sz="2100" dirty="0">
              <a:latin typeface="+mn-lt"/>
            </a:endParaRPr>
          </a:p>
          <a:p>
            <a:pPr marL="342900" indent="-342900" algn="just" eaLnBrk="1" hangingPunct="1">
              <a:buFont typeface="Arial" panose="020B0604020202020204" pitchFamily="34" charset="0"/>
              <a:buChar char="•"/>
              <a:defRPr/>
            </a:pPr>
            <a:r>
              <a:rPr lang="en-GB" sz="2100" dirty="0">
                <a:latin typeface="+mn-lt"/>
              </a:rPr>
              <a:t>The text and documents are first gathered into a corpus (body) and organised </a:t>
            </a:r>
          </a:p>
          <a:p>
            <a:pPr marL="342900" indent="-342900" algn="just" eaLnBrk="1" hangingPunct="1">
              <a:buFont typeface="Arial" panose="020B0604020202020204" pitchFamily="34" charset="0"/>
              <a:buChar char="•"/>
              <a:defRPr/>
            </a:pPr>
            <a:endParaRPr lang="en-GB" sz="2100" dirty="0">
              <a:latin typeface="+mn-lt"/>
            </a:endParaRPr>
          </a:p>
          <a:p>
            <a:pPr marL="342900" indent="-342900" algn="just" eaLnBrk="1" hangingPunct="1">
              <a:buFont typeface="Arial" panose="020B0604020202020204" pitchFamily="34" charset="0"/>
              <a:buChar char="•"/>
              <a:defRPr/>
            </a:pPr>
            <a:r>
              <a:rPr lang="en-GB" sz="2100" dirty="0">
                <a:latin typeface="+mn-lt"/>
              </a:rPr>
              <a:t>The corpus is then analysed for structure. The result is a matrix mapping important terms to source documents </a:t>
            </a:r>
          </a:p>
          <a:p>
            <a:pPr marL="342900" indent="-342900" algn="just" eaLnBrk="1" hangingPunct="1">
              <a:buFont typeface="Arial" panose="020B0604020202020204" pitchFamily="34" charset="0"/>
              <a:buChar char="•"/>
              <a:defRPr/>
            </a:pPr>
            <a:endParaRPr lang="en-GB" sz="2100" dirty="0">
              <a:latin typeface="+mn-lt"/>
            </a:endParaRPr>
          </a:p>
          <a:p>
            <a:pPr marL="342900" indent="-342900" algn="just" eaLnBrk="1" hangingPunct="1">
              <a:buFont typeface="Arial" panose="020B0604020202020204" pitchFamily="34" charset="0"/>
              <a:buChar char="•"/>
              <a:defRPr/>
            </a:pPr>
            <a:r>
              <a:rPr lang="en-GB" sz="2100" dirty="0">
                <a:latin typeface="+mn-lt"/>
              </a:rPr>
              <a:t>The structured data is then analysed for word structures, sequences, and frequency </a:t>
            </a:r>
            <a:endParaRPr lang="en-US" sz="2100" dirty="0">
              <a:latin typeface="+mn-lt"/>
            </a:endParaRPr>
          </a:p>
        </p:txBody>
      </p:sp>
    </p:spTree>
    <p:extLst>
      <p:ext uri="{BB962C8B-B14F-4D97-AF65-F5344CB8AC3E}">
        <p14:creationId xmlns:p14="http://schemas.microsoft.com/office/powerpoint/2010/main" val="2959536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 Term-document Matrix (TDM)</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412776"/>
            <a:ext cx="8229398" cy="3477875"/>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GB" sz="2200" dirty="0">
                <a:latin typeface="+mn-lt"/>
              </a:rPr>
              <a:t>TDM is the heart of the structuring process</a:t>
            </a:r>
          </a:p>
          <a:p>
            <a:pPr marL="342900" indent="-342900" algn="just" eaLnBrk="1" hangingPunct="1">
              <a:buFont typeface="Arial" panose="020B0604020202020204" pitchFamily="34" charset="0"/>
              <a:buChar char="•"/>
              <a:defRPr/>
            </a:pPr>
            <a:endParaRPr lang="en-GB" sz="2200" dirty="0">
              <a:latin typeface="+mn-lt"/>
            </a:endParaRPr>
          </a:p>
          <a:p>
            <a:pPr marL="342900" indent="-342900" algn="just" eaLnBrk="1" hangingPunct="1">
              <a:buFont typeface="Arial" panose="020B0604020202020204" pitchFamily="34" charset="0"/>
              <a:buChar char="•"/>
              <a:defRPr/>
            </a:pPr>
            <a:r>
              <a:rPr lang="en-GB" sz="2200" dirty="0">
                <a:latin typeface="+mn-lt"/>
              </a:rPr>
              <a:t>Free flowing text can be transformed into numeric data, which can then be mined using regular data mining techniques  </a:t>
            </a:r>
          </a:p>
          <a:p>
            <a:pPr marL="342900" indent="-342900" algn="just" eaLnBrk="1" hangingPunct="1">
              <a:buFont typeface="Arial" panose="020B0604020202020204" pitchFamily="34" charset="0"/>
              <a:buChar char="•"/>
              <a:defRPr/>
            </a:pPr>
            <a:endParaRPr lang="en-GB" sz="2200" dirty="0">
              <a:latin typeface="+mn-lt"/>
            </a:endParaRPr>
          </a:p>
          <a:p>
            <a:pPr marL="342900" indent="-342900" algn="just" eaLnBrk="1" hangingPunct="1">
              <a:buFont typeface="Arial" panose="020B0604020202020204" pitchFamily="34" charset="0"/>
              <a:buChar char="•"/>
              <a:defRPr/>
            </a:pPr>
            <a:r>
              <a:rPr lang="en-GB" sz="2200" dirty="0">
                <a:latin typeface="+mn-lt"/>
              </a:rPr>
              <a:t>The technique used for structuring the text is called </a:t>
            </a:r>
            <a:r>
              <a:rPr lang="en-GB" sz="2200" b="1" dirty="0">
                <a:latin typeface="+mn-lt"/>
              </a:rPr>
              <a:t>bag-of-words </a:t>
            </a:r>
            <a:r>
              <a:rPr lang="en-GB" sz="2200" dirty="0">
                <a:latin typeface="+mn-lt"/>
              </a:rPr>
              <a:t>technique. This approach measures the frequencies of select important words and/or phrases occurring in each document. This creates a </a:t>
            </a:r>
            <a:r>
              <a:rPr lang="en-GB" sz="2200" b="1" dirty="0">
                <a:latin typeface="+mn-lt"/>
              </a:rPr>
              <a:t>t x d, </a:t>
            </a:r>
            <a:r>
              <a:rPr lang="en-GB" sz="2200" dirty="0">
                <a:latin typeface="+mn-lt"/>
              </a:rPr>
              <a:t>term-by-document matrix (TDM), where </a:t>
            </a:r>
            <a:r>
              <a:rPr lang="en-GB" sz="2200" b="1" dirty="0">
                <a:latin typeface="+mn-lt"/>
              </a:rPr>
              <a:t>t </a:t>
            </a:r>
            <a:r>
              <a:rPr lang="en-GB" sz="2200" dirty="0">
                <a:latin typeface="+mn-lt"/>
              </a:rPr>
              <a:t>is the number of terms and </a:t>
            </a:r>
            <a:r>
              <a:rPr lang="en-GB" sz="2200" b="1" dirty="0">
                <a:latin typeface="+mn-lt"/>
              </a:rPr>
              <a:t>d </a:t>
            </a:r>
            <a:r>
              <a:rPr lang="en-GB" sz="2200" dirty="0">
                <a:latin typeface="+mn-lt"/>
              </a:rPr>
              <a:t>is the number of documents </a:t>
            </a:r>
            <a:endParaRPr lang="en-US" sz="2200" dirty="0">
              <a:latin typeface="+mn-lt"/>
            </a:endParaRPr>
          </a:p>
        </p:txBody>
      </p:sp>
    </p:spTree>
    <p:extLst>
      <p:ext uri="{BB962C8B-B14F-4D97-AF65-F5344CB8AC3E}">
        <p14:creationId xmlns:p14="http://schemas.microsoft.com/office/powerpoint/2010/main" val="1867671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a:t>Creating Term-document Matrix (TDM)</a:t>
            </a:r>
            <a:endParaRPr lang="en-US" sz="3200" b="1" dirty="0"/>
          </a:p>
        </p:txBody>
      </p:sp>
      <p:sp>
        <p:nvSpPr>
          <p:cNvPr id="4" name="Rectangle 3">
            <a:extLst>
              <a:ext uri="{FF2B5EF4-FFF2-40B4-BE49-F238E27FC236}">
                <a16:creationId xmlns:a16="http://schemas.microsoft.com/office/drawing/2014/main" id="{C9EE2F6D-6339-A44D-9E06-A6879149A3DF}"/>
              </a:ext>
            </a:extLst>
          </p:cNvPr>
          <p:cNvSpPr/>
          <p:nvPr/>
        </p:nvSpPr>
        <p:spPr>
          <a:xfrm>
            <a:off x="457200" y="980728"/>
            <a:ext cx="3898776" cy="4493538"/>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a:latin typeface="+mn-lt"/>
              </a:rPr>
              <a:t>Creating a TDM requires making choices of which terms to include. The terms chosen should reflect the stated purpose of the text mining exercise</a:t>
            </a:r>
          </a:p>
          <a:p>
            <a:pPr algn="just" eaLnBrk="1" hangingPunct="1">
              <a:defRPr/>
            </a:pPr>
            <a:endParaRPr lang="en-US" sz="2200">
              <a:latin typeface="+mn-lt"/>
            </a:endParaRPr>
          </a:p>
          <a:p>
            <a:pPr marL="342900" indent="-342900" algn="just" eaLnBrk="1" hangingPunct="1">
              <a:buFont typeface="Arial" panose="020B0604020202020204" pitchFamily="34" charset="0"/>
              <a:buChar char="•"/>
              <a:defRPr/>
            </a:pPr>
            <a:r>
              <a:rPr lang="en-US" sz="2200">
                <a:latin typeface="+mn-lt"/>
              </a:rPr>
              <a:t>The bag of words should be as extensive as needed, but should not include unnecessary stuff that will server to confuse the analysis or slow the computation</a:t>
            </a:r>
            <a:endParaRPr lang="en-US" sz="2200" dirty="0">
              <a:latin typeface="+mn-lt"/>
            </a:endParaRPr>
          </a:p>
        </p:txBody>
      </p:sp>
      <p:pic>
        <p:nvPicPr>
          <p:cNvPr id="3" name="Picture 2">
            <a:extLst>
              <a:ext uri="{FF2B5EF4-FFF2-40B4-BE49-F238E27FC236}">
                <a16:creationId xmlns:a16="http://schemas.microsoft.com/office/drawing/2014/main" id="{3ECFCC2A-742A-814C-9BBF-54BEAA4095BC}"/>
              </a:ext>
            </a:extLst>
          </p:cNvPr>
          <p:cNvPicPr>
            <a:picLocks noChangeAspect="1"/>
          </p:cNvPicPr>
          <p:nvPr/>
        </p:nvPicPr>
        <p:blipFill>
          <a:blip r:embed="rId3"/>
          <a:stretch>
            <a:fillRect/>
          </a:stretch>
        </p:blipFill>
        <p:spPr>
          <a:xfrm>
            <a:off x="4382616" y="1011762"/>
            <a:ext cx="4437856" cy="4462504"/>
          </a:xfrm>
          <a:prstGeom prst="rect">
            <a:avLst/>
          </a:prstGeom>
        </p:spPr>
      </p:pic>
    </p:spTree>
    <p:extLst>
      <p:ext uri="{BB962C8B-B14F-4D97-AF65-F5344CB8AC3E}">
        <p14:creationId xmlns:p14="http://schemas.microsoft.com/office/powerpoint/2010/main" val="2831147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Mining the TDM</a:t>
            </a:r>
          </a:p>
        </p:txBody>
      </p:sp>
      <p:sp>
        <p:nvSpPr>
          <p:cNvPr id="4" name="Rectangle 3">
            <a:extLst>
              <a:ext uri="{FF2B5EF4-FFF2-40B4-BE49-F238E27FC236}">
                <a16:creationId xmlns:a16="http://schemas.microsoft.com/office/drawing/2014/main" id="{C9EE2F6D-6339-A44D-9E06-A6879149A3DF}"/>
              </a:ext>
            </a:extLst>
          </p:cNvPr>
          <p:cNvSpPr/>
          <p:nvPr/>
        </p:nvSpPr>
        <p:spPr>
          <a:xfrm>
            <a:off x="457200" y="1196752"/>
            <a:ext cx="8147248" cy="4493538"/>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dirty="0">
                <a:latin typeface="+mn-lt"/>
              </a:rPr>
              <a:t>At the end of the analysis and cleansing of data, a well-formed, densely populated, rectangular TDM will be ready for analysis </a:t>
            </a:r>
          </a:p>
          <a:p>
            <a:pPr marL="342900" indent="-342900" algn="just" eaLnBrk="1" hangingPunct="1">
              <a:buFont typeface="Arial" panose="020B0604020202020204" pitchFamily="34" charset="0"/>
              <a:buChar char="•"/>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The TDM could be mined using all the available data mining techniques. For example, Clustering techniques can help categories documents by common profile. Let’s say documents containing the words investment and profit more often could be bundled together. </a:t>
            </a:r>
          </a:p>
          <a:p>
            <a:pPr marL="342900" indent="-342900" algn="just" eaLnBrk="1" hangingPunct="1">
              <a:buFont typeface="Arial" panose="020B0604020202020204" pitchFamily="34" charset="0"/>
              <a:buChar char="•"/>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Similarly, documents containing the words, customer orders and marketing, more often could be bundled together. Thus, a few strongly demarcated bundles could capture the essence of the entire TDM</a:t>
            </a:r>
          </a:p>
        </p:txBody>
      </p:sp>
    </p:spTree>
    <p:extLst>
      <p:ext uri="{BB962C8B-B14F-4D97-AF65-F5344CB8AC3E}">
        <p14:creationId xmlns:p14="http://schemas.microsoft.com/office/powerpoint/2010/main" val="6052545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Process (Alternative)</a:t>
            </a:r>
          </a:p>
        </p:txBody>
      </p:sp>
      <p:pic>
        <p:nvPicPr>
          <p:cNvPr id="5" name="Picture 4">
            <a:extLst>
              <a:ext uri="{FF2B5EF4-FFF2-40B4-BE49-F238E27FC236}">
                <a16:creationId xmlns:a16="http://schemas.microsoft.com/office/drawing/2014/main" id="{99F36F3A-B3EB-134A-A392-8A1D0D9B3CF7}"/>
              </a:ext>
            </a:extLst>
          </p:cNvPr>
          <p:cNvPicPr>
            <a:picLocks noChangeAspect="1"/>
          </p:cNvPicPr>
          <p:nvPr/>
        </p:nvPicPr>
        <p:blipFill>
          <a:blip r:embed="rId3"/>
          <a:stretch>
            <a:fillRect/>
          </a:stretch>
        </p:blipFill>
        <p:spPr>
          <a:xfrm>
            <a:off x="755576" y="1124744"/>
            <a:ext cx="7704856" cy="4387056"/>
          </a:xfrm>
          <a:prstGeom prst="rect">
            <a:avLst/>
          </a:prstGeom>
        </p:spPr>
      </p:pic>
    </p:spTree>
    <p:extLst>
      <p:ext uri="{BB962C8B-B14F-4D97-AF65-F5344CB8AC3E}">
        <p14:creationId xmlns:p14="http://schemas.microsoft.com/office/powerpoint/2010/main" val="836878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Methods </a:t>
            </a:r>
          </a:p>
        </p:txBody>
      </p:sp>
      <p:sp>
        <p:nvSpPr>
          <p:cNvPr id="4" name="Rectangle 3">
            <a:extLst>
              <a:ext uri="{FF2B5EF4-FFF2-40B4-BE49-F238E27FC236}">
                <a16:creationId xmlns:a16="http://schemas.microsoft.com/office/drawing/2014/main" id="{CBFDA8A4-6BBD-594A-99F9-B013004B3503}"/>
              </a:ext>
            </a:extLst>
          </p:cNvPr>
          <p:cNvSpPr/>
          <p:nvPr/>
        </p:nvSpPr>
        <p:spPr>
          <a:xfrm>
            <a:off x="457200" y="1196752"/>
            <a:ext cx="8147248" cy="3816429"/>
          </a:xfrm>
          <a:prstGeom prst="rect">
            <a:avLst/>
          </a:prstGeom>
        </p:spPr>
        <p:txBody>
          <a:bodyPr wrap="square">
            <a:spAutoFit/>
          </a:bodyPr>
          <a:lstStyle/>
          <a:p>
            <a:pPr marL="342900" indent="-342900" algn="just" eaLnBrk="1" hangingPunct="1">
              <a:buFont typeface="Arial" panose="020B0604020202020204" pitchFamily="34" charset="0"/>
              <a:buChar char="•"/>
              <a:defRPr/>
            </a:pPr>
            <a:r>
              <a:rPr lang="en-US" sz="2200" dirty="0">
                <a:latin typeface="+mn-lt"/>
              </a:rPr>
              <a:t>Traditionally there are so many techniques developed to solve the problem of text mining that is nothing but the relevant information retrieval according to user’s requirement. </a:t>
            </a:r>
          </a:p>
          <a:p>
            <a:pPr marL="342900" indent="-342900" algn="just" eaLnBrk="1" hangingPunct="1">
              <a:buFont typeface="Arial" panose="020B0604020202020204" pitchFamily="34" charset="0"/>
              <a:buChar char="•"/>
              <a:defRPr/>
            </a:pPr>
            <a:endParaRPr lang="en-US" sz="2200" dirty="0">
              <a:latin typeface="+mn-lt"/>
            </a:endParaRPr>
          </a:p>
          <a:p>
            <a:pPr marL="342900" indent="-342900" algn="just" eaLnBrk="1" hangingPunct="1">
              <a:buFont typeface="Arial" panose="020B0604020202020204" pitchFamily="34" charset="0"/>
              <a:buChar char="•"/>
              <a:defRPr/>
            </a:pPr>
            <a:r>
              <a:rPr lang="en-US" sz="2200" dirty="0">
                <a:latin typeface="+mn-lt"/>
              </a:rPr>
              <a:t>According to the information retrieval, basically there are four methods used in Text Mining: </a:t>
            </a:r>
          </a:p>
          <a:p>
            <a:pPr algn="just" eaLnBrk="1" hangingPunct="1">
              <a:defRPr/>
            </a:pPr>
            <a:endParaRPr lang="en-US" sz="2200" dirty="0">
              <a:latin typeface="+mn-lt"/>
            </a:endParaRPr>
          </a:p>
          <a:p>
            <a:pPr algn="just" eaLnBrk="1" hangingPunct="1">
              <a:defRPr/>
            </a:pPr>
            <a:r>
              <a:rPr lang="en-US" sz="2200" dirty="0">
                <a:latin typeface="+mn-lt"/>
              </a:rPr>
              <a:t>	1. Term Based Method (TBM)</a:t>
            </a:r>
          </a:p>
          <a:p>
            <a:pPr algn="just" eaLnBrk="1" hangingPunct="1">
              <a:defRPr/>
            </a:pPr>
            <a:r>
              <a:rPr lang="en-US" sz="2200" dirty="0">
                <a:latin typeface="+mn-lt"/>
              </a:rPr>
              <a:t>	2. Phrase Based Method (PBM)</a:t>
            </a:r>
          </a:p>
          <a:p>
            <a:pPr algn="just" eaLnBrk="1" hangingPunct="1">
              <a:defRPr/>
            </a:pPr>
            <a:r>
              <a:rPr lang="en-US" sz="2200" dirty="0">
                <a:latin typeface="+mn-lt"/>
              </a:rPr>
              <a:t>	3. Concept Based Method (CBM)</a:t>
            </a:r>
          </a:p>
          <a:p>
            <a:pPr algn="just" eaLnBrk="1" hangingPunct="1">
              <a:defRPr/>
            </a:pPr>
            <a:r>
              <a:rPr lang="en-US" sz="2200" dirty="0">
                <a:latin typeface="+mn-lt"/>
              </a:rPr>
              <a:t>	4. Pattern Taxonomy Method (PTM)</a:t>
            </a:r>
          </a:p>
        </p:txBody>
      </p:sp>
    </p:spTree>
    <p:extLst>
      <p:ext uri="{BB962C8B-B14F-4D97-AF65-F5344CB8AC3E}">
        <p14:creationId xmlns:p14="http://schemas.microsoft.com/office/powerpoint/2010/main" val="1863968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Methods </a:t>
            </a:r>
          </a:p>
        </p:txBody>
      </p:sp>
      <p:sp>
        <p:nvSpPr>
          <p:cNvPr id="4" name="Rectangle 3">
            <a:extLst>
              <a:ext uri="{FF2B5EF4-FFF2-40B4-BE49-F238E27FC236}">
                <a16:creationId xmlns:a16="http://schemas.microsoft.com/office/drawing/2014/main" id="{CBFDA8A4-6BBD-594A-99F9-B013004B3503}"/>
              </a:ext>
            </a:extLst>
          </p:cNvPr>
          <p:cNvSpPr/>
          <p:nvPr/>
        </p:nvSpPr>
        <p:spPr>
          <a:xfrm>
            <a:off x="457200" y="980728"/>
            <a:ext cx="8147248" cy="5016758"/>
          </a:xfrm>
          <a:prstGeom prst="rect">
            <a:avLst/>
          </a:prstGeom>
        </p:spPr>
        <p:txBody>
          <a:bodyPr wrap="square">
            <a:spAutoFit/>
          </a:bodyPr>
          <a:lstStyle/>
          <a:p>
            <a:pPr algn="just" eaLnBrk="1" hangingPunct="1">
              <a:defRPr/>
            </a:pPr>
            <a:r>
              <a:rPr lang="en-US" sz="2000" b="1" dirty="0">
                <a:latin typeface="+mn-lt"/>
              </a:rPr>
              <a:t>1. Term Based Method (TBM): </a:t>
            </a:r>
          </a:p>
          <a:p>
            <a:pPr marL="342900" indent="-342900" algn="just" eaLnBrk="1" hangingPunct="1">
              <a:buFont typeface="Arial" panose="020B0604020202020204" pitchFamily="34" charset="0"/>
              <a:buChar char="•"/>
              <a:defRPr/>
            </a:pPr>
            <a:r>
              <a:rPr lang="en-US" sz="2000" dirty="0">
                <a:latin typeface="+mn-lt"/>
              </a:rPr>
              <a:t>In Term Based method, document is analyzed based on term and has advantages of efficient computational performance as well as mature theories for term weighting</a:t>
            </a:r>
          </a:p>
          <a:p>
            <a:pPr marL="342900" indent="-342900" algn="just" eaLnBrk="1" hangingPunct="1">
              <a:buFont typeface="Arial" panose="020B0604020202020204" pitchFamily="34" charset="0"/>
              <a:buChar char="•"/>
              <a:defRPr/>
            </a:pPr>
            <a:r>
              <a:rPr lang="en-US" sz="2000" dirty="0">
                <a:latin typeface="+mn-lt"/>
              </a:rPr>
              <a:t>It is a method when a document is analyzed based on a term that it contains. The term may have some value or meaning in a context </a:t>
            </a:r>
          </a:p>
          <a:p>
            <a:pPr algn="just" eaLnBrk="1" hangingPunct="1">
              <a:defRPr/>
            </a:pPr>
            <a:endParaRPr lang="en-US" sz="2000" dirty="0">
              <a:latin typeface="+mn-lt"/>
            </a:endParaRPr>
          </a:p>
          <a:p>
            <a:pPr algn="just" eaLnBrk="1" hangingPunct="1">
              <a:defRPr/>
            </a:pPr>
            <a:r>
              <a:rPr lang="en-US" sz="2000" b="1" dirty="0">
                <a:latin typeface="+mn-lt"/>
              </a:rPr>
              <a:t>2. Phrase Based Method (PBM): </a:t>
            </a:r>
          </a:p>
          <a:p>
            <a:pPr marL="342900" indent="-342900" algn="just" eaLnBrk="1" hangingPunct="1">
              <a:buFont typeface="Arial" panose="020B0604020202020204" pitchFamily="34" charset="0"/>
              <a:buChar char="•"/>
              <a:defRPr/>
            </a:pPr>
            <a:r>
              <a:rPr lang="en-US" sz="2000" dirty="0">
                <a:latin typeface="+mn-lt"/>
              </a:rPr>
              <a:t>Phrase carries more semantic like information and is less ambiguous</a:t>
            </a:r>
          </a:p>
          <a:p>
            <a:pPr marL="342900" indent="-342900" algn="just" eaLnBrk="1" hangingPunct="1">
              <a:buFont typeface="Arial" panose="020B0604020202020204" pitchFamily="34" charset="0"/>
              <a:buChar char="•"/>
              <a:defRPr/>
            </a:pPr>
            <a:r>
              <a:rPr lang="en-US" sz="2000" dirty="0">
                <a:latin typeface="+mn-lt"/>
              </a:rPr>
              <a:t>In Phrase Based method, document is analyzed on phrase basis as phrases are more descriptive than individual terms</a:t>
            </a:r>
          </a:p>
          <a:p>
            <a:pPr marL="342900" indent="-342900" algn="just" eaLnBrk="1" hangingPunct="1">
              <a:buFont typeface="Arial" panose="020B0604020202020204" pitchFamily="34" charset="0"/>
              <a:buChar char="•"/>
              <a:defRPr/>
            </a:pPr>
            <a:r>
              <a:rPr lang="en-US" sz="2000" dirty="0">
                <a:latin typeface="+mn-lt"/>
              </a:rPr>
              <a:t>This method analyses a document based on phrases which carry more information than a single term, because they are a collection of semantic terms </a:t>
            </a:r>
          </a:p>
          <a:p>
            <a:pPr algn="just" eaLnBrk="1" hangingPunct="1">
              <a:defRPr/>
            </a:pPr>
            <a:endParaRPr lang="en-US" sz="2000" b="1" dirty="0">
              <a:latin typeface="+mn-lt"/>
            </a:endParaRPr>
          </a:p>
        </p:txBody>
      </p:sp>
    </p:spTree>
    <p:extLst>
      <p:ext uri="{BB962C8B-B14F-4D97-AF65-F5344CB8AC3E}">
        <p14:creationId xmlns:p14="http://schemas.microsoft.com/office/powerpoint/2010/main" val="3636867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7366"/>
            <a:ext cx="8229600" cy="562074"/>
          </a:xfrm>
        </p:spPr>
        <p:txBody>
          <a:bodyPr/>
          <a:lstStyle/>
          <a:p>
            <a:r>
              <a:rPr lang="en-US" sz="3200" b="1" dirty="0"/>
              <a:t>Text Mining Methods </a:t>
            </a:r>
          </a:p>
        </p:txBody>
      </p:sp>
      <p:sp>
        <p:nvSpPr>
          <p:cNvPr id="4" name="Rectangle 3">
            <a:extLst>
              <a:ext uri="{FF2B5EF4-FFF2-40B4-BE49-F238E27FC236}">
                <a16:creationId xmlns:a16="http://schemas.microsoft.com/office/drawing/2014/main" id="{CBFDA8A4-6BBD-594A-99F9-B013004B3503}"/>
              </a:ext>
            </a:extLst>
          </p:cNvPr>
          <p:cNvSpPr/>
          <p:nvPr/>
        </p:nvSpPr>
        <p:spPr>
          <a:xfrm>
            <a:off x="457200" y="980728"/>
            <a:ext cx="8435280" cy="5016758"/>
          </a:xfrm>
          <a:prstGeom prst="rect">
            <a:avLst/>
          </a:prstGeom>
        </p:spPr>
        <p:txBody>
          <a:bodyPr wrap="square">
            <a:spAutoFit/>
          </a:bodyPr>
          <a:lstStyle/>
          <a:p>
            <a:pPr algn="just" eaLnBrk="1" hangingPunct="1">
              <a:defRPr/>
            </a:pPr>
            <a:r>
              <a:rPr lang="en-US" sz="2000" b="1" dirty="0">
                <a:latin typeface="+mn-lt"/>
              </a:rPr>
              <a:t>3. Concept Based Method (CBM): </a:t>
            </a:r>
          </a:p>
          <a:p>
            <a:pPr marL="342900" indent="-342900" algn="just" eaLnBrk="1" hangingPunct="1">
              <a:buFont typeface="Arial" panose="020B0604020202020204" pitchFamily="34" charset="0"/>
              <a:buChar char="•"/>
              <a:defRPr/>
            </a:pPr>
            <a:r>
              <a:rPr lang="en-US" sz="2000" dirty="0">
                <a:latin typeface="+mn-lt"/>
              </a:rPr>
              <a:t>In the CBM, the terms are predicted or guessed at a sentence or a document level. </a:t>
            </a:r>
          </a:p>
          <a:p>
            <a:pPr marL="342900" indent="-342900" algn="just" eaLnBrk="1" hangingPunct="1">
              <a:buFont typeface="Arial" panose="020B0604020202020204" pitchFamily="34" charset="0"/>
              <a:buChar char="•"/>
              <a:defRPr/>
            </a:pPr>
            <a:r>
              <a:rPr lang="en-US" sz="2000" dirty="0">
                <a:latin typeface="+mn-lt"/>
              </a:rPr>
              <a:t>In concept based, terms are analyzed on sentence and document level</a:t>
            </a:r>
          </a:p>
          <a:p>
            <a:pPr marL="342900" indent="-342900" algn="just" eaLnBrk="1" hangingPunct="1">
              <a:buFont typeface="Arial" panose="020B0604020202020204" pitchFamily="34" charset="0"/>
              <a:buChar char="•"/>
              <a:defRPr/>
            </a:pPr>
            <a:r>
              <a:rPr lang="en-US" sz="2000" dirty="0">
                <a:latin typeface="+mn-lt"/>
              </a:rPr>
              <a:t>Rather than a single term analysis, this method tries to analyses a term on a document or sentence level by finding a significant matching term appropriately</a:t>
            </a:r>
          </a:p>
          <a:p>
            <a:pPr algn="just" eaLnBrk="1" hangingPunct="1">
              <a:defRPr/>
            </a:pPr>
            <a:endParaRPr lang="en-US" sz="2000" dirty="0">
              <a:latin typeface="+mn-lt"/>
            </a:endParaRPr>
          </a:p>
          <a:p>
            <a:pPr algn="just" eaLnBrk="1" hangingPunct="1">
              <a:defRPr/>
            </a:pPr>
            <a:r>
              <a:rPr lang="en-US" sz="2000" b="1" dirty="0">
                <a:latin typeface="+mn-lt"/>
              </a:rPr>
              <a:t>4. Pattern Taxonomy Method (PTM): </a:t>
            </a:r>
          </a:p>
          <a:p>
            <a:pPr marL="342900" indent="-342900" algn="just" eaLnBrk="1" hangingPunct="1">
              <a:buFont typeface="Arial" panose="020B0604020202020204" pitchFamily="34" charset="0"/>
              <a:buChar char="•"/>
              <a:defRPr/>
            </a:pPr>
            <a:r>
              <a:rPr lang="en-US" sz="2000" dirty="0">
                <a:latin typeface="+mn-lt"/>
              </a:rPr>
              <a:t>In the pattern-taxonomy based model, a document is analyzed based on a pattern, i.e., a relation between terms to form a taxonomy, which is a tree-like structure</a:t>
            </a:r>
          </a:p>
          <a:p>
            <a:pPr marL="342900" indent="-342900" algn="just" eaLnBrk="1" hangingPunct="1">
              <a:buFont typeface="Arial" panose="020B0604020202020204" pitchFamily="34" charset="0"/>
              <a:buChar char="•"/>
              <a:defRPr/>
            </a:pPr>
            <a:r>
              <a:rPr lang="en-US" sz="2000" dirty="0">
                <a:latin typeface="+mn-lt"/>
              </a:rPr>
              <a:t>The Pattern Based approach can improve the accuracy of the system for evaluating term weights because discovered patterns are more specific than whole documents </a:t>
            </a:r>
          </a:p>
          <a:p>
            <a:pPr algn="just" eaLnBrk="1" hangingPunct="1">
              <a:defRPr/>
            </a:pPr>
            <a:endParaRPr lang="en-US" sz="2000" b="1" dirty="0">
              <a:latin typeface="+mn-lt"/>
            </a:endParaRPr>
          </a:p>
        </p:txBody>
      </p:sp>
    </p:spTree>
    <p:extLst>
      <p:ext uri="{BB962C8B-B14F-4D97-AF65-F5344CB8AC3E}">
        <p14:creationId xmlns:p14="http://schemas.microsoft.com/office/powerpoint/2010/main" val="701019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BEF-F1A4-F845-A850-86100C26B1E0}"/>
              </a:ext>
            </a:extLst>
          </p:cNvPr>
          <p:cNvSpPr>
            <a:spLocks noGrp="1"/>
          </p:cNvSpPr>
          <p:nvPr>
            <p:ph type="title"/>
          </p:nvPr>
        </p:nvSpPr>
        <p:spPr/>
        <p:txBody>
          <a:bodyPr/>
          <a:lstStyle/>
          <a:p>
            <a:r>
              <a:rPr lang="en-US" sz="3200" b="1" dirty="0">
                <a:solidFill>
                  <a:srgbClr val="FF0000"/>
                </a:solidFill>
              </a:rPr>
              <a:t>Activity</a:t>
            </a:r>
          </a:p>
        </p:txBody>
      </p:sp>
      <p:sp>
        <p:nvSpPr>
          <p:cNvPr id="3" name="Content Placeholder 2">
            <a:extLst>
              <a:ext uri="{FF2B5EF4-FFF2-40B4-BE49-F238E27FC236}">
                <a16:creationId xmlns:a16="http://schemas.microsoft.com/office/drawing/2014/main" id="{817CD177-FFFC-E141-B86C-C33CE6327FF4}"/>
              </a:ext>
            </a:extLst>
          </p:cNvPr>
          <p:cNvSpPr>
            <a:spLocks noGrp="1"/>
          </p:cNvSpPr>
          <p:nvPr>
            <p:ph idx="1"/>
          </p:nvPr>
        </p:nvSpPr>
        <p:spPr/>
        <p:txBody>
          <a:bodyPr/>
          <a:lstStyle/>
          <a:p>
            <a:pPr algn="just"/>
            <a:r>
              <a:rPr lang="en-US" sz="2400" dirty="0"/>
              <a:t>How did Kodak use text analytics to better analyze patents?</a:t>
            </a:r>
          </a:p>
          <a:p>
            <a:pPr algn="just"/>
            <a:endParaRPr lang="en-US" sz="2400" dirty="0"/>
          </a:p>
          <a:p>
            <a:pPr algn="just"/>
            <a:r>
              <a:rPr lang="en-US" sz="2400" dirty="0"/>
              <a:t>Using dedicated analysts and state-of-the-art software tools (including specialized text mining tools from Clear Forest Corp.), Kodak continuously digs deep into various data sources (patent databases, new release archives, and product announcements) in order to develop a holistic view of the competitive landscape.</a:t>
            </a:r>
            <a:endParaRPr lang="en-GB" sz="2400" dirty="0"/>
          </a:p>
          <a:p>
            <a:pPr marL="0" indent="0" algn="just">
              <a:buNone/>
            </a:pPr>
            <a:endParaRPr lang="en-US" sz="2400" dirty="0"/>
          </a:p>
        </p:txBody>
      </p:sp>
    </p:spTree>
    <p:extLst>
      <p:ext uri="{BB962C8B-B14F-4D97-AF65-F5344CB8AC3E}">
        <p14:creationId xmlns:p14="http://schemas.microsoft.com/office/powerpoint/2010/main" val="4236067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762000" y="1600200"/>
            <a:ext cx="7770440" cy="3412976"/>
          </a:xfrm>
        </p:spPr>
        <p:txBody>
          <a:bodyPr>
            <a:normAutofit/>
          </a:bodyPr>
          <a:lstStyle/>
          <a:p>
            <a:pPr algn="just"/>
            <a:r>
              <a:rPr lang="en-US" sz="2400" dirty="0">
                <a:solidFill>
                  <a:srgbClr val="FF3300"/>
                </a:solidFill>
              </a:rPr>
              <a:t>Step 1: </a:t>
            </a:r>
            <a:r>
              <a:rPr lang="en-US" sz="2400" dirty="0"/>
              <a:t>Establish the corpus</a:t>
            </a:r>
          </a:p>
          <a:p>
            <a:pPr lvl="1" algn="just"/>
            <a:r>
              <a:rPr lang="en-US" sz="2400" dirty="0"/>
              <a:t>Collect all relevant unstructured data (e.g., textual documents, XML files, emails, Web pages, short notes, voice recordings…)</a:t>
            </a:r>
          </a:p>
          <a:p>
            <a:pPr lvl="1" algn="just"/>
            <a:r>
              <a:rPr lang="en-US" sz="2400" dirty="0"/>
              <a:t>Digitize, standardize the collection (e.g., all in ASCII text files)</a:t>
            </a:r>
          </a:p>
          <a:p>
            <a:pPr lvl="1" algn="just"/>
            <a:r>
              <a:rPr lang="en-US" sz="2400" dirty="0"/>
              <a:t>Place the collection in a common place (e.g., in a flat file, or in a directory as separate files) </a:t>
            </a:r>
          </a:p>
          <a:p>
            <a:pPr lvl="1" algn="just"/>
            <a:endParaRPr lang="en-US" sz="2400" dirty="0"/>
          </a:p>
        </p:txBody>
      </p:sp>
    </p:spTree>
    <p:extLst>
      <p:ext uri="{BB962C8B-B14F-4D97-AF65-F5344CB8AC3E}">
        <p14:creationId xmlns:p14="http://schemas.microsoft.com/office/powerpoint/2010/main" val="4158808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762000" y="1524000"/>
            <a:ext cx="8305800" cy="685800"/>
          </a:xfrm>
        </p:spPr>
        <p:txBody>
          <a:bodyPr>
            <a:noAutofit/>
          </a:bodyPr>
          <a:lstStyle/>
          <a:p>
            <a:pPr algn="just"/>
            <a:r>
              <a:rPr lang="en-US" sz="2400" dirty="0">
                <a:solidFill>
                  <a:srgbClr val="FF3300"/>
                </a:solidFill>
              </a:rPr>
              <a:t>Step 2:</a:t>
            </a:r>
            <a:r>
              <a:rPr lang="en-US" sz="2400" dirty="0"/>
              <a:t> Create the Term-by-Document Matrix (TDM)</a:t>
            </a:r>
          </a:p>
        </p:txBody>
      </p:sp>
      <p:pic>
        <p:nvPicPr>
          <p:cNvPr id="4" name="Picture 3"/>
          <p:cNvPicPr>
            <a:picLocks noChangeAspect="1"/>
          </p:cNvPicPr>
          <p:nvPr/>
        </p:nvPicPr>
        <p:blipFill>
          <a:blip r:embed="rId3" cstate="print"/>
          <a:srcRect/>
          <a:stretch>
            <a:fillRect/>
          </a:stretch>
        </p:blipFill>
        <p:spPr bwMode="auto">
          <a:xfrm>
            <a:off x="1691680" y="1988840"/>
            <a:ext cx="6045381" cy="3665778"/>
          </a:xfrm>
          <a:prstGeom prst="rect">
            <a:avLst/>
          </a:prstGeom>
          <a:noFill/>
          <a:ln w="9525">
            <a:noFill/>
            <a:miter lim="800000"/>
            <a:headEnd/>
            <a:tailEnd/>
          </a:ln>
        </p:spPr>
      </p:pic>
    </p:spTree>
    <p:extLst>
      <p:ext uri="{BB962C8B-B14F-4D97-AF65-F5344CB8AC3E}">
        <p14:creationId xmlns:p14="http://schemas.microsoft.com/office/powerpoint/2010/main" val="2918561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sz="3200" b="1" dirty="0"/>
              <a:t>Text Mining Process</a:t>
            </a:r>
          </a:p>
        </p:txBody>
      </p:sp>
      <p:sp>
        <p:nvSpPr>
          <p:cNvPr id="3" name="Content Placeholder 2"/>
          <p:cNvSpPr>
            <a:spLocks noGrp="1"/>
          </p:cNvSpPr>
          <p:nvPr>
            <p:ph idx="1"/>
          </p:nvPr>
        </p:nvSpPr>
        <p:spPr>
          <a:xfrm>
            <a:off x="761189" y="1033934"/>
            <a:ext cx="8229600" cy="4724400"/>
          </a:xfrm>
        </p:spPr>
        <p:txBody>
          <a:bodyPr>
            <a:normAutofit/>
          </a:bodyPr>
          <a:lstStyle/>
          <a:p>
            <a:pPr algn="just"/>
            <a:r>
              <a:rPr lang="en-US" dirty="0">
                <a:solidFill>
                  <a:srgbClr val="FF3300"/>
                </a:solidFill>
              </a:rPr>
              <a:t>Step 2:</a:t>
            </a:r>
            <a:r>
              <a:rPr lang="en-US" dirty="0"/>
              <a:t> Create the Term-by-Document Matrix (TDM)</a:t>
            </a:r>
          </a:p>
          <a:p>
            <a:pPr lvl="1" algn="just"/>
            <a:r>
              <a:rPr lang="en-US" dirty="0"/>
              <a:t>Should all terms be included?</a:t>
            </a:r>
          </a:p>
          <a:p>
            <a:pPr lvl="2" algn="just"/>
            <a:r>
              <a:rPr lang="en-US" dirty="0"/>
              <a:t>Stop words, include words</a:t>
            </a:r>
          </a:p>
          <a:p>
            <a:pPr lvl="2" algn="just"/>
            <a:r>
              <a:rPr lang="en-US" dirty="0"/>
              <a:t>Synonyms, homonyms</a:t>
            </a:r>
          </a:p>
          <a:p>
            <a:pPr lvl="2" algn="just"/>
            <a:r>
              <a:rPr lang="en-US" dirty="0"/>
              <a:t>Stemming</a:t>
            </a:r>
          </a:p>
          <a:p>
            <a:pPr lvl="1" algn="just"/>
            <a:r>
              <a:rPr lang="en-US" dirty="0"/>
              <a:t>What is the best representation of the indices (values in cells)? </a:t>
            </a:r>
          </a:p>
          <a:p>
            <a:pPr lvl="2" algn="just"/>
            <a:r>
              <a:rPr lang="en-US" dirty="0"/>
              <a:t>Row counts; binary frequencies; log frequencies;</a:t>
            </a:r>
          </a:p>
          <a:p>
            <a:pPr lvl="2" algn="just"/>
            <a:r>
              <a:rPr lang="en-US" dirty="0"/>
              <a:t>Inverse document frequency</a:t>
            </a:r>
          </a:p>
          <a:p>
            <a:pPr algn="just"/>
            <a:endParaRPr lang="en-US" sz="3600" dirty="0"/>
          </a:p>
        </p:txBody>
      </p:sp>
    </p:spTree>
    <p:extLst>
      <p:ext uri="{BB962C8B-B14F-4D97-AF65-F5344CB8AC3E}">
        <p14:creationId xmlns:p14="http://schemas.microsoft.com/office/powerpoint/2010/main" val="3506740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487423" y="1268760"/>
            <a:ext cx="8229600" cy="4724400"/>
          </a:xfrm>
        </p:spPr>
        <p:txBody>
          <a:bodyPr>
            <a:normAutofit/>
          </a:bodyPr>
          <a:lstStyle/>
          <a:p>
            <a:pPr algn="just"/>
            <a:r>
              <a:rPr lang="en-US" sz="2400" dirty="0">
                <a:solidFill>
                  <a:srgbClr val="FF3300"/>
                </a:solidFill>
              </a:rPr>
              <a:t>Step 2:</a:t>
            </a:r>
            <a:r>
              <a:rPr lang="en-US" sz="2400" dirty="0"/>
              <a:t> Create the Term–by–Document Matrix (TDM)</a:t>
            </a:r>
          </a:p>
          <a:p>
            <a:pPr lvl="1" algn="just"/>
            <a:r>
              <a:rPr lang="en-US" sz="2400" dirty="0"/>
              <a:t>TDM is a sparse matrix. How can we reduce the dimensionality of the TDM?</a:t>
            </a:r>
          </a:p>
          <a:p>
            <a:pPr lvl="2" algn="just"/>
            <a:r>
              <a:rPr lang="en-US" dirty="0"/>
              <a:t>Manual - a domain expert goes through it</a:t>
            </a:r>
          </a:p>
          <a:p>
            <a:pPr lvl="2" algn="just"/>
            <a:r>
              <a:rPr lang="en-US" dirty="0"/>
              <a:t>Eliminate terms with very few occurrences in very few documents (?)</a:t>
            </a:r>
          </a:p>
          <a:p>
            <a:pPr lvl="2" algn="just"/>
            <a:r>
              <a:rPr lang="en-US" dirty="0"/>
              <a:t>Transform the matrix using singular value decomposition (SVD) </a:t>
            </a:r>
          </a:p>
          <a:p>
            <a:pPr lvl="2" algn="just"/>
            <a:r>
              <a:rPr lang="en-US" dirty="0"/>
              <a:t>SVD is similar to principle component analysis </a:t>
            </a:r>
          </a:p>
          <a:p>
            <a:pPr lvl="2" algn="just"/>
            <a:endParaRPr lang="en-US" dirty="0"/>
          </a:p>
          <a:p>
            <a:pPr algn="just"/>
            <a:endParaRPr lang="en-US" sz="2400" dirty="0"/>
          </a:p>
        </p:txBody>
      </p:sp>
    </p:spTree>
    <p:extLst>
      <p:ext uri="{BB962C8B-B14F-4D97-AF65-F5344CB8AC3E}">
        <p14:creationId xmlns:p14="http://schemas.microsoft.com/office/powerpoint/2010/main" val="1275675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Process</a:t>
            </a:r>
          </a:p>
        </p:txBody>
      </p:sp>
      <p:sp>
        <p:nvSpPr>
          <p:cNvPr id="3" name="Content Placeholder 2"/>
          <p:cNvSpPr>
            <a:spLocks noGrp="1"/>
          </p:cNvSpPr>
          <p:nvPr>
            <p:ph idx="1"/>
          </p:nvPr>
        </p:nvSpPr>
        <p:spPr>
          <a:xfrm>
            <a:off x="683568" y="1196752"/>
            <a:ext cx="8305800" cy="4724400"/>
          </a:xfrm>
        </p:spPr>
        <p:txBody>
          <a:bodyPr>
            <a:normAutofit/>
          </a:bodyPr>
          <a:lstStyle/>
          <a:p>
            <a:pPr algn="just"/>
            <a:r>
              <a:rPr lang="en-US" sz="2400" dirty="0">
                <a:solidFill>
                  <a:srgbClr val="FF3300"/>
                </a:solidFill>
              </a:rPr>
              <a:t>Step 3:</a:t>
            </a:r>
            <a:r>
              <a:rPr lang="en-US" sz="2400" dirty="0"/>
              <a:t> Extract patterns/knowledge</a:t>
            </a:r>
          </a:p>
          <a:p>
            <a:pPr lvl="1" algn="just"/>
            <a:r>
              <a:rPr lang="en-US" sz="2400" dirty="0"/>
              <a:t>Classification (text categorization)</a:t>
            </a:r>
          </a:p>
          <a:p>
            <a:pPr lvl="1" algn="just"/>
            <a:r>
              <a:rPr lang="en-US" sz="2400" dirty="0"/>
              <a:t>Clustering (natural groupings of text)</a:t>
            </a:r>
          </a:p>
          <a:p>
            <a:pPr lvl="2" algn="just"/>
            <a:r>
              <a:rPr lang="en-US" dirty="0"/>
              <a:t>Improve search recall</a:t>
            </a:r>
          </a:p>
          <a:p>
            <a:pPr lvl="2" algn="just"/>
            <a:r>
              <a:rPr lang="en-US" dirty="0"/>
              <a:t>Improve search precision</a:t>
            </a:r>
          </a:p>
          <a:p>
            <a:pPr lvl="2" algn="just"/>
            <a:r>
              <a:rPr lang="en-US" dirty="0"/>
              <a:t>Scatter/gather</a:t>
            </a:r>
          </a:p>
          <a:p>
            <a:pPr lvl="2" algn="just"/>
            <a:r>
              <a:rPr lang="en-US" dirty="0"/>
              <a:t>Query-specific clustering</a:t>
            </a:r>
          </a:p>
          <a:p>
            <a:pPr lvl="1" algn="just"/>
            <a:r>
              <a:rPr lang="en-US" sz="2400" dirty="0"/>
              <a:t>Association</a:t>
            </a:r>
          </a:p>
          <a:p>
            <a:pPr lvl="1" algn="just"/>
            <a:r>
              <a:rPr lang="en-US" sz="2400" dirty="0"/>
              <a:t>Trend Analysis (…)</a:t>
            </a:r>
          </a:p>
          <a:p>
            <a:pPr lvl="2" algn="just"/>
            <a:endParaRPr lang="en-US" dirty="0"/>
          </a:p>
          <a:p>
            <a:pPr algn="just"/>
            <a:endParaRPr lang="en-US" sz="2400" dirty="0"/>
          </a:p>
        </p:txBody>
      </p:sp>
    </p:spTree>
    <p:extLst>
      <p:ext uri="{BB962C8B-B14F-4D97-AF65-F5344CB8AC3E}">
        <p14:creationId xmlns:p14="http://schemas.microsoft.com/office/powerpoint/2010/main" val="739553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Text Mining Tools</a:t>
            </a:r>
          </a:p>
        </p:txBody>
      </p:sp>
      <p:sp>
        <p:nvSpPr>
          <p:cNvPr id="3" name="Content Placeholder 2"/>
          <p:cNvSpPr>
            <a:spLocks noGrp="1"/>
          </p:cNvSpPr>
          <p:nvPr>
            <p:ph idx="1"/>
          </p:nvPr>
        </p:nvSpPr>
        <p:spPr>
          <a:xfrm>
            <a:off x="487220" y="1196752"/>
            <a:ext cx="8229600" cy="3917032"/>
          </a:xfrm>
        </p:spPr>
        <p:txBody>
          <a:bodyPr>
            <a:noAutofit/>
          </a:bodyPr>
          <a:lstStyle/>
          <a:p>
            <a:pPr algn="just"/>
            <a:r>
              <a:rPr lang="en-US" sz="2400" dirty="0"/>
              <a:t>Commercial Software Tools</a:t>
            </a:r>
          </a:p>
          <a:p>
            <a:pPr lvl="1" algn="just"/>
            <a:r>
              <a:rPr lang="en-US" sz="2400" dirty="0"/>
              <a:t>IBM SPSS Modler - Text Miner</a:t>
            </a:r>
          </a:p>
          <a:p>
            <a:pPr lvl="1" algn="just"/>
            <a:r>
              <a:rPr lang="en-US" sz="2400" dirty="0"/>
              <a:t>SAS Enterprise Miner – Text Miner</a:t>
            </a:r>
          </a:p>
          <a:p>
            <a:pPr lvl="1" algn="just"/>
            <a:r>
              <a:rPr lang="en-US" sz="2400" dirty="0"/>
              <a:t>Statistical Data Miner – Text Miner</a:t>
            </a:r>
          </a:p>
          <a:p>
            <a:pPr lvl="1" algn="just"/>
            <a:r>
              <a:rPr lang="en-US" sz="2400" dirty="0"/>
              <a:t>ClearForest, …</a:t>
            </a:r>
          </a:p>
          <a:p>
            <a:pPr algn="just"/>
            <a:endParaRPr lang="en-US" sz="2400" dirty="0"/>
          </a:p>
          <a:p>
            <a:pPr algn="just"/>
            <a:r>
              <a:rPr lang="en-US" sz="2400" dirty="0"/>
              <a:t>Free Software Tools</a:t>
            </a:r>
          </a:p>
          <a:p>
            <a:pPr lvl="1" algn="just"/>
            <a:r>
              <a:rPr lang="en-US" sz="2400" dirty="0"/>
              <a:t>RapidMiner</a:t>
            </a:r>
          </a:p>
          <a:p>
            <a:pPr lvl="1" algn="just"/>
            <a:r>
              <a:rPr lang="en-US" sz="2400" dirty="0"/>
              <a:t>GATE</a:t>
            </a:r>
          </a:p>
          <a:p>
            <a:pPr lvl="1" algn="just"/>
            <a:r>
              <a:rPr lang="en-US" sz="2400" dirty="0"/>
              <a:t>Spy-EM, … </a:t>
            </a:r>
          </a:p>
          <a:p>
            <a:pPr lvl="1" algn="just"/>
            <a:endParaRPr lang="en-US" sz="2400" dirty="0"/>
          </a:p>
        </p:txBody>
      </p:sp>
    </p:spTree>
    <p:extLst>
      <p:ext uri="{BB962C8B-B14F-4D97-AF65-F5344CB8AC3E}">
        <p14:creationId xmlns:p14="http://schemas.microsoft.com/office/powerpoint/2010/main" val="3303131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18/10/2024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2862322"/>
          </a:xfrm>
          <a:prstGeom prst="rect">
            <a:avLst/>
          </a:prstGeom>
        </p:spPr>
        <p:txBody>
          <a:bodyPr>
            <a:spAutoFit/>
          </a:bodyPr>
          <a:lstStyle/>
          <a:p>
            <a:pPr marL="342900" indent="-342900" algn="just">
              <a:buFont typeface="Arial" panose="020B0604020202020204" pitchFamily="34" charset="0"/>
              <a:buChar char="•"/>
              <a:defRPr/>
            </a:pPr>
            <a:r>
              <a:rPr lang="en-US" sz="20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dirty="0" err="1">
                <a:latin typeface="+mn-lt"/>
              </a:rPr>
              <a:t>Vercellis</a:t>
            </a:r>
            <a:r>
              <a:rPr lang="en-US" sz="2000" dirty="0">
                <a:latin typeface="+mn-lt"/>
              </a:rPr>
              <a:t>, C. (2009). Business Intelligence: Data Mining and Optimization for Decision Making. Wiley &amp; Sons, Ltd</a:t>
            </a:r>
          </a:p>
          <a:p>
            <a:pPr marL="342900" indent="-342900" algn="just">
              <a:buFont typeface="Arial" panose="020B0604020202020204" pitchFamily="34" charset="0"/>
              <a:buChar char="•"/>
              <a:defRPr/>
            </a:pPr>
            <a:endParaRPr lang="en-US" sz="2000" dirty="0">
              <a:latin typeface="+mn-lt"/>
            </a:endParaRPr>
          </a:p>
          <a:p>
            <a:pPr marL="342900" indent="-342900" algn="just">
              <a:buFont typeface="Arial" panose="020B0604020202020204" pitchFamily="34" charset="0"/>
              <a:buChar char="•"/>
              <a:defRPr/>
            </a:pPr>
            <a:r>
              <a:rPr lang="en-US" sz="2000">
                <a:latin typeface="+mn-lt"/>
              </a:rPr>
              <a:t>DataFlair</a:t>
            </a:r>
            <a:r>
              <a:rPr lang="en-US" sz="2000" dirty="0">
                <a:latin typeface="+mn-lt"/>
              </a:rPr>
              <a:t> (2021) What is Text Mining in Data Mining – Process &amp; Applications [Online] https://data-</a:t>
            </a:r>
            <a:r>
              <a:rPr lang="en-US" sz="2000" dirty="0" err="1">
                <a:latin typeface="+mn-lt"/>
              </a:rPr>
              <a:t>flair.training</a:t>
            </a:r>
            <a:r>
              <a:rPr lang="en-US" sz="2000" dirty="0">
                <a:latin typeface="+mn-lt"/>
              </a:rPr>
              <a:t>/blogs/text-mining/</a:t>
            </a:r>
          </a:p>
          <a:p>
            <a:pPr marL="342900" indent="-342900" algn="just">
              <a:buFont typeface="Arial" panose="020B0604020202020204" pitchFamily="34" charset="0"/>
              <a:buChar char="•"/>
              <a:defRPr/>
            </a:pPr>
            <a:endParaRPr lang="en-US" sz="2000" dirty="0">
              <a:latin typeface="+mn-lt"/>
            </a:endParaRPr>
          </a:p>
        </p:txBody>
      </p:sp>
    </p:spTree>
    <p:extLst>
      <p:ext uri="{BB962C8B-B14F-4D97-AF65-F5344CB8AC3E}">
        <p14:creationId xmlns:p14="http://schemas.microsoft.com/office/powerpoint/2010/main" val="3982663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18/10/2024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13889782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1930</Words>
  <Application>Microsoft Office PowerPoint</Application>
  <PresentationFormat>On-screen Show (4:3)</PresentationFormat>
  <Paragraphs>207</Paragraphs>
  <Slides>28</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Myriad Pro</vt:lpstr>
      <vt:lpstr>Arial</vt:lpstr>
      <vt:lpstr>Verdana</vt:lpstr>
      <vt:lpstr>20140311PresentationUWTSDTemplate</vt:lpstr>
      <vt:lpstr>Week 7: Session 1 &amp; 2:  Text Mining</vt:lpstr>
      <vt:lpstr>Lesson Aims</vt:lpstr>
      <vt:lpstr>What is Text mining? </vt:lpstr>
      <vt:lpstr>Text Mining Concepts</vt:lpstr>
      <vt:lpstr>Text Mining Concepts</vt:lpstr>
      <vt:lpstr>Text Mining Concepts</vt:lpstr>
      <vt:lpstr>Text Mining Concepts</vt:lpstr>
      <vt:lpstr>Text Mining Applications </vt:lpstr>
      <vt:lpstr>Areas of Text Mining in Data Mining </vt:lpstr>
      <vt:lpstr>Areas of Text Mining in Data Mining </vt:lpstr>
      <vt:lpstr>Text Mining Process</vt:lpstr>
      <vt:lpstr>Text Mining Process</vt:lpstr>
      <vt:lpstr>Text Mining Process: Term-document Matrix (TDM)</vt:lpstr>
      <vt:lpstr>Creating Term-document Matrix (TDM)</vt:lpstr>
      <vt:lpstr>Mining the TDM</vt:lpstr>
      <vt:lpstr>Text Mining Process (Alternative)</vt:lpstr>
      <vt:lpstr>Text Mining Methods </vt:lpstr>
      <vt:lpstr>Text Mining Methods </vt:lpstr>
      <vt:lpstr>Text Mining Methods </vt:lpstr>
      <vt:lpstr>Activity</vt:lpstr>
      <vt:lpstr>Text Mining Process</vt:lpstr>
      <vt:lpstr>Text Mining Process</vt:lpstr>
      <vt:lpstr>Text Mining Process</vt:lpstr>
      <vt:lpstr>Text Mining Process</vt:lpstr>
      <vt:lpstr>Text Mining Process</vt:lpstr>
      <vt:lpstr>Text Mining Tools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Session 1:  Clustering in Data Mining</dc:title>
  <dc:creator>Anupam Mazumdar</dc:creator>
  <cp:lastModifiedBy>Abdallah Naser</cp:lastModifiedBy>
  <cp:revision>40</cp:revision>
  <dcterms:created xsi:type="dcterms:W3CDTF">2021-07-22T18:02:52Z</dcterms:created>
  <dcterms:modified xsi:type="dcterms:W3CDTF">2024-10-18T10:45:54Z</dcterms:modified>
</cp:coreProperties>
</file>