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1"/>
  </p:notesMasterIdLst>
  <p:sldIdLst>
    <p:sldId id="256" r:id="rId2"/>
    <p:sldId id="257" r:id="rId3"/>
    <p:sldId id="258" r:id="rId4"/>
    <p:sldId id="259" r:id="rId5"/>
    <p:sldId id="267" r:id="rId6"/>
    <p:sldId id="261" r:id="rId7"/>
    <p:sldId id="264" r:id="rId8"/>
    <p:sldId id="262" r:id="rId9"/>
    <p:sldId id="266"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D00F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D886638-6EAE-4E1F-A4DB-FC40A327FFB3}" type="datetimeFigureOut">
              <a:rPr lang="en-GB" smtClean="0"/>
              <a:t>23/03/2020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EA7575D-9A7D-42FB-8EFA-F46CA859695F}" type="slidenum">
              <a:rPr lang="en-GB" smtClean="0"/>
              <a:t>‹#›</a:t>
            </a:fld>
            <a:endParaRPr lang="en-GB"/>
          </a:p>
        </p:txBody>
      </p:sp>
    </p:spTree>
    <p:extLst>
      <p:ext uri="{BB962C8B-B14F-4D97-AF65-F5344CB8AC3E}">
        <p14:creationId xmlns:p14="http://schemas.microsoft.com/office/powerpoint/2010/main" val="36013850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Mainly software</a:t>
            </a:r>
          </a:p>
          <a:p>
            <a:r>
              <a:rPr lang="en-GB" dirty="0"/>
              <a:t>Can restore data to collect evidence</a:t>
            </a:r>
          </a:p>
        </p:txBody>
      </p:sp>
      <p:sp>
        <p:nvSpPr>
          <p:cNvPr id="4" name="Slide Number Placeholder 3"/>
          <p:cNvSpPr>
            <a:spLocks noGrp="1"/>
          </p:cNvSpPr>
          <p:nvPr>
            <p:ph type="sldNum" sz="quarter" idx="5"/>
          </p:nvPr>
        </p:nvSpPr>
        <p:spPr/>
        <p:txBody>
          <a:bodyPr/>
          <a:lstStyle/>
          <a:p>
            <a:fld id="{AEA7575D-9A7D-42FB-8EFA-F46CA859695F}" type="slidenum">
              <a:rPr lang="en-GB" smtClean="0"/>
              <a:t>2</a:t>
            </a:fld>
            <a:endParaRPr lang="en-GB"/>
          </a:p>
        </p:txBody>
      </p:sp>
    </p:spTree>
    <p:extLst>
      <p:ext uri="{BB962C8B-B14F-4D97-AF65-F5344CB8AC3E}">
        <p14:creationId xmlns:p14="http://schemas.microsoft.com/office/powerpoint/2010/main" val="115192050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Papers close to intended format are out of previous 5-year range</a:t>
            </a:r>
          </a:p>
          <a:p>
            <a:endParaRPr lang="en-GB" dirty="0"/>
          </a:p>
        </p:txBody>
      </p:sp>
      <p:sp>
        <p:nvSpPr>
          <p:cNvPr id="4" name="Slide Number Placeholder 3"/>
          <p:cNvSpPr>
            <a:spLocks noGrp="1"/>
          </p:cNvSpPr>
          <p:nvPr>
            <p:ph type="sldNum" sz="quarter" idx="5"/>
          </p:nvPr>
        </p:nvSpPr>
        <p:spPr/>
        <p:txBody>
          <a:bodyPr/>
          <a:lstStyle/>
          <a:p>
            <a:fld id="{AEA7575D-9A7D-42FB-8EFA-F46CA859695F}" type="slidenum">
              <a:rPr lang="en-GB" smtClean="0"/>
              <a:t>3</a:t>
            </a:fld>
            <a:endParaRPr lang="en-GB"/>
          </a:p>
        </p:txBody>
      </p:sp>
    </p:spTree>
    <p:extLst>
      <p:ext uri="{BB962C8B-B14F-4D97-AF65-F5344CB8AC3E}">
        <p14:creationId xmlns:p14="http://schemas.microsoft.com/office/powerpoint/2010/main" val="35497421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u="sng" kern="1200" dirty="0">
                <a:solidFill>
                  <a:schemeClr val="tx1"/>
                </a:solidFill>
                <a:effectLst/>
                <a:latin typeface="+mn-lt"/>
                <a:ea typeface="+mn-ea"/>
                <a:cs typeface="+mn-cs"/>
              </a:rPr>
              <a:t>Understanding of current procedures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Shaaban and </a:t>
            </a:r>
            <a:r>
              <a:rPr lang="en-GB" sz="1200" b="1" kern="1200" dirty="0" err="1">
                <a:solidFill>
                  <a:schemeClr val="tx1"/>
                </a:solidFill>
                <a:effectLst/>
                <a:latin typeface="+mn-lt"/>
                <a:ea typeface="+mn-ea"/>
                <a:cs typeface="+mn-cs"/>
              </a:rPr>
              <a:t>Abdelbaki</a:t>
            </a:r>
            <a:r>
              <a:rPr lang="en-GB" sz="1200" b="1" kern="1200" dirty="0">
                <a:solidFill>
                  <a:schemeClr val="tx1"/>
                </a:solidFill>
                <a:effectLst/>
                <a:latin typeface="+mn-lt"/>
                <a:ea typeface="+mn-ea"/>
                <a:cs typeface="+mn-cs"/>
              </a:rPr>
              <a:t> = 2018, Egypt, Procedia Computer Science. Look at Memory and Timeline Analysis. Conclusion is that best technique depends on scenario e.g. (quick analysis for emergency)</a:t>
            </a:r>
            <a:endParaRPr lang="en-GB" sz="1200" kern="1200" dirty="0">
              <a:solidFill>
                <a:schemeClr val="tx1"/>
              </a:solidFill>
              <a:effectLst/>
              <a:latin typeface="+mn-lt"/>
              <a:ea typeface="+mn-ea"/>
              <a:cs typeface="+mn-cs"/>
            </a:endParaRPr>
          </a:p>
          <a:p>
            <a:r>
              <a:rPr lang="en-GB" sz="1200" b="1" kern="1200" dirty="0" err="1">
                <a:solidFill>
                  <a:schemeClr val="tx1"/>
                </a:solidFill>
                <a:effectLst/>
                <a:latin typeface="+mn-lt"/>
                <a:ea typeface="+mn-ea"/>
                <a:cs typeface="+mn-cs"/>
              </a:rPr>
              <a:t>Mushtaque</a:t>
            </a:r>
            <a:r>
              <a:rPr lang="en-GB" sz="1200" b="1" kern="1200" dirty="0">
                <a:solidFill>
                  <a:schemeClr val="tx1"/>
                </a:solidFill>
                <a:effectLst/>
                <a:latin typeface="+mn-lt"/>
                <a:ea typeface="+mn-ea"/>
                <a:cs typeface="+mn-cs"/>
              </a:rPr>
              <a:t> = 2015, Pakistan, Journal of Information Systems and Technology Management. Look at how DF has evolved over time. Conclusion is that right measures must be taken to retrieve enough evidence.</a:t>
            </a:r>
            <a:endParaRPr lang="en-GB" sz="1200" kern="1200" dirty="0">
              <a:solidFill>
                <a:schemeClr val="tx1"/>
              </a:solidFill>
              <a:effectLst/>
              <a:latin typeface="+mn-lt"/>
              <a:ea typeface="+mn-ea"/>
              <a:cs typeface="+mn-cs"/>
            </a:endParaRPr>
          </a:p>
          <a:p>
            <a:r>
              <a:rPr lang="en-GB" sz="1200" b="1" kern="1200" dirty="0" err="1">
                <a:solidFill>
                  <a:schemeClr val="tx1"/>
                </a:solidFill>
                <a:effectLst/>
                <a:latin typeface="+mn-lt"/>
                <a:ea typeface="+mn-ea"/>
                <a:cs typeface="+mn-cs"/>
              </a:rPr>
              <a:t>Narwal</a:t>
            </a:r>
            <a:r>
              <a:rPr lang="en-GB" sz="1200" b="1" kern="1200" dirty="0">
                <a:solidFill>
                  <a:schemeClr val="tx1"/>
                </a:solidFill>
                <a:effectLst/>
                <a:latin typeface="+mn-lt"/>
                <a:ea typeface="+mn-ea"/>
                <a:cs typeface="+mn-cs"/>
              </a:rPr>
              <a:t> = 2020, India, International Conference on Emerging Technology in Electrical and Electronics. Walkthrough on how Digital Forensics works, including models and example tools. Conclusion is that these tools will prove vital against cyber attacks as cybersecurity continues to grow.</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Criteria for effective tool</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Horsman = 2018, UK, Science and Justice. Looks at the process and implication of DF tools. Conclusion is that DF benefits from growth, but accountability needs to be made clear.</a:t>
            </a:r>
            <a:endParaRPr lang="en-GB" sz="1200" kern="1200" dirty="0">
              <a:solidFill>
                <a:schemeClr val="tx1"/>
              </a:solidFill>
              <a:effectLst/>
              <a:latin typeface="+mn-lt"/>
              <a:ea typeface="+mn-ea"/>
              <a:cs typeface="+mn-cs"/>
            </a:endParaRPr>
          </a:p>
          <a:p>
            <a:r>
              <a:rPr lang="en-GB" sz="1200" b="1" kern="1200" dirty="0" err="1">
                <a:solidFill>
                  <a:schemeClr val="tx1"/>
                </a:solidFill>
                <a:effectLst/>
                <a:latin typeface="+mn-lt"/>
                <a:ea typeface="+mn-ea"/>
                <a:cs typeface="+mn-cs"/>
              </a:rPr>
              <a:t>Dimpe</a:t>
            </a:r>
            <a:r>
              <a:rPr lang="en-GB" sz="1200" b="1"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Kogeda</a:t>
            </a:r>
            <a:r>
              <a:rPr lang="en-GB" sz="1200" b="1" kern="1200" dirty="0">
                <a:solidFill>
                  <a:schemeClr val="tx1"/>
                </a:solidFill>
                <a:effectLst/>
                <a:latin typeface="+mn-lt"/>
                <a:ea typeface="+mn-ea"/>
                <a:cs typeface="+mn-cs"/>
              </a:rPr>
              <a:t> = 2017, US, World Congress on Engineering and Computer Science. Looks at requirements and phases of DF tools (e.g. Chain of Custody). Conclusion is that tools need to be checked to avoid becoming unreliable.   </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Marshall and Paige = 2018, UK, Digital Investigation Journal. Looks at how tools integrate with methods. Conclusion is that tools can be more effective if tested and engaged with.</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 </a:t>
            </a:r>
            <a:endParaRPr lang="en-GB" sz="1200" kern="1200" dirty="0">
              <a:solidFill>
                <a:schemeClr val="tx1"/>
              </a:solidFill>
              <a:effectLst/>
              <a:latin typeface="+mn-lt"/>
              <a:ea typeface="+mn-ea"/>
              <a:cs typeface="+mn-cs"/>
            </a:endParaRPr>
          </a:p>
          <a:p>
            <a:r>
              <a:rPr lang="en-GB" sz="1200" b="1" u="sng" kern="1200" dirty="0">
                <a:solidFill>
                  <a:schemeClr val="tx1"/>
                </a:solidFill>
                <a:effectLst/>
                <a:latin typeface="+mn-lt"/>
                <a:ea typeface="+mn-ea"/>
                <a:cs typeface="+mn-cs"/>
              </a:rPr>
              <a:t>Critical analysis of tools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Roman, Mora, Vicuna, and Orozco = 2016, Ecuador, International Journal of Applied Engineering Research</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Analyses tools in several categories such as Disk Analysis and File Analysis. Conclusion is that tools are mainly built for Windows and a wider variety can produce more productive results.</a:t>
            </a:r>
            <a:endParaRPr lang="en-GB" sz="1200" kern="1200" dirty="0">
              <a:solidFill>
                <a:schemeClr val="tx1"/>
              </a:solidFill>
              <a:effectLst/>
              <a:latin typeface="+mn-lt"/>
              <a:ea typeface="+mn-ea"/>
              <a:cs typeface="+mn-cs"/>
            </a:endParaRPr>
          </a:p>
          <a:p>
            <a:r>
              <a:rPr lang="en-GB" sz="1200" b="1" kern="1200" dirty="0">
                <a:solidFill>
                  <a:schemeClr val="tx1"/>
                </a:solidFill>
                <a:effectLst/>
                <a:latin typeface="+mn-lt"/>
                <a:ea typeface="+mn-ea"/>
                <a:cs typeface="+mn-cs"/>
              </a:rPr>
              <a:t>Kumari and Mohapatra = 2016, India, International Conference on Computational Techniques in Information and Communication Technologies</a:t>
            </a:r>
            <a:r>
              <a:rPr lang="en-GB" sz="1200" kern="1200" dirty="0">
                <a:solidFill>
                  <a:schemeClr val="tx1"/>
                </a:solidFill>
                <a:effectLst/>
                <a:latin typeface="+mn-lt"/>
                <a:ea typeface="+mn-ea"/>
                <a:cs typeface="+mn-cs"/>
              </a:rPr>
              <a:t>. </a:t>
            </a:r>
            <a:r>
              <a:rPr lang="en-GB" sz="1200" b="1" kern="1200" dirty="0">
                <a:solidFill>
                  <a:schemeClr val="tx1"/>
                </a:solidFill>
                <a:effectLst/>
                <a:latin typeface="+mn-lt"/>
                <a:ea typeface="+mn-ea"/>
                <a:cs typeface="+mn-cs"/>
              </a:rPr>
              <a:t>Looks at different branches of DF (Computer, Email, Memory, Mobile, and Network) and examples of each. Conclusion is that differentiation is necessary to increase productivity. </a:t>
            </a:r>
            <a:endParaRPr lang="en-GB" sz="1200" kern="1200" dirty="0">
              <a:solidFill>
                <a:schemeClr val="tx1"/>
              </a:solidFill>
              <a:effectLst/>
              <a:latin typeface="+mn-lt"/>
              <a:ea typeface="+mn-ea"/>
              <a:cs typeface="+mn-cs"/>
            </a:endParaRPr>
          </a:p>
          <a:p>
            <a:r>
              <a:rPr lang="en-GB" sz="1200" b="1" kern="1200" dirty="0" err="1">
                <a:solidFill>
                  <a:schemeClr val="tx1"/>
                </a:solidFill>
                <a:effectLst/>
                <a:latin typeface="+mn-lt"/>
                <a:ea typeface="+mn-ea"/>
                <a:cs typeface="+mn-cs"/>
              </a:rPr>
              <a:t>Venckauskas</a:t>
            </a:r>
            <a:r>
              <a:rPr lang="en-GB" sz="1200" b="1" kern="1200" dirty="0">
                <a:solidFill>
                  <a:schemeClr val="tx1"/>
                </a:solidFill>
                <a:effectLst/>
                <a:latin typeface="+mn-lt"/>
                <a:ea typeface="+mn-ea"/>
                <a:cs typeface="+mn-cs"/>
              </a:rPr>
              <a:t>, </a:t>
            </a:r>
            <a:r>
              <a:rPr lang="en-GB" sz="1200" b="1" kern="1200" dirty="0" err="1">
                <a:solidFill>
                  <a:schemeClr val="tx1"/>
                </a:solidFill>
                <a:effectLst/>
                <a:latin typeface="+mn-lt"/>
                <a:ea typeface="+mn-ea"/>
                <a:cs typeface="+mn-cs"/>
              </a:rPr>
              <a:t>Toldinas</a:t>
            </a:r>
            <a:r>
              <a:rPr lang="en-GB" sz="1200" b="1" kern="1200" dirty="0">
                <a:solidFill>
                  <a:schemeClr val="tx1"/>
                </a:solidFill>
                <a:effectLst/>
                <a:latin typeface="+mn-lt"/>
                <a:ea typeface="+mn-ea"/>
                <a:cs typeface="+mn-cs"/>
              </a:rPr>
              <a:t>, </a:t>
            </a:r>
            <a:r>
              <a:rPr lang="en-GB" sz="1200" b="1" kern="1200" dirty="0" err="1">
                <a:solidFill>
                  <a:schemeClr val="tx1"/>
                </a:solidFill>
                <a:effectLst/>
                <a:latin typeface="+mn-lt"/>
                <a:ea typeface="+mn-ea"/>
                <a:cs typeface="+mn-cs"/>
              </a:rPr>
              <a:t>Grigaliunas</a:t>
            </a:r>
            <a:r>
              <a:rPr lang="en-GB" sz="1200" b="1" kern="1200" dirty="0">
                <a:solidFill>
                  <a:schemeClr val="tx1"/>
                </a:solidFill>
                <a:effectLst/>
                <a:latin typeface="+mn-lt"/>
                <a:ea typeface="+mn-ea"/>
                <a:cs typeface="+mn-cs"/>
              </a:rPr>
              <a:t>, </a:t>
            </a:r>
            <a:r>
              <a:rPr lang="en-GB" sz="1200" b="1" kern="1200" dirty="0" err="1">
                <a:solidFill>
                  <a:schemeClr val="tx1"/>
                </a:solidFill>
                <a:effectLst/>
                <a:latin typeface="+mn-lt"/>
                <a:ea typeface="+mn-ea"/>
                <a:cs typeface="+mn-cs"/>
              </a:rPr>
              <a:t>Damasevicius</a:t>
            </a:r>
            <a:r>
              <a:rPr lang="en-GB" sz="1200" b="1" kern="1200" dirty="0">
                <a:solidFill>
                  <a:schemeClr val="tx1"/>
                </a:solidFill>
                <a:effectLst/>
                <a:latin typeface="+mn-lt"/>
                <a:ea typeface="+mn-ea"/>
                <a:cs typeface="+mn-cs"/>
              </a:rPr>
              <a:t>, and </a:t>
            </a:r>
            <a:r>
              <a:rPr lang="en-GB" sz="1200" b="1" kern="1200" dirty="0" err="1">
                <a:solidFill>
                  <a:schemeClr val="tx1"/>
                </a:solidFill>
                <a:effectLst/>
                <a:latin typeface="+mn-lt"/>
                <a:ea typeface="+mn-ea"/>
                <a:cs typeface="+mn-cs"/>
              </a:rPr>
              <a:t>Jusas</a:t>
            </a:r>
            <a:r>
              <a:rPr lang="en-GB" sz="1200" b="1" kern="1200" dirty="0">
                <a:solidFill>
                  <a:schemeClr val="tx1"/>
                </a:solidFill>
                <a:effectLst/>
                <a:latin typeface="+mn-lt"/>
                <a:ea typeface="+mn-ea"/>
                <a:cs typeface="+mn-cs"/>
              </a:rPr>
              <a:t> = 2015, Lithuania, International Virtual Research Conference in Technical Disciplines. Looks at wide variety of memory tools that incorporate with NIST model. Conclusion is that current tools are lacking for investigation and new ones need to be created.</a:t>
            </a: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AEA7575D-9A7D-42FB-8EFA-F46CA859695F}" type="slidenum">
              <a:rPr lang="en-GB" smtClean="0"/>
              <a:t>5</a:t>
            </a:fld>
            <a:endParaRPr lang="en-GB"/>
          </a:p>
        </p:txBody>
      </p:sp>
    </p:spTree>
    <p:extLst>
      <p:ext uri="{BB962C8B-B14F-4D97-AF65-F5344CB8AC3E}">
        <p14:creationId xmlns:p14="http://schemas.microsoft.com/office/powerpoint/2010/main" val="3475647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365759" y="2166364"/>
            <a:ext cx="11471565" cy="1739347"/>
          </a:xfrm>
        </p:spPr>
        <p:txBody>
          <a:bodyPr tIns="45720" bIns="45720" anchor="ctr">
            <a:normAutofit/>
          </a:bodyPr>
          <a:lstStyle>
            <a:lvl1pPr algn="ctr">
              <a:lnSpc>
                <a:spcPct val="80000"/>
              </a:lnSpc>
              <a:defRPr sz="6000" spc="150" baseline="0"/>
            </a:lvl1pPr>
          </a:lstStyle>
          <a:p>
            <a:r>
              <a:rPr lang="en-US"/>
              <a:t>Click to edit Master title style</a:t>
            </a:r>
            <a:endParaRPr lang="en-US" dirty="0"/>
          </a:p>
        </p:txBody>
      </p:sp>
      <p:sp>
        <p:nvSpPr>
          <p:cNvPr id="3" name="Subtitle 2"/>
          <p:cNvSpPr>
            <a:spLocks noGrp="1"/>
          </p:cNvSpPr>
          <p:nvPr>
            <p:ph type="subTitle" idx="1"/>
          </p:nvPr>
        </p:nvSpPr>
        <p:spPr>
          <a:xfrm>
            <a:off x="1524000" y="3996250"/>
            <a:ext cx="9144000" cy="1309255"/>
          </a:xfrm>
        </p:spPr>
        <p:txBody>
          <a:bodyPr>
            <a:normAutofit/>
          </a:bodyPr>
          <a:lstStyle>
            <a:lvl1pPr marL="0" indent="0" algn="ctr">
              <a:buNone/>
              <a:defRPr sz="2000"/>
            </a:lvl1pPr>
            <a:lvl2pPr marL="457200" indent="0" algn="ctr">
              <a:buNone/>
              <a:defRPr sz="2000"/>
            </a:lvl2pPr>
            <a:lvl3pPr marL="914400" indent="0" algn="ctr">
              <a:buNone/>
              <a:defRPr sz="20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D267956-B991-4862-8005-A21CBD796A60}"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953F72-1693-410A-8A65-69534585A23B}" type="slidenum">
              <a:rPr lang="en-GB" smtClean="0"/>
              <a:t>‹#›</a:t>
            </a:fld>
            <a:endParaRPr lang="en-GB"/>
          </a:p>
        </p:txBody>
      </p:sp>
    </p:spTree>
    <p:extLst>
      <p:ext uri="{BB962C8B-B14F-4D97-AF65-F5344CB8AC3E}">
        <p14:creationId xmlns:p14="http://schemas.microsoft.com/office/powerpoint/2010/main" val="23793740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267956-B991-4862-8005-A21CBD796A60}"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953F72-1693-410A-8A65-69534585A23B}" type="slidenum">
              <a:rPr lang="en-GB" smtClean="0"/>
              <a:t>‹#›</a:t>
            </a:fld>
            <a:endParaRPr lang="en-GB"/>
          </a:p>
        </p:txBody>
      </p:sp>
    </p:spTree>
    <p:extLst>
      <p:ext uri="{BB962C8B-B14F-4D97-AF65-F5344CB8AC3E}">
        <p14:creationId xmlns:p14="http://schemas.microsoft.com/office/powerpoint/2010/main" val="30752997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7" name="Rectangle 6"/>
          <p:cNvSpPr/>
          <p:nvPr/>
        </p:nvSpPr>
        <p:spPr>
          <a:xfrm>
            <a:off x="-6843" y="2059012"/>
            <a:ext cx="12195668" cy="18288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191" y="2208879"/>
            <a:ext cx="10515600" cy="1676400"/>
          </a:xfrm>
        </p:spPr>
        <p:txBody>
          <a:bodyPr anchor="ctr">
            <a:noAutofit/>
          </a:bodyPr>
          <a:lstStyle>
            <a:lvl1pPr algn="ctr">
              <a:lnSpc>
                <a:spcPct val="80000"/>
              </a:lnSpc>
              <a:defRPr sz="6000" b="0" spc="150" baseline="0">
                <a:solidFill>
                  <a:schemeClr val="bg1"/>
                </a:solidFill>
              </a:defRPr>
            </a:lvl1pPr>
          </a:lstStyle>
          <a:p>
            <a:r>
              <a:rPr lang="en-US"/>
              <a:t>Click to edit Master title style</a:t>
            </a:r>
            <a:endParaRPr lang="en-US" dirty="0"/>
          </a:p>
        </p:txBody>
      </p:sp>
      <p:sp>
        <p:nvSpPr>
          <p:cNvPr id="3" name="Text Placeholder 2"/>
          <p:cNvSpPr>
            <a:spLocks noGrp="1"/>
          </p:cNvSpPr>
          <p:nvPr>
            <p:ph type="body" idx="1"/>
          </p:nvPr>
        </p:nvSpPr>
        <p:spPr>
          <a:xfrm>
            <a:off x="833191" y="4010334"/>
            <a:ext cx="10515600" cy="1174639"/>
          </a:xfrm>
        </p:spPr>
        <p:txBody>
          <a:bodyPr anchor="t">
            <a:normAutofit/>
          </a:bodyPr>
          <a:lstStyle>
            <a:lvl1pPr marL="0" indent="0" algn="ctr">
              <a:buNone/>
              <a:defRPr sz="20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lvl1pPr>
              <a:defRPr>
                <a:solidFill>
                  <a:schemeClr val="tx2"/>
                </a:solidFill>
              </a:defRPr>
            </a:lvl1pPr>
          </a:lstStyle>
          <a:p>
            <a:fld id="{CD267956-B991-4862-8005-A21CBD796A60}" type="datetimeFigureOut">
              <a:rPr lang="en-GB" smtClean="0"/>
              <a:t>23/03/2020</a:t>
            </a:fld>
            <a:endParaRPr lang="en-GB"/>
          </a:p>
        </p:txBody>
      </p:sp>
      <p:sp>
        <p:nvSpPr>
          <p:cNvPr id="5" name="Footer Placeholder 4"/>
          <p:cNvSpPr>
            <a:spLocks noGrp="1"/>
          </p:cNvSpPr>
          <p:nvPr>
            <p:ph type="ftr" sz="quarter" idx="11"/>
          </p:nvPr>
        </p:nvSpPr>
        <p:spPr/>
        <p:txBody>
          <a:bodyPr/>
          <a:lstStyle>
            <a:lvl1pPr>
              <a:defRPr>
                <a:solidFill>
                  <a:schemeClr val="tx2"/>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2"/>
                </a:solidFill>
              </a:defRPr>
            </a:lvl1pPr>
          </a:lstStyle>
          <a:p>
            <a:fld id="{88953F72-1693-410A-8A65-69534585A23B}" type="slidenum">
              <a:rPr lang="en-GB" smtClean="0"/>
              <a:t>‹#›</a:t>
            </a:fld>
            <a:endParaRPr lang="en-GB"/>
          </a:p>
        </p:txBody>
      </p:sp>
    </p:spTree>
    <p:extLst>
      <p:ext uri="{BB962C8B-B14F-4D97-AF65-F5344CB8AC3E}">
        <p14:creationId xmlns:p14="http://schemas.microsoft.com/office/powerpoint/2010/main" val="2459478802"/>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05344"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30391" y="2011680"/>
            <a:ext cx="4754880" cy="420624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D267956-B991-4862-8005-A21CBD796A60}"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953F72-1693-410A-8A65-69534585A23B}" type="slidenum">
              <a:rPr lang="en-GB" smtClean="0"/>
              <a:t>‹#›</a:t>
            </a:fld>
            <a:endParaRPr lang="en-GB"/>
          </a:p>
        </p:txBody>
      </p:sp>
    </p:spTree>
    <p:extLst>
      <p:ext uri="{BB962C8B-B14F-4D97-AF65-F5344CB8AC3E}">
        <p14:creationId xmlns:p14="http://schemas.microsoft.com/office/powerpoint/2010/main" val="2417111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207008"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07008" y="2656566"/>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31230" y="1913470"/>
            <a:ext cx="4754880" cy="743094"/>
          </a:xfrm>
        </p:spPr>
        <p:txBody>
          <a:bodyPr anchor="ctr">
            <a:normAutofit/>
          </a:bodyPr>
          <a:lstStyle>
            <a:lvl1pPr marL="0" indent="0">
              <a:buNone/>
              <a:defRPr sz="21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31230" y="2656564"/>
            <a:ext cx="4754880" cy="35661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D267956-B991-4862-8005-A21CBD796A60}" type="datetimeFigureOut">
              <a:rPr lang="en-GB" smtClean="0"/>
              <a:t>23/03/2020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8953F72-1693-410A-8A65-69534585A23B}" type="slidenum">
              <a:rPr lang="en-GB" smtClean="0"/>
              <a:t>‹#›</a:t>
            </a:fld>
            <a:endParaRPr lang="en-GB"/>
          </a:p>
        </p:txBody>
      </p:sp>
    </p:spTree>
    <p:extLst>
      <p:ext uri="{BB962C8B-B14F-4D97-AF65-F5344CB8AC3E}">
        <p14:creationId xmlns:p14="http://schemas.microsoft.com/office/powerpoint/2010/main" val="2447841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D267956-B991-4862-8005-A21CBD796A60}" type="datetimeFigureOut">
              <a:rPr lang="en-GB" smtClean="0"/>
              <a:t>23/03/2020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8953F72-1693-410A-8A65-69534585A23B}" type="slidenum">
              <a:rPr lang="en-GB" smtClean="0"/>
              <a:t>‹#›</a:t>
            </a:fld>
            <a:endParaRPr lang="en-GB"/>
          </a:p>
        </p:txBody>
      </p:sp>
    </p:spTree>
    <p:extLst>
      <p:ext uri="{BB962C8B-B14F-4D97-AF65-F5344CB8AC3E}">
        <p14:creationId xmlns:p14="http://schemas.microsoft.com/office/powerpoint/2010/main" val="4870652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267956-B991-4862-8005-A21CBD796A60}" type="datetimeFigureOut">
              <a:rPr lang="en-GB" smtClean="0"/>
              <a:t>23/03/2020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8953F72-1693-410A-8A65-69534585A23B}" type="slidenum">
              <a:rPr lang="en-GB" smtClean="0"/>
              <a:t>‹#›</a:t>
            </a:fld>
            <a:endParaRPr lang="en-GB"/>
          </a:p>
        </p:txBody>
      </p:sp>
    </p:spTree>
    <p:extLst>
      <p:ext uri="{BB962C8B-B14F-4D97-AF65-F5344CB8AC3E}">
        <p14:creationId xmlns:p14="http://schemas.microsoft.com/office/powerpoint/2010/main" val="11446088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207008" y="2120054"/>
            <a:ext cx="6126480" cy="41148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789023" y="2147486"/>
            <a:ext cx="3200400" cy="3432319"/>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D267956-B991-4862-8005-A21CBD796A60}"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953F72-1693-410A-8A65-69534585A23B}" type="slidenum">
              <a:rPr lang="en-GB" smtClean="0"/>
              <a:t>‹#›</a:t>
            </a:fld>
            <a:endParaRPr lang="en-GB"/>
          </a:p>
        </p:txBody>
      </p:sp>
    </p:spTree>
    <p:extLst>
      <p:ext uri="{BB962C8B-B14F-4D97-AF65-F5344CB8AC3E}">
        <p14:creationId xmlns:p14="http://schemas.microsoft.com/office/powerpoint/2010/main" val="4412128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Picture Placeholder 2"/>
          <p:cNvSpPr>
            <a:spLocks noGrp="1" noChangeAspect="1"/>
          </p:cNvSpPr>
          <p:nvPr>
            <p:ph type="pic" idx="1"/>
          </p:nvPr>
        </p:nvSpPr>
        <p:spPr>
          <a:xfrm>
            <a:off x="1280160" y="2211494"/>
            <a:ext cx="6126480" cy="3931920"/>
          </a:xfrm>
          <a:solidFill>
            <a:schemeClr val="tx2">
              <a:lumMod val="60000"/>
              <a:lumOff val="40000"/>
            </a:schemeClr>
          </a:solidFill>
        </p:spPr>
        <p:txBody>
          <a:bodyPr tIns="365760" anchor="t"/>
          <a:lstStyle>
            <a:lvl1pPr marL="0" indent="0" algn="ctr">
              <a:buNone/>
              <a:defRPr sz="3200">
                <a:solidFill>
                  <a:schemeClr val="tx1">
                    <a:lumMod val="50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790688" y="2150621"/>
            <a:ext cx="3200400" cy="3429000"/>
          </a:xfrm>
        </p:spPr>
        <p:txBody>
          <a:bodyPr>
            <a:normAutofit/>
          </a:bodyPr>
          <a:lstStyle>
            <a:lvl1pPr marL="0" indent="0">
              <a:lnSpc>
                <a:spcPct val="95000"/>
              </a:lnSpc>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CD267956-B991-4862-8005-A21CBD796A60}" type="datetimeFigureOut">
              <a:rPr lang="en-GB" smtClean="0"/>
              <a:t>23/03/2020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8953F72-1693-410A-8A65-69534585A23B}" type="slidenum">
              <a:rPr lang="en-GB" smtClean="0"/>
              <a:t>‹#›</a:t>
            </a:fld>
            <a:endParaRPr lang="en-GB"/>
          </a:p>
        </p:txBody>
      </p:sp>
    </p:spTree>
    <p:extLst>
      <p:ext uri="{BB962C8B-B14F-4D97-AF65-F5344CB8AC3E}">
        <p14:creationId xmlns:p14="http://schemas.microsoft.com/office/powerpoint/2010/main" val="8569926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267956-B991-4862-8005-A21CBD796A60}" type="datetimeFigureOut">
              <a:rPr lang="en-GB" smtClean="0"/>
              <a:t>23/03/2020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8953F72-1693-410A-8A65-69534585A23B}" type="slidenum">
              <a:rPr lang="en-GB" smtClean="0"/>
              <a:t>‹#›</a:t>
            </a:fld>
            <a:endParaRPr lang="en-GB"/>
          </a:p>
        </p:txBody>
      </p:sp>
    </p:spTree>
    <p:extLst>
      <p:ext uri="{BB962C8B-B14F-4D97-AF65-F5344CB8AC3E}">
        <p14:creationId xmlns:p14="http://schemas.microsoft.com/office/powerpoint/2010/main" val="35928460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9019312" y="0"/>
            <a:ext cx="27432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9160624" y="274638"/>
            <a:ext cx="2402380" cy="58975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199" y="274638"/>
            <a:ext cx="7973291" cy="5897562"/>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38200" y="6422854"/>
            <a:ext cx="2743196" cy="365125"/>
          </a:xfrm>
        </p:spPr>
        <p:txBody>
          <a:bodyPr/>
          <a:lstStyle/>
          <a:p>
            <a:fld id="{CD267956-B991-4862-8005-A21CBD796A60}" type="datetimeFigureOut">
              <a:rPr lang="en-GB" smtClean="0"/>
              <a:t>23/03/2020</a:t>
            </a:fld>
            <a:endParaRPr lang="en-GB"/>
          </a:p>
        </p:txBody>
      </p:sp>
      <p:sp>
        <p:nvSpPr>
          <p:cNvPr id="5" name="Footer Placeholder 4"/>
          <p:cNvSpPr>
            <a:spLocks noGrp="1"/>
          </p:cNvSpPr>
          <p:nvPr>
            <p:ph type="ftr" sz="quarter" idx="11"/>
          </p:nvPr>
        </p:nvSpPr>
        <p:spPr>
          <a:xfrm>
            <a:off x="3776135" y="6422854"/>
            <a:ext cx="4279669" cy="365125"/>
          </a:xfrm>
        </p:spPr>
        <p:txBody>
          <a:bodyPr/>
          <a:lstStyle/>
          <a:p>
            <a:endParaRPr lang="en-GB"/>
          </a:p>
        </p:txBody>
      </p:sp>
      <p:sp>
        <p:nvSpPr>
          <p:cNvPr id="6" name="Slide Number Placeholder 5"/>
          <p:cNvSpPr>
            <a:spLocks noGrp="1"/>
          </p:cNvSpPr>
          <p:nvPr>
            <p:ph type="sldNum" sz="quarter" idx="12"/>
          </p:nvPr>
        </p:nvSpPr>
        <p:spPr>
          <a:xfrm>
            <a:off x="8073048" y="6422854"/>
            <a:ext cx="879759" cy="365125"/>
          </a:xfrm>
        </p:spPr>
        <p:txBody>
          <a:bodyPr/>
          <a:lstStyle/>
          <a:p>
            <a:fld id="{88953F72-1693-410A-8A65-69534585A23B}" type="slidenum">
              <a:rPr lang="en-GB" smtClean="0"/>
              <a:t>‹#›</a:t>
            </a:fld>
            <a:endParaRPr lang="en-GB"/>
          </a:p>
        </p:txBody>
      </p:sp>
    </p:spTree>
    <p:extLst>
      <p:ext uri="{BB962C8B-B14F-4D97-AF65-F5344CB8AC3E}">
        <p14:creationId xmlns:p14="http://schemas.microsoft.com/office/powerpoint/2010/main" val="1049422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p:cNvSpPr/>
          <p:nvPr/>
        </p:nvSpPr>
        <p:spPr>
          <a:xfrm>
            <a:off x="483" y="176109"/>
            <a:ext cx="12188952" cy="16459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02919" y="284176"/>
            <a:ext cx="9784080" cy="15087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02919" y="2011680"/>
            <a:ext cx="9784080" cy="420624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02266" y="6422854"/>
            <a:ext cx="3000894" cy="365125"/>
          </a:xfrm>
          <a:prstGeom prst="rect">
            <a:avLst/>
          </a:prstGeom>
        </p:spPr>
        <p:txBody>
          <a:bodyPr vert="horz" lIns="91440" tIns="45720" rIns="45720" bIns="45720" rtlCol="0" anchor="ctr"/>
          <a:lstStyle>
            <a:lvl1pPr algn="l">
              <a:defRPr sz="1050">
                <a:solidFill>
                  <a:schemeClr val="tx1"/>
                </a:solidFill>
              </a:defRPr>
            </a:lvl1pPr>
          </a:lstStyle>
          <a:p>
            <a:fld id="{CD267956-B991-4862-8005-A21CBD796A60}" type="datetimeFigureOut">
              <a:rPr lang="en-GB" smtClean="0"/>
              <a:t>23/03/2020</a:t>
            </a:fld>
            <a:endParaRPr lang="en-GB"/>
          </a:p>
        </p:txBody>
      </p:sp>
      <p:sp>
        <p:nvSpPr>
          <p:cNvPr id="5" name="Footer Placeholder 4"/>
          <p:cNvSpPr>
            <a:spLocks noGrp="1"/>
          </p:cNvSpPr>
          <p:nvPr>
            <p:ph type="ftr" sz="quarter" idx="3"/>
          </p:nvPr>
        </p:nvSpPr>
        <p:spPr>
          <a:xfrm>
            <a:off x="5596471" y="6422854"/>
            <a:ext cx="5044440" cy="365125"/>
          </a:xfrm>
          <a:prstGeom prst="rect">
            <a:avLst/>
          </a:prstGeom>
        </p:spPr>
        <p:txBody>
          <a:bodyPr vert="horz" lIns="91440" tIns="45720" rIns="91440" bIns="45720" rtlCol="0" anchor="ctr"/>
          <a:lstStyle>
            <a:lvl1pPr algn="r">
              <a:defRPr sz="1050">
                <a:solidFill>
                  <a:schemeClr val="tx1"/>
                </a:solidFill>
              </a:defRPr>
            </a:lvl1pPr>
          </a:lstStyle>
          <a:p>
            <a:endParaRPr lang="en-GB"/>
          </a:p>
        </p:txBody>
      </p:sp>
      <p:sp>
        <p:nvSpPr>
          <p:cNvPr id="6" name="Slide Number Placeholder 5"/>
          <p:cNvSpPr>
            <a:spLocks noGrp="1"/>
          </p:cNvSpPr>
          <p:nvPr>
            <p:ph type="sldNum" sz="quarter" idx="4"/>
          </p:nvPr>
        </p:nvSpPr>
        <p:spPr>
          <a:xfrm>
            <a:off x="10658927" y="6422854"/>
            <a:ext cx="946264" cy="365125"/>
          </a:xfrm>
          <a:prstGeom prst="rect">
            <a:avLst/>
          </a:prstGeom>
        </p:spPr>
        <p:txBody>
          <a:bodyPr vert="horz" lIns="45720" tIns="45720" rIns="91440" bIns="45720" rtlCol="0" anchor="ctr"/>
          <a:lstStyle>
            <a:lvl1pPr algn="l">
              <a:defRPr sz="1200" b="0">
                <a:solidFill>
                  <a:schemeClr val="tx1"/>
                </a:solidFill>
              </a:defRPr>
            </a:lvl1pPr>
          </a:lstStyle>
          <a:p>
            <a:fld id="{88953F72-1693-410A-8A65-69534585A23B}" type="slidenum">
              <a:rPr lang="en-GB" smtClean="0"/>
              <a:t>‹#›</a:t>
            </a:fld>
            <a:endParaRPr lang="en-GB"/>
          </a:p>
        </p:txBody>
      </p:sp>
    </p:spTree>
    <p:extLst>
      <p:ext uri="{BB962C8B-B14F-4D97-AF65-F5344CB8AC3E}">
        <p14:creationId xmlns:p14="http://schemas.microsoft.com/office/powerpoint/2010/main" val="1419350163"/>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914400" rtl="0" eaLnBrk="1" latinLnBrk="0" hangingPunct="1">
        <a:lnSpc>
          <a:spcPct val="85000"/>
        </a:lnSpc>
        <a:spcBef>
          <a:spcPct val="0"/>
        </a:spcBef>
        <a:buNone/>
        <a:defRPr sz="4000" kern="1200" cap="all" baseline="0">
          <a:solidFill>
            <a:schemeClr val="bg2"/>
          </a:solidFill>
          <a:latin typeface="+mj-lt"/>
          <a:ea typeface="+mj-ea"/>
          <a:cs typeface="+mj-cs"/>
        </a:defRPr>
      </a:lvl1pPr>
    </p:titleStyle>
    <p:bodyStyle>
      <a:lvl1pPr marL="182880" indent="-182880" algn="l" defTabSz="914400" rtl="0" eaLnBrk="1" latinLnBrk="0" hangingPunct="1">
        <a:lnSpc>
          <a:spcPct val="90000"/>
        </a:lnSpc>
        <a:spcBef>
          <a:spcPts val="1200"/>
        </a:spcBef>
        <a:spcAft>
          <a:spcPts val="200"/>
        </a:spcAft>
        <a:buClr>
          <a:schemeClr val="tx1"/>
        </a:buClr>
        <a:buFont typeface="Wingdings" pitchFamily="2" charset="2"/>
        <a:buChar char=""/>
        <a:defRPr sz="2200" kern="1200">
          <a:solidFill>
            <a:schemeClr val="tx1"/>
          </a:solidFill>
          <a:latin typeface="+mn-lt"/>
          <a:ea typeface="+mn-ea"/>
          <a:cs typeface="+mn-cs"/>
        </a:defRPr>
      </a:lvl1pPr>
      <a:lvl2pPr marL="411480" indent="-182880" algn="l" defTabSz="914400" rtl="0" eaLnBrk="1" latinLnBrk="0" hangingPunct="1">
        <a:lnSpc>
          <a:spcPct val="90000"/>
        </a:lnSpc>
        <a:spcBef>
          <a:spcPts val="200"/>
        </a:spcBef>
        <a:spcAft>
          <a:spcPts val="400"/>
        </a:spcAft>
        <a:buClr>
          <a:schemeClr val="tx1"/>
        </a:buClr>
        <a:buFont typeface="Wingdings" pitchFamily="2" charset="2"/>
        <a:buChar char=""/>
        <a:defRPr sz="2000" kern="1200">
          <a:solidFill>
            <a:schemeClr val="tx1"/>
          </a:solidFill>
          <a:latin typeface="+mn-lt"/>
          <a:ea typeface="+mn-ea"/>
          <a:cs typeface="+mn-cs"/>
        </a:defRPr>
      </a:lvl2pPr>
      <a:lvl3pPr marL="640080" indent="-182880" algn="l" defTabSz="914400" rtl="0" eaLnBrk="1" latinLnBrk="0" hangingPunct="1">
        <a:lnSpc>
          <a:spcPct val="90000"/>
        </a:lnSpc>
        <a:spcBef>
          <a:spcPts val="200"/>
        </a:spcBef>
        <a:spcAft>
          <a:spcPts val="400"/>
        </a:spcAft>
        <a:buClr>
          <a:schemeClr val="tx1"/>
        </a:buClr>
        <a:buFont typeface="Wingdings" pitchFamily="2" charset="2"/>
        <a:buChar char=""/>
        <a:defRPr sz="1800" kern="1200">
          <a:solidFill>
            <a:schemeClr val="tx1"/>
          </a:solidFill>
          <a:latin typeface="+mn-lt"/>
          <a:ea typeface="+mn-ea"/>
          <a:cs typeface="+mn-cs"/>
        </a:defRPr>
      </a:lvl3pPr>
      <a:lvl4pPr marL="8686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4pPr>
      <a:lvl5pPr marL="1097280" indent="-18288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5pPr>
      <a:lvl6pPr marL="12846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6pPr>
      <a:lvl7pPr marL="14718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7pPr>
      <a:lvl8pPr marL="16290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8pPr>
      <a:lvl9pPr marL="1806200" indent="-228600" algn="l" defTabSz="914400" rtl="0" eaLnBrk="1" latinLnBrk="0" hangingPunct="1">
        <a:lnSpc>
          <a:spcPct val="90000"/>
        </a:lnSpc>
        <a:spcBef>
          <a:spcPts val="200"/>
        </a:spcBef>
        <a:spcAft>
          <a:spcPts val="400"/>
        </a:spcAft>
        <a:buClr>
          <a:schemeClr val="tx1"/>
        </a:buClr>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s://www.youtube.com/watch?v=9vJlccyjX6I" TargetMode="Externa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1D0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6EF9B0-B3D4-4473-B8D3-5A045CB70144}"/>
              </a:ext>
            </a:extLst>
          </p:cNvPr>
          <p:cNvSpPr>
            <a:spLocks noGrp="1"/>
          </p:cNvSpPr>
          <p:nvPr>
            <p:ph type="ctrTitle"/>
          </p:nvPr>
        </p:nvSpPr>
        <p:spPr/>
        <p:txBody>
          <a:bodyPr>
            <a:normAutofit/>
          </a:bodyPr>
          <a:lstStyle/>
          <a:p>
            <a:r>
              <a:rPr lang="en-GB" sz="5000" dirty="0">
                <a:solidFill>
                  <a:srgbClr val="1D00F0"/>
                </a:solidFill>
              </a:rPr>
              <a:t>An analysis of Digital Forensic tools: MSc PROJECT PROPOSAL</a:t>
            </a:r>
          </a:p>
        </p:txBody>
      </p:sp>
      <p:sp>
        <p:nvSpPr>
          <p:cNvPr id="3" name="Subtitle 2">
            <a:extLst>
              <a:ext uri="{FF2B5EF4-FFF2-40B4-BE49-F238E27FC236}">
                <a16:creationId xmlns:a16="http://schemas.microsoft.com/office/drawing/2014/main" id="{FF6806F7-A443-4C21-9B75-17F55449D4A2}"/>
              </a:ext>
            </a:extLst>
          </p:cNvPr>
          <p:cNvSpPr>
            <a:spLocks noGrp="1"/>
          </p:cNvSpPr>
          <p:nvPr>
            <p:ph type="subTitle" idx="1"/>
          </p:nvPr>
        </p:nvSpPr>
        <p:spPr/>
        <p:txBody>
          <a:bodyPr>
            <a:normAutofit fontScale="25000" lnSpcReduction="20000"/>
          </a:bodyPr>
          <a:lstStyle/>
          <a:p>
            <a:endParaRPr lang="en-GB" dirty="0"/>
          </a:p>
          <a:p>
            <a:endParaRPr lang="en-GB" sz="5000" dirty="0"/>
          </a:p>
          <a:p>
            <a:r>
              <a:rPr lang="en-GB" sz="5000" dirty="0"/>
              <a:t>Chris Morris (P149915)</a:t>
            </a:r>
          </a:p>
          <a:p>
            <a:r>
              <a:rPr lang="en-GB" sz="5000" dirty="0"/>
              <a:t>Video link: </a:t>
            </a:r>
            <a:r>
              <a:rPr lang="en-GB" sz="5400" dirty="0">
                <a:hlinkClick r:id="rId2"/>
              </a:rPr>
              <a:t>https://www.youtube.com/watch?v=9vJlccyjX6I</a:t>
            </a:r>
            <a:endParaRPr lang="en-GB" sz="5400" dirty="0"/>
          </a:p>
          <a:p>
            <a:r>
              <a:rPr lang="en-GB" sz="5000" dirty="0"/>
              <a:t>Email: cmorris.149915@student.uwtsd.ac.uk</a:t>
            </a:r>
          </a:p>
        </p:txBody>
      </p:sp>
    </p:spTree>
    <p:extLst>
      <p:ext uri="{BB962C8B-B14F-4D97-AF65-F5344CB8AC3E}">
        <p14:creationId xmlns:p14="http://schemas.microsoft.com/office/powerpoint/2010/main" val="2603249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1D0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A2FD3-76CE-4F56-BE38-F19DCD3F1B66}"/>
              </a:ext>
            </a:extLst>
          </p:cNvPr>
          <p:cNvSpPr>
            <a:spLocks noGrp="1"/>
          </p:cNvSpPr>
          <p:nvPr>
            <p:ph type="title"/>
          </p:nvPr>
        </p:nvSpPr>
        <p:spPr/>
        <p:txBody>
          <a:bodyPr/>
          <a:lstStyle/>
          <a:p>
            <a:r>
              <a:rPr lang="en-GB" dirty="0">
                <a:solidFill>
                  <a:srgbClr val="1D00F0"/>
                </a:solidFill>
              </a:rPr>
              <a:t>What are Digital Forensics?</a:t>
            </a:r>
          </a:p>
        </p:txBody>
      </p:sp>
      <p:sp>
        <p:nvSpPr>
          <p:cNvPr id="3" name="Content Placeholder 2">
            <a:extLst>
              <a:ext uri="{FF2B5EF4-FFF2-40B4-BE49-F238E27FC236}">
                <a16:creationId xmlns:a16="http://schemas.microsoft.com/office/drawing/2014/main" id="{476CD745-760D-48AB-9FC0-E325DED2FEFE}"/>
              </a:ext>
            </a:extLst>
          </p:cNvPr>
          <p:cNvSpPr>
            <a:spLocks noGrp="1"/>
          </p:cNvSpPr>
          <p:nvPr>
            <p:ph idx="1"/>
          </p:nvPr>
        </p:nvSpPr>
        <p:spPr>
          <a:xfrm>
            <a:off x="682802" y="2129126"/>
            <a:ext cx="9784080" cy="4206240"/>
          </a:xfrm>
        </p:spPr>
        <p:txBody>
          <a:bodyPr>
            <a:normAutofit fontScale="70000" lnSpcReduction="20000"/>
          </a:bodyPr>
          <a:lstStyle/>
          <a:p>
            <a:r>
              <a:rPr lang="en-GB" sz="4000" dirty="0"/>
              <a:t>Tools to improve security and </a:t>
            </a:r>
          </a:p>
          <a:p>
            <a:pPr marL="0" indent="0">
              <a:buNone/>
            </a:pPr>
            <a:r>
              <a:rPr lang="en-GB" sz="4000" dirty="0"/>
              <a:t>recover data</a:t>
            </a:r>
          </a:p>
          <a:p>
            <a:endParaRPr lang="en-GB" sz="4000" dirty="0"/>
          </a:p>
          <a:p>
            <a:r>
              <a:rPr lang="en-GB" sz="4000" dirty="0"/>
              <a:t>Used to collect evidence</a:t>
            </a:r>
          </a:p>
          <a:p>
            <a:endParaRPr lang="en-GB" sz="4000" dirty="0"/>
          </a:p>
          <a:p>
            <a:r>
              <a:rPr lang="en-GB" sz="4000" dirty="0"/>
              <a:t>Example models = Kohn (2013)</a:t>
            </a:r>
          </a:p>
          <a:p>
            <a:endParaRPr lang="en-GB" sz="4000" dirty="0"/>
          </a:p>
          <a:p>
            <a:r>
              <a:rPr lang="en-GB" sz="4000" dirty="0"/>
              <a:t>Several different forms</a:t>
            </a:r>
          </a:p>
          <a:p>
            <a:pPr lvl="1"/>
            <a:r>
              <a:rPr lang="en-GB" sz="4000" dirty="0"/>
              <a:t>Aiming for four categories</a:t>
            </a:r>
          </a:p>
          <a:p>
            <a:endParaRPr lang="en-GB" sz="2800" dirty="0"/>
          </a:p>
        </p:txBody>
      </p:sp>
      <p:sp>
        <p:nvSpPr>
          <p:cNvPr id="4" name="TextBox 3">
            <a:extLst>
              <a:ext uri="{FF2B5EF4-FFF2-40B4-BE49-F238E27FC236}">
                <a16:creationId xmlns:a16="http://schemas.microsoft.com/office/drawing/2014/main" id="{9A8EAB42-7523-482C-A60D-8E493AE1D8CA}"/>
              </a:ext>
            </a:extLst>
          </p:cNvPr>
          <p:cNvSpPr txBox="1"/>
          <p:nvPr/>
        </p:nvSpPr>
        <p:spPr>
          <a:xfrm>
            <a:off x="7264866" y="5727127"/>
            <a:ext cx="4465739" cy="369332"/>
          </a:xfrm>
          <a:prstGeom prst="rect">
            <a:avLst/>
          </a:prstGeom>
          <a:noFill/>
        </p:spPr>
        <p:txBody>
          <a:bodyPr wrap="square" rtlCol="0">
            <a:spAutoFit/>
          </a:bodyPr>
          <a:lstStyle/>
          <a:p>
            <a:r>
              <a:rPr lang="en-GB" dirty="0"/>
              <a:t>Figure 1: Kohn model [1]</a:t>
            </a:r>
          </a:p>
        </p:txBody>
      </p:sp>
      <p:pic>
        <p:nvPicPr>
          <p:cNvPr id="5" name="Picture 2" descr="Image result for kohn 2013 model digital forensic">
            <a:extLst>
              <a:ext uri="{FF2B5EF4-FFF2-40B4-BE49-F238E27FC236}">
                <a16:creationId xmlns:a16="http://schemas.microsoft.com/office/drawing/2014/main" id="{E838A267-F447-4535-A9F0-FCE4C91810B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2803" y="2499295"/>
            <a:ext cx="4656395" cy="278635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423512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1D0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7173D8-683D-432D-90A5-82C9211FFF5B}"/>
              </a:ext>
            </a:extLst>
          </p:cNvPr>
          <p:cNvSpPr>
            <a:spLocks noGrp="1"/>
          </p:cNvSpPr>
          <p:nvPr>
            <p:ph type="title"/>
          </p:nvPr>
        </p:nvSpPr>
        <p:spPr/>
        <p:txBody>
          <a:bodyPr/>
          <a:lstStyle/>
          <a:p>
            <a:r>
              <a:rPr lang="en-GB" dirty="0">
                <a:solidFill>
                  <a:srgbClr val="1D00F0"/>
                </a:solidFill>
              </a:rPr>
              <a:t>Why this topic?</a:t>
            </a:r>
          </a:p>
        </p:txBody>
      </p:sp>
      <p:sp>
        <p:nvSpPr>
          <p:cNvPr id="3" name="Content Placeholder 2">
            <a:extLst>
              <a:ext uri="{FF2B5EF4-FFF2-40B4-BE49-F238E27FC236}">
                <a16:creationId xmlns:a16="http://schemas.microsoft.com/office/drawing/2014/main" id="{059D4049-9D1B-43C2-AC06-58D367AB4691}"/>
              </a:ext>
            </a:extLst>
          </p:cNvPr>
          <p:cNvSpPr>
            <a:spLocks noGrp="1"/>
          </p:cNvSpPr>
          <p:nvPr>
            <p:ph idx="1"/>
          </p:nvPr>
        </p:nvSpPr>
        <p:spPr/>
        <p:txBody>
          <a:bodyPr>
            <a:normAutofit fontScale="25000" lnSpcReduction="20000"/>
          </a:bodyPr>
          <a:lstStyle/>
          <a:p>
            <a:pPr>
              <a:lnSpc>
                <a:spcPct val="100000"/>
              </a:lnSpc>
            </a:pPr>
            <a:r>
              <a:rPr lang="en-GB" sz="11200" dirty="0"/>
              <a:t>Gap in research literature</a:t>
            </a:r>
          </a:p>
          <a:p>
            <a:pPr lvl="1">
              <a:lnSpc>
                <a:spcPct val="100000"/>
              </a:lnSpc>
            </a:pPr>
            <a:r>
              <a:rPr lang="en-GB" sz="11200" dirty="0"/>
              <a:t>Will contribute new knowledge</a:t>
            </a:r>
          </a:p>
          <a:p>
            <a:pPr>
              <a:lnSpc>
                <a:spcPct val="100000"/>
              </a:lnSpc>
            </a:pPr>
            <a:r>
              <a:rPr lang="en-GB" sz="11200" dirty="0"/>
              <a:t>Interest from previous assignment</a:t>
            </a:r>
          </a:p>
          <a:p>
            <a:pPr lvl="1">
              <a:lnSpc>
                <a:spcPct val="100000"/>
              </a:lnSpc>
            </a:pPr>
            <a:r>
              <a:rPr lang="en-GB" sz="11200" dirty="0"/>
              <a:t>One of best-performing tasks</a:t>
            </a:r>
          </a:p>
          <a:p>
            <a:pPr>
              <a:lnSpc>
                <a:spcPct val="100000"/>
              </a:lnSpc>
            </a:pPr>
            <a:r>
              <a:rPr lang="en-GB" sz="11200" dirty="0"/>
              <a:t>Wide variety of tools </a:t>
            </a:r>
          </a:p>
          <a:p>
            <a:pPr lvl="1">
              <a:lnSpc>
                <a:spcPct val="100000"/>
              </a:lnSpc>
            </a:pPr>
            <a:r>
              <a:rPr lang="en-GB" sz="11200" dirty="0"/>
              <a:t>Disk analysis </a:t>
            </a:r>
          </a:p>
          <a:p>
            <a:pPr lvl="1">
              <a:lnSpc>
                <a:spcPct val="100000"/>
              </a:lnSpc>
            </a:pPr>
            <a:r>
              <a:rPr lang="en-GB" sz="11200" dirty="0"/>
              <a:t>File analysis</a:t>
            </a:r>
          </a:p>
          <a:p>
            <a:pPr lvl="1">
              <a:lnSpc>
                <a:spcPct val="100000"/>
              </a:lnSpc>
            </a:pPr>
            <a:r>
              <a:rPr lang="en-GB" sz="11200" dirty="0"/>
              <a:t>File signature</a:t>
            </a:r>
          </a:p>
          <a:p>
            <a:pPr lvl="1">
              <a:lnSpc>
                <a:spcPct val="100000"/>
              </a:lnSpc>
            </a:pPr>
            <a:r>
              <a:rPr lang="en-GB" sz="11200" dirty="0"/>
              <a:t>Internet analysis </a:t>
            </a:r>
          </a:p>
          <a:p>
            <a:pPr>
              <a:lnSpc>
                <a:spcPct val="100000"/>
              </a:lnSpc>
            </a:pPr>
            <a:r>
              <a:rPr lang="en-GB" sz="11200" dirty="0"/>
              <a:t>Growing trend in cybersecurity</a:t>
            </a:r>
          </a:p>
          <a:p>
            <a:pPr lvl="2">
              <a:lnSpc>
                <a:spcPct val="100000"/>
              </a:lnSpc>
            </a:pPr>
            <a:endParaRPr lang="en-GB" sz="2400" dirty="0"/>
          </a:p>
        </p:txBody>
      </p:sp>
    </p:spTree>
    <p:extLst>
      <p:ext uri="{BB962C8B-B14F-4D97-AF65-F5344CB8AC3E}">
        <p14:creationId xmlns:p14="http://schemas.microsoft.com/office/powerpoint/2010/main" val="238197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1D0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2D6F86-CC15-4CC5-A40B-107BAA4BE9C9}"/>
              </a:ext>
            </a:extLst>
          </p:cNvPr>
          <p:cNvSpPr>
            <a:spLocks noGrp="1"/>
          </p:cNvSpPr>
          <p:nvPr>
            <p:ph type="title"/>
          </p:nvPr>
        </p:nvSpPr>
        <p:spPr/>
        <p:txBody>
          <a:bodyPr/>
          <a:lstStyle/>
          <a:p>
            <a:r>
              <a:rPr lang="en-GB" dirty="0">
                <a:solidFill>
                  <a:srgbClr val="1D00F0"/>
                </a:solidFill>
              </a:rPr>
              <a:t>Aims and objectives</a:t>
            </a:r>
          </a:p>
        </p:txBody>
      </p:sp>
      <p:sp>
        <p:nvSpPr>
          <p:cNvPr id="3" name="Content Placeholder 2">
            <a:extLst>
              <a:ext uri="{FF2B5EF4-FFF2-40B4-BE49-F238E27FC236}">
                <a16:creationId xmlns:a16="http://schemas.microsoft.com/office/drawing/2014/main" id="{C997C882-3F0B-4C9D-9B6C-CD0D6E67F8BF}"/>
              </a:ext>
            </a:extLst>
          </p:cNvPr>
          <p:cNvSpPr>
            <a:spLocks noGrp="1"/>
          </p:cNvSpPr>
          <p:nvPr>
            <p:ph idx="1"/>
          </p:nvPr>
        </p:nvSpPr>
        <p:spPr>
          <a:xfrm>
            <a:off x="753680" y="1785597"/>
            <a:ext cx="10399056" cy="4788227"/>
          </a:xfrm>
        </p:spPr>
        <p:txBody>
          <a:bodyPr>
            <a:noAutofit/>
          </a:bodyPr>
          <a:lstStyle/>
          <a:p>
            <a:pPr marL="0" indent="0">
              <a:lnSpc>
                <a:spcPct val="100000"/>
              </a:lnSpc>
              <a:spcBef>
                <a:spcPts val="0"/>
              </a:spcBef>
              <a:buNone/>
            </a:pPr>
            <a:r>
              <a:rPr lang="en-GB" sz="2300" dirty="0"/>
              <a:t>Aim = Assess what determines an effective digital forensic tool</a:t>
            </a:r>
          </a:p>
          <a:p>
            <a:pPr marL="0" indent="0">
              <a:lnSpc>
                <a:spcPct val="100000"/>
              </a:lnSpc>
              <a:spcBef>
                <a:spcPts val="0"/>
              </a:spcBef>
              <a:buNone/>
            </a:pPr>
            <a:endParaRPr lang="en-GB" sz="2300" dirty="0"/>
          </a:p>
          <a:p>
            <a:pPr marL="0" indent="0">
              <a:lnSpc>
                <a:spcPct val="100000"/>
              </a:lnSpc>
              <a:spcBef>
                <a:spcPts val="0"/>
              </a:spcBef>
              <a:buNone/>
            </a:pPr>
            <a:r>
              <a:rPr lang="en-GB" sz="2300" u="sng" dirty="0"/>
              <a:t>Objectives</a:t>
            </a:r>
          </a:p>
          <a:p>
            <a:pPr marL="0" indent="0">
              <a:lnSpc>
                <a:spcPct val="100000"/>
              </a:lnSpc>
              <a:spcBef>
                <a:spcPts val="0"/>
              </a:spcBef>
              <a:buNone/>
            </a:pPr>
            <a:endParaRPr lang="en-GB" sz="2300" dirty="0"/>
          </a:p>
          <a:p>
            <a:pPr>
              <a:lnSpc>
                <a:spcPct val="100000"/>
              </a:lnSpc>
              <a:spcBef>
                <a:spcPts val="0"/>
              </a:spcBef>
            </a:pPr>
            <a:r>
              <a:rPr lang="en-GB" sz="2300" dirty="0"/>
              <a:t>Conduct literature review</a:t>
            </a:r>
          </a:p>
          <a:p>
            <a:pPr>
              <a:lnSpc>
                <a:spcPct val="100000"/>
              </a:lnSpc>
              <a:spcBef>
                <a:spcPts val="0"/>
              </a:spcBef>
            </a:pPr>
            <a:endParaRPr lang="en-GB" sz="2300" dirty="0"/>
          </a:p>
          <a:p>
            <a:pPr>
              <a:lnSpc>
                <a:spcPct val="100000"/>
              </a:lnSpc>
              <a:spcBef>
                <a:spcPts val="0"/>
              </a:spcBef>
            </a:pPr>
            <a:r>
              <a:rPr lang="en-GB" sz="2300" dirty="0"/>
              <a:t>Define an effective tool</a:t>
            </a:r>
          </a:p>
          <a:p>
            <a:pPr>
              <a:lnSpc>
                <a:spcPct val="100000"/>
              </a:lnSpc>
              <a:spcBef>
                <a:spcPts val="0"/>
              </a:spcBef>
            </a:pPr>
            <a:endParaRPr lang="en-GB" sz="2300" dirty="0"/>
          </a:p>
          <a:p>
            <a:pPr>
              <a:lnSpc>
                <a:spcPct val="100000"/>
              </a:lnSpc>
              <a:spcBef>
                <a:spcPts val="0"/>
              </a:spcBef>
            </a:pPr>
            <a:r>
              <a:rPr lang="en-GB" sz="2300" dirty="0"/>
              <a:t>Match tools to required systems</a:t>
            </a:r>
          </a:p>
          <a:p>
            <a:pPr>
              <a:lnSpc>
                <a:spcPct val="100000"/>
              </a:lnSpc>
              <a:spcBef>
                <a:spcPts val="0"/>
              </a:spcBef>
            </a:pPr>
            <a:endParaRPr lang="en-GB" sz="2300" dirty="0"/>
          </a:p>
          <a:p>
            <a:pPr>
              <a:lnSpc>
                <a:spcPct val="100000"/>
              </a:lnSpc>
              <a:spcBef>
                <a:spcPts val="0"/>
              </a:spcBef>
            </a:pPr>
            <a:r>
              <a:rPr lang="en-GB" sz="2300" dirty="0"/>
              <a:t>Analyse and compare current tools</a:t>
            </a:r>
          </a:p>
          <a:p>
            <a:pPr>
              <a:lnSpc>
                <a:spcPct val="100000"/>
              </a:lnSpc>
              <a:spcBef>
                <a:spcPts val="0"/>
              </a:spcBef>
            </a:pPr>
            <a:endParaRPr lang="en-GB" sz="2300" dirty="0"/>
          </a:p>
          <a:p>
            <a:pPr>
              <a:lnSpc>
                <a:spcPct val="100000"/>
              </a:lnSpc>
              <a:spcBef>
                <a:spcPts val="0"/>
              </a:spcBef>
            </a:pPr>
            <a:r>
              <a:rPr lang="en-GB" sz="2300" dirty="0"/>
              <a:t>Propose new tool via experimentation</a:t>
            </a:r>
          </a:p>
        </p:txBody>
      </p:sp>
    </p:spTree>
    <p:extLst>
      <p:ext uri="{BB962C8B-B14F-4D97-AF65-F5344CB8AC3E}">
        <p14:creationId xmlns:p14="http://schemas.microsoft.com/office/powerpoint/2010/main" val="3840126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1D0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2DE0E-37A7-4271-AE25-090A6F188791}"/>
              </a:ext>
            </a:extLst>
          </p:cNvPr>
          <p:cNvSpPr>
            <a:spLocks noGrp="1"/>
          </p:cNvSpPr>
          <p:nvPr>
            <p:ph type="title"/>
          </p:nvPr>
        </p:nvSpPr>
        <p:spPr/>
        <p:txBody>
          <a:bodyPr/>
          <a:lstStyle/>
          <a:p>
            <a:r>
              <a:rPr lang="en-GB" dirty="0">
                <a:solidFill>
                  <a:srgbClr val="1D00F0"/>
                </a:solidFill>
              </a:rPr>
              <a:t>Key Literature review</a:t>
            </a:r>
          </a:p>
        </p:txBody>
      </p:sp>
      <p:graphicFrame>
        <p:nvGraphicFramePr>
          <p:cNvPr id="4" name="Table 4">
            <a:extLst>
              <a:ext uri="{FF2B5EF4-FFF2-40B4-BE49-F238E27FC236}">
                <a16:creationId xmlns:a16="http://schemas.microsoft.com/office/drawing/2014/main" id="{80B4185A-B629-4557-83F2-D684886D34AD}"/>
              </a:ext>
            </a:extLst>
          </p:cNvPr>
          <p:cNvGraphicFramePr>
            <a:graphicFrameLocks noGrp="1"/>
          </p:cNvGraphicFramePr>
          <p:nvPr>
            <p:ph idx="1"/>
            <p:extLst>
              <p:ext uri="{D42A27DB-BD31-4B8C-83A1-F6EECF244321}">
                <p14:modId xmlns:p14="http://schemas.microsoft.com/office/powerpoint/2010/main" val="811706804"/>
              </p:ext>
            </p:extLst>
          </p:nvPr>
        </p:nvGraphicFramePr>
        <p:xfrm>
          <a:off x="1203237" y="2184704"/>
          <a:ext cx="9783762" cy="4389120"/>
        </p:xfrm>
        <a:graphic>
          <a:graphicData uri="http://schemas.openxmlformats.org/drawingml/2006/table">
            <a:tbl>
              <a:tblPr firstRow="1" bandRow="1">
                <a:tableStyleId>{5C22544A-7EE6-4342-B048-85BDC9FD1C3A}</a:tableStyleId>
              </a:tblPr>
              <a:tblGrid>
                <a:gridCol w="3261254">
                  <a:extLst>
                    <a:ext uri="{9D8B030D-6E8A-4147-A177-3AD203B41FA5}">
                      <a16:colId xmlns:a16="http://schemas.microsoft.com/office/drawing/2014/main" val="2729137935"/>
                    </a:ext>
                  </a:extLst>
                </a:gridCol>
                <a:gridCol w="3261254">
                  <a:extLst>
                    <a:ext uri="{9D8B030D-6E8A-4147-A177-3AD203B41FA5}">
                      <a16:colId xmlns:a16="http://schemas.microsoft.com/office/drawing/2014/main" val="3570570627"/>
                    </a:ext>
                  </a:extLst>
                </a:gridCol>
                <a:gridCol w="3261254">
                  <a:extLst>
                    <a:ext uri="{9D8B030D-6E8A-4147-A177-3AD203B41FA5}">
                      <a16:colId xmlns:a16="http://schemas.microsoft.com/office/drawing/2014/main" val="3941136132"/>
                    </a:ext>
                  </a:extLst>
                </a:gridCol>
              </a:tblGrid>
              <a:tr h="370840">
                <a:tc>
                  <a:txBody>
                    <a:bodyPr/>
                    <a:lstStyle/>
                    <a:p>
                      <a:pPr algn="ctr"/>
                      <a:r>
                        <a:rPr lang="en-GB" sz="2400" dirty="0"/>
                        <a:t>Understanding of current procedures</a:t>
                      </a:r>
                    </a:p>
                  </a:txBody>
                  <a:tcPr>
                    <a:solidFill>
                      <a:srgbClr val="FFC000"/>
                    </a:solidFill>
                  </a:tcPr>
                </a:tc>
                <a:tc>
                  <a:txBody>
                    <a:bodyPr/>
                    <a:lstStyle/>
                    <a:p>
                      <a:pPr algn="ctr"/>
                      <a:r>
                        <a:rPr lang="en-GB" sz="2400" dirty="0"/>
                        <a:t>Criteria for effective tool</a:t>
                      </a:r>
                    </a:p>
                  </a:txBody>
                  <a:tcPr>
                    <a:solidFill>
                      <a:srgbClr val="FFC000"/>
                    </a:solidFill>
                  </a:tcPr>
                </a:tc>
                <a:tc>
                  <a:txBody>
                    <a:bodyPr/>
                    <a:lstStyle/>
                    <a:p>
                      <a:pPr algn="ctr"/>
                      <a:r>
                        <a:rPr lang="en-GB" sz="2400" dirty="0"/>
                        <a:t>Critical analysis of tools</a:t>
                      </a:r>
                    </a:p>
                  </a:txBody>
                  <a:tcPr>
                    <a:solidFill>
                      <a:srgbClr val="FFC000"/>
                    </a:solidFill>
                  </a:tcPr>
                </a:tc>
                <a:extLst>
                  <a:ext uri="{0D108BD9-81ED-4DB2-BD59-A6C34878D82A}">
                    <a16:rowId xmlns:a16="http://schemas.microsoft.com/office/drawing/2014/main" val="3911454977"/>
                  </a:ext>
                </a:extLst>
              </a:tr>
              <a:tr h="370840">
                <a:tc>
                  <a:txBody>
                    <a:bodyPr/>
                    <a:lstStyle/>
                    <a:p>
                      <a:pPr algn="ctr"/>
                      <a:r>
                        <a:rPr lang="en-GB" sz="2400" dirty="0"/>
                        <a:t>Shaaban and </a:t>
                      </a:r>
                      <a:r>
                        <a:rPr lang="en-GB" sz="2400" dirty="0" err="1"/>
                        <a:t>Abdelbaki</a:t>
                      </a:r>
                      <a:r>
                        <a:rPr lang="en-GB" sz="2400" dirty="0"/>
                        <a:t> [2]</a:t>
                      </a:r>
                    </a:p>
                  </a:txBody>
                  <a:tcPr>
                    <a:solidFill>
                      <a:srgbClr val="FFC000"/>
                    </a:solidFill>
                  </a:tcPr>
                </a:tc>
                <a:tc>
                  <a:txBody>
                    <a:bodyPr/>
                    <a:lstStyle/>
                    <a:p>
                      <a:pPr algn="ctr"/>
                      <a:r>
                        <a:rPr lang="en-GB" sz="2400" dirty="0"/>
                        <a:t>Horsman [5]</a:t>
                      </a:r>
                    </a:p>
                  </a:txBody>
                  <a:tcPr>
                    <a:solidFill>
                      <a:srgbClr val="FFC000"/>
                    </a:solidFill>
                  </a:tcPr>
                </a:tc>
                <a:tc>
                  <a:txBody>
                    <a:bodyPr/>
                    <a:lstStyle/>
                    <a:p>
                      <a:pPr algn="ctr"/>
                      <a:r>
                        <a:rPr lang="es-ES" sz="2400" dirty="0"/>
                        <a:t>Román, Mora, Vicuña, and Orozco [8]</a:t>
                      </a:r>
                      <a:endParaRPr lang="en-GB" sz="2400" dirty="0"/>
                    </a:p>
                  </a:txBody>
                  <a:tcPr>
                    <a:solidFill>
                      <a:srgbClr val="FFC000"/>
                    </a:solidFill>
                  </a:tcPr>
                </a:tc>
                <a:extLst>
                  <a:ext uri="{0D108BD9-81ED-4DB2-BD59-A6C34878D82A}">
                    <a16:rowId xmlns:a16="http://schemas.microsoft.com/office/drawing/2014/main" val="4003616271"/>
                  </a:ext>
                </a:extLst>
              </a:tr>
              <a:tr h="370840">
                <a:tc>
                  <a:txBody>
                    <a:bodyPr/>
                    <a:lstStyle/>
                    <a:p>
                      <a:pPr algn="ctr"/>
                      <a:r>
                        <a:rPr lang="en-GB" sz="2400" dirty="0" err="1"/>
                        <a:t>Mushtaque</a:t>
                      </a:r>
                      <a:r>
                        <a:rPr lang="en-GB" sz="2400" dirty="0"/>
                        <a:t> [3]</a:t>
                      </a:r>
                    </a:p>
                  </a:txBody>
                  <a:tcPr>
                    <a:solidFill>
                      <a:srgbClr val="FFC000"/>
                    </a:solidFill>
                  </a:tcPr>
                </a:tc>
                <a:tc>
                  <a:txBody>
                    <a:bodyPr/>
                    <a:lstStyle/>
                    <a:p>
                      <a:pPr algn="ctr"/>
                      <a:r>
                        <a:rPr lang="en-GB" sz="2400" dirty="0" err="1"/>
                        <a:t>Dimpe</a:t>
                      </a:r>
                      <a:r>
                        <a:rPr lang="en-GB" sz="2400" dirty="0"/>
                        <a:t> and </a:t>
                      </a:r>
                      <a:r>
                        <a:rPr lang="en-GB" sz="2400" dirty="0" err="1"/>
                        <a:t>Kogeda</a:t>
                      </a:r>
                      <a:r>
                        <a:rPr lang="en-GB" sz="2400" dirty="0"/>
                        <a:t> [6]</a:t>
                      </a:r>
                    </a:p>
                  </a:txBody>
                  <a:tcPr>
                    <a:solidFill>
                      <a:srgbClr val="FFC000"/>
                    </a:solidFill>
                  </a:tcPr>
                </a:tc>
                <a:tc>
                  <a:txBody>
                    <a:bodyPr/>
                    <a:lstStyle/>
                    <a:p>
                      <a:pPr algn="ctr"/>
                      <a:r>
                        <a:rPr lang="en-GB" sz="2400" dirty="0"/>
                        <a:t>Kumari and Mohapatra [9]</a:t>
                      </a:r>
                    </a:p>
                  </a:txBody>
                  <a:tcPr>
                    <a:solidFill>
                      <a:srgbClr val="FFC000"/>
                    </a:solidFill>
                  </a:tcPr>
                </a:tc>
                <a:extLst>
                  <a:ext uri="{0D108BD9-81ED-4DB2-BD59-A6C34878D82A}">
                    <a16:rowId xmlns:a16="http://schemas.microsoft.com/office/drawing/2014/main" val="4183755269"/>
                  </a:ext>
                </a:extLst>
              </a:tr>
              <a:tr h="370840">
                <a:tc>
                  <a:txBody>
                    <a:bodyPr/>
                    <a:lstStyle/>
                    <a:p>
                      <a:pPr algn="ctr"/>
                      <a:r>
                        <a:rPr lang="en-GB" sz="2400" dirty="0" err="1"/>
                        <a:t>Narwal</a:t>
                      </a:r>
                      <a:r>
                        <a:rPr lang="en-GB" sz="2400" dirty="0"/>
                        <a:t> [4]</a:t>
                      </a:r>
                    </a:p>
                  </a:txBody>
                  <a:tcPr>
                    <a:solidFill>
                      <a:srgbClr val="FFC000"/>
                    </a:solidFill>
                  </a:tcPr>
                </a:tc>
                <a:tc>
                  <a:txBody>
                    <a:bodyPr/>
                    <a:lstStyle/>
                    <a:p>
                      <a:pPr algn="ctr"/>
                      <a:r>
                        <a:rPr lang="en-GB" sz="2400" dirty="0"/>
                        <a:t>Marshall and Paige [7]</a:t>
                      </a:r>
                    </a:p>
                  </a:txBody>
                  <a:tcPr>
                    <a:solidFill>
                      <a:srgbClr val="FFC000"/>
                    </a:solidFill>
                  </a:tcPr>
                </a:tc>
                <a:tc>
                  <a:txBody>
                    <a:bodyPr/>
                    <a:lstStyle/>
                    <a:p>
                      <a:pPr algn="ctr"/>
                      <a:r>
                        <a:rPr lang="en-GB" sz="2400" dirty="0" err="1">
                          <a:effectLst/>
                        </a:rPr>
                        <a:t>Venčkauskas</a:t>
                      </a:r>
                      <a:r>
                        <a:rPr lang="en-GB" sz="2400" dirty="0">
                          <a:effectLst/>
                        </a:rPr>
                        <a:t>,</a:t>
                      </a:r>
                    </a:p>
                    <a:p>
                      <a:pPr algn="ctr"/>
                      <a:r>
                        <a:rPr lang="en-GB" sz="2400" dirty="0" err="1">
                          <a:effectLst/>
                        </a:rPr>
                        <a:t>Toldinas</a:t>
                      </a:r>
                      <a:r>
                        <a:rPr lang="en-GB" sz="2400" dirty="0">
                          <a:effectLst/>
                        </a:rPr>
                        <a:t>,</a:t>
                      </a:r>
                    </a:p>
                    <a:p>
                      <a:pPr algn="ctr"/>
                      <a:r>
                        <a:rPr lang="en-GB" sz="2400" dirty="0" err="1">
                          <a:effectLst/>
                        </a:rPr>
                        <a:t>Grigaliūnas</a:t>
                      </a:r>
                      <a:r>
                        <a:rPr lang="en-GB" sz="2400" dirty="0">
                          <a:effectLst/>
                        </a:rPr>
                        <a:t>,</a:t>
                      </a:r>
                    </a:p>
                    <a:p>
                      <a:pPr algn="ctr"/>
                      <a:r>
                        <a:rPr lang="en-GB" sz="2400" dirty="0" err="1">
                          <a:effectLst/>
                        </a:rPr>
                        <a:t>Damaševičius</a:t>
                      </a:r>
                      <a:r>
                        <a:rPr lang="en-GB" sz="2400" dirty="0">
                          <a:effectLst/>
                        </a:rPr>
                        <a:t>, and</a:t>
                      </a:r>
                    </a:p>
                    <a:p>
                      <a:pPr algn="ctr"/>
                      <a:r>
                        <a:rPr lang="en-GB" sz="2400" dirty="0" err="1">
                          <a:effectLst/>
                        </a:rPr>
                        <a:t>Jusas</a:t>
                      </a:r>
                      <a:r>
                        <a:rPr lang="en-GB" sz="2400" dirty="0">
                          <a:effectLst/>
                        </a:rPr>
                        <a:t> </a:t>
                      </a:r>
                      <a:r>
                        <a:rPr lang="en-GB" sz="2400" dirty="0"/>
                        <a:t>[10]</a:t>
                      </a:r>
                    </a:p>
                  </a:txBody>
                  <a:tcPr>
                    <a:solidFill>
                      <a:srgbClr val="FFC000"/>
                    </a:solidFill>
                  </a:tcPr>
                </a:tc>
                <a:extLst>
                  <a:ext uri="{0D108BD9-81ED-4DB2-BD59-A6C34878D82A}">
                    <a16:rowId xmlns:a16="http://schemas.microsoft.com/office/drawing/2014/main" val="1175588281"/>
                  </a:ext>
                </a:extLst>
              </a:tr>
            </a:tbl>
          </a:graphicData>
        </a:graphic>
      </p:graphicFrame>
    </p:spTree>
    <p:extLst>
      <p:ext uri="{BB962C8B-B14F-4D97-AF65-F5344CB8AC3E}">
        <p14:creationId xmlns:p14="http://schemas.microsoft.com/office/powerpoint/2010/main" val="14570350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1D0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21811-7EC5-48D3-AAAC-B661C85A70D1}"/>
              </a:ext>
            </a:extLst>
          </p:cNvPr>
          <p:cNvSpPr>
            <a:spLocks noGrp="1"/>
          </p:cNvSpPr>
          <p:nvPr>
            <p:ph type="title"/>
          </p:nvPr>
        </p:nvSpPr>
        <p:spPr/>
        <p:txBody>
          <a:bodyPr/>
          <a:lstStyle/>
          <a:p>
            <a:r>
              <a:rPr lang="en-GB" dirty="0">
                <a:solidFill>
                  <a:srgbClr val="1D00F0"/>
                </a:solidFill>
              </a:rPr>
              <a:t>Methodology</a:t>
            </a:r>
          </a:p>
        </p:txBody>
      </p:sp>
      <p:sp>
        <p:nvSpPr>
          <p:cNvPr id="3" name="Content Placeholder 2">
            <a:extLst>
              <a:ext uri="{FF2B5EF4-FFF2-40B4-BE49-F238E27FC236}">
                <a16:creationId xmlns:a16="http://schemas.microsoft.com/office/drawing/2014/main" id="{B64CE39B-BE55-42D7-8FD6-C437B418D644}"/>
              </a:ext>
            </a:extLst>
          </p:cNvPr>
          <p:cNvSpPr>
            <a:spLocks noGrp="1"/>
          </p:cNvSpPr>
          <p:nvPr>
            <p:ph idx="1"/>
          </p:nvPr>
        </p:nvSpPr>
        <p:spPr>
          <a:xfrm>
            <a:off x="656167" y="2179460"/>
            <a:ext cx="9784080" cy="4206240"/>
          </a:xfrm>
        </p:spPr>
        <p:txBody>
          <a:bodyPr>
            <a:normAutofit/>
          </a:bodyPr>
          <a:lstStyle/>
          <a:p>
            <a:pPr>
              <a:lnSpc>
                <a:spcPct val="100000"/>
              </a:lnSpc>
            </a:pPr>
            <a:r>
              <a:rPr lang="en-GB" sz="2400" dirty="0"/>
              <a:t>Five strategies considered; Experiment chosen</a:t>
            </a:r>
          </a:p>
          <a:p>
            <a:pPr>
              <a:lnSpc>
                <a:spcPct val="100000"/>
              </a:lnSpc>
            </a:pPr>
            <a:r>
              <a:rPr lang="en-GB" sz="2400" dirty="0"/>
              <a:t>Mostly quantitative data; Deductive and positive</a:t>
            </a:r>
          </a:p>
          <a:p>
            <a:pPr>
              <a:lnSpc>
                <a:spcPct val="100000"/>
              </a:lnSpc>
            </a:pPr>
            <a:r>
              <a:rPr lang="en-GB" sz="2400" dirty="0"/>
              <a:t>Software-related</a:t>
            </a:r>
          </a:p>
          <a:p>
            <a:pPr>
              <a:lnSpc>
                <a:spcPct val="100000"/>
              </a:lnSpc>
            </a:pPr>
            <a:r>
              <a:rPr lang="en-GB" sz="2400" dirty="0"/>
              <a:t>Only pay if necessary</a:t>
            </a:r>
          </a:p>
          <a:p>
            <a:pPr>
              <a:lnSpc>
                <a:spcPct val="100000"/>
              </a:lnSpc>
            </a:pPr>
            <a:r>
              <a:rPr lang="en-GB" sz="2400" dirty="0"/>
              <a:t>Low ethical risk</a:t>
            </a:r>
          </a:p>
          <a:p>
            <a:pPr>
              <a:lnSpc>
                <a:spcPct val="100000"/>
              </a:lnSpc>
            </a:pPr>
            <a:r>
              <a:rPr lang="en-GB" sz="2400" dirty="0"/>
              <a:t>Reliability = Measured against criteria</a:t>
            </a:r>
          </a:p>
          <a:p>
            <a:pPr>
              <a:lnSpc>
                <a:spcPct val="100000"/>
              </a:lnSpc>
            </a:pPr>
            <a:r>
              <a:rPr lang="en-GB" sz="2400" dirty="0"/>
              <a:t>Validity = Rank based on effectiveness</a:t>
            </a:r>
          </a:p>
        </p:txBody>
      </p:sp>
      <p:sp>
        <p:nvSpPr>
          <p:cNvPr id="5" name="TextBox 4">
            <a:extLst>
              <a:ext uri="{FF2B5EF4-FFF2-40B4-BE49-F238E27FC236}">
                <a16:creationId xmlns:a16="http://schemas.microsoft.com/office/drawing/2014/main" id="{867324B3-72BF-48A0-9A09-C8D0CBF1DABB}"/>
              </a:ext>
            </a:extLst>
          </p:cNvPr>
          <p:cNvSpPr txBox="1"/>
          <p:nvPr/>
        </p:nvSpPr>
        <p:spPr>
          <a:xfrm>
            <a:off x="7357800" y="5848588"/>
            <a:ext cx="4465739" cy="369332"/>
          </a:xfrm>
          <a:prstGeom prst="rect">
            <a:avLst/>
          </a:prstGeom>
          <a:noFill/>
        </p:spPr>
        <p:txBody>
          <a:bodyPr wrap="square" rtlCol="0">
            <a:spAutoFit/>
          </a:bodyPr>
          <a:lstStyle/>
          <a:p>
            <a:r>
              <a:rPr lang="en-GB" dirty="0"/>
              <a:t>Figure 2: Research onion model [11]</a:t>
            </a:r>
          </a:p>
        </p:txBody>
      </p:sp>
      <p:pic>
        <p:nvPicPr>
          <p:cNvPr id="1026" name="Picture 2" descr="Saunders research onions">
            <a:extLst>
              <a:ext uri="{FF2B5EF4-FFF2-40B4-BE49-F238E27FC236}">
                <a16:creationId xmlns:a16="http://schemas.microsoft.com/office/drawing/2014/main" id="{2E1692AA-82A4-4FE4-8CD2-F83239E335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138745" y="2483878"/>
            <a:ext cx="4684794" cy="305097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68492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1D0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97432-D39B-46B5-B26E-AB1E4985E710}"/>
              </a:ext>
            </a:extLst>
          </p:cNvPr>
          <p:cNvSpPr>
            <a:spLocks noGrp="1"/>
          </p:cNvSpPr>
          <p:nvPr>
            <p:ph type="title"/>
          </p:nvPr>
        </p:nvSpPr>
        <p:spPr/>
        <p:txBody>
          <a:bodyPr/>
          <a:lstStyle/>
          <a:p>
            <a:r>
              <a:rPr lang="en-GB" dirty="0">
                <a:solidFill>
                  <a:srgbClr val="1D00F0"/>
                </a:solidFill>
              </a:rPr>
              <a:t>Expected outcomes/Limitations</a:t>
            </a:r>
          </a:p>
        </p:txBody>
      </p:sp>
      <p:sp>
        <p:nvSpPr>
          <p:cNvPr id="3" name="Content Placeholder 2">
            <a:extLst>
              <a:ext uri="{FF2B5EF4-FFF2-40B4-BE49-F238E27FC236}">
                <a16:creationId xmlns:a16="http://schemas.microsoft.com/office/drawing/2014/main" id="{DE5704FF-B0DE-4179-9E5D-62DD018DFDF0}"/>
              </a:ext>
            </a:extLst>
          </p:cNvPr>
          <p:cNvSpPr>
            <a:spLocks noGrp="1"/>
          </p:cNvSpPr>
          <p:nvPr>
            <p:ph idx="1"/>
          </p:nvPr>
        </p:nvSpPr>
        <p:spPr/>
        <p:txBody>
          <a:bodyPr>
            <a:noAutofit/>
          </a:bodyPr>
          <a:lstStyle/>
          <a:p>
            <a:pPr marL="0" indent="0">
              <a:lnSpc>
                <a:spcPct val="100000"/>
              </a:lnSpc>
              <a:spcBef>
                <a:spcPts val="0"/>
              </a:spcBef>
              <a:buNone/>
            </a:pPr>
            <a:r>
              <a:rPr lang="en-GB" sz="2800" u="sng" dirty="0"/>
              <a:t>Outcomes</a:t>
            </a:r>
          </a:p>
          <a:p>
            <a:pPr>
              <a:lnSpc>
                <a:spcPct val="100000"/>
              </a:lnSpc>
              <a:spcBef>
                <a:spcPts val="0"/>
              </a:spcBef>
            </a:pPr>
            <a:r>
              <a:rPr lang="en-GB" sz="2800" dirty="0"/>
              <a:t>Rank of analysed tools based on effectiveness</a:t>
            </a:r>
          </a:p>
          <a:p>
            <a:pPr>
              <a:lnSpc>
                <a:spcPct val="100000"/>
              </a:lnSpc>
              <a:spcBef>
                <a:spcPts val="0"/>
              </a:spcBef>
            </a:pPr>
            <a:r>
              <a:rPr lang="en-GB" sz="2800" dirty="0"/>
              <a:t>Created tool incorporating strengths and considering weaknesses</a:t>
            </a:r>
          </a:p>
          <a:p>
            <a:pPr marL="0" indent="0">
              <a:buNone/>
            </a:pPr>
            <a:r>
              <a:rPr lang="en-GB" sz="2800" u="sng" dirty="0"/>
              <a:t>Limitations</a:t>
            </a:r>
          </a:p>
          <a:p>
            <a:pPr>
              <a:spcBef>
                <a:spcPts val="0"/>
              </a:spcBef>
            </a:pPr>
            <a:r>
              <a:rPr lang="en-GB" sz="2800" dirty="0"/>
              <a:t>Criteria is subjective</a:t>
            </a:r>
          </a:p>
          <a:p>
            <a:pPr>
              <a:spcBef>
                <a:spcPts val="0"/>
              </a:spcBef>
            </a:pPr>
            <a:r>
              <a:rPr lang="en-GB" sz="2800" dirty="0"/>
              <a:t>Risk of software not working</a:t>
            </a:r>
          </a:p>
          <a:p>
            <a:pPr>
              <a:spcBef>
                <a:spcPts val="0"/>
              </a:spcBef>
            </a:pPr>
            <a:r>
              <a:rPr lang="en-GB" sz="2800" dirty="0"/>
              <a:t>Expansion of scope (hardware?)</a:t>
            </a:r>
          </a:p>
          <a:p>
            <a:pPr>
              <a:spcBef>
                <a:spcPts val="0"/>
              </a:spcBef>
            </a:pPr>
            <a:r>
              <a:rPr lang="en-GB" sz="2800" dirty="0"/>
              <a:t>Difference from current research literature</a:t>
            </a:r>
          </a:p>
          <a:p>
            <a:pPr>
              <a:spcBef>
                <a:spcPts val="0"/>
              </a:spcBef>
            </a:pPr>
            <a:r>
              <a:rPr lang="en-GB" sz="2800" dirty="0"/>
              <a:t>Restricted budget</a:t>
            </a:r>
          </a:p>
        </p:txBody>
      </p:sp>
    </p:spTree>
    <p:extLst>
      <p:ext uri="{BB962C8B-B14F-4D97-AF65-F5344CB8AC3E}">
        <p14:creationId xmlns:p14="http://schemas.microsoft.com/office/powerpoint/2010/main" val="34137676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1D0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09EB3-AFB4-4154-97E4-937B839A097C}"/>
              </a:ext>
            </a:extLst>
          </p:cNvPr>
          <p:cNvSpPr>
            <a:spLocks noGrp="1"/>
          </p:cNvSpPr>
          <p:nvPr>
            <p:ph type="title"/>
          </p:nvPr>
        </p:nvSpPr>
        <p:spPr/>
        <p:txBody>
          <a:bodyPr/>
          <a:lstStyle/>
          <a:p>
            <a:r>
              <a:rPr lang="en-GB" dirty="0">
                <a:solidFill>
                  <a:srgbClr val="1D00F0"/>
                </a:solidFill>
              </a:rPr>
              <a:t>References</a:t>
            </a:r>
          </a:p>
        </p:txBody>
      </p:sp>
      <p:sp>
        <p:nvSpPr>
          <p:cNvPr id="3" name="Content Placeholder 2">
            <a:extLst>
              <a:ext uri="{FF2B5EF4-FFF2-40B4-BE49-F238E27FC236}">
                <a16:creationId xmlns:a16="http://schemas.microsoft.com/office/drawing/2014/main" id="{37CCC445-0168-453E-9F99-3873401DADE1}"/>
              </a:ext>
            </a:extLst>
          </p:cNvPr>
          <p:cNvSpPr>
            <a:spLocks noGrp="1"/>
          </p:cNvSpPr>
          <p:nvPr>
            <p:ph idx="1"/>
          </p:nvPr>
        </p:nvSpPr>
        <p:spPr>
          <a:xfrm>
            <a:off x="1202919" y="1881051"/>
            <a:ext cx="9784080" cy="4206240"/>
          </a:xfrm>
        </p:spPr>
        <p:txBody>
          <a:bodyPr>
            <a:normAutofit fontScale="25000" lnSpcReduction="20000"/>
          </a:bodyPr>
          <a:lstStyle/>
          <a:p>
            <a:pPr marL="0" indent="0">
              <a:buNone/>
            </a:pPr>
            <a:r>
              <a:rPr lang="en-GB" sz="5600" dirty="0"/>
              <a:t>[1]   M. D. Kohn, “Integrated Digital Forensic Process Model,” no. November, 2012.</a:t>
            </a:r>
          </a:p>
          <a:p>
            <a:pPr marL="0" indent="0">
              <a:buNone/>
            </a:pPr>
            <a:r>
              <a:rPr lang="en-GB" sz="5600" dirty="0"/>
              <a:t>[2]   A. Shaaban and N. </a:t>
            </a:r>
            <a:r>
              <a:rPr lang="en-GB" sz="5600" dirty="0" err="1"/>
              <a:t>Abdelbaki</a:t>
            </a:r>
            <a:r>
              <a:rPr lang="en-GB" sz="5600" dirty="0"/>
              <a:t>, “Comparison study of digital forensics analysis techniques,” </a:t>
            </a:r>
            <a:r>
              <a:rPr lang="en-GB" sz="5600" i="1" dirty="0"/>
              <a:t>Procedia </a:t>
            </a:r>
            <a:r>
              <a:rPr lang="en-GB" sz="5600" i="1" dirty="0" err="1"/>
              <a:t>Comput</a:t>
            </a:r>
            <a:r>
              <a:rPr lang="en-GB" sz="5600" i="1" dirty="0"/>
              <a:t>. Sci.</a:t>
            </a:r>
            <a:r>
              <a:rPr lang="en-GB" sz="5600" dirty="0"/>
              <a:t>, vol. 141, pp. 545–551, 2018.</a:t>
            </a:r>
          </a:p>
          <a:p>
            <a:pPr marL="0" indent="0">
              <a:buNone/>
            </a:pPr>
            <a:r>
              <a:rPr lang="en-GB" sz="5600" dirty="0"/>
              <a:t>[3]   K. </a:t>
            </a:r>
            <a:r>
              <a:rPr lang="en-GB" sz="5600" dirty="0" err="1"/>
              <a:t>Mushtaque</a:t>
            </a:r>
            <a:r>
              <a:rPr lang="en-GB" sz="5600" dirty="0"/>
              <a:t>, “Digital Forensic Investigation Models, an Evolution study,” </a:t>
            </a:r>
            <a:r>
              <a:rPr lang="en-GB" sz="5600" i="1" dirty="0"/>
              <a:t>J. Inf. Syst. Technol. </a:t>
            </a:r>
            <a:r>
              <a:rPr lang="en-GB" sz="5600" i="1" dirty="0" err="1"/>
              <a:t>Manag</a:t>
            </a:r>
            <a:r>
              <a:rPr lang="en-GB" sz="5600" i="1" dirty="0"/>
              <a:t>.</a:t>
            </a:r>
            <a:r>
              <a:rPr lang="en-GB" sz="5600" dirty="0"/>
              <a:t>, vol. 12, no. 2, pp. 233–244, 2015.</a:t>
            </a:r>
          </a:p>
          <a:p>
            <a:pPr marL="0" indent="0">
              <a:buNone/>
            </a:pPr>
            <a:r>
              <a:rPr lang="en-GB" sz="5600" dirty="0"/>
              <a:t>[4]   B. </a:t>
            </a:r>
            <a:r>
              <a:rPr lang="en-GB" sz="5600" dirty="0" err="1"/>
              <a:t>Narwal</a:t>
            </a:r>
            <a:r>
              <a:rPr lang="en-GB" sz="5600" dirty="0"/>
              <a:t>, “A Walkthrough of Digital Forensics and its Tools,” no. March, 2020.</a:t>
            </a:r>
          </a:p>
          <a:p>
            <a:pPr marL="0" indent="0">
              <a:buNone/>
            </a:pPr>
            <a:r>
              <a:rPr lang="en-GB" sz="5600" dirty="0"/>
              <a:t>[5]    G. Horsman, “‘I couldn’t find it your honour, it mustn’t be there!’ – Tool errors, tool limitations and user error in digital forensics,” </a:t>
            </a:r>
            <a:r>
              <a:rPr lang="en-GB" sz="5600" i="1" dirty="0"/>
              <a:t>Sci. Justice</a:t>
            </a:r>
            <a:r>
              <a:rPr lang="en-GB" sz="5600" dirty="0"/>
              <a:t>, vol. 58, no. 6, pp. 433–440, 2018.</a:t>
            </a:r>
          </a:p>
          <a:p>
            <a:pPr marL="0" indent="0">
              <a:buNone/>
            </a:pPr>
            <a:r>
              <a:rPr lang="en-GB" sz="5600" dirty="0"/>
              <a:t>[6]    P. M. </a:t>
            </a:r>
            <a:r>
              <a:rPr lang="en-GB" sz="5600" dirty="0" err="1"/>
              <a:t>Dimpe</a:t>
            </a:r>
            <a:r>
              <a:rPr lang="en-GB" sz="5600" dirty="0"/>
              <a:t> and O. P. </a:t>
            </a:r>
            <a:r>
              <a:rPr lang="en-GB" sz="5600" dirty="0" err="1"/>
              <a:t>Kogeda</a:t>
            </a:r>
            <a:r>
              <a:rPr lang="en-GB" sz="5600" dirty="0"/>
              <a:t>, “Impact of using unreliable digital forensic tools,” </a:t>
            </a:r>
            <a:r>
              <a:rPr lang="en-GB" sz="5600" i="1" dirty="0"/>
              <a:t>Lect. Notes Eng. </a:t>
            </a:r>
            <a:r>
              <a:rPr lang="en-GB" sz="5600" i="1" dirty="0" err="1"/>
              <a:t>Comput</a:t>
            </a:r>
            <a:r>
              <a:rPr lang="en-GB" sz="5600" i="1" dirty="0"/>
              <a:t>. Sci.</a:t>
            </a:r>
            <a:r>
              <a:rPr lang="en-GB" sz="5600" dirty="0"/>
              <a:t>, vol. 1, pp. 118–125, 2017.</a:t>
            </a:r>
          </a:p>
          <a:p>
            <a:pPr marL="0" indent="0">
              <a:buNone/>
            </a:pPr>
            <a:r>
              <a:rPr lang="en-GB" sz="5600" dirty="0"/>
              <a:t>[7]    A. M. Marshall and R. Paige, “Requirements in digital forensics method definition: Observations from a UK study,” </a:t>
            </a:r>
            <a:r>
              <a:rPr lang="en-GB" sz="5600" i="1" dirty="0"/>
              <a:t>Digit. </a:t>
            </a:r>
            <a:r>
              <a:rPr lang="en-GB" sz="5600" i="1" dirty="0" err="1"/>
              <a:t>Investig</a:t>
            </a:r>
            <a:r>
              <a:rPr lang="en-GB" sz="5600" i="1" dirty="0"/>
              <a:t>.</a:t>
            </a:r>
            <a:r>
              <a:rPr lang="en-GB" sz="5600" dirty="0"/>
              <a:t>, vol. 27, no. June, pp. 23–29, 2018.</a:t>
            </a:r>
          </a:p>
          <a:p>
            <a:pPr marL="0" indent="0">
              <a:buNone/>
            </a:pPr>
            <a:r>
              <a:rPr lang="en-GB" sz="5600" dirty="0"/>
              <a:t>[8]    R. F. M. Román, N. M. L. Mora, J. P. N. Vicuña, and J. I. P. Orozco, “Digital forensics tools,” </a:t>
            </a:r>
            <a:r>
              <a:rPr lang="en-GB" sz="5600" i="1" dirty="0"/>
              <a:t>Int. J. Appl. Eng. Res.</a:t>
            </a:r>
            <a:r>
              <a:rPr lang="en-GB" sz="5600" dirty="0"/>
              <a:t>, vol. 11, no. 19, pp. 9754–9762, 2016.</a:t>
            </a:r>
          </a:p>
          <a:p>
            <a:pPr marL="0" indent="0">
              <a:buNone/>
            </a:pPr>
            <a:r>
              <a:rPr lang="en-GB" sz="5600" dirty="0"/>
              <a:t>[9]   N. Kumari and A. K. Mohapatra, “An insight into digital forensics branches and tools,” </a:t>
            </a:r>
            <a:r>
              <a:rPr lang="en-GB" sz="5600" i="1" dirty="0"/>
              <a:t>2016 Int. Conf. </a:t>
            </a:r>
            <a:r>
              <a:rPr lang="en-GB" sz="5600" i="1" dirty="0" err="1"/>
              <a:t>Comput</a:t>
            </a:r>
            <a:r>
              <a:rPr lang="en-GB" sz="5600" i="1" dirty="0"/>
              <a:t>. Tech. Inf. </a:t>
            </a:r>
            <a:r>
              <a:rPr lang="en-GB" sz="5600" i="1" dirty="0" err="1"/>
              <a:t>Commun</a:t>
            </a:r>
            <a:r>
              <a:rPr lang="en-GB" sz="5600" i="1" dirty="0"/>
              <a:t>. Technol. ICCTICT 2016 - Proc.</a:t>
            </a:r>
            <a:r>
              <a:rPr lang="en-GB" sz="5600" dirty="0"/>
              <a:t>, pp. 243–250, 2016.</a:t>
            </a:r>
          </a:p>
          <a:p>
            <a:pPr marL="0" indent="0">
              <a:buNone/>
            </a:pPr>
            <a:r>
              <a:rPr lang="en-GB" sz="5600" dirty="0"/>
              <a:t>[10]  A. </a:t>
            </a:r>
            <a:r>
              <a:rPr lang="en-GB" sz="5600" dirty="0" err="1"/>
              <a:t>Venčkauskas</a:t>
            </a:r>
            <a:r>
              <a:rPr lang="en-GB" sz="5600" dirty="0"/>
              <a:t>, J. </a:t>
            </a:r>
            <a:r>
              <a:rPr lang="en-GB" sz="5600" dirty="0" err="1"/>
              <a:t>Toldinas</a:t>
            </a:r>
            <a:r>
              <a:rPr lang="en-GB" sz="5600" dirty="0"/>
              <a:t>, Š. </a:t>
            </a:r>
            <a:r>
              <a:rPr lang="en-GB" sz="5600" dirty="0" err="1"/>
              <a:t>Grigaliūnas</a:t>
            </a:r>
            <a:r>
              <a:rPr lang="en-GB" sz="5600" dirty="0"/>
              <a:t>, R. </a:t>
            </a:r>
            <a:r>
              <a:rPr lang="en-GB" sz="5600" dirty="0" err="1"/>
              <a:t>Damaševičius</a:t>
            </a:r>
            <a:r>
              <a:rPr lang="en-GB" sz="5600" dirty="0"/>
              <a:t>, and V. </a:t>
            </a:r>
            <a:r>
              <a:rPr lang="en-GB" sz="5600" dirty="0" err="1"/>
              <a:t>Jusas</a:t>
            </a:r>
            <a:r>
              <a:rPr lang="en-GB" sz="5600" dirty="0"/>
              <a:t>, “Suitability of the digital forensic tools for investigation of cyber crime in the Internet of Things and Services,” </a:t>
            </a:r>
            <a:r>
              <a:rPr lang="en-GB" sz="5600" i="1" dirty="0"/>
              <a:t>Proc. 3rd Int. Virtual Res. Conf. Tech. </a:t>
            </a:r>
            <a:r>
              <a:rPr lang="en-GB" sz="5600" i="1" dirty="0" err="1"/>
              <a:t>Discip</a:t>
            </a:r>
            <a:r>
              <a:rPr lang="en-GB" sz="5600" i="1" dirty="0"/>
              <a:t>.</a:t>
            </a:r>
            <a:r>
              <a:rPr lang="en-GB" sz="5600" dirty="0"/>
              <a:t>, vol. 3, no. October, pp. 86–97, 2015.</a:t>
            </a:r>
            <a:endParaRPr lang="en-GB" sz="5600" b="1" dirty="0"/>
          </a:p>
          <a:p>
            <a:pPr marL="0" indent="0">
              <a:buNone/>
            </a:pPr>
            <a:r>
              <a:rPr lang="en-GB" sz="5600" dirty="0"/>
              <a:t>[11]  N. Emmanuel, “Analysis of Saunders Research Onion,” 2019. Available: https://thesismind.com/analysis-of-saunders-research-onion/</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8224951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1D00F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98611E-A990-4D51-9F98-C51529B34CBB}"/>
              </a:ext>
            </a:extLst>
          </p:cNvPr>
          <p:cNvSpPr>
            <a:spLocks noGrp="1"/>
          </p:cNvSpPr>
          <p:nvPr>
            <p:ph type="title"/>
          </p:nvPr>
        </p:nvSpPr>
        <p:spPr/>
        <p:txBody>
          <a:bodyPr/>
          <a:lstStyle/>
          <a:p>
            <a:r>
              <a:rPr lang="en-GB" dirty="0">
                <a:solidFill>
                  <a:srgbClr val="1D00F0"/>
                </a:solidFill>
              </a:rPr>
              <a:t>BIBLIOGRAPHY</a:t>
            </a:r>
          </a:p>
        </p:txBody>
      </p:sp>
      <p:sp>
        <p:nvSpPr>
          <p:cNvPr id="3" name="Content Placeholder 2">
            <a:extLst>
              <a:ext uri="{FF2B5EF4-FFF2-40B4-BE49-F238E27FC236}">
                <a16:creationId xmlns:a16="http://schemas.microsoft.com/office/drawing/2014/main" id="{E659E19F-5268-452E-822B-255CF2F274C7}"/>
              </a:ext>
            </a:extLst>
          </p:cNvPr>
          <p:cNvSpPr>
            <a:spLocks noGrp="1"/>
          </p:cNvSpPr>
          <p:nvPr>
            <p:ph idx="1"/>
          </p:nvPr>
        </p:nvSpPr>
        <p:spPr/>
        <p:txBody>
          <a:bodyPr/>
          <a:lstStyle/>
          <a:p>
            <a:pPr marL="0" indent="0">
              <a:buNone/>
            </a:pPr>
            <a:r>
              <a:rPr lang="en-GB" dirty="0"/>
              <a:t>[1]   G. </a:t>
            </a:r>
            <a:r>
              <a:rPr lang="en-GB" dirty="0" err="1"/>
              <a:t>Gogolin</a:t>
            </a:r>
            <a:r>
              <a:rPr lang="en-GB" dirty="0"/>
              <a:t>, “Digital Forensics Explained,” </a:t>
            </a:r>
            <a:r>
              <a:rPr lang="en-GB" i="1" dirty="0"/>
              <a:t>Digit. Forensics Explain.</a:t>
            </a:r>
            <a:r>
              <a:rPr lang="en-GB" dirty="0"/>
              <a:t>, vol. 0, 2012.</a:t>
            </a:r>
          </a:p>
          <a:p>
            <a:pPr marL="0" indent="0">
              <a:buNone/>
            </a:pPr>
            <a:r>
              <a:rPr lang="en-GB" dirty="0"/>
              <a:t>[2]   A. </a:t>
            </a:r>
            <a:r>
              <a:rPr lang="en-GB" dirty="0" err="1"/>
              <a:t>Sivaprasad</a:t>
            </a:r>
            <a:r>
              <a:rPr lang="en-GB" dirty="0"/>
              <a:t> and S. </a:t>
            </a:r>
            <a:r>
              <a:rPr lang="en-GB" dirty="0" err="1"/>
              <a:t>Jangale</a:t>
            </a:r>
            <a:r>
              <a:rPr lang="en-GB" dirty="0"/>
              <a:t>, “A complete study on tools &amp; techniques for digital forensic analysis,” </a:t>
            </a:r>
            <a:r>
              <a:rPr lang="en-GB" i="1" dirty="0"/>
              <a:t>2012 Int. Conf. </a:t>
            </a:r>
            <a:r>
              <a:rPr lang="en-GB" i="1" dirty="0" err="1"/>
              <a:t>Comput</a:t>
            </a:r>
            <a:r>
              <a:rPr lang="en-GB" i="1" dirty="0"/>
              <a:t>. Electron. </a:t>
            </a:r>
            <a:r>
              <a:rPr lang="en-GB" i="1" dirty="0" err="1"/>
              <a:t>Electr</a:t>
            </a:r>
            <a:r>
              <a:rPr lang="en-GB" i="1" dirty="0"/>
              <a:t>. Technol. ICCEET 2012</a:t>
            </a:r>
            <a:r>
              <a:rPr lang="en-GB" dirty="0"/>
              <a:t>, pp. 881–886, 2012.</a:t>
            </a:r>
          </a:p>
          <a:p>
            <a:pPr marL="0" indent="0">
              <a:buNone/>
            </a:pPr>
            <a:r>
              <a:rPr lang="en-GB" dirty="0"/>
              <a:t>[3]   A. G. </a:t>
            </a:r>
            <a:r>
              <a:rPr lang="en-GB" dirty="0" err="1"/>
              <a:t>Furuseth</a:t>
            </a:r>
            <a:r>
              <a:rPr lang="en-GB" dirty="0"/>
              <a:t>, “Digital Forensics: Methods and tools for retrieval and analysis of security credentials and hidden data.,” 2005.</a:t>
            </a:r>
          </a:p>
          <a:p>
            <a:pPr marL="0" indent="0">
              <a:buNone/>
            </a:pPr>
            <a:r>
              <a:rPr lang="en-GB" dirty="0"/>
              <a:t>[4]   W. </a:t>
            </a:r>
            <a:r>
              <a:rPr lang="en-GB" dirty="0" err="1"/>
              <a:t>Mazurczyk</a:t>
            </a:r>
            <a:r>
              <a:rPr lang="en-GB" dirty="0"/>
              <a:t>, L. </a:t>
            </a:r>
            <a:r>
              <a:rPr lang="en-GB" dirty="0" err="1"/>
              <a:t>Caviglione</a:t>
            </a:r>
            <a:r>
              <a:rPr lang="en-GB" dirty="0"/>
              <a:t>, and S. </a:t>
            </a:r>
            <a:r>
              <a:rPr lang="en-GB" dirty="0" err="1"/>
              <a:t>Wendzel</a:t>
            </a:r>
            <a:r>
              <a:rPr lang="en-GB" dirty="0"/>
              <a:t>, “Recent Advancements in Digital Forensics,” </a:t>
            </a:r>
            <a:r>
              <a:rPr lang="en-GB" i="1" dirty="0"/>
              <a:t>IEEE </a:t>
            </a:r>
            <a:r>
              <a:rPr lang="en-GB" i="1" dirty="0" err="1"/>
              <a:t>Secur</a:t>
            </a:r>
            <a:r>
              <a:rPr lang="en-GB" i="1" dirty="0"/>
              <a:t>. Priv.</a:t>
            </a:r>
            <a:r>
              <a:rPr lang="en-GB" dirty="0"/>
              <a:t>, vol. 15, no. 6, pp. 10–11, 2017.</a:t>
            </a:r>
          </a:p>
          <a:p>
            <a:pPr marL="0" indent="0">
              <a:buNone/>
            </a:pPr>
            <a:r>
              <a:rPr lang="en-GB" dirty="0"/>
              <a:t>[5]   F. Cohen, J. </a:t>
            </a:r>
            <a:r>
              <a:rPr lang="en-GB" dirty="0" err="1"/>
              <a:t>Lowrie</a:t>
            </a:r>
            <a:r>
              <a:rPr lang="en-GB" dirty="0"/>
              <a:t>, C. Preston, G. Peterson, and S. </a:t>
            </a:r>
            <a:r>
              <a:rPr lang="en-GB" dirty="0" err="1"/>
              <a:t>Shenoi</a:t>
            </a:r>
            <a:r>
              <a:rPr lang="en-GB" dirty="0"/>
              <a:t>, </a:t>
            </a:r>
            <a:r>
              <a:rPr lang="en-GB" i="1" dirty="0"/>
              <a:t>Advances in Digital Forensics VII</a:t>
            </a:r>
            <a:r>
              <a:rPr lang="en-GB" dirty="0"/>
              <a:t>, vol. 361. 2011.</a:t>
            </a:r>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70558884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Banded">
  <a:themeElements>
    <a:clrScheme name="Banded">
      <a:dk1>
        <a:srgbClr val="2C2C2C"/>
      </a:dk1>
      <a:lt1>
        <a:srgbClr val="FFFFFF"/>
      </a:lt1>
      <a:dk2>
        <a:srgbClr val="099BDD"/>
      </a:dk2>
      <a:lt2>
        <a:srgbClr val="F2F2F2"/>
      </a:lt2>
      <a:accent1>
        <a:srgbClr val="FFC000"/>
      </a:accent1>
      <a:accent2>
        <a:srgbClr val="A5D028"/>
      </a:accent2>
      <a:accent3>
        <a:srgbClr val="08CC78"/>
      </a:accent3>
      <a:accent4>
        <a:srgbClr val="F24099"/>
      </a:accent4>
      <a:accent5>
        <a:srgbClr val="828288"/>
      </a:accent5>
      <a:accent6>
        <a:srgbClr val="F56617"/>
      </a:accent6>
      <a:hlink>
        <a:srgbClr val="005DBA"/>
      </a:hlink>
      <a:folHlink>
        <a:srgbClr val="6C606A"/>
      </a:folHlink>
    </a:clrScheme>
    <a:fontScheme name="Banded">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nded">
      <a:fillStyleLst>
        <a:solidFill>
          <a:schemeClr val="phClr"/>
        </a:solidFill>
        <a:gradFill rotWithShape="1">
          <a:gsLst>
            <a:gs pos="0">
              <a:schemeClr val="phClr">
                <a:tint val="65000"/>
                <a:satMod val="120000"/>
                <a:lumMod val="107000"/>
              </a:schemeClr>
            </a:gs>
            <a:gs pos="50000">
              <a:schemeClr val="phClr">
                <a:tint val="70000"/>
                <a:satMod val="124000"/>
                <a:lumMod val="103000"/>
              </a:schemeClr>
            </a:gs>
            <a:gs pos="100000">
              <a:schemeClr val="phClr">
                <a:tint val="85000"/>
                <a:satMod val="120000"/>
                <a:lumMod val="100000"/>
              </a:schemeClr>
            </a:gs>
          </a:gsLst>
          <a:lin ang="5400000" scaled="0"/>
        </a:gradFill>
        <a:gradFill rotWithShape="1">
          <a:gsLst>
            <a:gs pos="0">
              <a:schemeClr val="phClr">
                <a:tint val="85000"/>
                <a:shade val="98000"/>
                <a:satMod val="110000"/>
                <a:lumMod val="103000"/>
              </a:schemeClr>
            </a:gs>
            <a:gs pos="50000">
              <a:schemeClr val="phClr">
                <a:shade val="85000"/>
                <a:satMod val="105000"/>
                <a:lumMod val="100000"/>
              </a:schemeClr>
            </a:gs>
            <a:gs pos="100000">
              <a:schemeClr val="phClr">
                <a:shade val="60000"/>
                <a:satMod val="12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50800" dist="15875" dir="5400000" algn="ctr" rotWithShape="0">
              <a:srgbClr val="000000">
                <a:alpha val="68000"/>
              </a:srgbClr>
            </a:outerShdw>
          </a:effectLst>
        </a:effectStyle>
        <a:effectStyle>
          <a:effectLst>
            <a:outerShdw blurRad="88900" dist="27940" dir="5400000" algn="ctr" rotWithShape="0">
              <a:srgbClr val="000000">
                <a:alpha val="63000"/>
              </a:srgbClr>
            </a:outerShdw>
          </a:effectLst>
        </a:effectStyle>
      </a:effectStyleLst>
      <a:bgFillStyleLst>
        <a:solidFill>
          <a:schemeClr val="phClr"/>
        </a:solidFill>
        <a:blipFill rotWithShape="1">
          <a:blip xmlns:r="http://schemas.openxmlformats.org/officeDocument/2006/relationships" r:embed="rId1">
            <a:duotone>
              <a:schemeClr val="phClr"/>
              <a:schemeClr val="phClr">
                <a:shade val="91000"/>
                <a:satMod val="105000"/>
              </a:schemeClr>
            </a:duotone>
          </a:blip>
          <a:tile tx="0" ty="0" sx="100000" sy="100000" flip="none" algn="tl"/>
        </a:blipFill>
        <a:gradFill rotWithShape="1">
          <a:gsLst>
            <a:gs pos="0">
              <a:schemeClr val="phClr">
                <a:tint val="100000"/>
                <a:shade val="0"/>
                <a:satMod val="100000"/>
              </a:schemeClr>
            </a:gs>
            <a:gs pos="100000">
              <a:schemeClr val="phClr">
                <a:shade val="10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Banded" id="{98DFF888-2449-4D28-977C-6306C017633E}" vid="{9792607F-9579-4224-82FF-9C88C3E1E5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TM03090430[[fn=Banded]]</Template>
  <TotalTime>1472</TotalTime>
  <Words>1390</Words>
  <Application>Microsoft Office PowerPoint</Application>
  <PresentationFormat>Widescreen</PresentationFormat>
  <Paragraphs>122</Paragraphs>
  <Slides>9</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Calibri</vt:lpstr>
      <vt:lpstr>Corbel</vt:lpstr>
      <vt:lpstr>Wingdings</vt:lpstr>
      <vt:lpstr>Banded</vt:lpstr>
      <vt:lpstr>An analysis of Digital Forensic tools: MSc PROJECT PROPOSAL</vt:lpstr>
      <vt:lpstr>What are Digital Forensics?</vt:lpstr>
      <vt:lpstr>Why this topic?</vt:lpstr>
      <vt:lpstr>Aims and objectives</vt:lpstr>
      <vt:lpstr>Key Literature review</vt:lpstr>
      <vt:lpstr>Methodology</vt:lpstr>
      <vt:lpstr>Expected outcomes/Limitations</vt:lpstr>
      <vt:lpstr>References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analysis of Digital Forensic tools</dc:title>
  <dc:creator>Christopher Morris (P149915)</dc:creator>
  <cp:lastModifiedBy>chris morris</cp:lastModifiedBy>
  <cp:revision>65</cp:revision>
  <dcterms:created xsi:type="dcterms:W3CDTF">2020-03-11T16:08:18Z</dcterms:created>
  <dcterms:modified xsi:type="dcterms:W3CDTF">2020-03-23T16:16:56Z</dcterms:modified>
</cp:coreProperties>
</file>