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4"/>
  </p:sldMasterIdLst>
  <p:notesMasterIdLst>
    <p:notesMasterId r:id="rId17"/>
  </p:notesMasterIdLst>
  <p:handoutMasterIdLst>
    <p:handoutMasterId r:id="rId18"/>
  </p:handoutMasterIdLst>
  <p:sldIdLst>
    <p:sldId id="256" r:id="rId5"/>
    <p:sldId id="291" r:id="rId6"/>
    <p:sldId id="283" r:id="rId7"/>
    <p:sldId id="284" r:id="rId8"/>
    <p:sldId id="285" r:id="rId9"/>
    <p:sldId id="286" r:id="rId10"/>
    <p:sldId id="287" r:id="rId11"/>
    <p:sldId id="288" r:id="rId12"/>
    <p:sldId id="292" r:id="rId13"/>
    <p:sldId id="289" r:id="rId14"/>
    <p:sldId id="290" r:id="rId15"/>
    <p:sldId id="293" r:id="rId16"/>
  </p:sldIdLst>
  <p:sldSz cx="9144000" cy="6858000" type="screen4x3"/>
  <p:notesSz cx="6865938" cy="95408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05">
          <p15:clr>
            <a:srgbClr val="A4A3A4"/>
          </p15:clr>
        </p15:guide>
        <p15:guide id="2" pos="216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788C51-FC5D-4E83-B372-DC8EFF2BEBDA}" v="5" dt="2026-08-07T00:37:39.6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7" autoAdjust="0"/>
    <p:restoredTop sz="95033" autoAdjust="0"/>
  </p:normalViewPr>
  <p:slideViewPr>
    <p:cSldViewPr>
      <p:cViewPr>
        <p:scale>
          <a:sx n="68" d="100"/>
          <a:sy n="68" d="100"/>
        </p:scale>
        <p:origin x="272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0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E69CAC-6018-0847-0997-AC7A2208CF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389CC5-A074-9811-BC12-677C639BDB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FAAF05-8451-4052-81FA-AD7C56B27B68}" type="datetimeFigureOut">
              <a:rPr lang="en-GB"/>
              <a:pPr>
                <a:defRPr/>
              </a:pPr>
              <a:t>05/08/2026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414CCA-0D59-3CD1-EA51-AA91509E35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6C1283-3525-5D45-D6F7-F6D2D6488F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848CE2-9CAC-412B-A5DB-1B65213A1F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B68BCA-D36C-94C5-2884-1DA18789E7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FC47AE-E5B3-9FA7-64FA-38358CAE65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3C2777-654D-49B9-A220-BBC6C6C4B889}" type="datetimeFigureOut">
              <a:rPr lang="en-US"/>
              <a:pPr>
                <a:defRPr/>
              </a:pPr>
              <a:t>8/5/2026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EA59ED6-0AE9-89C6-5BED-467EED16C4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5963"/>
            <a:ext cx="4770438" cy="3578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53F1958-39E9-1F36-5931-D4FDDD40F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7388" y="4532313"/>
            <a:ext cx="5492750" cy="429260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9B5244-26BA-3751-74AD-4975D8E771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9264E-1878-9B61-CD66-F81D86E53E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FB93561-66B4-4B0D-A422-8748367A68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5F0B85AD-F7E0-6787-8F63-458F8FFA8D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A8794890-EDD0-0FD1-AA48-5CC45C588E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58F0F577-B688-4167-1D88-C032299906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164EFB-316E-4C97-A95F-4E31C32A696E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1C549854-8143-A82A-E399-D11240A5378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B651C8B7-FE2B-0891-ABFB-16F20C5C68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F25E5DD2-5067-1A40-7AE8-E4E6396ED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13C0DD-C4EB-4573-8CB1-6EA07F01F187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1FB2A1-FCC2-4115-B5D7-7C39184962B0}" type="datetimeFigureOut">
              <a:rPr lang="en-GB" smtClean="0"/>
              <a:pPr>
                <a:defRPr/>
              </a:pPr>
              <a:t>05/08/2026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28CF59-CE8D-4DDD-B105-DC0AB3A17C7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94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CDD4AA-7961-4C77-8302-96714AB5EF81}" type="datetimeFigureOut">
              <a:rPr lang="en-GB" smtClean="0"/>
              <a:pPr>
                <a:defRPr/>
              </a:pPr>
              <a:t>05/08/2026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DD4382-943E-4F39-BB7D-8621B191946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58C931-23B6-4651-A7CD-A9132B486EEA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A4D64E-5566-492A-A5BB-A0F2097C6B3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39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C7416F-FF40-4570-88BB-7F5C9E4B3859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746B06-812E-4D20-83C2-C41A0424936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964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4613F5-E722-498D-892F-C8F49C8F64E0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AF7A66-AF26-423C-AE39-140E31216DE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28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AC1E5B-5746-4AF9-827A-500DBE92161F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F82805-CC91-459A-8482-068A99EFCF1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17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CC9D16-A407-4C43-BF8B-392180E3A6F0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18DF32-4069-4C25-9912-DEE18F00DA5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2501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6125FD-F6B5-42BF-BFD4-9DE72A96492B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AE5AE-D9B8-4F97-85DB-43EF380EDEC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1975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1867AC-CDE1-4288-96B2-C3B7C310457B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343737-58EA-4E52-89F7-955B42221D6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676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AD792C-9276-41D5-ADCC-7896B0C0B010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1B21B4-00C2-4E96-A79D-D1E976E0055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204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1561CF-9DE4-412D-8ED0-CDB22D09C561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A6CC69-5925-4058-970E-4C7DC86C5D3F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12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ACA89C1D-2014-453C-9A38-847B8F9DD7DE}" type="datetimeFigureOut">
              <a:rPr lang="en-GB" smtClean="0"/>
              <a:pPr>
                <a:defRPr/>
              </a:pPr>
              <a:t>05/08/2026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CF3091EF-8CB9-488E-8A4A-6F5D8A3FD7D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841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ctol.digital/insights/digital-health-and-technology-trends-2024/?utm_source=copilot.co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socscimed.2022.115368" TargetMode="External"/><Relationship Id="rId2" Type="http://schemas.openxmlformats.org/officeDocument/2006/relationships/hyperlink" Target="https://doi.org/10.3399/BJGP.2021.065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36/bmjoq-2020-001313" TargetMode="External"/><Relationship Id="rId2" Type="http://schemas.openxmlformats.org/officeDocument/2006/relationships/hyperlink" Target="https://doi.org/10.3399/bjgp.2021.042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F9E881-7438-FAFD-A0CC-7EEF0DF89C02}"/>
              </a:ext>
            </a:extLst>
          </p:cNvPr>
          <p:cNvSpPr/>
          <p:nvPr/>
        </p:nvSpPr>
        <p:spPr>
          <a:xfrm>
            <a:off x="755650" y="3429000"/>
            <a:ext cx="7561263" cy="23034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057B53-0126-4DF2-6E1D-CBD26ABC27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1304925"/>
            <a:ext cx="8353425" cy="42481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Digital Transformation in the Health and Care Professions (BMHP6026)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Component 2 Assessment 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name: Tonye Tikili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Student ID:2335476</a:t>
            </a:r>
            <a:endParaRPr lang="en-GB" altLang="en-US" sz="2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2E17E911-875F-4DE5-8699-99D9F1805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Freeform: Shape 2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C58D4-958E-A175-49AB-C4F22F3ED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19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Use of AI Acknowledgement</a:t>
            </a:r>
          </a:p>
        </p:txBody>
      </p:sp>
      <p:sp>
        <p:nvSpPr>
          <p:cNvPr id="51" name="Content Placeholder 13">
            <a:extLst>
              <a:ext uri="{FF2B5EF4-FFF2-40B4-BE49-F238E27FC236}">
                <a16:creationId xmlns:a16="http://schemas.microsoft.com/office/drawing/2014/main" id="{9D023277-DD9A-41A0-FADE-B1F6BCDE6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/>
          </a:bodyPr>
          <a:lstStyle/>
          <a:p>
            <a:r>
              <a:rPr lang="en-US" sz="1200" dirty="0"/>
              <a:t>I acknowledge I did not use AI to do my work.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D9C4C20-C252-44E1-973E-2054F247B9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618" r="23482" b="-1"/>
          <a:stretch>
            <a:fillRect/>
          </a:stretch>
        </p:blipFill>
        <p:spPr>
          <a:xfrm>
            <a:off x="6082126" y="10"/>
            <a:ext cx="3061874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1B9E70-B2A6-4D19-9291-CDDF881F3A76}"/>
              </a:ext>
            </a:extLst>
          </p:cNvPr>
          <p:cNvSpPr txBox="1"/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4176399" y="2214282"/>
            <a:ext cx="4437127" cy="409507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spcBef>
                <a:spcPts val="25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4" name="Rectangle 922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6" name="Rectangle 922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8" name="Rectangle 922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0" name="Rectangle 922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32" name="Freeform: Shape 923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234" name="Rectangle 923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Title 1">
            <a:extLst>
              <a:ext uri="{FF2B5EF4-FFF2-40B4-BE49-F238E27FC236}">
                <a16:creationId xmlns:a16="http://schemas.microsoft.com/office/drawing/2014/main" id="{EA93AA70-CF37-C587-4388-84BCE0F838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1900" b="1" dirty="0">
                <a:solidFill>
                  <a:srgbClr val="FFFFFF"/>
                </a:solidFill>
              </a:rPr>
              <a:t>Introduction to Telemedicine/Virtual Consultation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7C251B4D-8578-1764-E424-D29B35A64D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endParaRPr lang="en-GB" sz="1400" dirty="0"/>
          </a:p>
          <a:p>
            <a:pPr lvl="0"/>
            <a:r>
              <a:rPr lang="en-GB" sz="1200" dirty="0">
                <a:effectLst/>
              </a:rPr>
              <a:t>Telemedicine is a video or telephone consultation </a:t>
            </a:r>
          </a:p>
          <a:p>
            <a:pPr marL="0" lvl="0" indent="0">
              <a:buNone/>
            </a:pPr>
            <a:r>
              <a:rPr lang="en-GB" sz="1200" dirty="0">
                <a:effectLst/>
              </a:rPr>
              <a:t>      used between clinicians and patients outside </a:t>
            </a:r>
          </a:p>
          <a:p>
            <a:pPr marL="0" lvl="0" indent="0">
              <a:buNone/>
            </a:pPr>
            <a:r>
              <a:rPr lang="en-GB" sz="1200" dirty="0">
                <a:effectLst/>
              </a:rPr>
              <a:t>      clinical settings.</a:t>
            </a:r>
            <a:endParaRPr lang="en-GB" sz="1200" dirty="0"/>
          </a:p>
          <a:p>
            <a:pPr lvl="0"/>
            <a:r>
              <a:rPr lang="en-GB" sz="1200" dirty="0"/>
              <a:t>Has been u</a:t>
            </a:r>
            <a:r>
              <a:rPr lang="en-GB" sz="1200" dirty="0">
                <a:effectLst/>
              </a:rPr>
              <a:t>sed in the UK for over 10 years, </a:t>
            </a:r>
          </a:p>
          <a:p>
            <a:pPr marL="0" lvl="0" indent="0">
              <a:buNone/>
            </a:pPr>
            <a:r>
              <a:rPr lang="en-GB" sz="1200" dirty="0">
                <a:effectLst/>
              </a:rPr>
              <a:t>      with major expansion from </a:t>
            </a:r>
          </a:p>
          <a:p>
            <a:pPr marL="0" lvl="0" indent="0">
              <a:buNone/>
            </a:pPr>
            <a:r>
              <a:rPr lang="en-GB" sz="1200" dirty="0">
                <a:effectLst/>
              </a:rPr>
              <a:t>             2019 onwards.</a:t>
            </a:r>
            <a:endParaRPr lang="en-GB" sz="1200" dirty="0"/>
          </a:p>
          <a:p>
            <a:pPr lvl="0"/>
            <a:r>
              <a:rPr lang="en-GB" sz="1200" dirty="0">
                <a:effectLst/>
              </a:rPr>
              <a:t>It  </a:t>
            </a:r>
            <a:r>
              <a:rPr lang="en-GB" sz="1200" dirty="0"/>
              <a:t>h</a:t>
            </a:r>
            <a:r>
              <a:rPr lang="en-GB" sz="1200" dirty="0">
                <a:effectLst/>
              </a:rPr>
              <a:t>ad rapid national adoption during COVID‑19</a:t>
            </a:r>
            <a:endParaRPr lang="en-GB" sz="1200" dirty="0"/>
          </a:p>
          <a:p>
            <a:r>
              <a:rPr lang="en-GB" sz="1200" dirty="0">
                <a:effectLst/>
              </a:rPr>
              <a:t>It also supports digital-first care and remote </a:t>
            </a:r>
          </a:p>
          <a:p>
            <a:r>
              <a:rPr lang="en-GB" sz="1200" dirty="0">
                <a:effectLst/>
              </a:rPr>
              <a:t>access  </a:t>
            </a:r>
          </a:p>
          <a:p>
            <a:r>
              <a:rPr lang="en-GB" sz="1200" dirty="0"/>
              <a:t>(</a:t>
            </a:r>
            <a:r>
              <a:rPr lang="en-GB" sz="1200" dirty="0" err="1"/>
              <a:t>Greenhaigh</a:t>
            </a:r>
            <a:r>
              <a:rPr lang="en-GB" sz="1200" dirty="0"/>
              <a:t> et al., 2021) </a:t>
            </a:r>
            <a:r>
              <a:rPr lang="en-GB" altLang="en-US" sz="1200" dirty="0">
                <a:latin typeface="Aptos Display" panose="020B0004020202020204" pitchFamily="34" charset="0"/>
              </a:rPr>
              <a:t>www.freepick.com</a:t>
            </a:r>
            <a:endParaRPr lang="en-GB" sz="1200" dirty="0"/>
          </a:p>
          <a:p>
            <a:r>
              <a:rPr lang="en-GB" sz="1200" dirty="0"/>
              <a:t>                                          </a:t>
            </a:r>
            <a:r>
              <a:rPr lang="en-GB" altLang="en-US" sz="1200" dirty="0">
                <a:latin typeface="Aptos Display" panose="020B0004020202020204" pitchFamily="34" charset="0"/>
              </a:rPr>
              <a:t>     www.freepick.com</a:t>
            </a:r>
          </a:p>
        </p:txBody>
      </p:sp>
      <p:pic>
        <p:nvPicPr>
          <p:cNvPr id="2" name="Picture 1" descr="Premium Photo | A doctor conducting a telemedicine consultation with a ...">
            <a:extLst>
              <a:ext uri="{FF2B5EF4-FFF2-40B4-BE49-F238E27FC236}">
                <a16:creationId xmlns:a16="http://schemas.microsoft.com/office/drawing/2014/main" id="{4BC5ACB2-581C-E122-8900-FCD1D9C41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376" y="10138"/>
            <a:ext cx="2711832" cy="565110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2" name="Rectangle 1127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4" name="Rectangle 1127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6" name="Rectangle 1127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8" name="Rectangle 1127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80" name="Freeform: Shape 1127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282" name="Rectangle 1128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Title 1">
            <a:extLst>
              <a:ext uri="{FF2B5EF4-FFF2-40B4-BE49-F238E27FC236}">
                <a16:creationId xmlns:a16="http://schemas.microsoft.com/office/drawing/2014/main" id="{09F49D76-B7CE-A194-1FE4-5EE8F4DE44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Impact on Workforce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641C3623-B61A-B6BE-483E-B37F8486EA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 fontScale="25000" lnSpcReduction="20000"/>
          </a:bodyPr>
          <a:lstStyle/>
          <a:p>
            <a:pPr lvl="0"/>
            <a:endParaRPr lang="en-GB" sz="9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GPs, ANPs, and AHPs shift from face‑to‑face clinics to digital triage </a:t>
            </a:r>
          </a:p>
          <a:p>
            <a:pPr lvl="0"/>
            <a:r>
              <a:rPr lang="en-GB" sz="4800" dirty="0">
                <a:effectLst/>
              </a:rPr>
              <a:t>and screen‑based schedules</a:t>
            </a:r>
            <a:endParaRPr lang="en-GB" sz="4800" dirty="0"/>
          </a:p>
          <a:p>
            <a:pPr lvl="0"/>
            <a:endParaRPr lang="en-GB" sz="48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Admin staff become digital navigators (connectivity support, digital </a:t>
            </a:r>
          </a:p>
          <a:p>
            <a:pPr lvl="0"/>
            <a:r>
              <a:rPr lang="en-GB" sz="4800" dirty="0">
                <a:effectLst/>
              </a:rPr>
              <a:t>triage and routing.</a:t>
            </a:r>
            <a:endParaRPr lang="en-GB" sz="4800" dirty="0"/>
          </a:p>
          <a:p>
            <a:pPr lvl="0"/>
            <a:endParaRPr lang="en-GB" sz="48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Clinicians rely on visual/auditory cues instead of physical examination</a:t>
            </a:r>
            <a:endParaRPr lang="en-GB" sz="4800" dirty="0"/>
          </a:p>
          <a:p>
            <a:endParaRPr lang="en-GB" sz="4800" dirty="0">
              <a:effectLst/>
            </a:endParaRPr>
          </a:p>
          <a:p>
            <a:r>
              <a:rPr lang="en-GB" sz="4800" dirty="0">
                <a:effectLst/>
              </a:rPr>
              <a:t>Increased screen time and higher cognitive load</a:t>
            </a:r>
            <a:endParaRPr lang="en-GB" sz="4800" dirty="0"/>
          </a:p>
          <a:p>
            <a:pPr lvl="0"/>
            <a:endParaRPr lang="en-GB" sz="48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Reduced peer interaction, professional isolation and burnout.</a:t>
            </a:r>
          </a:p>
          <a:p>
            <a:pPr lvl="0"/>
            <a:r>
              <a:rPr lang="en-GB" sz="4800" dirty="0"/>
              <a:t>( Hughes et al., 2022).</a:t>
            </a:r>
          </a:p>
          <a:p>
            <a:pPr lvl="0"/>
            <a:endParaRPr lang="en-GB" sz="4800" dirty="0"/>
          </a:p>
          <a:p>
            <a:pPr lvl="0"/>
            <a:endParaRPr lang="en-GB" sz="4800" dirty="0"/>
          </a:p>
          <a:p>
            <a:pPr marL="0" lvl="0" indent="0">
              <a:buNone/>
            </a:pPr>
            <a:r>
              <a:rPr lang="en-GB" sz="4800" dirty="0">
                <a:hlinkClick r:id="rId2" tooltip="www.ctol.digita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                           </a:t>
            </a:r>
          </a:p>
          <a:p>
            <a:pPr marL="0" indent="0">
              <a:buNone/>
            </a:pPr>
            <a:r>
              <a:rPr lang="en-GB" sz="4800" dirty="0"/>
              <a:t>                                              </a:t>
            </a:r>
            <a:r>
              <a:rPr lang="en-GB" sz="4800" dirty="0">
                <a:hlinkClick r:id="rId2" tooltip="www.ctol.digita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www.ctol.digital</a:t>
            </a:r>
            <a:endParaRPr lang="en-GB" sz="4800" dirty="0"/>
          </a:p>
          <a:p>
            <a:pPr marL="0" lvl="0" indent="0">
              <a:buNone/>
            </a:pPr>
            <a:endParaRPr lang="en-GB" sz="9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A0899-F88D-0FC7-0AEB-7E0EB1AF0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126" y="646399"/>
            <a:ext cx="2711832" cy="44387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6" name="Rectangle 12295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8" name="Rectangle 12297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0" name="Rectangle 12299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2" name="Rectangle 12301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4" name="Freeform: Shape 12303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306" name="Rectangle 12305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5393E20F-392D-E8E8-7F8F-3D62FA73AA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Impact on service delivery 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A210A84C-C8BE-BEE1-655F-DC810CD9CA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 fontScale="92500" lnSpcReduction="20000"/>
          </a:bodyPr>
          <a:lstStyle/>
          <a:p>
            <a:pPr eaLnBrk="1" hangingPunct="1"/>
            <a:r>
              <a:rPr lang="en-GB" altLang="en-US" sz="1300" dirty="0"/>
              <a:t>Automated digital triage replaced receptionist-led system.  </a:t>
            </a:r>
          </a:p>
          <a:p>
            <a:pPr marL="0" indent="0" eaLnBrk="1" hangingPunct="1">
              <a:buNone/>
            </a:pPr>
            <a:endParaRPr lang="en-GB" altLang="en-US" sz="1300" dirty="0"/>
          </a:p>
          <a:p>
            <a:pPr eaLnBrk="1" hangingPunct="1"/>
            <a:r>
              <a:rPr lang="en-GB" altLang="en-US" sz="1300" dirty="0"/>
              <a:t>Reduced footfall and improved space utilisation.</a:t>
            </a:r>
          </a:p>
          <a:p>
            <a:pPr eaLnBrk="1" hangingPunct="1"/>
            <a:endParaRPr lang="en-GB" altLang="en-US" sz="1300" dirty="0"/>
          </a:p>
          <a:p>
            <a:pPr eaLnBrk="1" hangingPunct="1"/>
            <a:r>
              <a:rPr lang="en-GB" altLang="en-US" sz="1300" dirty="0"/>
              <a:t>Lower DNA rates and more flexible scheduling.</a:t>
            </a:r>
          </a:p>
          <a:p>
            <a:pPr eaLnBrk="1" hangingPunct="1"/>
            <a:r>
              <a:rPr lang="en-GB" altLang="en-US" sz="1300" dirty="0"/>
              <a:t>(Turner et al., 2021).</a:t>
            </a:r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endParaRPr lang="en-GB" altLang="en-US" sz="1300" dirty="0"/>
          </a:p>
          <a:p>
            <a:pPr eaLnBrk="1" hangingPunct="1"/>
            <a:r>
              <a:rPr lang="en-GB" altLang="en-US" sz="1300" dirty="0"/>
              <a:t>                                                                                                      Healthdrop.in</a:t>
            </a:r>
            <a:endParaRPr lang="en-GB" altLang="en-US" sz="900" dirty="0"/>
          </a:p>
        </p:txBody>
      </p:sp>
      <p:pic>
        <p:nvPicPr>
          <p:cNvPr id="4" name="Picture 3" descr="Ask a doctor online, Free Online Doctor Consultation India, symptoms of ...">
            <a:extLst>
              <a:ext uri="{FF2B5EF4-FFF2-40B4-BE49-F238E27FC236}">
                <a16:creationId xmlns:a16="http://schemas.microsoft.com/office/drawing/2014/main" id="{1598B91F-03F8-8099-272C-26598887B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126" y="10139"/>
            <a:ext cx="2711832" cy="60111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20" name="Rectangle 1331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2" name="Rectangle 1332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4" name="Rectangle 1332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26" name="Rectangle 1332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328" name="Freeform: Shape 1332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330" name="Rectangle 1332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itle 1">
            <a:extLst>
              <a:ext uri="{FF2B5EF4-FFF2-40B4-BE49-F238E27FC236}">
                <a16:creationId xmlns:a16="http://schemas.microsoft.com/office/drawing/2014/main" id="{7E700DE3-43A6-3595-276A-B6DA79E82E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Impact on patients 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8EC479D8-E811-CE03-9DD8-E724629097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pPr lvl="0"/>
            <a:r>
              <a:rPr lang="en-GB" sz="1200" dirty="0">
                <a:effectLst/>
              </a:rPr>
              <a:t>Greater convenience and reduced travel burden.                                   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r>
              <a:rPr lang="en-GB" sz="1200" dirty="0">
                <a:effectLst/>
              </a:rPr>
              <a:t>Enhanced autonomy for digitally literate users.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pPr lvl="0"/>
            <a:r>
              <a:rPr lang="en-GB" sz="1200" dirty="0">
                <a:effectLst/>
              </a:rPr>
              <a:t>Reduced therapeutic presence and rapport. (Greenhalgh et al., 2016</a:t>
            </a:r>
            <a:r>
              <a:rPr lang="en-GB" sz="1200" b="1" dirty="0">
                <a:effectLst/>
              </a:rPr>
              <a:t>)</a:t>
            </a:r>
            <a:endParaRPr lang="en-GB" sz="1200" dirty="0"/>
          </a:p>
          <a:p>
            <a:pPr eaLnBrk="1" hangingPunct="1"/>
            <a:endParaRPr lang="en-GB" altLang="en-US" sz="1200" dirty="0"/>
          </a:p>
          <a:p>
            <a:pPr eaLnBrk="1" hangingPunct="1"/>
            <a:endParaRPr lang="en-GB" altLang="en-US" sz="1200" dirty="0"/>
          </a:p>
          <a:p>
            <a:pPr eaLnBrk="1" hangingPunct="1"/>
            <a:endParaRPr lang="en-GB" altLang="en-US" sz="1200" dirty="0"/>
          </a:p>
          <a:p>
            <a:pPr eaLnBrk="1" hangingPunct="1"/>
            <a:r>
              <a:rPr lang="en-GB" altLang="en-US" sz="1200" dirty="0"/>
              <a:t>                                               www.freepik.com</a:t>
            </a:r>
          </a:p>
        </p:txBody>
      </p:sp>
      <p:pic>
        <p:nvPicPr>
          <p:cNvPr id="2" name="Picture 1" descr="Virtual Medical Consultation Illustration Doctor and Patient ...">
            <a:extLst>
              <a:ext uri="{FF2B5EF4-FFF2-40B4-BE49-F238E27FC236}">
                <a16:creationId xmlns:a16="http://schemas.microsoft.com/office/drawing/2014/main" id="{3F372CC5-8B7C-A2E5-AF47-93368978E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2126" y="10140"/>
            <a:ext cx="2711832" cy="601114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66" name="Rectangle 14365">
            <a:extLst>
              <a:ext uri="{FF2B5EF4-FFF2-40B4-BE49-F238E27FC236}">
                <a16:creationId xmlns:a16="http://schemas.microsoft.com/office/drawing/2014/main" id="{2E17E911-875F-4DE5-8699-99D9F1805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68" name="Rectangle 14367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70" name="Rectangle 14369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71" name="Rectangle 1437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72" name="Freeform: Shape 1436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373" name="Rectangle 14372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Title 1">
            <a:extLst>
              <a:ext uri="{FF2B5EF4-FFF2-40B4-BE49-F238E27FC236}">
                <a16:creationId xmlns:a16="http://schemas.microsoft.com/office/drawing/2014/main" id="{E44A287D-7924-051A-9755-260F201A7F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Impact on community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DBE4C98B-4A02-C7FD-77C0-C36FBBF24B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436295" y="649480"/>
            <a:ext cx="2268977" cy="5803856"/>
          </a:xfrm>
        </p:spPr>
        <p:txBody>
          <a:bodyPr anchor="ctr">
            <a:normAutofit fontScale="25000" lnSpcReduction="20000"/>
          </a:bodyPr>
          <a:lstStyle/>
          <a:p>
            <a:pPr marL="0" indent="0">
              <a:buNone/>
            </a:pPr>
            <a:endParaRPr lang="en-GB" sz="800" dirty="0"/>
          </a:p>
          <a:p>
            <a:pPr lvl="0"/>
            <a:endParaRPr lang="en-GB" sz="1200" dirty="0">
              <a:effectLst/>
            </a:endParaRPr>
          </a:p>
          <a:p>
            <a:pPr lvl="0"/>
            <a:endParaRPr lang="en-GB" sz="1200" dirty="0"/>
          </a:p>
          <a:p>
            <a:pPr lvl="0"/>
            <a:endParaRPr lang="en-GB" sz="48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Digital exclusion affects older adults, low‑income households, and people </a:t>
            </a:r>
          </a:p>
          <a:p>
            <a:pPr marL="0" lvl="0" indent="0">
              <a:buNone/>
            </a:pPr>
            <a:r>
              <a:rPr lang="en-GB" sz="4800" dirty="0">
                <a:effectLst/>
              </a:rPr>
              <a:t>         with limited digital literacy.</a:t>
            </a:r>
            <a:endParaRPr lang="en-GB" sz="4800" dirty="0"/>
          </a:p>
          <a:p>
            <a:pPr lvl="0"/>
            <a:endParaRPr lang="en-GB" sz="4800" dirty="0">
              <a:effectLst/>
            </a:endParaRPr>
          </a:p>
          <a:p>
            <a:pPr lvl="0"/>
            <a:r>
              <a:rPr lang="en-GB" sz="4800" dirty="0">
                <a:effectLst/>
              </a:rPr>
              <a:t>Families often act as unpaid technical support, increasing carer burden.</a:t>
            </a:r>
            <a:endParaRPr lang="en-GB" sz="4800" dirty="0"/>
          </a:p>
          <a:p>
            <a:pPr lvl="0"/>
            <a:endParaRPr lang="en-GB" sz="4800" dirty="0">
              <a:effectLst/>
            </a:endParaRPr>
          </a:p>
          <a:p>
            <a:r>
              <a:rPr lang="en-GB" sz="4800" dirty="0"/>
              <a:t>Community access becomes uneven, favouring digitally confident groups.</a:t>
            </a:r>
          </a:p>
          <a:p>
            <a:pPr lvl="0"/>
            <a:endParaRPr lang="en-GB" sz="4800" dirty="0">
              <a:effectLst/>
            </a:endParaRPr>
          </a:p>
          <a:p>
            <a:r>
              <a:rPr lang="en-GB" sz="4800" dirty="0">
                <a:effectLst/>
              </a:rPr>
              <a:t>Loss of incidental observations, mobility, and safeguarding cues</a:t>
            </a:r>
            <a:r>
              <a:rPr lang="en-GB" sz="4800" dirty="0"/>
              <a:t> </a:t>
            </a:r>
          </a:p>
          <a:p>
            <a:pPr marL="0" indent="0">
              <a:buNone/>
            </a:pPr>
            <a:r>
              <a:rPr lang="en-GB" sz="4800" dirty="0"/>
              <a:t>        (</a:t>
            </a:r>
            <a:r>
              <a:rPr lang="en-GB" sz="4800" dirty="0" err="1"/>
              <a:t>Kyratsis</a:t>
            </a:r>
            <a:r>
              <a:rPr lang="en-GB" sz="4800" dirty="0"/>
              <a:t>, 2026).</a:t>
            </a:r>
          </a:p>
          <a:p>
            <a:pPr lvl="0"/>
            <a:endParaRPr lang="en-GB" sz="4800" dirty="0"/>
          </a:p>
          <a:p>
            <a:r>
              <a:rPr lang="en-GB" sz="4800" dirty="0">
                <a:effectLst/>
              </a:rPr>
              <a:t>Reduced opportunities for preventative public health interventions.</a:t>
            </a:r>
          </a:p>
          <a:p>
            <a:pPr lvl="0"/>
            <a:endParaRPr lang="en-GB" sz="4800" dirty="0"/>
          </a:p>
          <a:p>
            <a:pPr lvl="0"/>
            <a:r>
              <a:rPr lang="en-GB" sz="4800" dirty="0"/>
              <a:t>(Mold et al., 2021).</a:t>
            </a:r>
          </a:p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r>
              <a:rPr lang="en-GB" sz="4800" b="1" dirty="0"/>
              <a:t>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en-GB" sz="4800" b="1" dirty="0"/>
              <a:t>Storage.googleloopies.com</a:t>
            </a:r>
          </a:p>
        </p:txBody>
      </p:sp>
      <p:pic>
        <p:nvPicPr>
          <p:cNvPr id="2" name="Picture 1" descr="Digital Inclusion Laptop at Michael Brehm blog">
            <a:extLst>
              <a:ext uri="{FF2B5EF4-FFF2-40B4-BE49-F238E27FC236}">
                <a16:creationId xmlns:a16="http://schemas.microsoft.com/office/drawing/2014/main" id="{FF63DCD2-61E1-5F48-81CA-7CBE927E88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921" r="42755"/>
          <a:stretch>
            <a:fillRect/>
          </a:stretch>
        </p:blipFill>
        <p:spPr>
          <a:xfrm>
            <a:off x="6082126" y="10"/>
            <a:ext cx="3061874" cy="64533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8" name="Rectangle 1536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370" name="Rectangle 1536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72" name="Rectangle 1537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74" name="Rectangle 1537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76" name="Rectangle 1537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78" name="Freeform: Shape 1537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380" name="Rectangle 1537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F1968F69-D92A-A76B-9345-13B9F4542B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Challenges of the innovation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0341530D-5B8B-5793-4981-AC109E588D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200" b="1" dirty="0">
                <a:effectLst/>
              </a:rPr>
              <a:t>Advantages of innovation</a:t>
            </a:r>
          </a:p>
          <a:p>
            <a:endParaRPr lang="en-GB" sz="1200" dirty="0">
              <a:effectLst/>
            </a:endParaRPr>
          </a:p>
          <a:p>
            <a:r>
              <a:rPr lang="en-GB" sz="1200" dirty="0">
                <a:effectLst/>
              </a:rPr>
              <a:t>Rapid digital transformation requires significant workforce adaptation.</a:t>
            </a:r>
            <a:endParaRPr lang="en-GB" sz="1200" dirty="0"/>
          </a:p>
          <a:p>
            <a:r>
              <a:rPr lang="en-GB" sz="1200" dirty="0">
                <a:effectLst/>
              </a:rPr>
              <a:t>Clinicians must develop new digital communication and safeguarding skills </a:t>
            </a:r>
            <a:r>
              <a:rPr lang="en-GB" sz="1200" dirty="0"/>
              <a:t>(</a:t>
            </a:r>
            <a:r>
              <a:rPr lang="en-GB" sz="1200" dirty="0" err="1"/>
              <a:t>Karibdzhanov</a:t>
            </a:r>
            <a:r>
              <a:rPr lang="en-GB" sz="1200" dirty="0"/>
              <a:t>, 2026).</a:t>
            </a:r>
          </a:p>
          <a:p>
            <a:r>
              <a:rPr lang="en-GB" sz="1200" dirty="0">
                <a:effectLst/>
              </a:rPr>
              <a:t>Loss of physical examination reduces diagnostic certainty.</a:t>
            </a:r>
            <a:endParaRPr lang="en-GB" sz="1200" dirty="0"/>
          </a:p>
          <a:p>
            <a:r>
              <a:rPr lang="en-GB" sz="1200" dirty="0">
                <a:effectLst/>
              </a:rPr>
              <a:t>Technology failures (poor connectivity, device issues) can disrupt consultation.</a:t>
            </a:r>
            <a:endParaRPr lang="en-GB" sz="1200" dirty="0"/>
          </a:p>
          <a:p>
            <a:pPr marL="0" lv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200" b="1" dirty="0"/>
              <a:t>Disadvantages of the Innovation</a:t>
            </a:r>
          </a:p>
          <a:p>
            <a:pPr lvl="0"/>
            <a:endParaRPr lang="en-GB" sz="1200" dirty="0">
              <a:effectLst/>
            </a:endParaRPr>
          </a:p>
          <a:p>
            <a:r>
              <a:rPr lang="en-GB" sz="1200" dirty="0">
                <a:effectLst/>
              </a:rPr>
              <a:t>Limited ability to assess non‑verbal cues and physical symptoms.</a:t>
            </a:r>
            <a:endParaRPr lang="en-GB" sz="1200" dirty="0"/>
          </a:p>
          <a:p>
            <a:r>
              <a:rPr lang="en-GB" sz="1200" dirty="0">
                <a:effectLst/>
              </a:rPr>
              <a:t>Increased clinician anxiety around medicolegal risks. </a:t>
            </a:r>
            <a:endParaRPr lang="en-GB" sz="1200" dirty="0"/>
          </a:p>
          <a:p>
            <a:pPr lvl="0"/>
            <a:r>
              <a:rPr lang="en-GB" sz="1200" dirty="0">
                <a:effectLst/>
              </a:rPr>
              <a:t>Higher administrative workload due to follow‑up appointments.</a:t>
            </a:r>
            <a:endParaRPr lang="en-GB" sz="1200" dirty="0"/>
          </a:p>
          <a:p>
            <a:pPr lvl="0"/>
            <a:r>
              <a:rPr lang="en-GB" sz="1200" dirty="0">
                <a:effectLst/>
              </a:rPr>
              <a:t>Not suitable for complex or sensitive cases. (Donaghy et al., 2019</a:t>
            </a:r>
            <a:r>
              <a:rPr lang="en-GB" sz="1200" b="1" dirty="0">
                <a:effectLst/>
              </a:rPr>
              <a:t>).</a:t>
            </a:r>
            <a:endParaRPr lang="en-GB" sz="1200" dirty="0"/>
          </a:p>
          <a:p>
            <a:pPr marL="0" lvl="0" indent="0">
              <a:buNone/>
            </a:pPr>
            <a:endParaRPr lang="en-GB" sz="1200" dirty="0"/>
          </a:p>
          <a:p>
            <a:pPr marL="0" lvl="0" indent="0">
              <a:buNone/>
            </a:pPr>
            <a:endParaRPr lang="en-GB" sz="1200" dirty="0"/>
          </a:p>
          <a:p>
            <a:endParaRPr lang="en-GB" sz="1200" b="1" dirty="0"/>
          </a:p>
          <a:p>
            <a:pPr marL="0" lvl="0" indent="0">
              <a:buNone/>
            </a:pPr>
            <a:endParaRPr lang="en-GB" sz="1300" dirty="0"/>
          </a:p>
          <a:p>
            <a:pPr marL="0" lvl="0" indent="0">
              <a:buNone/>
            </a:pPr>
            <a:endParaRPr lang="en-GB" sz="1300" dirty="0"/>
          </a:p>
          <a:p>
            <a:pPr marL="0" indent="0" eaLnBrk="1" hangingPunct="1">
              <a:buNone/>
            </a:pPr>
            <a:endParaRPr lang="en-GB" alt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2" name="Rectangle 16391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394" name="Rectangle 1639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6" name="Rectangle 1639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8" name="Rectangle 1639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00" name="Rectangle 1639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402" name="Freeform: Shape 1640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404" name="Rectangle 1640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Title 1">
            <a:extLst>
              <a:ext uri="{FF2B5EF4-FFF2-40B4-BE49-F238E27FC236}">
                <a16:creationId xmlns:a16="http://schemas.microsoft.com/office/drawing/2014/main" id="{58448530-48DD-DC87-E038-9884CD6B3F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altLang="en-US" sz="1900" b="1">
                <a:solidFill>
                  <a:srgbClr val="FFFFFF"/>
                </a:solidFill>
              </a:rPr>
              <a:t>Recommendations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8C621223-44E8-1F4E-6483-E4FF7D7F882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endParaRPr lang="en-GB" sz="1700" dirty="0"/>
          </a:p>
          <a:p>
            <a:pPr lvl="0"/>
            <a:r>
              <a:rPr lang="en-GB" sz="1200" dirty="0">
                <a:effectLst/>
              </a:rPr>
              <a:t>Adopt hybrid care pathways.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r>
              <a:rPr lang="en-GB" sz="1200" dirty="0">
                <a:effectLst/>
              </a:rPr>
              <a:t>Strengthen digital literacy training for staff and patients.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pPr lvl="0"/>
            <a:r>
              <a:rPr lang="en-GB" sz="1200" dirty="0">
                <a:effectLst/>
              </a:rPr>
              <a:t>Improve accessibility for digitally excluded groups. </a:t>
            </a:r>
            <a:endParaRPr lang="en-GB" sz="1200" dirty="0"/>
          </a:p>
          <a:p>
            <a:pPr lvl="0"/>
            <a:endParaRPr lang="en-GB" sz="1200" dirty="0"/>
          </a:p>
          <a:p>
            <a:pPr lvl="0"/>
            <a:r>
              <a:rPr lang="en-GB" sz="1200" dirty="0">
                <a:effectLst/>
              </a:rPr>
              <a:t>Support families with guidance to reduce technical burden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pPr lvl="0"/>
            <a:r>
              <a:rPr lang="en-GB" sz="1200" dirty="0">
                <a:effectLst/>
              </a:rPr>
              <a:t>(Bangla, Kapoor &amp; Jeer, 2026).</a:t>
            </a:r>
            <a:endParaRPr lang="en-GB" sz="1200" dirty="0"/>
          </a:p>
          <a:p>
            <a:pPr lvl="0"/>
            <a:endParaRPr lang="en-GB" sz="1200" dirty="0"/>
          </a:p>
          <a:p>
            <a:pPr marL="0" lv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altLang="en-US" sz="17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16" name="Rectangle 17415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418" name="Rectangle 1741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20" name="Rectangle 17419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22" name="Rectangle 17421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24" name="Rectangle 17423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426" name="Freeform: Shape 1742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428" name="Rectangle 17427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Title 1">
            <a:extLst>
              <a:ext uri="{FF2B5EF4-FFF2-40B4-BE49-F238E27FC236}">
                <a16:creationId xmlns:a16="http://schemas.microsoft.com/office/drawing/2014/main" id="{BA3F3683-2B4A-23A6-4977-3C163290FB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0E8A8E3A-BAAE-46DE-B6BC-8D9C3D0B51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endParaRPr lang="en-GB" sz="1700" dirty="0"/>
          </a:p>
          <a:p>
            <a:pPr lvl="0"/>
            <a:r>
              <a:rPr lang="en-GB" sz="1200" dirty="0">
                <a:effectLst/>
              </a:rPr>
              <a:t>Telemedicine improves efficiency and convenience.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pPr lvl="0"/>
            <a:r>
              <a:rPr lang="en-GB" sz="1200" dirty="0">
                <a:effectLst/>
              </a:rPr>
              <a:t>Challenges include workload, reduced holistic care, and digital exclusion.</a:t>
            </a:r>
            <a:endParaRPr lang="en-GB" sz="1200" dirty="0"/>
          </a:p>
          <a:p>
            <a:pPr lvl="0"/>
            <a:endParaRPr lang="en-GB" sz="1200" dirty="0">
              <a:effectLst/>
            </a:endParaRPr>
          </a:p>
          <a:p>
            <a:pPr lvl="0"/>
            <a:r>
              <a:rPr lang="en-GB" sz="1200" dirty="0">
                <a:effectLst/>
              </a:rPr>
              <a:t>Hybrid models ensure safe, equitable, person‑centred care. </a:t>
            </a:r>
          </a:p>
          <a:p>
            <a:pPr lvl="0"/>
            <a:r>
              <a:rPr lang="en-GB" sz="1200" b="1" dirty="0">
                <a:effectLst/>
              </a:rPr>
              <a:t>(</a:t>
            </a:r>
            <a:r>
              <a:rPr lang="en-GB" sz="1200" dirty="0">
                <a:effectLst/>
              </a:rPr>
              <a:t>Greenhalgh et al., 2022).</a:t>
            </a:r>
            <a:endParaRPr lang="en-GB" sz="1200" dirty="0"/>
          </a:p>
          <a:p>
            <a:pPr eaLnBrk="1" hangingPunct="1"/>
            <a:endParaRPr lang="en-GB" altLang="en-US" sz="1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0" name="Rectangle 1843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442" name="Rectangle 1844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4" name="Rectangle 1844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6" name="Rectangle 1844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8" name="Rectangle 1844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50" name="Freeform: Shape 1844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452" name="Rectangle 1845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Title 1">
            <a:extLst>
              <a:ext uri="{FF2B5EF4-FFF2-40B4-BE49-F238E27FC236}">
                <a16:creationId xmlns:a16="http://schemas.microsoft.com/office/drawing/2014/main" id="{9D233C50-2161-49C8-FAEC-842A978990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 eaLnBrk="1" hangingPunct="1"/>
            <a:r>
              <a:rPr lang="en-GB" altLang="en-US" sz="3500" b="1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ADFD135-7C18-EECA-4685-04B069CB32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 fontScale="25000" lnSpcReduction="20000"/>
          </a:bodyPr>
          <a:lstStyle/>
          <a:p>
            <a:endParaRPr lang="en-GB" sz="4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endParaRPr lang="nl-NL" sz="3700" dirty="0"/>
          </a:p>
          <a:p>
            <a:r>
              <a:rPr lang="nl-NL" sz="4800" dirty="0"/>
              <a:t>Bangla, S., Kapoor, A., &amp; Jeer, G. (2026). </a:t>
            </a:r>
            <a:r>
              <a:rPr lang="en-GB" sz="4800" dirty="0"/>
              <a:t>Toward equitable digital health: an integrated framework addressing exclusion, ethics, and implementation across healthcare systems. </a:t>
            </a:r>
            <a:r>
              <a:rPr lang="en-GB" sz="4800" i="1" dirty="0"/>
              <a:t>International Journal for Equity in Health</a:t>
            </a:r>
            <a:r>
              <a:rPr lang="en-GB" sz="4800" dirty="0"/>
              <a:t>, 10.1186/s12939-026-02903-1. Advance online publication. https://doi.org/10.1186/s12939-026-02903-1</a:t>
            </a:r>
          </a:p>
          <a:p>
            <a:endParaRPr lang="en-GB" sz="4800" dirty="0"/>
          </a:p>
          <a:p>
            <a:r>
              <a:rPr lang="en-GB" sz="4800" dirty="0"/>
              <a:t>Donaghy, E., Atherton, H., Hammersley, V., McNeilly, H., Bikker, A., Robbins, L., Campbell, J. and McKinstry, B. (2019). Acceptability, benefits, and challenges of video consulting: A qualitative study in primary care. </a:t>
            </a:r>
            <a:r>
              <a:rPr lang="en-GB" sz="4800" i="1" dirty="0"/>
              <a:t>British Journal of General Practice</a:t>
            </a:r>
            <a:r>
              <a:rPr lang="en-GB" sz="4800" dirty="0"/>
              <a:t>, [online] 69(686), pp.586–594. doi:10.3399/bjgp19x704141</a:t>
            </a:r>
          </a:p>
          <a:p>
            <a:pPr marL="0" indent="0">
              <a:buNone/>
            </a:pPr>
            <a:r>
              <a:rPr lang="en-GB" sz="4800" dirty="0"/>
              <a:t>.</a:t>
            </a:r>
          </a:p>
          <a:p>
            <a:endParaRPr lang="en-GB" sz="4800" dirty="0"/>
          </a:p>
          <a:p>
            <a:r>
              <a:rPr lang="en-GB" sz="4800" dirty="0"/>
              <a:t>Greenhalgh, T. </a:t>
            </a:r>
            <a:r>
              <a:rPr lang="en-GB" sz="4800" i="1" dirty="0"/>
              <a:t>et al.</a:t>
            </a:r>
            <a:r>
              <a:rPr lang="en-GB" sz="4800" dirty="0"/>
              <a:t> (2022) “Why do GPs rarely do video consultations? qualitative study in UK general practice,” </a:t>
            </a:r>
            <a:r>
              <a:rPr lang="en-GB" sz="4800" i="1" dirty="0"/>
              <a:t>British Journal of General Practice</a:t>
            </a:r>
            <a:r>
              <a:rPr lang="en-GB" sz="4800" dirty="0"/>
              <a:t>, 72(718), pp. e351–e360. Available at: </a:t>
            </a:r>
            <a:r>
              <a:rPr lang="en-GB" sz="4800" dirty="0">
                <a:hlinkClick r:id="rId2"/>
              </a:rPr>
              <a:t>https://doi.org/10.3399/BJGP.2021.0658</a:t>
            </a:r>
            <a:r>
              <a:rPr lang="en-GB" sz="4800" dirty="0"/>
              <a:t>.</a:t>
            </a:r>
          </a:p>
          <a:p>
            <a:endParaRPr lang="en-GB" sz="4800" dirty="0"/>
          </a:p>
          <a:p>
            <a:endParaRPr lang="en-GB" sz="4800" dirty="0"/>
          </a:p>
          <a:p>
            <a:r>
              <a:rPr lang="en-GB" sz="4800" dirty="0"/>
              <a:t>Greenhalgh, T. </a:t>
            </a:r>
            <a:r>
              <a:rPr lang="en-GB" sz="4800" i="1" dirty="0"/>
              <a:t>et al.</a:t>
            </a:r>
            <a:r>
              <a:rPr lang="en-GB" sz="4800" dirty="0"/>
              <a:t> (2016) Virtual online consultations: advantages and limitations (VOCAL) study. </a:t>
            </a:r>
            <a:r>
              <a:rPr lang="en-GB" sz="4800" i="1" dirty="0"/>
              <a:t>BMJ Open</a:t>
            </a:r>
            <a:r>
              <a:rPr lang="en-GB" sz="4800" dirty="0"/>
              <a:t> [online]. 6 (1), p. e009388. Available from: https://bmjopen.bmj.com/content/6/1/e009388 [Accessed 6 August 2026].</a:t>
            </a:r>
          </a:p>
          <a:p>
            <a:pPr marL="0" indent="0">
              <a:buNone/>
            </a:pPr>
            <a:endParaRPr lang="en-GB" sz="4800" dirty="0"/>
          </a:p>
          <a:p>
            <a:r>
              <a:rPr lang="en-GB" sz="4800" dirty="0"/>
              <a:t>Hughes, G., Moore, L., </a:t>
            </a:r>
            <a:r>
              <a:rPr lang="en-GB" sz="4800" dirty="0" err="1"/>
              <a:t>Maniatopoulos</a:t>
            </a:r>
            <a:r>
              <a:rPr lang="en-GB" sz="4800" dirty="0"/>
              <a:t>, G., </a:t>
            </a:r>
            <a:r>
              <a:rPr lang="en-GB" sz="4800" dirty="0" err="1"/>
              <a:t>Wherton</a:t>
            </a:r>
            <a:r>
              <a:rPr lang="en-GB" sz="4800" dirty="0"/>
              <a:t>, J., Wood, G.W., Greenhalgh, T. and Shaw, S., (2022). Theorising the shift to video consulting in the UK during the COVID-19 pandemic: Analysis of a mixed methods study using practice theory. </a:t>
            </a:r>
            <a:r>
              <a:rPr lang="en-GB" sz="4800" i="1" dirty="0"/>
              <a:t>Social Science &amp; Medicine</a:t>
            </a:r>
            <a:r>
              <a:rPr lang="en-GB" sz="4800" dirty="0"/>
              <a:t>, 311, p.115368. </a:t>
            </a:r>
            <a:r>
              <a:rPr lang="en-GB" sz="4800" dirty="0">
                <a:hlinkClick r:id="rId3"/>
              </a:rPr>
              <a:t>https://doi.org/10.1016/j.socscimed.2022.115368</a:t>
            </a:r>
            <a:endParaRPr lang="en-GB" sz="4800" dirty="0"/>
          </a:p>
          <a:p>
            <a:pPr marL="0" indent="0">
              <a:buNone/>
            </a:pPr>
            <a:endParaRPr lang="en-GB" sz="4800" dirty="0"/>
          </a:p>
          <a:p>
            <a:endParaRPr lang="en-GB" sz="4800" dirty="0"/>
          </a:p>
          <a:p>
            <a:endParaRPr lang="en-GB" sz="48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endParaRPr lang="en-GB" sz="400" dirty="0"/>
          </a:p>
          <a:p>
            <a:r>
              <a:rPr lang="en-GB" sz="400" dirty="0"/>
              <a:t>.</a:t>
            </a:r>
          </a:p>
          <a:p>
            <a:endParaRPr lang="en-GB" sz="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E28B37-3775-2B96-FF6F-40F53A461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 b="1">
                <a:solidFill>
                  <a:srgbClr val="FFFFFF"/>
                </a:solidFill>
              </a:rPr>
              <a:t>Reference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908B3-EE92-8AD0-F06C-C6BF972BE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endParaRPr lang="en-GB" sz="1200" dirty="0"/>
          </a:p>
          <a:p>
            <a:r>
              <a:rPr lang="en-GB" sz="1200" dirty="0" err="1"/>
              <a:t>Karibdzhanov</a:t>
            </a:r>
            <a:r>
              <a:rPr lang="en-GB" sz="1200" dirty="0"/>
              <a:t> C. (2026). The Strategy Implementation Fidelity Gap in Transitional Healthcare Systems. </a:t>
            </a:r>
            <a:r>
              <a:rPr lang="en-GB" sz="1200" i="1" dirty="0"/>
              <a:t>International journal of health care quality assurance</a:t>
            </a:r>
            <a:r>
              <a:rPr lang="en-GB" sz="1200" dirty="0"/>
              <a:t>, 1–10. Advance online publication. https://doi.org/10.1108/IJHCQA-11-2025-0205</a:t>
            </a:r>
          </a:p>
          <a:p>
            <a:pPr marL="0" indent="0">
              <a:buNone/>
            </a:pPr>
            <a:endParaRPr lang="en-GB" sz="1200" dirty="0"/>
          </a:p>
          <a:p>
            <a:r>
              <a:rPr lang="en-GB" sz="1200" dirty="0" err="1"/>
              <a:t>Kyratsis</a:t>
            </a:r>
            <a:r>
              <a:rPr lang="en-GB" sz="1200" dirty="0"/>
              <a:t> Y. (2026). From bedside to bytes: the digital transformation of the healthcare workforce. </a:t>
            </a:r>
            <a:r>
              <a:rPr lang="en-GB" sz="1200" i="1" dirty="0"/>
              <a:t>Frontiers in digital health</a:t>
            </a:r>
            <a:r>
              <a:rPr lang="en-GB" sz="1200" dirty="0"/>
              <a:t>, </a:t>
            </a:r>
            <a:r>
              <a:rPr lang="en-GB" sz="1200" i="1" dirty="0"/>
              <a:t>8</a:t>
            </a:r>
            <a:r>
              <a:rPr lang="en-GB" sz="1200" dirty="0"/>
              <a:t>, 1777607. https://doi.org/10.3389/fdgth.2026.1777607</a:t>
            </a:r>
          </a:p>
          <a:p>
            <a:endParaRPr lang="en-GB" sz="1200" dirty="0"/>
          </a:p>
          <a:p>
            <a:r>
              <a:rPr lang="en-GB" sz="1200" dirty="0"/>
              <a:t>NHS England (2019). </a:t>
            </a:r>
            <a:r>
              <a:rPr lang="en-GB" sz="1200" i="1" dirty="0"/>
              <a:t>NHS long-term plan</a:t>
            </a:r>
            <a:r>
              <a:rPr lang="en-GB" sz="1200" dirty="0"/>
              <a:t>. [online] </a:t>
            </a:r>
            <a:r>
              <a:rPr lang="en-GB" sz="1200" i="1" dirty="0"/>
              <a:t>NHS England</a:t>
            </a:r>
            <a:r>
              <a:rPr lang="en-GB" sz="1200" dirty="0"/>
              <a:t>. Available at: https://www.longtermplan.nhs.uk/ [Accessed 6 Aug. 2026].</a:t>
            </a:r>
          </a:p>
          <a:p>
            <a:endParaRPr lang="en-GB" sz="1200" dirty="0"/>
          </a:p>
          <a:p>
            <a:r>
              <a:rPr lang="en-GB" sz="1200" dirty="0"/>
              <a:t>Turner, A., Morris, R., Rakhra, D., Stevenson, F., McDonagh, L., Hamilton, F., Atherton, H., Farr, M., Blake, S., Banks, J. and Lasseter, G. (2021). Unintended consequences of online consultations: a qualitative study in UK primary care. </a:t>
            </a:r>
            <a:r>
              <a:rPr lang="en-GB" sz="1200" i="1" dirty="0"/>
              <a:t>British Journal of General Practice</a:t>
            </a:r>
            <a:r>
              <a:rPr lang="en-GB" sz="1200" dirty="0"/>
              <a:t>, 72(715), pp e128-e137. </a:t>
            </a:r>
            <a:r>
              <a:rPr lang="en-GB" sz="1200" dirty="0">
                <a:hlinkClick r:id="rId2"/>
              </a:rPr>
              <a:t>https://doi.org/10.3399/bjgp.2021.0426</a:t>
            </a:r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Vas, V., North, Shirley, Rua, T., Chilton, D., Cashman, M., Malhotra, B. and Garrood, T. (2022). Delivering outpatient virtual clinics during the COVID-19 pandemic: early evaluation of clinicians’ experiences. </a:t>
            </a:r>
            <a:r>
              <a:rPr lang="en-GB" sz="1200" i="1" dirty="0"/>
              <a:t>BMJ Open Quality</a:t>
            </a:r>
            <a:r>
              <a:rPr lang="en-GB" sz="1200" dirty="0"/>
              <a:t>, 11(1), pp e001313. </a:t>
            </a:r>
            <a:r>
              <a:rPr lang="en-GB" sz="1200" dirty="0">
                <a:hlinkClick r:id="rId3"/>
              </a:rPr>
              <a:t>https://doi.org/10.1136/bmjoq-2020-001313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36023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303dbf9b-b85b-46a0-94f1-894078c07ecd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1795</TotalTime>
  <Words>1126</Words>
  <Application>Microsoft Office PowerPoint</Application>
  <PresentationFormat>On-screen Show (4:3)</PresentationFormat>
  <Paragraphs>175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Myriad Pro</vt:lpstr>
      <vt:lpstr>Arial</vt:lpstr>
      <vt:lpstr>Calibri</vt:lpstr>
      <vt:lpstr>Office Theme</vt:lpstr>
      <vt:lpstr>Digital Transformation in the Health and Care Professions (BMHP6026) Component 2 Assessment   Student name: Tonye Tikili Student ID:2335476</vt:lpstr>
      <vt:lpstr>Use of AI Acknowledgement</vt:lpstr>
      <vt:lpstr>Introduction to Telemedicine/Virtual Consultation</vt:lpstr>
      <vt:lpstr>Impact on Workforce</vt:lpstr>
      <vt:lpstr>Impact on service delivery </vt:lpstr>
      <vt:lpstr>Impact on patients </vt:lpstr>
      <vt:lpstr>Impact on community </vt:lpstr>
      <vt:lpstr>Challenges of the innovation</vt:lpstr>
      <vt:lpstr>Recommendations</vt:lpstr>
      <vt:lpstr>Conclusion</vt:lpstr>
      <vt:lpstr>References</vt:lpstr>
      <vt:lpstr>Reference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Defining and Classifying Groups</dc:title>
  <dc:creator>Rebecca Stewart</dc:creator>
  <cp:lastModifiedBy>TONYE TIKILI</cp:lastModifiedBy>
  <cp:revision>214</cp:revision>
  <cp:lastPrinted>2021-01-18T19:39:53Z</cp:lastPrinted>
  <dcterms:created xsi:type="dcterms:W3CDTF">2020-06-13T21:56:47Z</dcterms:created>
  <dcterms:modified xsi:type="dcterms:W3CDTF">2026-08-07T00:51:36Z</dcterms:modified>
</cp:coreProperties>
</file>