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259" r:id="rId16"/>
    <p:sldId id="262" r:id="rId17"/>
    <p:sldId id="263" r:id="rId18"/>
    <p:sldId id="264" r:id="rId19"/>
    <p:sldId id="260" r:id="rId20"/>
    <p:sldId id="265" r:id="rId21"/>
    <p:sldId id="266" r:id="rId22"/>
    <p:sldId id="267" r:id="rId23"/>
    <p:sldId id="268" r:id="rId24"/>
    <p:sldId id="269" r:id="rId25"/>
    <p:sldId id="270" r:id="rId26"/>
    <p:sldId id="271" r:id="rId27"/>
    <p:sldId id="272" r:id="rId28"/>
    <p:sldId id="273" r:id="rId29"/>
    <p:sldId id="274" r:id="rId30"/>
    <p:sldId id="27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0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89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196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2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87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66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827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206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489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64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6691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9110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802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69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61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926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903FDA9-61BA-4D72-9330-87C887DDBE61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899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x0emi4m8s&amp;feature=related" TargetMode="External"/><Relationship Id="rId2" Type="http://schemas.openxmlformats.org/officeDocument/2006/relationships/hyperlink" Target="http://www.youtube.com/watch?v=rN4E8Y5loAs&amp;feature=relate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5q79R9C-mk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wda7YWK0WQ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X7L11rhRTw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wsMxlcLna0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Neuroscience Seminar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793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Recapping on key points addressed so far…..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key differences between Structural and Functional Imaging Techniques? </a:t>
            </a:r>
          </a:p>
          <a:p>
            <a:endParaRPr lang="en-GB" dirty="0"/>
          </a:p>
          <a:p>
            <a:r>
              <a:rPr lang="en-GB" dirty="0"/>
              <a:t>What is Spatial Resolution? </a:t>
            </a:r>
          </a:p>
          <a:p>
            <a:pPr lvl="1"/>
            <a:r>
              <a:rPr lang="en-GB" dirty="0"/>
              <a:t>Spatial resolution refers to the ability to sharply and clearly define the extent or shape of features within an image</a:t>
            </a:r>
          </a:p>
          <a:p>
            <a:pPr lvl="1"/>
            <a:endParaRPr lang="en-GB" dirty="0"/>
          </a:p>
          <a:p>
            <a:r>
              <a:rPr lang="en-GB" dirty="0"/>
              <a:t>What is Temporal Resolution? </a:t>
            </a:r>
          </a:p>
          <a:p>
            <a:pPr lvl="1"/>
            <a:r>
              <a:rPr lang="en-GB" dirty="0"/>
              <a:t>Measure of How the Brain changes over time (Speed).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97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Recapping on key points addressed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strengths and weakness’ of CT scanning?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more common alternatives to CT scanning? </a:t>
            </a:r>
          </a:p>
        </p:txBody>
      </p:sp>
    </p:spTree>
    <p:extLst>
      <p:ext uri="{BB962C8B-B14F-4D97-AF65-F5344CB8AC3E}">
        <p14:creationId xmlns:p14="http://schemas.microsoft.com/office/powerpoint/2010/main" val="2401736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8EB87-00D8-4368-8492-355BCA978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CT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CA4A7-75DF-78E5-F953-BFE9DE406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Advanced version of a conventional x-ray.</a:t>
            </a:r>
          </a:p>
          <a:p>
            <a:endParaRPr lang="en-GB" dirty="0"/>
          </a:p>
          <a:p>
            <a:pPr lvl="1"/>
            <a:r>
              <a:rPr lang="en-GB" dirty="0"/>
              <a:t> X-ray compresses 3D objects into 2D.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CT allows for the reconstruction of three dimensional space from the compressed 2d images.</a:t>
            </a:r>
          </a:p>
        </p:txBody>
      </p:sp>
    </p:spTree>
    <p:extLst>
      <p:ext uri="{BB962C8B-B14F-4D97-AF65-F5344CB8AC3E}">
        <p14:creationId xmlns:p14="http://schemas.microsoft.com/office/powerpoint/2010/main" val="2843341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992C4-3895-9247-CFD3-28C6A9225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CT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483C7-CD75-2748-7050-7672819A3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Scan has two main parts.</a:t>
            </a:r>
          </a:p>
          <a:p>
            <a:pPr lvl="1"/>
            <a:r>
              <a:rPr lang="en-GB" dirty="0"/>
              <a:t>X-ray source and a set of radiation detectors.</a:t>
            </a:r>
          </a:p>
          <a:p>
            <a:pPr lvl="1"/>
            <a:endParaRPr lang="en-GB" dirty="0"/>
          </a:p>
          <a:p>
            <a:r>
              <a:rPr lang="en-GB" dirty="0"/>
              <a:t>• Rotation.</a:t>
            </a:r>
          </a:p>
          <a:p>
            <a:r>
              <a:rPr lang="en-GB" dirty="0"/>
              <a:t>• Process is repeated until x-rays have been projected over 180 degrees.</a:t>
            </a:r>
          </a:p>
          <a:p>
            <a:endParaRPr lang="en-GB" dirty="0"/>
          </a:p>
          <a:p>
            <a:r>
              <a:rPr lang="en-GB" dirty="0"/>
              <a:t>• Computer reconstruction.</a:t>
            </a:r>
          </a:p>
        </p:txBody>
      </p:sp>
    </p:spTree>
    <p:extLst>
      <p:ext uri="{BB962C8B-B14F-4D97-AF65-F5344CB8AC3E}">
        <p14:creationId xmlns:p14="http://schemas.microsoft.com/office/powerpoint/2010/main" val="3789253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53578-3CD3-98D2-E961-642604F23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CT Scanning Works.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7CC94-3053-CFD6-3DE6-77ACA06E2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Absorption of x-ray radiation is correlated with tissue density.</a:t>
            </a:r>
          </a:p>
          <a:p>
            <a:endParaRPr lang="en-GB" dirty="0"/>
          </a:p>
          <a:p>
            <a:pPr lvl="1"/>
            <a:r>
              <a:rPr lang="en-GB" dirty="0"/>
              <a:t>–	 Bone = High Density (lot of Absorption).</a:t>
            </a:r>
          </a:p>
          <a:p>
            <a:pPr lvl="1"/>
            <a:r>
              <a:rPr lang="en-GB" dirty="0"/>
              <a:t>– Air/Blood = Low Density (little, but some absorption).</a:t>
            </a:r>
          </a:p>
          <a:p>
            <a:pPr lvl="1"/>
            <a:endParaRPr lang="en-GB" dirty="0"/>
          </a:p>
          <a:p>
            <a:r>
              <a:rPr lang="en-GB" dirty="0"/>
              <a:t>• Neural tissue (between these extremes).</a:t>
            </a:r>
          </a:p>
          <a:p>
            <a:pPr lvl="1"/>
            <a:r>
              <a:rPr lang="en-GB" dirty="0"/>
              <a:t>– CT scans provide an image of the differential absorption of the tissue.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–	 Issues with clarity.</a:t>
            </a:r>
          </a:p>
          <a:p>
            <a:r>
              <a:rPr lang="en-GB" dirty="0"/>
              <a:t>• High density = Light</a:t>
            </a:r>
          </a:p>
          <a:p>
            <a:r>
              <a:rPr lang="en-GB" dirty="0"/>
              <a:t>• Low density = Dark</a:t>
            </a:r>
          </a:p>
        </p:txBody>
      </p:sp>
    </p:spTree>
    <p:extLst>
      <p:ext uri="{BB962C8B-B14F-4D97-AF65-F5344CB8AC3E}">
        <p14:creationId xmlns:p14="http://schemas.microsoft.com/office/powerpoint/2010/main" val="1404032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60E2-6736-2EB7-7DC0-99FFF1F38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CT Scanning.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4EDD8-CEA6-1D1A-71D4-B156402DD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widely used.</a:t>
            </a:r>
          </a:p>
          <a:p>
            <a:r>
              <a:rPr lang="en-GB" dirty="0"/>
              <a:t>• Clarity issue though.</a:t>
            </a:r>
          </a:p>
          <a:p>
            <a:r>
              <a:rPr lang="en-GB" dirty="0"/>
              <a:t>• Radiation.</a:t>
            </a:r>
          </a:p>
          <a:p>
            <a:r>
              <a:rPr lang="en-GB" dirty="0"/>
              <a:t>• Highly available.</a:t>
            </a:r>
          </a:p>
          <a:p>
            <a:r>
              <a:rPr lang="en-GB" dirty="0"/>
              <a:t>• Fast</a:t>
            </a:r>
          </a:p>
          <a:p>
            <a:r>
              <a:rPr lang="en-GB" dirty="0"/>
              <a:t>• Cheap.</a:t>
            </a:r>
          </a:p>
        </p:txBody>
      </p:sp>
    </p:spTree>
    <p:extLst>
      <p:ext uri="{BB962C8B-B14F-4D97-AF65-F5344CB8AC3E}">
        <p14:creationId xmlns:p14="http://schemas.microsoft.com/office/powerpoint/2010/main" val="1471051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3C2E9-595F-5187-9DA0-146F644E1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CT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70D17-E467-C5DD-325E-2E4227176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About the CT scan.</a:t>
            </a:r>
          </a:p>
          <a:p>
            <a:r>
              <a:rPr lang="en-GB" dirty="0"/>
              <a:t>• </a:t>
            </a:r>
            <a:r>
              <a:rPr lang="en-GB" dirty="0">
                <a:hlinkClick r:id="rId2"/>
              </a:rPr>
              <a:t>http://www.youtube.com/watch?v=rN4E8Y5loAs&amp;feature=related</a:t>
            </a:r>
            <a:endParaRPr lang="en-GB" dirty="0"/>
          </a:p>
          <a:p>
            <a:endParaRPr lang="en-GB" dirty="0"/>
          </a:p>
          <a:p>
            <a:r>
              <a:rPr lang="en-GB" dirty="0"/>
              <a:t>• </a:t>
            </a:r>
            <a:r>
              <a:rPr lang="en-GB" dirty="0">
                <a:hlinkClick r:id="rId3"/>
              </a:rPr>
              <a:t>http://www.youtube.com/watch?v=Tx0emi4m8s&amp;feature=related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331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146C7-A70B-0E34-CA93-F28798016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Resonance Imaging.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743C1-EEDF-5100-0E99-4F4668B76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Magnetic resonance imaging (MRI) is a type of scan that is often used to diagnose health conditions that affect organs, tissue and bone.</a:t>
            </a:r>
          </a:p>
          <a:p>
            <a:endParaRPr lang="en-GB" dirty="0"/>
          </a:p>
          <a:p>
            <a:r>
              <a:rPr lang="en-GB" dirty="0"/>
              <a:t>Exploits the magnetic properties of organic tissue. </a:t>
            </a:r>
          </a:p>
        </p:txBody>
      </p:sp>
    </p:spTree>
    <p:extLst>
      <p:ext uri="{BB962C8B-B14F-4D97-AF65-F5344CB8AC3E}">
        <p14:creationId xmlns:p14="http://schemas.microsoft.com/office/powerpoint/2010/main" val="1074081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64ADD-5129-C9B0-571E-17AEB9DE2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F9AE6-C31E-B71D-E5CA-34040AB3A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the human body is made up of water molecules, which consist of hydrogen and oxygen atoms.</a:t>
            </a:r>
          </a:p>
          <a:p>
            <a:endParaRPr lang="en-GB" dirty="0"/>
          </a:p>
          <a:p>
            <a:r>
              <a:rPr lang="en-GB" dirty="0"/>
              <a:t>• Proton = Subatomic Particle found in the nucleus.</a:t>
            </a:r>
          </a:p>
          <a:p>
            <a:r>
              <a:rPr lang="en-GB" dirty="0"/>
              <a:t>• Hydrogen atoms consist of a single proton. </a:t>
            </a:r>
          </a:p>
        </p:txBody>
      </p:sp>
    </p:spTree>
    <p:extLst>
      <p:ext uri="{BB962C8B-B14F-4D97-AF65-F5344CB8AC3E}">
        <p14:creationId xmlns:p14="http://schemas.microsoft.com/office/powerpoint/2010/main" val="1019353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9DDCD-AF2B-37BD-E9CE-A3DE0D89A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1C4A6-804B-9D44-3E9B-631CFD8D3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Protons are in constant motion which creates a tiny magnetic field.</a:t>
            </a:r>
          </a:p>
          <a:p>
            <a:endParaRPr lang="en-GB" dirty="0"/>
          </a:p>
          <a:p>
            <a:r>
              <a:rPr lang="en-GB" dirty="0"/>
              <a:t>• When the powerful magnets that are used in MRI are switched on, all the protons become oriented in the direction parallel </a:t>
            </a:r>
            <a:r>
              <a:rPr lang="en-GB" dirty="0" err="1"/>
              <a:t>tobthe</a:t>
            </a:r>
            <a:r>
              <a:rPr lang="en-GB" dirty="0"/>
              <a:t> magnetic force. </a:t>
            </a:r>
          </a:p>
        </p:txBody>
      </p:sp>
    </p:spTree>
    <p:extLst>
      <p:ext uri="{BB962C8B-B14F-4D97-AF65-F5344CB8AC3E}">
        <p14:creationId xmlns:p14="http://schemas.microsoft.com/office/powerpoint/2010/main" val="3694560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B575F-97FA-0924-A58B-7B214402F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0EA6-81C0-2FCC-FE85-D15321D54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MRI scanner sends radio signals to certain areas of the body which ‘snap’ the protons out of position.</a:t>
            </a:r>
          </a:p>
          <a:p>
            <a:endParaRPr lang="en-GB" dirty="0"/>
          </a:p>
          <a:p>
            <a:r>
              <a:rPr lang="en-GB" dirty="0"/>
              <a:t>• When this happens, each proton transmits a radio signal that provides information about its exact location in the body. </a:t>
            </a:r>
          </a:p>
        </p:txBody>
      </p:sp>
    </p:spTree>
    <p:extLst>
      <p:ext uri="{BB962C8B-B14F-4D97-AF65-F5344CB8AC3E}">
        <p14:creationId xmlns:p14="http://schemas.microsoft.com/office/powerpoint/2010/main" val="3897318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21D23-2984-6211-4240-8072BD547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MRI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E1982-C580-E7A0-E6D7-9D8DA69BF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MRI measures the distribution of protons and other magnetic agents in the tissue.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https://www.youtube.com/watch?v=H5q79R9C-mk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1836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8F680-8399-C24D-14FE-BE0867339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MRI - </a:t>
            </a:r>
            <a:r>
              <a:rPr lang="en-GB" dirty="0" err="1"/>
              <a:t>Critque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FEB53-C854-827E-B322-42B9E5128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Spatial resolution than CT scan.</a:t>
            </a:r>
          </a:p>
          <a:p>
            <a:endParaRPr lang="en-GB" dirty="0"/>
          </a:p>
          <a:p>
            <a:r>
              <a:rPr lang="en-GB" dirty="0"/>
              <a:t>• Not exposing Radiation.</a:t>
            </a:r>
          </a:p>
          <a:p>
            <a:r>
              <a:rPr lang="en-GB" dirty="0"/>
              <a:t>• Some people cannot use it (e.g. Pacemakers).</a:t>
            </a:r>
          </a:p>
          <a:p>
            <a:r>
              <a:rPr lang="en-GB" dirty="0"/>
              <a:t>• More expensive, slower.</a:t>
            </a:r>
          </a:p>
          <a:p>
            <a:r>
              <a:rPr lang="en-GB" dirty="0"/>
              <a:t>• Sedated participants. </a:t>
            </a:r>
          </a:p>
        </p:txBody>
      </p:sp>
    </p:spTree>
    <p:extLst>
      <p:ext uri="{BB962C8B-B14F-4D97-AF65-F5344CB8AC3E}">
        <p14:creationId xmlns:p14="http://schemas.microsoft.com/office/powerpoint/2010/main" val="521902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Imaging Techniques…..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FMRI. </a:t>
            </a:r>
          </a:p>
          <a:p>
            <a:endParaRPr lang="en-GB" dirty="0"/>
          </a:p>
          <a:p>
            <a:r>
              <a:rPr lang="en-GB" dirty="0"/>
              <a:t>What is the basic principle/s behind how an FMRI works?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strengths of FMRI?</a:t>
            </a:r>
          </a:p>
          <a:p>
            <a:endParaRPr lang="en-GB" dirty="0"/>
          </a:p>
          <a:p>
            <a:r>
              <a:rPr lang="en-GB" dirty="0"/>
              <a:t>What are the weakness of FMRI?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104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FMRI</a:t>
            </a:r>
          </a:p>
        </p:txBody>
      </p:sp>
      <p:sp>
        <p:nvSpPr>
          <p:cNvPr id="3174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Works by detecting the changes in blood oxygenation and flow that occur in response to neural activity.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/>
              <a:t>Oxyhemoglobin</a:t>
            </a:r>
            <a:r>
              <a:rPr lang="en-GB" altLang="en-US" dirty="0"/>
              <a:t> has a different magnetic resonance than </a:t>
            </a:r>
            <a:r>
              <a:rPr lang="en-GB" altLang="en-US" dirty="0" err="1"/>
              <a:t>deoxyhemoglobin</a:t>
            </a:r>
            <a:r>
              <a:rPr lang="en-GB" altLang="en-US" dirty="0"/>
              <a:t>. 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When a brain area is more active it consumes more oxygen and to meet this increased demand blood flow increases to the active area.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hlinkClick r:id="rId2"/>
              </a:rPr>
              <a:t>https://www.youtube.com/watch?v=Cwda7YWK0WQ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192001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FRMI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Very good spatial resolution. Has some limits. </a:t>
            </a:r>
          </a:p>
          <a:p>
            <a:endParaRPr lang="en-GB" dirty="0"/>
          </a:p>
          <a:p>
            <a:r>
              <a:rPr lang="en-GB" dirty="0"/>
              <a:t>All regions of the Brain. </a:t>
            </a:r>
          </a:p>
          <a:p>
            <a:endParaRPr lang="en-GB" dirty="0"/>
          </a:p>
          <a:p>
            <a:r>
              <a:rPr lang="en-GB" dirty="0"/>
              <a:t>Widely Available – although the most widely available</a:t>
            </a:r>
          </a:p>
          <a:p>
            <a:endParaRPr lang="en-GB" dirty="0"/>
          </a:p>
          <a:p>
            <a:r>
              <a:rPr lang="en-GB" dirty="0"/>
              <a:t>Non-invasive – although people who experience claustrophobia it might be an issue. </a:t>
            </a:r>
          </a:p>
          <a:p>
            <a:endParaRPr lang="en-GB" dirty="0"/>
          </a:p>
          <a:p>
            <a:r>
              <a:rPr lang="en-GB" dirty="0"/>
              <a:t>No radiation. </a:t>
            </a:r>
          </a:p>
          <a:p>
            <a:endParaRPr lang="en-GB" dirty="0"/>
          </a:p>
          <a:p>
            <a:r>
              <a:rPr lang="en-GB" dirty="0"/>
              <a:t>Identifies a network of regions.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789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FMRI -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Cost</a:t>
            </a:r>
          </a:p>
          <a:p>
            <a:endParaRPr lang="en-GB" dirty="0"/>
          </a:p>
          <a:p>
            <a:r>
              <a:rPr lang="en-GB" dirty="0"/>
              <a:t>Takes Time</a:t>
            </a:r>
          </a:p>
          <a:p>
            <a:endParaRPr lang="en-GB" dirty="0"/>
          </a:p>
          <a:p>
            <a:r>
              <a:rPr lang="en-GB" dirty="0"/>
              <a:t>Poor Temporal Resolution compared to alternative </a:t>
            </a:r>
            <a:r>
              <a:rPr lang="en-GB" dirty="0" err="1"/>
              <a:t>mechanicms</a:t>
            </a:r>
            <a:r>
              <a:rPr lang="en-GB" dirty="0"/>
              <a:t> – e.g. EEG and MEG. </a:t>
            </a:r>
          </a:p>
          <a:p>
            <a:endParaRPr lang="en-GB" dirty="0"/>
          </a:p>
          <a:p>
            <a:r>
              <a:rPr lang="en-GB" dirty="0"/>
              <a:t>Indirect measure of Neural Activity. </a:t>
            </a:r>
          </a:p>
          <a:p>
            <a:pPr lvl="1"/>
            <a:r>
              <a:rPr lang="en-GB" dirty="0"/>
              <a:t>Correlation doesn’t necessarily imply causality</a:t>
            </a:r>
          </a:p>
        </p:txBody>
      </p:sp>
    </p:spTree>
    <p:extLst>
      <p:ext uri="{BB962C8B-B14F-4D97-AF65-F5344CB8AC3E}">
        <p14:creationId xmlns:p14="http://schemas.microsoft.com/office/powerpoint/2010/main" val="33399511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Imaging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PET Scans</a:t>
            </a:r>
          </a:p>
          <a:p>
            <a:endParaRPr lang="en-GB" dirty="0"/>
          </a:p>
          <a:p>
            <a:r>
              <a:rPr lang="en-GB" dirty="0"/>
              <a:t>What is the basic principle/s behind how a PET Scan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</p:txBody>
      </p:sp>
    </p:spTree>
    <p:extLst>
      <p:ext uri="{BB962C8B-B14F-4D97-AF65-F5344CB8AC3E}">
        <p14:creationId xmlns:p14="http://schemas.microsoft.com/office/powerpoint/2010/main" val="9151525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Neurons use glucose as their principle source of energy. </a:t>
            </a:r>
          </a:p>
          <a:p>
            <a:endParaRPr lang="en-GB" altLang="en-US" dirty="0"/>
          </a:p>
          <a:p>
            <a:r>
              <a:rPr lang="en-GB" altLang="en-US" dirty="0"/>
              <a:t>Small amount of a radioactive tracer compound can be mixed with glucose so that each molecule has small quantities of radioactivity.</a:t>
            </a:r>
          </a:p>
          <a:p>
            <a:endParaRPr lang="en-GB" altLang="en-US" dirty="0"/>
          </a:p>
          <a:p>
            <a:r>
              <a:rPr lang="en-GB" altLang="en-US" dirty="0"/>
              <a:t>A short-lived radioactive tracer is injected into the living subject. </a:t>
            </a:r>
          </a:p>
          <a:p>
            <a:endParaRPr lang="en-GB" altLang="en-US" dirty="0"/>
          </a:p>
          <a:p>
            <a:r>
              <a:rPr lang="en-GB" altLang="en-US" dirty="0"/>
              <a:t>Pet scan is essentially highly sensitive detector of radioactivity. </a:t>
            </a:r>
          </a:p>
          <a:p>
            <a:endParaRPr lang="en-GB" altLang="en-US" dirty="0"/>
          </a:p>
          <a:p>
            <a:r>
              <a:rPr lang="en-GB" altLang="en-US" dirty="0"/>
              <a:t>Active neurons require more glucose – therefore under these conditions will be most radioactive</a:t>
            </a:r>
          </a:p>
        </p:txBody>
      </p:sp>
    </p:spTree>
    <p:extLst>
      <p:ext uri="{BB962C8B-B14F-4D97-AF65-F5344CB8AC3E}">
        <p14:creationId xmlns:p14="http://schemas.microsoft.com/office/powerpoint/2010/main" val="4212848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Widely available</a:t>
            </a:r>
          </a:p>
          <a:p>
            <a:endParaRPr lang="en-GB" dirty="0"/>
          </a:p>
          <a:p>
            <a:r>
              <a:rPr lang="en-GB" dirty="0"/>
              <a:t>Cheaper to run than the FMRI scanning. </a:t>
            </a:r>
          </a:p>
          <a:p>
            <a:endParaRPr lang="en-GB" dirty="0"/>
          </a:p>
          <a:p>
            <a:r>
              <a:rPr lang="en-GB" dirty="0"/>
              <a:t>Quicker results. </a:t>
            </a:r>
          </a:p>
          <a:p>
            <a:endParaRPr lang="en-GB" dirty="0"/>
          </a:p>
          <a:p>
            <a:r>
              <a:rPr lang="en-GB" dirty="0"/>
              <a:t>Can measure both structural and functional images. </a:t>
            </a:r>
          </a:p>
        </p:txBody>
      </p:sp>
    </p:spTree>
    <p:extLst>
      <p:ext uri="{BB962C8B-B14F-4D97-AF65-F5344CB8AC3E}">
        <p14:creationId xmlns:p14="http://schemas.microsoft.com/office/powerpoint/2010/main" val="42629006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SCANS – WEAKNESSES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Need cyclotrons – and these are not cheap!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Need to inject radioactive molecules.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b="1" u="sng" dirty="0">
                <a:solidFill>
                  <a:srgbClr val="000000"/>
                </a:solidFill>
                <a:latin typeface="Arial"/>
                <a:cs typeface="Arial"/>
              </a:rPr>
              <a:t>Indirect measurement of neuronal activity.</a:t>
            </a: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Are activated areas essential for the task?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Similar techniques (e.g. FMRI) appear to have better spatial and temporal resolution.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7661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basic principle/s behind how a EEG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22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Measures brain electrical brain activity, non-invasively. </a:t>
            </a:r>
          </a:p>
          <a:p>
            <a:endParaRPr lang="en-GB" dirty="0"/>
          </a:p>
          <a:p>
            <a:r>
              <a:rPr lang="en-GB" dirty="0"/>
              <a:t>When large populations of neurons are active together, they produce large electric potential. </a:t>
            </a:r>
          </a:p>
          <a:p>
            <a:endParaRPr lang="en-GB" dirty="0"/>
          </a:p>
          <a:p>
            <a:r>
              <a:rPr lang="en-GB" dirty="0"/>
              <a:t>Same principle as single cell recording but with larger electrodes that can be placed on the scalp (non invasive). </a:t>
            </a:r>
          </a:p>
          <a:p>
            <a:endParaRPr lang="en-GB" dirty="0"/>
          </a:p>
          <a:p>
            <a:r>
              <a:rPr lang="en-GB" dirty="0"/>
              <a:t>Measuring the change in voltage corresponding to the difference in potential. </a:t>
            </a:r>
          </a:p>
          <a:p>
            <a:pPr lvl="1"/>
            <a:r>
              <a:rPr lang="en-GB" dirty="0"/>
              <a:t>Event Related Potential (ERP). </a:t>
            </a:r>
          </a:p>
          <a:p>
            <a:endParaRPr lang="en-GB" dirty="0"/>
          </a:p>
          <a:p>
            <a:r>
              <a:rPr lang="en-GB" dirty="0"/>
              <a:t>Tissues of the brain, skull and scalp passively conduct electrical currents.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https://www.youtube.com/watch?v=HX7L11rhRTw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3916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Valuable information in the assessment and treatment of Epilepsy. </a:t>
            </a:r>
          </a:p>
          <a:p>
            <a:endParaRPr lang="en-GB" dirty="0"/>
          </a:p>
          <a:p>
            <a:r>
              <a:rPr lang="en-GB" dirty="0"/>
              <a:t>Excellent temporal resolution. </a:t>
            </a:r>
          </a:p>
          <a:p>
            <a:endParaRPr lang="en-GB" dirty="0"/>
          </a:p>
          <a:p>
            <a:r>
              <a:rPr lang="en-GB" dirty="0"/>
              <a:t>Measure state effects (sleep). </a:t>
            </a:r>
          </a:p>
          <a:p>
            <a:endParaRPr lang="en-GB" dirty="0"/>
          </a:p>
          <a:p>
            <a:r>
              <a:rPr lang="en-GB" dirty="0"/>
              <a:t>Non-invasive. </a:t>
            </a:r>
          </a:p>
          <a:p>
            <a:endParaRPr lang="en-GB" dirty="0"/>
          </a:p>
          <a:p>
            <a:r>
              <a:rPr lang="en-GB" dirty="0"/>
              <a:t>Inexpensive. </a:t>
            </a:r>
          </a:p>
          <a:p>
            <a:endParaRPr lang="en-GB" dirty="0"/>
          </a:p>
          <a:p>
            <a:r>
              <a:rPr lang="en-GB" dirty="0"/>
              <a:t>Speed. </a:t>
            </a:r>
          </a:p>
          <a:p>
            <a:endParaRPr lang="en-GB" dirty="0"/>
          </a:p>
          <a:p>
            <a:r>
              <a:rPr lang="en-GB" dirty="0"/>
              <a:t>Direct Measure of Neural Activity. </a:t>
            </a:r>
          </a:p>
        </p:txBody>
      </p:sp>
    </p:spTree>
    <p:extLst>
      <p:ext uri="{BB962C8B-B14F-4D97-AF65-F5344CB8AC3E}">
        <p14:creationId xmlns:p14="http://schemas.microsoft.com/office/powerpoint/2010/main" val="16213289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Poor Spatial Resolution. </a:t>
            </a:r>
          </a:p>
          <a:p>
            <a:endParaRPr lang="en-GB" dirty="0"/>
          </a:p>
          <a:p>
            <a:r>
              <a:rPr lang="en-GB" dirty="0"/>
              <a:t>Not specific for Cognitive Function. </a:t>
            </a:r>
          </a:p>
          <a:p>
            <a:endParaRPr lang="en-GB" dirty="0"/>
          </a:p>
          <a:p>
            <a:r>
              <a:rPr lang="en-GB" dirty="0"/>
              <a:t>Superficial Layers of the Cortex</a:t>
            </a:r>
          </a:p>
          <a:p>
            <a:endParaRPr lang="en-GB" dirty="0"/>
          </a:p>
          <a:p>
            <a:r>
              <a:rPr lang="en-GB" dirty="0"/>
              <a:t>Side effects (Seizures).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098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basic principle/s behind how a MEG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9532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Active Neurons produce small magnetic fields. </a:t>
            </a:r>
          </a:p>
          <a:p>
            <a:endParaRPr lang="en-GB" dirty="0"/>
          </a:p>
          <a:p>
            <a:r>
              <a:rPr lang="en-GB" dirty="0"/>
              <a:t>MEG records the magnetic fields being naturally generated by the neural sources in the brain. </a:t>
            </a:r>
          </a:p>
          <a:p>
            <a:endParaRPr lang="en-GB" dirty="0"/>
          </a:p>
          <a:p>
            <a:r>
              <a:rPr lang="en-GB" dirty="0"/>
              <a:t>Detected by sophisticated technology based on super-conducting detectors and analysers known as SQUID.</a:t>
            </a:r>
          </a:p>
          <a:p>
            <a:pPr lvl="1"/>
            <a:r>
              <a:rPr lang="en-GB" dirty="0"/>
              <a:t>Superconducting quantum interference devices </a:t>
            </a:r>
          </a:p>
          <a:p>
            <a:endParaRPr lang="en-GB" dirty="0"/>
          </a:p>
          <a:p>
            <a:r>
              <a:rPr lang="en-GB" dirty="0"/>
              <a:t>Magnetic Fields are analysed to find the location of the active neural sources.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2"/>
              </a:rPr>
              <a:t>https://www.youtube.com/watch?v=_wsMxlcLna0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559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Non Invasive. </a:t>
            </a:r>
          </a:p>
          <a:p>
            <a:endParaRPr lang="en-GB" dirty="0"/>
          </a:p>
          <a:p>
            <a:r>
              <a:rPr lang="en-GB" dirty="0"/>
              <a:t>Very high temporal resolution (as with EEG). </a:t>
            </a:r>
          </a:p>
          <a:p>
            <a:endParaRPr lang="en-GB" dirty="0"/>
          </a:p>
          <a:p>
            <a:r>
              <a:rPr lang="en-GB" dirty="0"/>
              <a:t>Better spatial localisation than EEG. </a:t>
            </a:r>
          </a:p>
          <a:p>
            <a:endParaRPr lang="en-GB" dirty="0"/>
          </a:p>
          <a:p>
            <a:r>
              <a:rPr lang="en-GB" dirty="0"/>
              <a:t>Can measure state effects</a:t>
            </a:r>
          </a:p>
          <a:p>
            <a:endParaRPr lang="en-GB" dirty="0"/>
          </a:p>
          <a:p>
            <a:r>
              <a:rPr lang="en-GB" dirty="0"/>
              <a:t>Speed</a:t>
            </a:r>
          </a:p>
          <a:p>
            <a:endParaRPr lang="en-GB" dirty="0"/>
          </a:p>
          <a:p>
            <a:r>
              <a:rPr lang="en-GB" dirty="0"/>
              <a:t>Direct measure of Neural Activity.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684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 Weakness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Expensive. </a:t>
            </a:r>
          </a:p>
          <a:p>
            <a:endParaRPr lang="en-GB" dirty="0"/>
          </a:p>
          <a:p>
            <a:r>
              <a:rPr lang="en-GB" dirty="0"/>
              <a:t>Interference. </a:t>
            </a:r>
          </a:p>
          <a:p>
            <a:endParaRPr lang="en-GB" dirty="0"/>
          </a:p>
          <a:p>
            <a:r>
              <a:rPr lang="en-GB" dirty="0"/>
              <a:t>Activity may be associated with but not essential for the task. </a:t>
            </a:r>
          </a:p>
          <a:p>
            <a:endParaRPr lang="en-GB" dirty="0"/>
          </a:p>
          <a:p>
            <a:r>
              <a:rPr lang="en-GB" dirty="0"/>
              <a:t>Limited spatial resolution compared to PET / FMRI etc. 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1400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561</TotalTime>
  <Words>1217</Words>
  <Application>Microsoft Office PowerPoint</Application>
  <PresentationFormat>Widescreen</PresentationFormat>
  <Paragraphs>233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Century Gothic</vt:lpstr>
      <vt:lpstr>Wingdings 3</vt:lpstr>
      <vt:lpstr>Ion Boardroom</vt:lpstr>
      <vt:lpstr>Neuroscience Seminar</vt:lpstr>
      <vt:lpstr>Recapping on key points addressed so far….. </vt:lpstr>
      <vt:lpstr>Recapping on key points addressed so far…</vt:lpstr>
      <vt:lpstr>CT Scanning</vt:lpstr>
      <vt:lpstr>CT Scanning</vt:lpstr>
      <vt:lpstr>How CT Scanning Works. </vt:lpstr>
      <vt:lpstr>CT Scanning. </vt:lpstr>
      <vt:lpstr>CT Scanning</vt:lpstr>
      <vt:lpstr>Magnetic Resonance Imaging. </vt:lpstr>
      <vt:lpstr>MRI</vt:lpstr>
      <vt:lpstr>MRI</vt:lpstr>
      <vt:lpstr>PowerPoint Presentation</vt:lpstr>
      <vt:lpstr>MRI</vt:lpstr>
      <vt:lpstr>MRI - Critque</vt:lpstr>
      <vt:lpstr>Functional Imaging Techniques…..</vt:lpstr>
      <vt:lpstr>FMRI</vt:lpstr>
      <vt:lpstr>FRMI - Strengths</vt:lpstr>
      <vt:lpstr>FMRI - WEAKNESSES</vt:lpstr>
      <vt:lpstr>Functional Imaging Techniques</vt:lpstr>
      <vt:lpstr>Pet Scans</vt:lpstr>
      <vt:lpstr>PET SCAN STRENGTHS</vt:lpstr>
      <vt:lpstr>PET SCANS – WEAKNESSES </vt:lpstr>
      <vt:lpstr>EEG - </vt:lpstr>
      <vt:lpstr>EEG </vt:lpstr>
      <vt:lpstr>EEG - Strengths</vt:lpstr>
      <vt:lpstr>EEG - Weaknesses</vt:lpstr>
      <vt:lpstr>MEG</vt:lpstr>
      <vt:lpstr>MEG</vt:lpstr>
      <vt:lpstr>MEG - Strengths</vt:lpstr>
      <vt:lpstr>MEG Weakness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Neuroscience Seminar</dc:title>
  <dc:creator>Stuart Jones</dc:creator>
  <cp:lastModifiedBy>Stuart Jones</cp:lastModifiedBy>
  <cp:revision>15</cp:revision>
  <dcterms:created xsi:type="dcterms:W3CDTF">2021-03-09T16:39:01Z</dcterms:created>
  <dcterms:modified xsi:type="dcterms:W3CDTF">2023-03-14T17:36:19Z</dcterms:modified>
</cp:coreProperties>
</file>