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7"/>
    <p:restoredTop sz="92886" autoAdjust="0"/>
  </p:normalViewPr>
  <p:slideViewPr>
    <p:cSldViewPr snapToGrid="0" snapToObjects="1">
      <p:cViewPr varScale="1">
        <p:scale>
          <a:sx n="120" d="100"/>
          <a:sy n="120" d="100"/>
        </p:scale>
        <p:origin x="28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9445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Good morning. This presentation explores strategic Human Resource Management practices for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UK and considers the impact these practices can have on sustainable growth for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UK.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UK is part of digital healthcare, which relies almost entirely on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having the appropriate clinical, technological and managerial skills and capabilities that are required to perform effectively at their best.</a:t>
            </a:r>
          </a:p>
          <a:p>
            <a:pPr>
              <a:buNone/>
            </a:pPr>
            <a:r>
              <a:rPr lang="en-US" sz="1800" dirty="0">
                <a:effectLst/>
                <a:latin typeface="Times New Roman" panose="02020603050405020304" pitchFamily="18" charset="0"/>
                <a:ea typeface="Times New Roman" panose="02020603050405020304" pitchFamily="18" charset="0"/>
              </a:rPr>
              <a:t>The presentation reviews key HR issues the </a:t>
            </a:r>
            <a:r>
              <a:rPr lang="en-US" sz="1800" dirty="0" err="1">
                <a:effectLst/>
                <a:latin typeface="Times New Roman" panose="02020603050405020304" pitchFamily="18" charset="0"/>
                <a:ea typeface="Times New Roman" panose="02020603050405020304" pitchFamily="18" charset="0"/>
              </a:rPr>
              <a:t>organisation</a:t>
            </a:r>
            <a:r>
              <a:rPr lang="en-US" sz="1800" dirty="0">
                <a:effectLst/>
                <a:latin typeface="Times New Roman" panose="02020603050405020304" pitchFamily="18" charset="0"/>
                <a:ea typeface="Times New Roman" panose="02020603050405020304" pitchFamily="18" charset="0"/>
              </a:rPr>
              <a:t> is dealing with and presents practical solutions to HR problems. It focuses specifically on workforce planning, recruitment and selection, learning and development, talent management, performance management, motivation and reward, employee retention, wellbeing and leadership. The central argument is that such activities should be integrated as an HR system – not as separate </a:t>
            </a:r>
            <a:r>
              <a:rPr lang="en-US" sz="1800" dirty="0" err="1">
                <a:effectLst/>
                <a:latin typeface="Times New Roman" panose="02020603050405020304" pitchFamily="18" charset="0"/>
                <a:ea typeface="Times New Roman" panose="02020603050405020304" pitchFamily="18" charset="0"/>
              </a:rPr>
              <a:t>organisational</a:t>
            </a:r>
            <a:r>
              <a:rPr lang="en-US" sz="1800" dirty="0">
                <a:effectLst/>
                <a:latin typeface="Times New Roman" panose="02020603050405020304" pitchFamily="18" charset="0"/>
                <a:ea typeface="Times New Roman" panose="02020603050405020304" pitchFamily="18" charset="0"/>
              </a:rPr>
              <a:t> practices.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offers virtual consultations, broad digital healthcare and remote patient monitoring. Rapid growth in the country is creating a huge problem in the field of the workforce, and they are in need of healthcare providers as well as technology experts.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has current issues related to this. Poor skill levels can result in vacancies and hinder development at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staff turnover can result in the loss of valuable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knowledge and skills. Burnout may lead to health and productivity problems among employees and a lack of digital skills may impact </a:t>
            </a:r>
            <a:r>
              <a:rPr lang="en-US" sz="1200" kern="1200" dirty="0" err="1">
                <a:solidFill>
                  <a:schemeClr val="tx1"/>
                </a:solidFill>
                <a:effectLst/>
                <a:latin typeface="+mn-lt"/>
                <a:ea typeface="+mn-ea"/>
                <a:cs typeface="+mn-cs"/>
              </a:rPr>
              <a:t>HealthConnect's</a:t>
            </a:r>
            <a:r>
              <a:rPr lang="en-US" sz="1200" kern="1200" dirty="0">
                <a:solidFill>
                  <a:schemeClr val="tx1"/>
                </a:solidFill>
                <a:effectLst/>
                <a:latin typeface="+mn-lt"/>
                <a:ea typeface="+mn-ea"/>
                <a:cs typeface="+mn-cs"/>
              </a:rPr>
              <a:t> effectiveness in utilizing technology. </a:t>
            </a:r>
          </a:p>
          <a:p>
            <a:r>
              <a:rPr lang="en-US" sz="1200" kern="1200" dirty="0">
                <a:solidFill>
                  <a:schemeClr val="tx1"/>
                </a:solidFill>
                <a:effectLst/>
                <a:latin typeface="+mn-lt"/>
                <a:ea typeface="+mn-ea"/>
                <a:cs typeface="+mn-cs"/>
              </a:rPr>
              <a:t>If engagement is not achieved, performance and commitment can be even further reduced. Significantly, the HR function needs to continuously adjust to changes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environment (Zhou et al., 2022). Therefore, HRM practices must be focused towards building synergies between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shifts and changes of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and the skills of the workforce, rather than just filling the vacancies when they arise.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Workforce Planning helps to solve these problems.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must first know its needs in terms of people and means for its future direction of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This can be used to look at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current human resource skills and work capacity and compare them to what they are expecting in the future. Skills mapping then can be used to determine clinical, technical and leadership skills gaps. </a:t>
            </a:r>
          </a:p>
          <a:p>
            <a:r>
              <a:rPr lang="en-US" sz="1200" kern="1200" dirty="0">
                <a:solidFill>
                  <a:schemeClr val="tx1"/>
                </a:solidFill>
                <a:effectLst/>
                <a:latin typeface="+mn-lt"/>
                <a:ea typeface="+mn-ea"/>
                <a:cs typeface="+mn-cs"/>
              </a:rPr>
              <a:t>Demand for health care services and for digital technologies could continue to evolve, so scenario planning also may come in handy. Describe how effective workforce planning is related to business strategy and future people needs (CIPD 2025) For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it is a process that is well defined from business strategy to demand forecasting, workforce analysis, skills gap analysis and appropriate HR interventions. An annual workplace audit should then include vacancy, skill mix, employees leaving and what new skills are needed. Workforce planning is a continuous process of strategy development.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However, workforce needs must be met by appropriate recruitment sources. Internal recruitment may serve employee advancement and retain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knowledge. But solely by using internal recruitment, the pool of talent would be quite small.</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External recruitment is also vital when a company does not have the expertise or technology needed for its industry. While online recruitment may lead to a high volume of applications, it can offer greater reach and accessibility. Specialist and passive technology candidates can be effectively targeted using professional social media.</a:t>
            </a:r>
          </a:p>
          <a:p>
            <a:pPr>
              <a:buNone/>
            </a:pPr>
            <a:r>
              <a:rPr lang="en-US" sz="1800" dirty="0">
                <a:effectLst/>
                <a:latin typeface="Times New Roman" panose="02020603050405020304" pitchFamily="18" charset="0"/>
                <a:ea typeface="Times New Roman" panose="02020603050405020304" pitchFamily="18" charset="0"/>
              </a:rPr>
              <a:t>CIPD (2026a) argues that defining job requirements and finding appropriate applicants are crucial components of successful recruitment. Therefore, the recruitment approach </a:t>
            </a:r>
            <a:r>
              <a:rPr lang="en-US" sz="1800" dirty="0" err="1">
                <a:effectLst/>
                <a:latin typeface="Times New Roman" panose="02020603050405020304" pitchFamily="18" charset="0"/>
                <a:ea typeface="Times New Roman" panose="02020603050405020304" pitchFamily="18" charset="0"/>
              </a:rPr>
              <a:t>HealthConnect</a:t>
            </a:r>
            <a:r>
              <a:rPr lang="en-US" sz="1800" dirty="0">
                <a:effectLst/>
                <a:latin typeface="Times New Roman" panose="02020603050405020304" pitchFamily="18" charset="0"/>
                <a:ea typeface="Times New Roman" panose="02020603050405020304" pitchFamily="18" charset="0"/>
              </a:rPr>
              <a:t> should take is a hybrid approach and not a sole approach. Leadership progression can be supported through internal recruitment; scarce specialist vacancies can be filled through external/social media recruitment, and professional recruitment may be supported by internet job boards.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Achieving placements is just the first step.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must also have a strong screening procedure to identify if candidates have the skills to fill specific roles.</a:t>
            </a:r>
          </a:p>
          <a:p>
            <a:r>
              <a:rPr lang="en-US" sz="1200" kern="1200" dirty="0">
                <a:solidFill>
                  <a:schemeClr val="tx1"/>
                </a:solidFill>
                <a:effectLst/>
                <a:latin typeface="+mn-lt"/>
                <a:ea typeface="+mn-ea"/>
                <a:cs typeface="+mn-cs"/>
              </a:rPr>
              <a:t>Candidates should initially be assessed against clear job descriptions and person specifications. Structured means that each applicant is asked to address the same set of preformulated questions, greatly enhancing the likelihood of consistency. Communication skills, collaboration, judgment and other role-specific competencies can then be assessed. Digital skills assessments are the other route to establishing digital skills for technology-specific positions. </a:t>
            </a:r>
          </a:p>
          <a:p>
            <a:r>
              <a:rPr lang="en-US" sz="1200" kern="1200" dirty="0">
                <a:solidFill>
                  <a:schemeClr val="tx1"/>
                </a:solidFill>
                <a:effectLst/>
                <a:latin typeface="+mn-lt"/>
                <a:ea typeface="+mn-ea"/>
                <a:cs typeface="+mn-cs"/>
              </a:rPr>
              <a:t>The need to link the job needs with the appropriate evaluation technique to obtain the correct candidate is highlighted by Dessler (2021).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should, therefore, have more selection approaches than interviews, to achieve better selection. Application screening is suggested to be competency and technical assessment, reference checking and final appointment. This provides a guideline for improving the quality of selection.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HealthConnect's</a:t>
            </a:r>
            <a:r>
              <a:rPr lang="en-US" sz="1200" kern="1200" dirty="0">
                <a:solidFill>
                  <a:schemeClr val="tx1"/>
                </a:solidFill>
                <a:effectLst/>
                <a:latin typeface="+mn-lt"/>
                <a:ea typeface="+mn-ea"/>
                <a:cs typeface="+mn-cs"/>
              </a:rPr>
              <a:t> skills gaps will not be fixed through recruitment.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also must build the abilities of the current employees. </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Training needs analysis should identify requirements at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team and individual levels. Digital health education can enhance the technological confidence of clinical and operational staff. Cross-functional learning can help build collaborative relationships between healthcare and technology and management professionals, and leadership development can help staff acquire the skills needed for future management roles.</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Inclusive development is especially significant because they require talent opportunities to apply to all employee segments.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Kaliannan</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et al. (2023) describe inclusive talent development as a significant way to develop talent.</a:t>
            </a:r>
          </a:p>
          <a:p>
            <a:pPr marL="0" marR="0" algn="just">
              <a:lnSpc>
                <a:spcPct val="150000"/>
              </a:lnSpc>
              <a:spcAft>
                <a:spcPts val="800"/>
              </a:spcAf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Formal training should, hence, be combined with coaching, mentoring and workplace development for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Technical workshops can build digital skills, cross-functional projects can enhance inter-functional working, coaching can help with leadership capability, and mentoring can assist with career development in the longer term.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Talent Management should relate the attraction, development, progression and retention practices and not just treat them as separate activities.</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Developing career pathways provides clinical and non-clinical employees with pathways to advancement. This could enable workers to think about career growth in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instead of competing for jobs elsewhere. Succession planning is also crucial, as it creates capability shortages if key experienced staff or experienced leaders leave.</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Digital HR systems can play a part in this by integrating employee information, development activities, and talent decisions. Technology must be handled, though. Digital HRM can have multiple performance effects - it's about how it's done (Strohmeier 2023).</a:t>
            </a:r>
          </a:p>
          <a:p>
            <a:pPr marL="0" marR="0" algn="just">
              <a:lnSpc>
                <a:spcPct val="150000"/>
              </a:lnSpc>
              <a:spcAft>
                <a:spcPts val="800"/>
              </a:spcAf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Therefore,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would benefit from technology that reinforces HR decision-making in an informed way without replacing the shared connection between managers and employees. Technology should enable talent management rather than become its sole focus.</a:t>
            </a:r>
          </a:p>
          <a:p>
            <a:r>
              <a:rPr lang="en-US" sz="1200" kern="1200" dirty="0">
                <a:solidFill>
                  <a:schemeClr val="tx1"/>
                </a:solidFill>
                <a:effectLst/>
                <a:latin typeface="+mn-lt"/>
                <a:ea typeface="+mn-ea"/>
                <a:cs typeface="+mn-cs"/>
              </a:rPr>
              <a:t>Talent Management is about relating the practices of attracting, developing, progressing and retaining talents, rather than viewing them as distinct. Career Pathways create opportunities for clinical and non-clinical staff to advance their careers. This could enable workers to think about career growth in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instead of competing for jobs elsewhere. Succession planning is also important as it means that there will be capability gaps if key experienced staff and/or experienced leaders depart.</a:t>
            </a:r>
          </a:p>
          <a:p>
            <a:r>
              <a:rPr lang="en-US" sz="1200" kern="1200" dirty="0">
                <a:solidFill>
                  <a:schemeClr val="tx1"/>
                </a:solidFill>
                <a:effectLst/>
                <a:latin typeface="+mn-lt"/>
                <a:ea typeface="+mn-ea"/>
                <a:cs typeface="+mn-cs"/>
              </a:rPr>
              <a:t> Digital HR systems can be a part of this by bringing together employee information, development activities and talent decisions. There must be handling of technology, however. There are several possible impacts of digital HRM – it's all about the way it's executed (Strohmeier 2023). So, it would be best for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to have technology that would support HR decision making in an informed manner but not take the place of the shared relationship between managers and employees. Technology should help in the management of talent, not be the end all, be all.</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Performance management should be oriented toward the goal of making sure that the work performed by each individual is a part of the overall goal of the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as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SMART objectives might be used to gain specific, measurable, and achievable expectations. However, it is not enough to have a target, you must also have a plan. There should be regular monitoring of progress and prompt feedback to quickly rectify performance problems or areas for development. Development discussions are also important  it's not just about targets and numbers when it comes to performance! </a:t>
            </a:r>
          </a:p>
          <a:p>
            <a:r>
              <a:rPr lang="en-US" sz="1200" kern="1200" dirty="0">
                <a:solidFill>
                  <a:schemeClr val="tx1"/>
                </a:solidFill>
                <a:effectLst/>
                <a:latin typeface="+mn-lt"/>
                <a:ea typeface="+mn-ea"/>
                <a:cs typeface="+mn-cs"/>
              </a:rPr>
              <a:t>For CIPD, (2026b), performance management is a continuous system with which one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uses. This can contribute to breaking away from the one-off annual appraisal process. Goal setting, monitoring, feedback, support and development review are the first steps of the Healthy cycle for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The objectives are then malleable to changing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needs. This connects the dots between responsibility and continual improvement and development of employees.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Rewards are significant, particularly within a health-related and technology sector which doesn't possess a lot of talent. Competitive salaries may help entice workers but they can't resolve issues such as employee engagement, employee development, and employee burnout. There should therefore be other rewards to go with the monetary compensation. Rewards, such as recognition can drive good employee performance, flexible working and development can drive the employee value proposition. According to Armstrong and Brown (2023), total reward is the combination of financial and non-financial components to help achieve employee performance. </a:t>
            </a:r>
          </a:p>
          <a:p>
            <a:r>
              <a:rPr lang="en-US" sz="1200" kern="1200" dirty="0">
                <a:solidFill>
                  <a:schemeClr val="tx1"/>
                </a:solidFill>
                <a:effectLst/>
                <a:latin typeface="+mn-lt"/>
                <a:ea typeface="+mn-ea"/>
                <a:cs typeface="+mn-cs"/>
              </a:rPr>
              <a:t>This should be done for the department by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by linking career development, learning and development opportunities, flexible working,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achievement and promoting wellbeing with appropriate salaries and incentives. It is not only about raising the pay rates for workers. Rewards should positively reinforce contribution, fairness, wellbeing and retention.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Retention has direct links to reward, and a broader understanding of why staff stay or go from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is needed.</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For instance, if employees are overworked or burned out, the motivation to compete may be minimal due to the nature of their workload. Flexible working policies can help to consider a range of employee situations to support wellbeing.</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Stay interviews are also helpful because managers may unearth unhappiness before the best employee walks out the door. The CIPD (2026c) highlights the importance of gaining insights into the drivers of employee attrition across the workforce.</a:t>
            </a:r>
          </a:p>
          <a:p>
            <a:pPr marL="0" marR="0" algn="just">
              <a:lnSpc>
                <a:spcPct val="150000"/>
              </a:lnSpc>
              <a:spcAft>
                <a:spcPts val="800"/>
              </a:spcAf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Turnover should be tracked with engagement, wellbeing, absent and retained patterns, therefore. This information will help management determine if the retention issues are correlated with workload, career development, management issues, other workforce issues and act upon it as a proactive measure before the issues get serious in their nature.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Leadership is critical, particularly given the clinical-technological-managerial team working together on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Participants in these professional groups may have differing priorities and work methods.</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Transformational leadership can be used in order to develop common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purpose, nurture employee development and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organise</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change. Managers should also modify their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in light of the abilities of their employees and specific circumstances.</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To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minimise</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misunderstandings between professional groups, clear communication is required. Marchington et al. (2025) link good people management to employee contribution,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emphasising</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the need for effective line management.</a:t>
            </a:r>
          </a:p>
          <a:p>
            <a:pPr marL="0" marR="0" algn="just">
              <a:lnSpc>
                <a:spcPct val="150000"/>
              </a:lnSpc>
              <a:spcAft>
                <a:spcPts val="800"/>
              </a:spcAft>
            </a:pP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should therefore develop leaders' coaching, communication, inclusion and multidisciplinary collaboration capabilities. Leaders must inform of direction, set common goals with colleagues, facilitate involvement, coach for lack of, and support for wellbeing.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In conclusion,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requires an integrated HR approach that supports its employees while enabling sustainable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growth.</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Strategic workforce planning should look ahead to clinical, technological and leadership needs. Access to limited talent can be boosted with a blend of recruitment and intensive screening, or closed talent gaps with ongoing learning and internal development.</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Performance management should be a balance of setting clear expectations with feedback and development. Meanwhile, a well-designed reward, wellbeing and retention strategy should work concurrently to support and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incentivise</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staff efforts and engagement.</a:t>
            </a:r>
          </a:p>
          <a:p>
            <a:pPr marL="0" marR="0" algn="just">
              <a:lnSpc>
                <a:spcPct val="150000"/>
              </a:lnSpc>
              <a:spcAft>
                <a:spcPts val="800"/>
              </a:spcAft>
              <a:buNone/>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Lastly, effective leadership is essential to ensure the multi-disciplinary makeup of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HealthConnect</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and facilitate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HealthChange</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collaboration.</a:t>
            </a:r>
          </a:p>
          <a:p>
            <a:pPr>
              <a:buNone/>
            </a:pPr>
            <a:r>
              <a:rPr lang="en-US" sz="1800" dirty="0">
                <a:effectLst/>
                <a:latin typeface="Times New Roman" panose="02020603050405020304" pitchFamily="18" charset="0"/>
                <a:ea typeface="Times New Roman" panose="02020603050405020304" pitchFamily="18" charset="0"/>
              </a:rPr>
              <a:t>All these recommendations form a unified HR system. The desired outcome is increased capability of the workforce, enhanced </a:t>
            </a:r>
            <a:r>
              <a:rPr lang="en-US" sz="1800" dirty="0" err="1">
                <a:effectLst/>
                <a:latin typeface="Times New Roman" panose="02020603050405020304" pitchFamily="18" charset="0"/>
                <a:ea typeface="Times New Roman" panose="02020603050405020304" pitchFamily="18" charset="0"/>
              </a:rPr>
              <a:t>organisational</a:t>
            </a:r>
            <a:r>
              <a:rPr lang="en-US" sz="1800" dirty="0">
                <a:effectLst/>
                <a:latin typeface="Times New Roman" panose="02020603050405020304" pitchFamily="18" charset="0"/>
                <a:ea typeface="Times New Roman" panose="02020603050405020304" pitchFamily="18" charset="0"/>
              </a:rPr>
              <a:t> resilience, and a workforce that is better equipped to support </a:t>
            </a:r>
            <a:r>
              <a:rPr lang="en-US" sz="1800" dirty="0" err="1">
                <a:effectLst/>
                <a:latin typeface="Times New Roman" panose="02020603050405020304" pitchFamily="18" charset="0"/>
                <a:ea typeface="Times New Roman" panose="02020603050405020304" pitchFamily="18" charset="0"/>
              </a:rPr>
              <a:t>HealthConnect's</a:t>
            </a:r>
            <a:r>
              <a:rPr lang="en-US" sz="1800" dirty="0">
                <a:effectLst/>
                <a:latin typeface="Times New Roman" panose="02020603050405020304" pitchFamily="18" charset="0"/>
                <a:ea typeface="Times New Roman" panose="02020603050405020304" pitchFamily="18" charset="0"/>
              </a:rPr>
              <a:t> sustainable performance and continuing growth.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cipd.org/en/knowledge/factsheets/workforce-planning-factsheet/"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www.cipd.org/en/knowledge/factsheets/recruitment-factsheet/" TargetMode="External"/><Relationship Id="rId5" Type="http://schemas.openxmlformats.org/officeDocument/2006/relationships/hyperlink" Target="https://www.cipd.org/en/knowledge/factsheets/performance-factsheet/" TargetMode="External"/><Relationship Id="rId4" Type="http://schemas.openxmlformats.org/officeDocument/2006/relationships/hyperlink" Target="https://www.cipd.org/en/knowledge/factsheets/turnover-retention-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33"/>
        </a:solidFill>
        <a:effectLst/>
      </p:bgPr>
    </p:bg>
    <p:spTree>
      <p:nvGrpSpPr>
        <p:cNvPr id="1" name=""/>
        <p:cNvGrpSpPr/>
        <p:nvPr/>
      </p:nvGrpSpPr>
      <p:grpSpPr>
        <a:xfrm>
          <a:off x="0" y="0"/>
          <a:ext cx="0" cy="0"/>
          <a:chOff x="0" y="0"/>
          <a:chExt cx="0" cy="0"/>
        </a:xfrm>
      </p:grpSpPr>
      <p:sp>
        <p:nvSpPr>
          <p:cNvPr id="2" name="Shape 0"/>
          <p:cNvSpPr/>
          <p:nvPr/>
        </p:nvSpPr>
        <p:spPr>
          <a:xfrm>
            <a:off x="0" y="6199632"/>
            <a:ext cx="12191695" cy="100584"/>
          </a:xfrm>
          <a:prstGeom prst="rect">
            <a:avLst/>
          </a:prstGeom>
          <a:solidFill>
            <a:srgbClr val="00A6A6"/>
          </a:solidFill>
          <a:ln w="12700">
            <a:solidFill>
              <a:srgbClr val="00A6A6">
                <a:alpha val="0"/>
              </a:srgbClr>
            </a:solidFill>
            <a:prstDash val="solid"/>
          </a:ln>
        </p:spPr>
        <p:txBody>
          <a:bodyPr/>
          <a:lstStyle/>
          <a:p>
            <a:endParaRPr lang="en-US"/>
          </a:p>
        </p:txBody>
      </p:sp>
      <p:sp>
        <p:nvSpPr>
          <p:cNvPr id="3" name="Text 1"/>
          <p:cNvSpPr/>
          <p:nvPr/>
        </p:nvSpPr>
        <p:spPr>
          <a:xfrm>
            <a:off x="640080" y="685800"/>
            <a:ext cx="7132320" cy="914400"/>
          </a:xfrm>
          <a:prstGeom prst="rect">
            <a:avLst/>
          </a:prstGeom>
          <a:noFill/>
          <a:ln/>
        </p:spPr>
        <p:txBody>
          <a:bodyPr wrap="square" lIns="254" tIns="254" rIns="254" bIns="254" rtlCol="0" anchor="ctr">
            <a:normAutofit fontScale="92500" lnSpcReduction="10000"/>
          </a:bodyPr>
          <a:lstStyle/>
          <a:p>
            <a:pPr marL="0" indent="0">
              <a:buNone/>
            </a:pPr>
            <a:r>
              <a:rPr lang="en-US" sz="3200" b="1" dirty="0">
                <a:solidFill>
                  <a:srgbClr val="FFFFFF"/>
                </a:solidFill>
                <a:latin typeface="Arial" pitchFamily="34" charset="0"/>
                <a:ea typeface="Arial" pitchFamily="34" charset="-122"/>
                <a:cs typeface="Arial" pitchFamily="34" charset="-120"/>
              </a:rPr>
              <a:t>Developing and Managing Individuals and Teams: HealthConnect UK</a:t>
            </a:r>
            <a:endParaRPr lang="en-US" sz="3200" dirty="0"/>
          </a:p>
        </p:txBody>
      </p:sp>
      <p:sp>
        <p:nvSpPr>
          <p:cNvPr id="4" name="Text 2"/>
          <p:cNvSpPr/>
          <p:nvPr/>
        </p:nvSpPr>
        <p:spPr>
          <a:xfrm>
            <a:off x="758952" y="1926647"/>
            <a:ext cx="7040880" cy="393192"/>
          </a:xfrm>
          <a:prstGeom prst="rect">
            <a:avLst/>
          </a:prstGeom>
          <a:noFill/>
          <a:ln/>
        </p:spPr>
        <p:txBody>
          <a:bodyPr wrap="square" lIns="254" tIns="254" rIns="254" bIns="254" rtlCol="0" anchor="ctr">
            <a:normAutofit lnSpcReduction="10000"/>
          </a:bodyPr>
          <a:lstStyle/>
          <a:p>
            <a:pPr marL="0" indent="0">
              <a:buNone/>
            </a:pPr>
            <a:r>
              <a:rPr lang="en-US" sz="1400" dirty="0">
                <a:solidFill>
                  <a:srgbClr val="DFF7F6"/>
                </a:solidFill>
                <a:latin typeface="Arial" pitchFamily="34" charset="0"/>
                <a:ea typeface="Arial" pitchFamily="34" charset="-122"/>
                <a:cs typeface="Arial" pitchFamily="34" charset="-120"/>
              </a:rPr>
              <a:t>Strategic Human Resource Management Practices for HealthConnect UK's Sustainable Growth</a:t>
            </a:r>
            <a:endParaRPr lang="en-US" sz="1400" dirty="0"/>
          </a:p>
        </p:txBody>
      </p:sp>
      <p:sp>
        <p:nvSpPr>
          <p:cNvPr id="5" name="Text 3"/>
          <p:cNvSpPr/>
          <p:nvPr/>
        </p:nvSpPr>
        <p:spPr>
          <a:xfrm>
            <a:off x="768096" y="2477744"/>
            <a:ext cx="7178040" cy="490728"/>
          </a:xfrm>
          <a:prstGeom prst="rect">
            <a:avLst/>
          </a:prstGeom>
          <a:solidFill>
            <a:srgbClr val="FFFFFF"/>
          </a:solidFill>
          <a:ln>
            <a:solidFill>
              <a:srgbClr val="E2E8F0"/>
            </a:solidFill>
          </a:ln>
        </p:spPr>
        <p:txBody>
          <a:bodyPr wrap="square" lIns="1016" tIns="1016" rIns="1016" bIns="1016" rtlCol="0" anchor="ctr">
            <a:normAutofit/>
          </a:bodyPr>
          <a:lstStyle/>
          <a:p>
            <a:pPr marL="0" indent="0">
              <a:buNone/>
            </a:pPr>
            <a:r>
              <a:rPr lang="en-US" sz="1200" dirty="0">
                <a:solidFill>
                  <a:srgbClr val="1F2937"/>
                </a:solidFill>
                <a:latin typeface="Arial" pitchFamily="34" charset="0"/>
                <a:ea typeface="Arial" pitchFamily="34" charset="-122"/>
                <a:cs typeface="Arial" pitchFamily="34" charset="-120"/>
              </a:rPr>
              <a:t>• Presentation: Strategic Human Resource Management Practices for HealthConnect UK's Sustainable Growth</a:t>
            </a:r>
            <a:endParaRPr lang="en-US" sz="1200" dirty="0"/>
          </a:p>
        </p:txBody>
      </p:sp>
      <p:sp>
        <p:nvSpPr>
          <p:cNvPr id="6" name="Shape 4"/>
          <p:cNvSpPr/>
          <p:nvPr/>
        </p:nvSpPr>
        <p:spPr>
          <a:xfrm>
            <a:off x="685800" y="2450592"/>
            <a:ext cx="73152" cy="490728"/>
          </a:xfrm>
          <a:prstGeom prst="rect">
            <a:avLst/>
          </a:prstGeom>
          <a:solidFill>
            <a:srgbClr val="00A6A6"/>
          </a:solidFill>
          <a:ln w="12700">
            <a:solidFill>
              <a:srgbClr val="00A6A6">
                <a:alpha val="0"/>
              </a:srgbClr>
            </a:solidFill>
            <a:prstDash val="solid"/>
          </a:ln>
        </p:spPr>
        <p:txBody>
          <a:bodyPr/>
          <a:lstStyle/>
          <a:p>
            <a:endParaRPr lang="en-US"/>
          </a:p>
        </p:txBody>
      </p:sp>
      <p:sp>
        <p:nvSpPr>
          <p:cNvPr id="7" name="Text 5"/>
          <p:cNvSpPr/>
          <p:nvPr/>
        </p:nvSpPr>
        <p:spPr>
          <a:xfrm>
            <a:off x="768096" y="3041624"/>
            <a:ext cx="7178040" cy="490728"/>
          </a:xfrm>
          <a:prstGeom prst="rect">
            <a:avLst/>
          </a:prstGeom>
          <a:solidFill>
            <a:srgbClr val="FFFFFF"/>
          </a:solidFill>
          <a:ln>
            <a:solidFill>
              <a:srgbClr val="E2E8F0"/>
            </a:solidFill>
          </a:ln>
        </p:spPr>
        <p:txBody>
          <a:bodyPr wrap="square" lIns="1016" tIns="1016" rIns="1016" bIns="1016" rtlCol="0" anchor="ctr">
            <a:normAutofit/>
          </a:bodyPr>
          <a:lstStyle/>
          <a:p>
            <a:pPr marL="0" indent="0">
              <a:buNone/>
            </a:pPr>
            <a:r>
              <a:rPr lang="en-US" sz="1200" dirty="0">
                <a:solidFill>
                  <a:srgbClr val="1F2937"/>
                </a:solidFill>
                <a:latin typeface="Arial" pitchFamily="34" charset="0"/>
                <a:ea typeface="Arial" pitchFamily="34" charset="-122"/>
                <a:cs typeface="Arial" pitchFamily="34" charset="-120"/>
              </a:rPr>
              <a:t>• Organisation: HealthConnect UK, a rapidly growing United Kingdom digital healthcare organisation</a:t>
            </a:r>
            <a:endParaRPr lang="en-US" sz="1200" dirty="0"/>
          </a:p>
        </p:txBody>
      </p:sp>
      <p:sp>
        <p:nvSpPr>
          <p:cNvPr id="8" name="Shape 6"/>
          <p:cNvSpPr/>
          <p:nvPr/>
        </p:nvSpPr>
        <p:spPr>
          <a:xfrm>
            <a:off x="685800" y="3014472"/>
            <a:ext cx="73152" cy="490728"/>
          </a:xfrm>
          <a:prstGeom prst="rect">
            <a:avLst/>
          </a:prstGeom>
          <a:solidFill>
            <a:srgbClr val="00A6A6"/>
          </a:solidFill>
          <a:ln w="12700">
            <a:solidFill>
              <a:srgbClr val="00A6A6">
                <a:alpha val="0"/>
              </a:srgbClr>
            </a:solidFill>
            <a:prstDash val="solid"/>
          </a:ln>
        </p:spPr>
        <p:txBody>
          <a:bodyPr/>
          <a:lstStyle/>
          <a:p>
            <a:endParaRPr lang="en-US"/>
          </a:p>
        </p:txBody>
      </p:sp>
      <p:sp>
        <p:nvSpPr>
          <p:cNvPr id="9" name="Text 7"/>
          <p:cNvSpPr/>
          <p:nvPr/>
        </p:nvSpPr>
        <p:spPr>
          <a:xfrm>
            <a:off x="768096" y="3605504"/>
            <a:ext cx="7178040" cy="490728"/>
          </a:xfrm>
          <a:prstGeom prst="rect">
            <a:avLst/>
          </a:prstGeom>
          <a:solidFill>
            <a:srgbClr val="FFFFFF"/>
          </a:solidFill>
          <a:ln>
            <a:solidFill>
              <a:srgbClr val="E2E8F0"/>
            </a:solidFill>
          </a:ln>
        </p:spPr>
        <p:txBody>
          <a:bodyPr wrap="square" lIns="1016" tIns="1016" rIns="1016" bIns="1016" rtlCol="0" anchor="ctr">
            <a:normAutofit/>
          </a:bodyPr>
          <a:lstStyle/>
          <a:p>
            <a:pPr marL="0" indent="0">
              <a:buNone/>
            </a:pPr>
            <a:r>
              <a:rPr lang="en-US" sz="1200" dirty="0">
                <a:solidFill>
                  <a:srgbClr val="1F2937"/>
                </a:solidFill>
                <a:latin typeface="Arial" pitchFamily="34" charset="0"/>
                <a:ea typeface="Arial" pitchFamily="34" charset="-122"/>
                <a:cs typeface="Arial" pitchFamily="34" charset="-120"/>
              </a:rPr>
              <a:t>• Prepared for: Executive Board of HealthConnect UK as an HR consultancy presentation</a:t>
            </a:r>
            <a:endParaRPr lang="en-US" sz="1200" dirty="0"/>
          </a:p>
        </p:txBody>
      </p:sp>
      <p:sp>
        <p:nvSpPr>
          <p:cNvPr id="10" name="Shape 8"/>
          <p:cNvSpPr/>
          <p:nvPr/>
        </p:nvSpPr>
        <p:spPr>
          <a:xfrm>
            <a:off x="685800" y="3578352"/>
            <a:ext cx="73152" cy="490728"/>
          </a:xfrm>
          <a:prstGeom prst="rect">
            <a:avLst/>
          </a:prstGeom>
          <a:solidFill>
            <a:srgbClr val="00A6A6"/>
          </a:solidFill>
          <a:ln w="12700">
            <a:solidFill>
              <a:srgbClr val="00A6A6">
                <a:alpha val="0"/>
              </a:srgbClr>
            </a:solidFill>
            <a:prstDash val="solid"/>
          </a:ln>
        </p:spPr>
        <p:txBody>
          <a:bodyPr/>
          <a:lstStyle/>
          <a:p>
            <a:endParaRPr lang="en-US"/>
          </a:p>
        </p:txBody>
      </p:sp>
      <p:sp>
        <p:nvSpPr>
          <p:cNvPr id="11" name="Text 9"/>
          <p:cNvSpPr/>
          <p:nvPr/>
        </p:nvSpPr>
        <p:spPr>
          <a:xfrm>
            <a:off x="768096" y="4169384"/>
            <a:ext cx="7178040" cy="490728"/>
          </a:xfrm>
          <a:prstGeom prst="rect">
            <a:avLst/>
          </a:prstGeom>
          <a:solidFill>
            <a:srgbClr val="FFFFFF"/>
          </a:solidFill>
          <a:ln>
            <a:solidFill>
              <a:srgbClr val="E2E8F0"/>
            </a:solidFill>
          </a:ln>
        </p:spPr>
        <p:txBody>
          <a:bodyPr wrap="square" lIns="1016" tIns="1016" rIns="1016" bIns="1016" rtlCol="0" anchor="ctr">
            <a:normAutofit/>
          </a:bodyPr>
          <a:lstStyle/>
          <a:p>
            <a:r>
              <a:rPr lang="en-US" sz="1200" dirty="0">
                <a:solidFill>
                  <a:srgbClr val="1F2937"/>
                </a:solidFill>
                <a:latin typeface="Arial" pitchFamily="34" charset="0"/>
                <a:ea typeface="Arial" pitchFamily="34" charset="-122"/>
                <a:cs typeface="Arial" pitchFamily="34" charset="-120"/>
              </a:rPr>
              <a:t>• Student Name: </a:t>
            </a:r>
            <a:r>
              <a:rPr lang="en-US" sz="1200" dirty="0" err="1">
                <a:solidFill>
                  <a:srgbClr val="1F2937"/>
                </a:solidFill>
                <a:latin typeface="Arial" pitchFamily="34" charset="0"/>
                <a:ea typeface="Arial" pitchFamily="34" charset="-122"/>
                <a:cs typeface="Arial" pitchFamily="34" charset="-120"/>
              </a:rPr>
              <a:t>Ablawa</a:t>
            </a:r>
            <a:r>
              <a:rPr lang="en-US" sz="1200" dirty="0">
                <a:solidFill>
                  <a:srgbClr val="1F2937"/>
                </a:solidFill>
                <a:latin typeface="Arial" pitchFamily="34" charset="0"/>
                <a:ea typeface="Arial" pitchFamily="34" charset="-122"/>
                <a:cs typeface="Arial" pitchFamily="34" charset="-120"/>
              </a:rPr>
              <a:t> </a:t>
            </a:r>
            <a:r>
              <a:rPr lang="en-US" sz="1200" dirty="0" err="1">
                <a:solidFill>
                  <a:srgbClr val="1F2937"/>
                </a:solidFill>
                <a:latin typeface="Arial" pitchFamily="34" charset="0"/>
                <a:ea typeface="Arial" pitchFamily="34" charset="-122"/>
                <a:cs typeface="Arial" pitchFamily="34" charset="-120"/>
              </a:rPr>
              <a:t>Senade</a:t>
            </a:r>
            <a:r>
              <a:rPr lang="en-US" sz="1200" dirty="0">
                <a:solidFill>
                  <a:srgbClr val="1F2937"/>
                </a:solidFill>
                <a:latin typeface="Arial" pitchFamily="34" charset="0"/>
                <a:ea typeface="Arial" pitchFamily="34" charset="-122"/>
                <a:cs typeface="Arial" pitchFamily="34" charset="-120"/>
              </a:rPr>
              <a:t> </a:t>
            </a:r>
            <a:r>
              <a:rPr lang="en-US" sz="1200" dirty="0" err="1">
                <a:solidFill>
                  <a:srgbClr val="1F2937"/>
                </a:solidFill>
                <a:latin typeface="Arial" pitchFamily="34" charset="0"/>
                <a:ea typeface="Arial" pitchFamily="34" charset="-122"/>
                <a:cs typeface="Arial" pitchFamily="34" charset="-120"/>
              </a:rPr>
              <a:t>Waounwa</a:t>
            </a:r>
            <a:r>
              <a:rPr lang="en-US" sz="1200" dirty="0">
                <a:solidFill>
                  <a:srgbClr val="1F2937"/>
                </a:solidFill>
                <a:latin typeface="Arial" pitchFamily="34" charset="0"/>
                <a:ea typeface="Arial" pitchFamily="34" charset="-122"/>
                <a:cs typeface="Arial" pitchFamily="34" charset="-120"/>
              </a:rPr>
              <a:t> </a:t>
            </a:r>
            <a:r>
              <a:rPr lang="en-US" sz="1200" dirty="0" err="1">
                <a:solidFill>
                  <a:srgbClr val="1F2937"/>
                </a:solidFill>
                <a:latin typeface="Arial" pitchFamily="34" charset="0"/>
                <a:ea typeface="Arial" pitchFamily="34" charset="-122"/>
                <a:cs typeface="Arial" pitchFamily="34" charset="-120"/>
              </a:rPr>
              <a:t>Agbovi</a:t>
            </a:r>
            <a:endParaRPr lang="en-US" sz="1200" dirty="0"/>
          </a:p>
        </p:txBody>
      </p:sp>
      <p:sp>
        <p:nvSpPr>
          <p:cNvPr id="12" name="Shape 10"/>
          <p:cNvSpPr/>
          <p:nvPr/>
        </p:nvSpPr>
        <p:spPr>
          <a:xfrm>
            <a:off x="685800" y="4142232"/>
            <a:ext cx="73152" cy="490728"/>
          </a:xfrm>
          <a:prstGeom prst="rect">
            <a:avLst/>
          </a:prstGeom>
          <a:solidFill>
            <a:srgbClr val="00A6A6"/>
          </a:solidFill>
          <a:ln w="12700">
            <a:solidFill>
              <a:srgbClr val="00A6A6">
                <a:alpha val="0"/>
              </a:srgbClr>
            </a:solidFill>
            <a:prstDash val="solid"/>
          </a:ln>
        </p:spPr>
        <p:txBody>
          <a:bodyPr/>
          <a:lstStyle/>
          <a:p>
            <a:endParaRPr lang="en-US"/>
          </a:p>
        </p:txBody>
      </p:sp>
      <p:sp>
        <p:nvSpPr>
          <p:cNvPr id="13" name="Text 11"/>
          <p:cNvSpPr/>
          <p:nvPr/>
        </p:nvSpPr>
        <p:spPr>
          <a:xfrm>
            <a:off x="768096" y="4733264"/>
            <a:ext cx="7178040" cy="490728"/>
          </a:xfrm>
          <a:prstGeom prst="rect">
            <a:avLst/>
          </a:prstGeom>
          <a:solidFill>
            <a:srgbClr val="FFFFFF"/>
          </a:solidFill>
          <a:ln>
            <a:solidFill>
              <a:srgbClr val="E2E8F0"/>
            </a:solidFill>
          </a:ln>
        </p:spPr>
        <p:txBody>
          <a:bodyPr wrap="square" lIns="1016" tIns="1016" rIns="1016" bIns="1016" rtlCol="0" anchor="ctr">
            <a:normAutofit/>
          </a:bodyPr>
          <a:lstStyle/>
          <a:p>
            <a:r>
              <a:rPr lang="en-US" sz="1200" dirty="0">
                <a:solidFill>
                  <a:srgbClr val="1F2937"/>
                </a:solidFill>
                <a:latin typeface="Arial" pitchFamily="34" charset="0"/>
                <a:ea typeface="Arial" pitchFamily="34" charset="-122"/>
                <a:cs typeface="Arial" pitchFamily="34" charset="-120"/>
              </a:rPr>
              <a:t>• Student ID: 2321102</a:t>
            </a:r>
            <a:endParaRPr lang="en-US" sz="1200" dirty="0"/>
          </a:p>
        </p:txBody>
      </p:sp>
      <p:sp>
        <p:nvSpPr>
          <p:cNvPr id="14" name="Shape 12"/>
          <p:cNvSpPr/>
          <p:nvPr/>
        </p:nvSpPr>
        <p:spPr>
          <a:xfrm>
            <a:off x="685800" y="4706112"/>
            <a:ext cx="73152" cy="490728"/>
          </a:xfrm>
          <a:prstGeom prst="rect">
            <a:avLst/>
          </a:prstGeom>
          <a:solidFill>
            <a:srgbClr val="00A6A6"/>
          </a:solidFill>
          <a:ln w="12700">
            <a:solidFill>
              <a:srgbClr val="00A6A6">
                <a:alpha val="0"/>
              </a:srgbClr>
            </a:solidFill>
            <a:prstDash val="solid"/>
          </a:ln>
        </p:spPr>
        <p:txBody>
          <a:bodyPr/>
          <a:lstStyle/>
          <a:p>
            <a:endParaRPr lang="en-US"/>
          </a:p>
        </p:txBody>
      </p:sp>
      <p:sp>
        <p:nvSpPr>
          <p:cNvPr id="15" name="Text 13"/>
          <p:cNvSpPr/>
          <p:nvPr/>
        </p:nvSpPr>
        <p:spPr>
          <a:xfrm>
            <a:off x="768096" y="5297144"/>
            <a:ext cx="7178040" cy="490728"/>
          </a:xfrm>
          <a:prstGeom prst="rect">
            <a:avLst/>
          </a:prstGeom>
          <a:solidFill>
            <a:srgbClr val="FFFFFF"/>
          </a:solidFill>
          <a:ln>
            <a:solidFill>
              <a:srgbClr val="E2E8F0"/>
            </a:solidFill>
          </a:ln>
        </p:spPr>
        <p:txBody>
          <a:bodyPr wrap="square" lIns="1016" tIns="1016" rIns="1016" bIns="1016" rtlCol="0" anchor="ctr">
            <a:normAutofit/>
          </a:bodyPr>
          <a:lstStyle/>
          <a:p>
            <a:pPr marL="0" indent="0">
              <a:buNone/>
            </a:pPr>
            <a:r>
              <a:rPr lang="en-US" sz="1200" dirty="0">
                <a:solidFill>
                  <a:srgbClr val="1F2937"/>
                </a:solidFill>
                <a:latin typeface="Arial" pitchFamily="34" charset="0"/>
                <a:ea typeface="Arial" pitchFamily="34" charset="-122"/>
                <a:cs typeface="Arial" pitchFamily="34" charset="-120"/>
              </a:rPr>
              <a:t>• Module: LCLM5002 – Developing and Managing Individuals and Teams, Level Five assessment</a:t>
            </a:r>
            <a:endParaRPr lang="en-US" sz="1200" dirty="0"/>
          </a:p>
        </p:txBody>
      </p:sp>
      <p:sp>
        <p:nvSpPr>
          <p:cNvPr id="16" name="Shape 14"/>
          <p:cNvSpPr/>
          <p:nvPr/>
        </p:nvSpPr>
        <p:spPr>
          <a:xfrm>
            <a:off x="685800" y="5269992"/>
            <a:ext cx="73152" cy="490728"/>
          </a:xfrm>
          <a:prstGeom prst="rect">
            <a:avLst/>
          </a:prstGeom>
          <a:solidFill>
            <a:srgbClr val="00A6A6"/>
          </a:solidFill>
          <a:ln w="12700">
            <a:solidFill>
              <a:srgbClr val="00A6A6">
                <a:alpha val="0"/>
              </a:srgbClr>
            </a:solidFill>
            <a:prstDash val="solid"/>
          </a:ln>
        </p:spPr>
        <p:txBody>
          <a:bodyPr/>
          <a:lstStyle/>
          <a:p>
            <a:endParaRPr lang="en-US"/>
          </a:p>
        </p:txBody>
      </p:sp>
      <p:sp>
        <p:nvSpPr>
          <p:cNvPr id="17" name="Text 15"/>
          <p:cNvSpPr/>
          <p:nvPr/>
        </p:nvSpPr>
        <p:spPr>
          <a:xfrm>
            <a:off x="8732520" y="137160"/>
            <a:ext cx="2194560" cy="1097280"/>
          </a:xfrm>
          <a:prstGeom prst="rect">
            <a:avLst/>
          </a:prstGeom>
          <a:noFill/>
          <a:ln/>
        </p:spPr>
        <p:txBody>
          <a:bodyPr wrap="square" lIns="254" tIns="254" rIns="254" bIns="254" rtlCol="0" anchor="ctr">
            <a:normAutofit/>
          </a:bodyPr>
          <a:lstStyle/>
          <a:p>
            <a:pPr marL="0" indent="0" algn="ctr">
              <a:buNone/>
            </a:pPr>
            <a:r>
              <a:rPr lang="en-US" sz="4500" b="1" dirty="0">
                <a:solidFill>
                  <a:srgbClr val="DFF7F6"/>
                </a:solidFill>
              </a:rPr>
              <a:t>HRM</a:t>
            </a:r>
            <a:endParaRPr lang="en-US" sz="4500" dirty="0"/>
          </a:p>
        </p:txBody>
      </p:sp>
      <p:sp>
        <p:nvSpPr>
          <p:cNvPr id="18" name="Text 16"/>
          <p:cNvSpPr/>
          <p:nvPr/>
        </p:nvSpPr>
        <p:spPr>
          <a:xfrm>
            <a:off x="8641080" y="1325880"/>
            <a:ext cx="2423160" cy="310896"/>
          </a:xfrm>
          <a:prstGeom prst="rect">
            <a:avLst/>
          </a:prstGeom>
          <a:noFill/>
          <a:ln/>
        </p:spPr>
        <p:txBody>
          <a:bodyPr wrap="square" lIns="254" tIns="254" rIns="254" bIns="254" rtlCol="0" anchor="ctr">
            <a:normAutofit/>
          </a:bodyPr>
          <a:lstStyle/>
          <a:p>
            <a:pPr marL="0" indent="0" algn="ctr">
              <a:buNone/>
            </a:pPr>
            <a:r>
              <a:rPr lang="en-US" sz="1300" b="1" dirty="0">
                <a:solidFill>
                  <a:srgbClr val="FFFFFF"/>
                </a:solidFill>
              </a:rPr>
              <a:t>Executive Board Presentation</a:t>
            </a:r>
            <a:endParaRPr lang="en-US" sz="1300" dirty="0"/>
          </a:p>
        </p:txBody>
      </p:sp>
      <p:sp>
        <p:nvSpPr>
          <p:cNvPr id="19" name="Text 17"/>
          <p:cNvSpPr/>
          <p:nvPr/>
        </p:nvSpPr>
        <p:spPr>
          <a:xfrm>
            <a:off x="8641080" y="1728216"/>
            <a:ext cx="2423160" cy="310896"/>
          </a:xfrm>
          <a:prstGeom prst="rect">
            <a:avLst/>
          </a:prstGeom>
          <a:noFill/>
          <a:ln/>
        </p:spPr>
        <p:txBody>
          <a:bodyPr wrap="square" lIns="254" tIns="254" rIns="254" bIns="254" rtlCol="0" anchor="ctr">
            <a:normAutofit/>
          </a:bodyPr>
          <a:lstStyle/>
          <a:p>
            <a:pPr marL="0" indent="0" algn="ctr">
              <a:buNone/>
            </a:pPr>
            <a:r>
              <a:rPr lang="en-US" sz="1300" dirty="0">
                <a:solidFill>
                  <a:srgbClr val="FFFFFF"/>
                </a:solidFill>
              </a:rPr>
              <a:t>HealthConnect UK</a:t>
            </a:r>
            <a:endParaRPr lang="en-US" sz="1300" dirty="0"/>
          </a:p>
        </p:txBody>
      </p:sp>
      <p:sp>
        <p:nvSpPr>
          <p:cNvPr id="20" name="Text 18"/>
          <p:cNvSpPr/>
          <p:nvPr/>
        </p:nvSpPr>
        <p:spPr>
          <a:xfrm>
            <a:off x="10954512" y="6382512"/>
            <a:ext cx="457200" cy="210312"/>
          </a:xfrm>
          <a:prstGeom prst="rect">
            <a:avLst/>
          </a:prstGeom>
          <a:solidFill>
            <a:srgbClr val="DFF7F6"/>
          </a:solidFill>
          <a:ln/>
        </p:spPr>
        <p:txBody>
          <a:bodyPr wrap="square" lIns="254" tIns="254" rIns="254" bIns="254" rtlCol="0" anchor="ctr"/>
          <a:lstStyle/>
          <a:p>
            <a:pPr marL="0" indent="0" algn="ctr">
              <a:buNone/>
            </a:pPr>
            <a:r>
              <a:rPr lang="en-US" sz="800" b="1" dirty="0">
                <a:solidFill>
                  <a:srgbClr val="0B1F33"/>
                </a:solidFill>
              </a:rPr>
              <a:t>01</a:t>
            </a:r>
            <a:endParaRPr lang="en-US" sz="800" dirty="0"/>
          </a:p>
        </p:txBody>
      </p:sp>
      <p:pic>
        <p:nvPicPr>
          <p:cNvPr id="22" name="Picture 21">
            <a:extLst>
              <a:ext uri="{FF2B5EF4-FFF2-40B4-BE49-F238E27FC236}">
                <a16:creationId xmlns:a16="http://schemas.microsoft.com/office/drawing/2014/main" id="{DF861839-142B-2A1D-0571-BA052D8A9DFA}"/>
              </a:ext>
            </a:extLst>
          </p:cNvPr>
          <p:cNvPicPr>
            <a:picLocks noChangeAspect="1"/>
          </p:cNvPicPr>
          <p:nvPr/>
        </p:nvPicPr>
        <p:blipFill>
          <a:blip r:embed="rId3"/>
          <a:stretch>
            <a:fillRect/>
          </a:stretch>
        </p:blipFill>
        <p:spPr>
          <a:xfrm>
            <a:off x="8527868" y="2552122"/>
            <a:ext cx="3252496" cy="325249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sz="2000"/>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sz="2000"/>
          </a:p>
        </p:txBody>
      </p:sp>
      <p:sp>
        <p:nvSpPr>
          <p:cNvPr id="4" name="Text 2"/>
          <p:cNvSpPr/>
          <p:nvPr/>
        </p:nvSpPr>
        <p:spPr>
          <a:xfrm>
            <a:off x="411480" y="146304"/>
            <a:ext cx="9692640" cy="384048"/>
          </a:xfrm>
          <a:prstGeom prst="rect">
            <a:avLst/>
          </a:prstGeom>
          <a:noFill/>
          <a:ln/>
        </p:spPr>
        <p:txBody>
          <a:bodyPr wrap="square" lIns="254" tIns="254" rIns="254" bIns="254" rtlCol="0" anchor="ctr">
            <a:noAutofit/>
          </a:bodyPr>
          <a:lstStyle/>
          <a:p>
            <a:pPr marL="0" indent="0">
              <a:buNone/>
            </a:pPr>
            <a:r>
              <a:rPr lang="en-US" sz="2400" b="1" dirty="0">
                <a:solidFill>
                  <a:srgbClr val="FFFFFF"/>
                </a:solidFill>
                <a:latin typeface="Arial" pitchFamily="34" charset="0"/>
                <a:ea typeface="Arial" pitchFamily="34" charset="-122"/>
                <a:cs typeface="Arial" pitchFamily="34" charset="-120"/>
              </a:rPr>
              <a:t>HealthConnect UK: HRM Context and Workforce Challenges</a:t>
            </a:r>
            <a:endParaRPr lang="en-US" sz="24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400" b="1" dirty="0">
                <a:solidFill>
                  <a:srgbClr val="0B1F33"/>
                </a:solidFill>
                <a:latin typeface="Arial" pitchFamily="34" charset="0"/>
                <a:ea typeface="Arial" pitchFamily="34" charset="-122"/>
                <a:cs typeface="Arial" pitchFamily="34" charset="-120"/>
              </a:rPr>
              <a:t>02</a:t>
            </a:r>
            <a:endParaRPr lang="en-US" sz="14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800" dirty="0">
                <a:solidFill>
                  <a:srgbClr val="64748B"/>
                </a:solidFill>
              </a:rPr>
              <a:t>LCLM5002</a:t>
            </a:r>
            <a:endParaRPr lang="en-US" sz="80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800" dirty="0">
                <a:solidFill>
                  <a:srgbClr val="64748B"/>
                </a:solidFill>
              </a:rPr>
              <a:t>HealthConnect UK</a:t>
            </a:r>
            <a:endParaRPr lang="en-US" sz="800" dirty="0"/>
          </a:p>
        </p:txBody>
      </p:sp>
      <p:sp>
        <p:nvSpPr>
          <p:cNvPr id="8" name="Text 6"/>
          <p:cNvSpPr/>
          <p:nvPr/>
        </p:nvSpPr>
        <p:spPr>
          <a:xfrm>
            <a:off x="411480" y="960120"/>
            <a:ext cx="544068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HealthConnect provides virtual consultations, remote monitoring and digital healthcare services nationwide.</a:t>
            </a:r>
            <a:endParaRPr lang="en-US" sz="1200" dirty="0"/>
          </a:p>
        </p:txBody>
      </p:sp>
      <p:sp>
        <p:nvSpPr>
          <p:cNvPr id="9" name="Shape 7"/>
          <p:cNvSpPr/>
          <p:nvPr/>
        </p:nvSpPr>
        <p:spPr>
          <a:xfrm>
            <a:off x="411480" y="960120"/>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000"/>
          </a:p>
        </p:txBody>
      </p:sp>
      <p:sp>
        <p:nvSpPr>
          <p:cNvPr id="10" name="Text 8"/>
          <p:cNvSpPr/>
          <p:nvPr/>
        </p:nvSpPr>
        <p:spPr>
          <a:xfrm>
            <a:off x="411480" y="1818132"/>
            <a:ext cx="544068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Rapid organisational growth creates increasing demand for scarce healthcare and technology professionals.</a:t>
            </a:r>
            <a:endParaRPr lang="en-US" sz="1200" dirty="0"/>
          </a:p>
        </p:txBody>
      </p:sp>
      <p:sp>
        <p:nvSpPr>
          <p:cNvPr id="11" name="Shape 9"/>
          <p:cNvSpPr/>
          <p:nvPr/>
        </p:nvSpPr>
        <p:spPr>
          <a:xfrm>
            <a:off x="411480" y="1818132"/>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000"/>
          </a:p>
        </p:txBody>
      </p:sp>
      <p:sp>
        <p:nvSpPr>
          <p:cNvPr id="12" name="Text 10"/>
          <p:cNvSpPr/>
          <p:nvPr/>
        </p:nvSpPr>
        <p:spPr>
          <a:xfrm>
            <a:off x="411480" y="2676144"/>
            <a:ext cx="544068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Employee turnover threatens organisational knowledge, service continuity and future workforce capacity.</a:t>
            </a:r>
            <a:endParaRPr lang="en-US" sz="1200" dirty="0"/>
          </a:p>
        </p:txBody>
      </p:sp>
      <p:sp>
        <p:nvSpPr>
          <p:cNvPr id="13" name="Shape 11"/>
          <p:cNvSpPr/>
          <p:nvPr/>
        </p:nvSpPr>
        <p:spPr>
          <a:xfrm>
            <a:off x="411480" y="2676144"/>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000"/>
          </a:p>
        </p:txBody>
      </p:sp>
      <p:sp>
        <p:nvSpPr>
          <p:cNvPr id="14" name="Text 12"/>
          <p:cNvSpPr/>
          <p:nvPr/>
        </p:nvSpPr>
        <p:spPr>
          <a:xfrm>
            <a:off x="411480" y="3534156"/>
            <a:ext cx="544068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Burnout and wellbeing concerns can weaken engagement, productivity and employee effectiveness.</a:t>
            </a:r>
            <a:endParaRPr lang="en-US" sz="1200" dirty="0"/>
          </a:p>
        </p:txBody>
      </p:sp>
      <p:sp>
        <p:nvSpPr>
          <p:cNvPr id="15" name="Shape 13"/>
          <p:cNvSpPr/>
          <p:nvPr/>
        </p:nvSpPr>
        <p:spPr>
          <a:xfrm>
            <a:off x="411480" y="3534156"/>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000"/>
          </a:p>
        </p:txBody>
      </p:sp>
      <p:sp>
        <p:nvSpPr>
          <p:cNvPr id="16" name="Text 14"/>
          <p:cNvSpPr/>
          <p:nvPr/>
        </p:nvSpPr>
        <p:spPr>
          <a:xfrm>
            <a:off x="411480" y="4392168"/>
            <a:ext cx="544068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Digital skills shortages require HR capabilities that continuously respond to change (Zhou et al., 2022).</a:t>
            </a:r>
            <a:endParaRPr lang="en-US" sz="1200" dirty="0"/>
          </a:p>
        </p:txBody>
      </p:sp>
      <p:sp>
        <p:nvSpPr>
          <p:cNvPr id="17" name="Shape 15"/>
          <p:cNvSpPr/>
          <p:nvPr/>
        </p:nvSpPr>
        <p:spPr>
          <a:xfrm>
            <a:off x="411480" y="4392168"/>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000"/>
          </a:p>
        </p:txBody>
      </p:sp>
      <p:sp>
        <p:nvSpPr>
          <p:cNvPr id="18" name="Text 16"/>
          <p:cNvSpPr/>
          <p:nvPr/>
        </p:nvSpPr>
        <p:spPr>
          <a:xfrm>
            <a:off x="411480" y="5250180"/>
            <a:ext cx="544068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Strategic HRM aligns workforce capabilities with organisational priorities and changing requirements.</a:t>
            </a:r>
            <a:endParaRPr lang="en-US" sz="1200" dirty="0"/>
          </a:p>
        </p:txBody>
      </p:sp>
      <p:sp>
        <p:nvSpPr>
          <p:cNvPr id="19" name="Shape 17"/>
          <p:cNvSpPr/>
          <p:nvPr/>
        </p:nvSpPr>
        <p:spPr>
          <a:xfrm>
            <a:off x="411480" y="5250180"/>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000"/>
          </a:p>
        </p:txBody>
      </p:sp>
      <p:sp>
        <p:nvSpPr>
          <p:cNvPr id="20" name="Text 18"/>
          <p:cNvSpPr/>
          <p:nvPr/>
        </p:nvSpPr>
        <p:spPr>
          <a:xfrm>
            <a:off x="6172200" y="996696"/>
            <a:ext cx="5440680" cy="228600"/>
          </a:xfrm>
          <a:prstGeom prst="rect">
            <a:avLst/>
          </a:prstGeom>
          <a:noFill/>
          <a:ln/>
        </p:spPr>
        <p:txBody>
          <a:bodyPr wrap="square" lIns="127" tIns="127" rIns="127" bIns="127" rtlCol="0" anchor="ctr">
            <a:normAutofit/>
          </a:bodyPr>
          <a:lstStyle/>
          <a:p>
            <a:pPr marL="0" indent="0">
              <a:buNone/>
            </a:pPr>
            <a:r>
              <a:rPr lang="en-US" sz="1200" b="1" dirty="0">
                <a:solidFill>
                  <a:srgbClr val="0B1F33"/>
                </a:solidFill>
                <a:latin typeface="Arial" pitchFamily="34" charset="0"/>
                <a:ea typeface="Arial" pitchFamily="34" charset="-122"/>
                <a:cs typeface="Arial" pitchFamily="34" charset="-120"/>
              </a:rPr>
              <a:t>Workforce Challenge → Organisational Impact</a:t>
            </a:r>
            <a:endParaRPr lang="en-US" sz="1200" dirty="0"/>
          </a:p>
        </p:txBody>
      </p:sp>
      <p:sp>
        <p:nvSpPr>
          <p:cNvPr id="21" name="Text 19"/>
          <p:cNvSpPr/>
          <p:nvPr/>
        </p:nvSpPr>
        <p:spPr>
          <a:xfrm>
            <a:off x="6172200" y="1298448"/>
            <a:ext cx="251460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Workforce challenge</a:t>
            </a:r>
            <a:endParaRPr lang="en-US" sz="900" dirty="0"/>
          </a:p>
        </p:txBody>
      </p:sp>
      <p:sp>
        <p:nvSpPr>
          <p:cNvPr id="22" name="Text 20"/>
          <p:cNvSpPr/>
          <p:nvPr/>
        </p:nvSpPr>
        <p:spPr>
          <a:xfrm>
            <a:off x="8686800" y="1298448"/>
            <a:ext cx="292608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Potential organisational impact</a:t>
            </a:r>
            <a:endParaRPr lang="en-US" sz="900" dirty="0"/>
          </a:p>
        </p:txBody>
      </p:sp>
      <p:sp>
        <p:nvSpPr>
          <p:cNvPr id="23" name="Text 21"/>
          <p:cNvSpPr/>
          <p:nvPr/>
        </p:nvSpPr>
        <p:spPr>
          <a:xfrm>
            <a:off x="6172200" y="1682496"/>
            <a:ext cx="2514600" cy="71871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Talent shortages</a:t>
            </a:r>
            <a:endParaRPr lang="en-US" sz="1000" b="1" dirty="0"/>
          </a:p>
        </p:txBody>
      </p:sp>
      <p:sp>
        <p:nvSpPr>
          <p:cNvPr id="24" name="Text 22"/>
          <p:cNvSpPr/>
          <p:nvPr/>
        </p:nvSpPr>
        <p:spPr>
          <a:xfrm>
            <a:off x="8686800" y="1682496"/>
            <a:ext cx="2926080" cy="71871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Vacancies and constrained growth</a:t>
            </a:r>
            <a:endParaRPr lang="en-US" sz="1000" b="1" dirty="0"/>
          </a:p>
        </p:txBody>
      </p:sp>
      <p:sp>
        <p:nvSpPr>
          <p:cNvPr id="25" name="Text 23"/>
          <p:cNvSpPr/>
          <p:nvPr/>
        </p:nvSpPr>
        <p:spPr>
          <a:xfrm>
            <a:off x="6172200" y="2401214"/>
            <a:ext cx="2514600" cy="71871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High turnover</a:t>
            </a:r>
            <a:endParaRPr lang="en-US" sz="1000" b="1" dirty="0"/>
          </a:p>
        </p:txBody>
      </p:sp>
      <p:sp>
        <p:nvSpPr>
          <p:cNvPr id="26" name="Text 24"/>
          <p:cNvSpPr/>
          <p:nvPr/>
        </p:nvSpPr>
        <p:spPr>
          <a:xfrm>
            <a:off x="8686800" y="2401214"/>
            <a:ext cx="2926080" cy="71871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Knowledge and capability losses</a:t>
            </a:r>
            <a:endParaRPr lang="en-US" sz="1000" b="1" dirty="0"/>
          </a:p>
        </p:txBody>
      </p:sp>
      <p:sp>
        <p:nvSpPr>
          <p:cNvPr id="27" name="Text 25"/>
          <p:cNvSpPr/>
          <p:nvPr/>
        </p:nvSpPr>
        <p:spPr>
          <a:xfrm>
            <a:off x="6172200" y="3119933"/>
            <a:ext cx="2514600" cy="71871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Burnout</a:t>
            </a:r>
            <a:endParaRPr lang="en-US" sz="1000" b="1" dirty="0"/>
          </a:p>
        </p:txBody>
      </p:sp>
      <p:sp>
        <p:nvSpPr>
          <p:cNvPr id="28" name="Text 26"/>
          <p:cNvSpPr/>
          <p:nvPr/>
        </p:nvSpPr>
        <p:spPr>
          <a:xfrm>
            <a:off x="8686800" y="3119933"/>
            <a:ext cx="2926080" cy="71871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Lower wellbeing and productivity</a:t>
            </a:r>
            <a:endParaRPr lang="en-US" sz="1000" b="1" dirty="0"/>
          </a:p>
        </p:txBody>
      </p:sp>
      <p:sp>
        <p:nvSpPr>
          <p:cNvPr id="29" name="Text 27"/>
          <p:cNvSpPr/>
          <p:nvPr/>
        </p:nvSpPr>
        <p:spPr>
          <a:xfrm>
            <a:off x="6172200" y="3838651"/>
            <a:ext cx="2514600" cy="71871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Digital skills gaps</a:t>
            </a:r>
            <a:endParaRPr lang="en-US" sz="1000" b="1" dirty="0"/>
          </a:p>
        </p:txBody>
      </p:sp>
      <p:sp>
        <p:nvSpPr>
          <p:cNvPr id="30" name="Text 28"/>
          <p:cNvSpPr/>
          <p:nvPr/>
        </p:nvSpPr>
        <p:spPr>
          <a:xfrm>
            <a:off x="8686800" y="3838651"/>
            <a:ext cx="2926080" cy="71871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Reduced technological capability</a:t>
            </a:r>
            <a:endParaRPr lang="en-US" sz="1000" b="1" dirty="0"/>
          </a:p>
        </p:txBody>
      </p:sp>
      <p:sp>
        <p:nvSpPr>
          <p:cNvPr id="31" name="Text 29"/>
          <p:cNvSpPr/>
          <p:nvPr/>
        </p:nvSpPr>
        <p:spPr>
          <a:xfrm>
            <a:off x="6172200" y="4557370"/>
            <a:ext cx="2514600" cy="71871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Low engagement</a:t>
            </a:r>
            <a:endParaRPr lang="en-US" sz="1000" b="1" dirty="0"/>
          </a:p>
        </p:txBody>
      </p:sp>
      <p:sp>
        <p:nvSpPr>
          <p:cNvPr id="32" name="Text 30"/>
          <p:cNvSpPr/>
          <p:nvPr/>
        </p:nvSpPr>
        <p:spPr>
          <a:xfrm>
            <a:off x="8686800" y="4557370"/>
            <a:ext cx="2926080" cy="71871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Lower commitment and performance</a:t>
            </a:r>
            <a:endParaRPr lang="en-US" sz="10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a:p>
        </p:txBody>
      </p:sp>
      <p:sp>
        <p:nvSpPr>
          <p:cNvPr id="4" name="Text 2"/>
          <p:cNvSpPr/>
          <p:nvPr/>
        </p:nvSpPr>
        <p:spPr>
          <a:xfrm>
            <a:off x="411480" y="146304"/>
            <a:ext cx="9692640" cy="384048"/>
          </a:xfrm>
          <a:prstGeom prst="rect">
            <a:avLst/>
          </a:prstGeom>
          <a:noFill/>
          <a:ln/>
        </p:spPr>
        <p:txBody>
          <a:bodyPr wrap="square" lIns="254" tIns="254" rIns="254" bIns="254" rtlCol="0" anchor="ctr">
            <a:normAutofit/>
          </a:bodyPr>
          <a:lstStyle/>
          <a:p>
            <a:pPr marL="0" indent="0">
              <a:buNone/>
            </a:pPr>
            <a:r>
              <a:rPr lang="en-US" sz="2000" b="1" dirty="0">
                <a:solidFill>
                  <a:srgbClr val="FFFFFF"/>
                </a:solidFill>
                <a:latin typeface="Arial" pitchFamily="34" charset="0"/>
                <a:ea typeface="Arial" pitchFamily="34" charset="-122"/>
                <a:cs typeface="Arial" pitchFamily="34" charset="-120"/>
              </a:rPr>
              <a:t>Strategic Workforce Planning and Skills Gap Analysis</a:t>
            </a:r>
            <a:endParaRPr lang="en-US" sz="20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300" b="1" dirty="0">
                <a:solidFill>
                  <a:srgbClr val="0B1F33"/>
                </a:solidFill>
                <a:latin typeface="Arial" pitchFamily="34" charset="0"/>
                <a:ea typeface="Arial" pitchFamily="34" charset="-122"/>
                <a:cs typeface="Arial" pitchFamily="34" charset="-120"/>
              </a:rPr>
              <a:t>03</a:t>
            </a:r>
            <a:endParaRPr lang="en-US" sz="13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680" dirty="0">
                <a:solidFill>
                  <a:srgbClr val="64748B"/>
                </a:solidFill>
              </a:rPr>
              <a:t>LCLM5002</a:t>
            </a:r>
            <a:endParaRPr lang="en-US" sz="68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680" dirty="0">
                <a:solidFill>
                  <a:srgbClr val="64748B"/>
                </a:solidFill>
              </a:rPr>
              <a:t>HealthConnect UK</a:t>
            </a:r>
            <a:endParaRPr lang="en-US" sz="680" dirty="0"/>
          </a:p>
        </p:txBody>
      </p:sp>
      <p:sp>
        <p:nvSpPr>
          <p:cNvPr id="8" name="Text 6"/>
          <p:cNvSpPr/>
          <p:nvPr/>
        </p:nvSpPr>
        <p:spPr>
          <a:xfrm>
            <a:off x="428245" y="960120"/>
            <a:ext cx="557784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Workforce planning identifies future people requirements supporting HealthConnect's strategic organisational direction.</a:t>
            </a:r>
            <a:endParaRPr lang="en-US" sz="1200" dirty="0"/>
          </a:p>
        </p:txBody>
      </p:sp>
      <p:sp>
        <p:nvSpPr>
          <p:cNvPr id="9" name="Shape 7"/>
          <p:cNvSpPr/>
          <p:nvPr/>
        </p:nvSpPr>
        <p:spPr>
          <a:xfrm>
            <a:off x="411480" y="960120"/>
            <a:ext cx="73152" cy="77724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0" name="Text 8"/>
          <p:cNvSpPr/>
          <p:nvPr/>
        </p:nvSpPr>
        <p:spPr>
          <a:xfrm>
            <a:off x="428245" y="1810512"/>
            <a:ext cx="557784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Current workforce capability should be compared systematically against forecast future requirements.</a:t>
            </a:r>
            <a:endParaRPr lang="en-US" sz="1200" dirty="0"/>
          </a:p>
        </p:txBody>
      </p:sp>
      <p:sp>
        <p:nvSpPr>
          <p:cNvPr id="11" name="Shape 9"/>
          <p:cNvSpPr/>
          <p:nvPr/>
        </p:nvSpPr>
        <p:spPr>
          <a:xfrm>
            <a:off x="411480" y="1810512"/>
            <a:ext cx="73152" cy="77724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2" name="Text 10"/>
          <p:cNvSpPr/>
          <p:nvPr/>
        </p:nvSpPr>
        <p:spPr>
          <a:xfrm>
            <a:off x="428245" y="2660904"/>
            <a:ext cx="557784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Skills mapping can identify shortages across clinical, technological and leadership capabilities.</a:t>
            </a:r>
            <a:endParaRPr lang="en-US" sz="1200" dirty="0"/>
          </a:p>
        </p:txBody>
      </p:sp>
      <p:sp>
        <p:nvSpPr>
          <p:cNvPr id="13" name="Shape 11"/>
          <p:cNvSpPr/>
          <p:nvPr/>
        </p:nvSpPr>
        <p:spPr>
          <a:xfrm>
            <a:off x="411480" y="2660904"/>
            <a:ext cx="73152" cy="77724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4" name="Text 12"/>
          <p:cNvSpPr/>
          <p:nvPr/>
        </p:nvSpPr>
        <p:spPr>
          <a:xfrm>
            <a:off x="428245" y="3511296"/>
            <a:ext cx="557784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Scenario planning prepares HealthConnect for changing patient demand and technological developments.</a:t>
            </a:r>
            <a:endParaRPr lang="en-US" sz="1200" dirty="0"/>
          </a:p>
        </p:txBody>
      </p:sp>
      <p:sp>
        <p:nvSpPr>
          <p:cNvPr id="15" name="Shape 13"/>
          <p:cNvSpPr/>
          <p:nvPr/>
        </p:nvSpPr>
        <p:spPr>
          <a:xfrm>
            <a:off x="411480" y="3511296"/>
            <a:ext cx="73152" cy="77724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6" name="Text 14"/>
          <p:cNvSpPr/>
          <p:nvPr/>
        </p:nvSpPr>
        <p:spPr>
          <a:xfrm>
            <a:off x="428245" y="4361688"/>
            <a:ext cx="557784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Effective workforce planning connects business strategy with people requirements (CIPD, 2025).</a:t>
            </a:r>
            <a:endParaRPr lang="en-US" sz="1200" dirty="0"/>
          </a:p>
        </p:txBody>
      </p:sp>
      <p:sp>
        <p:nvSpPr>
          <p:cNvPr id="17" name="Shape 15"/>
          <p:cNvSpPr/>
          <p:nvPr/>
        </p:nvSpPr>
        <p:spPr>
          <a:xfrm>
            <a:off x="411480" y="4361688"/>
            <a:ext cx="73152" cy="77724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8" name="Text 16"/>
          <p:cNvSpPr/>
          <p:nvPr/>
        </p:nvSpPr>
        <p:spPr>
          <a:xfrm>
            <a:off x="428245" y="5212080"/>
            <a:ext cx="557784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Quarterly workforce reviews should monitor vacancies, capabilities, turnover and emerging skills requirements.</a:t>
            </a:r>
            <a:endParaRPr lang="en-US" sz="1200" dirty="0"/>
          </a:p>
        </p:txBody>
      </p:sp>
      <p:sp>
        <p:nvSpPr>
          <p:cNvPr id="19" name="Shape 17"/>
          <p:cNvSpPr/>
          <p:nvPr/>
        </p:nvSpPr>
        <p:spPr>
          <a:xfrm>
            <a:off x="411480" y="5212080"/>
            <a:ext cx="73152" cy="77724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20" name="Text 18"/>
          <p:cNvSpPr/>
          <p:nvPr/>
        </p:nvSpPr>
        <p:spPr>
          <a:xfrm>
            <a:off x="6263640" y="2194560"/>
            <a:ext cx="5349240" cy="228600"/>
          </a:xfrm>
          <a:prstGeom prst="rect">
            <a:avLst/>
          </a:prstGeom>
          <a:noFill/>
          <a:ln/>
        </p:spPr>
        <p:txBody>
          <a:bodyPr wrap="square" lIns="127" tIns="127" rIns="127" bIns="127" rtlCol="0" anchor="ctr">
            <a:normAutofit/>
          </a:bodyPr>
          <a:lstStyle/>
          <a:p>
            <a:pPr marL="0" indent="0">
              <a:buNone/>
            </a:pPr>
            <a:r>
              <a:rPr lang="en-US" sz="1200" b="1" dirty="0">
                <a:solidFill>
                  <a:srgbClr val="0B1F33"/>
                </a:solidFill>
                <a:latin typeface="Arial" pitchFamily="34" charset="0"/>
                <a:ea typeface="Arial" pitchFamily="34" charset="-122"/>
                <a:cs typeface="Arial" pitchFamily="34" charset="-120"/>
              </a:rPr>
              <a:t>Proposed Workforce Planning Process</a:t>
            </a:r>
            <a:endParaRPr lang="en-US" sz="1200" dirty="0"/>
          </a:p>
        </p:txBody>
      </p:sp>
      <p:sp>
        <p:nvSpPr>
          <p:cNvPr id="21" name="Text 19"/>
          <p:cNvSpPr/>
          <p:nvPr/>
        </p:nvSpPr>
        <p:spPr>
          <a:xfrm>
            <a:off x="6263640" y="2487168"/>
            <a:ext cx="830580" cy="502920"/>
          </a:xfrm>
          <a:prstGeom prst="rect">
            <a:avLst/>
          </a:prstGeom>
          <a:solidFill>
            <a:srgbClr val="102A43"/>
          </a:solidFill>
          <a:ln>
            <a:solidFill>
              <a:srgbClr val="102A43"/>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Business</a:t>
            </a:r>
            <a:endParaRPr lang="en-US" sz="900" dirty="0"/>
          </a:p>
          <a:p>
            <a:pPr marL="0" indent="0" algn="ctr">
              <a:buNone/>
            </a:pPr>
            <a:r>
              <a:rPr lang="en-US" sz="900" b="1" dirty="0">
                <a:solidFill>
                  <a:srgbClr val="FFFFFF"/>
                </a:solidFill>
                <a:latin typeface="Arial" pitchFamily="34" charset="0"/>
                <a:ea typeface="Arial" pitchFamily="34" charset="-122"/>
                <a:cs typeface="Arial" pitchFamily="34" charset="-120"/>
              </a:rPr>
              <a:t>Strategy</a:t>
            </a:r>
            <a:endParaRPr lang="en-US" sz="900" dirty="0"/>
          </a:p>
        </p:txBody>
      </p:sp>
      <p:sp>
        <p:nvSpPr>
          <p:cNvPr id="22" name="Text 20"/>
          <p:cNvSpPr/>
          <p:nvPr/>
        </p:nvSpPr>
        <p:spPr>
          <a:xfrm>
            <a:off x="7167372" y="2487168"/>
            <a:ext cx="830580" cy="502920"/>
          </a:xfrm>
          <a:prstGeom prst="rect">
            <a:avLst/>
          </a:prstGeom>
          <a:solidFill>
            <a:srgbClr val="00A6A6"/>
          </a:solidFill>
          <a:ln>
            <a:solidFill>
              <a:srgbClr val="00A6A6"/>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Demand</a:t>
            </a:r>
            <a:endParaRPr lang="en-US" sz="900" dirty="0"/>
          </a:p>
          <a:p>
            <a:pPr marL="0" indent="0" algn="ctr">
              <a:buNone/>
            </a:pPr>
            <a:r>
              <a:rPr lang="en-US" sz="900" b="1" dirty="0">
                <a:solidFill>
                  <a:srgbClr val="FFFFFF"/>
                </a:solidFill>
                <a:latin typeface="Arial" pitchFamily="34" charset="0"/>
                <a:ea typeface="Arial" pitchFamily="34" charset="-122"/>
                <a:cs typeface="Arial" pitchFamily="34" charset="-120"/>
              </a:rPr>
              <a:t>Forecasting</a:t>
            </a:r>
            <a:endParaRPr lang="en-US" sz="900" dirty="0"/>
          </a:p>
        </p:txBody>
      </p:sp>
      <p:sp>
        <p:nvSpPr>
          <p:cNvPr id="23" name="Text 21"/>
          <p:cNvSpPr/>
          <p:nvPr/>
        </p:nvSpPr>
        <p:spPr>
          <a:xfrm>
            <a:off x="8071104" y="2487168"/>
            <a:ext cx="830580" cy="502920"/>
          </a:xfrm>
          <a:prstGeom prst="rect">
            <a:avLst/>
          </a:prstGeom>
          <a:solidFill>
            <a:srgbClr val="102A43"/>
          </a:solidFill>
          <a:ln>
            <a:solidFill>
              <a:srgbClr val="102A43"/>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Workforce</a:t>
            </a:r>
            <a:endParaRPr lang="en-US" sz="900" dirty="0"/>
          </a:p>
          <a:p>
            <a:pPr marL="0" indent="0" algn="ctr">
              <a:buNone/>
            </a:pPr>
            <a:r>
              <a:rPr lang="en-US" sz="900" b="1" dirty="0">
                <a:solidFill>
                  <a:srgbClr val="FFFFFF"/>
                </a:solidFill>
                <a:latin typeface="Arial" pitchFamily="34" charset="0"/>
                <a:ea typeface="Arial" pitchFamily="34" charset="-122"/>
                <a:cs typeface="Arial" pitchFamily="34" charset="-120"/>
              </a:rPr>
              <a:t>Analysis</a:t>
            </a:r>
            <a:endParaRPr lang="en-US" sz="900" dirty="0"/>
          </a:p>
        </p:txBody>
      </p:sp>
      <p:sp>
        <p:nvSpPr>
          <p:cNvPr id="24" name="Text 22"/>
          <p:cNvSpPr/>
          <p:nvPr/>
        </p:nvSpPr>
        <p:spPr>
          <a:xfrm>
            <a:off x="8974836" y="2487168"/>
            <a:ext cx="830580" cy="502920"/>
          </a:xfrm>
          <a:prstGeom prst="rect">
            <a:avLst/>
          </a:prstGeom>
          <a:solidFill>
            <a:srgbClr val="00A6A6"/>
          </a:solidFill>
          <a:ln>
            <a:solidFill>
              <a:srgbClr val="00A6A6"/>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Skills</a:t>
            </a:r>
            <a:endParaRPr lang="en-US" sz="900" dirty="0"/>
          </a:p>
          <a:p>
            <a:pPr marL="0" indent="0" algn="ctr">
              <a:buNone/>
            </a:pPr>
            <a:r>
              <a:rPr lang="en-US" sz="900" b="1" dirty="0">
                <a:solidFill>
                  <a:srgbClr val="FFFFFF"/>
                </a:solidFill>
                <a:latin typeface="Arial" pitchFamily="34" charset="0"/>
                <a:ea typeface="Arial" pitchFamily="34" charset="-122"/>
                <a:cs typeface="Arial" pitchFamily="34" charset="-120"/>
              </a:rPr>
              <a:t>Gaps</a:t>
            </a:r>
            <a:endParaRPr lang="en-US" sz="900" dirty="0"/>
          </a:p>
        </p:txBody>
      </p:sp>
      <p:sp>
        <p:nvSpPr>
          <p:cNvPr id="25" name="Text 23"/>
          <p:cNvSpPr/>
          <p:nvPr/>
        </p:nvSpPr>
        <p:spPr>
          <a:xfrm>
            <a:off x="9878568" y="2487168"/>
            <a:ext cx="830580" cy="502920"/>
          </a:xfrm>
          <a:prstGeom prst="rect">
            <a:avLst/>
          </a:prstGeom>
          <a:solidFill>
            <a:srgbClr val="102A43"/>
          </a:solidFill>
          <a:ln>
            <a:solidFill>
              <a:srgbClr val="102A43"/>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HR</a:t>
            </a:r>
            <a:endParaRPr lang="en-US" sz="900" dirty="0"/>
          </a:p>
          <a:p>
            <a:pPr marL="0" indent="0" algn="ctr">
              <a:buNone/>
            </a:pPr>
            <a:r>
              <a:rPr lang="en-US" sz="900" b="1" dirty="0">
                <a:solidFill>
                  <a:srgbClr val="FFFFFF"/>
                </a:solidFill>
                <a:latin typeface="Arial" pitchFamily="34" charset="0"/>
                <a:ea typeface="Arial" pitchFamily="34" charset="-122"/>
                <a:cs typeface="Arial" pitchFamily="34" charset="-120"/>
              </a:rPr>
              <a:t>Actions</a:t>
            </a:r>
            <a:endParaRPr lang="en-US" sz="900" dirty="0"/>
          </a:p>
        </p:txBody>
      </p:sp>
      <p:sp>
        <p:nvSpPr>
          <p:cNvPr id="26" name="Text 24"/>
          <p:cNvSpPr/>
          <p:nvPr/>
        </p:nvSpPr>
        <p:spPr>
          <a:xfrm>
            <a:off x="10782300" y="2487168"/>
            <a:ext cx="830580" cy="502920"/>
          </a:xfrm>
          <a:prstGeom prst="rect">
            <a:avLst/>
          </a:prstGeom>
          <a:solidFill>
            <a:srgbClr val="00A6A6"/>
          </a:solidFill>
          <a:ln>
            <a:solidFill>
              <a:srgbClr val="00A6A6"/>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Review</a:t>
            </a:r>
            <a:endParaRPr lang="en-US" sz="900" dirty="0"/>
          </a:p>
        </p:txBody>
      </p:sp>
      <p:sp>
        <p:nvSpPr>
          <p:cNvPr id="27" name="Text 25"/>
          <p:cNvSpPr/>
          <p:nvPr/>
        </p:nvSpPr>
        <p:spPr>
          <a:xfrm>
            <a:off x="6263640" y="3493008"/>
            <a:ext cx="5349240" cy="822960"/>
          </a:xfrm>
          <a:prstGeom prst="rect">
            <a:avLst/>
          </a:prstGeom>
          <a:solidFill>
            <a:srgbClr val="102A43"/>
          </a:solidFill>
          <a:ln>
            <a:solidFill>
              <a:srgbClr val="102A43">
                <a:alpha val="0"/>
              </a:srgbClr>
            </a:solidFill>
          </a:ln>
        </p:spPr>
        <p:txBody>
          <a:bodyPr wrap="square" lIns="1016" tIns="1016" rIns="1016" bIns="1016"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Business Strategy → Demand Forecasting → Workforce Analysis → Skills Gaps → HR Actions → Review</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sz="2400"/>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sz="2400"/>
          </a:p>
        </p:txBody>
      </p:sp>
      <p:sp>
        <p:nvSpPr>
          <p:cNvPr id="4" name="Text 2"/>
          <p:cNvSpPr/>
          <p:nvPr/>
        </p:nvSpPr>
        <p:spPr>
          <a:xfrm>
            <a:off x="411480" y="146304"/>
            <a:ext cx="9692640" cy="384048"/>
          </a:xfrm>
          <a:prstGeom prst="rect">
            <a:avLst/>
          </a:prstGeom>
          <a:noFill/>
          <a:ln/>
        </p:spPr>
        <p:txBody>
          <a:bodyPr wrap="square" lIns="254" tIns="254" rIns="254" bIns="254" rtlCol="0" anchor="ctr">
            <a:noAutofit/>
          </a:bodyPr>
          <a:lstStyle/>
          <a:p>
            <a:pPr marL="0" indent="0">
              <a:buNone/>
            </a:pPr>
            <a:r>
              <a:rPr lang="en-US" sz="2400" b="1" dirty="0">
                <a:solidFill>
                  <a:srgbClr val="FFFFFF"/>
                </a:solidFill>
                <a:latin typeface="Arial" pitchFamily="34" charset="0"/>
                <a:ea typeface="Arial" pitchFamily="34" charset="-122"/>
                <a:cs typeface="Arial" pitchFamily="34" charset="-120"/>
              </a:rPr>
              <a:t>Recruitment Strategy: Reaching Scarce Healthcare and Technology Talent</a:t>
            </a:r>
            <a:endParaRPr lang="en-US" sz="24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600" b="1" dirty="0">
                <a:solidFill>
                  <a:srgbClr val="0B1F33"/>
                </a:solidFill>
                <a:latin typeface="Arial" pitchFamily="34" charset="0"/>
                <a:ea typeface="Arial" pitchFamily="34" charset="-122"/>
                <a:cs typeface="Arial" pitchFamily="34" charset="-120"/>
              </a:rPr>
              <a:t>04</a:t>
            </a:r>
            <a:endParaRPr lang="en-US" sz="16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900" dirty="0">
                <a:solidFill>
                  <a:srgbClr val="64748B"/>
                </a:solidFill>
              </a:rPr>
              <a:t>LCLM5002</a:t>
            </a:r>
            <a:endParaRPr lang="en-US" sz="90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900" dirty="0">
                <a:solidFill>
                  <a:srgbClr val="64748B"/>
                </a:solidFill>
              </a:rPr>
              <a:t>HealthConnect UK</a:t>
            </a:r>
            <a:endParaRPr lang="en-US" sz="900" dirty="0"/>
          </a:p>
        </p:txBody>
      </p:sp>
      <p:sp>
        <p:nvSpPr>
          <p:cNvPr id="8" name="Text 6"/>
          <p:cNvSpPr/>
          <p:nvPr/>
        </p:nvSpPr>
        <p:spPr>
          <a:xfrm>
            <a:off x="411480" y="932688"/>
            <a:ext cx="507492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Internal recruitment supports career progression while retaining valuable organisational knowledge and capabilities.</a:t>
            </a:r>
            <a:endParaRPr lang="en-US" sz="1400" dirty="0"/>
          </a:p>
        </p:txBody>
      </p:sp>
      <p:sp>
        <p:nvSpPr>
          <p:cNvPr id="9" name="Shape 7"/>
          <p:cNvSpPr/>
          <p:nvPr/>
        </p:nvSpPr>
        <p:spPr>
          <a:xfrm>
            <a:off x="411480" y="932688"/>
            <a:ext cx="73152" cy="789432"/>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400"/>
          </a:p>
        </p:txBody>
      </p:sp>
      <p:sp>
        <p:nvSpPr>
          <p:cNvPr id="10" name="Text 8"/>
          <p:cNvSpPr/>
          <p:nvPr/>
        </p:nvSpPr>
        <p:spPr>
          <a:xfrm>
            <a:off x="411480" y="1795272"/>
            <a:ext cx="507492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External recruitment expands access to specialist healthcare and technology professionals unavailable internally.</a:t>
            </a:r>
            <a:endParaRPr lang="en-US" sz="1400" dirty="0"/>
          </a:p>
        </p:txBody>
      </p:sp>
      <p:sp>
        <p:nvSpPr>
          <p:cNvPr id="11" name="Shape 9"/>
          <p:cNvSpPr/>
          <p:nvPr/>
        </p:nvSpPr>
        <p:spPr>
          <a:xfrm>
            <a:off x="411480" y="1795272"/>
            <a:ext cx="73152" cy="789432"/>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400"/>
          </a:p>
        </p:txBody>
      </p:sp>
      <p:sp>
        <p:nvSpPr>
          <p:cNvPr id="12" name="Text 10"/>
          <p:cNvSpPr/>
          <p:nvPr/>
        </p:nvSpPr>
        <p:spPr>
          <a:xfrm>
            <a:off x="411480" y="2657856"/>
            <a:ext cx="507492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Online recruitment provides wider candidate reach while improving recruitment speed and accessibility.</a:t>
            </a:r>
            <a:endParaRPr lang="en-US" sz="1400" dirty="0"/>
          </a:p>
        </p:txBody>
      </p:sp>
      <p:sp>
        <p:nvSpPr>
          <p:cNvPr id="13" name="Shape 11"/>
          <p:cNvSpPr/>
          <p:nvPr/>
        </p:nvSpPr>
        <p:spPr>
          <a:xfrm>
            <a:off x="411480" y="2657856"/>
            <a:ext cx="73152" cy="789432"/>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400"/>
          </a:p>
        </p:txBody>
      </p:sp>
      <p:sp>
        <p:nvSpPr>
          <p:cNvPr id="14" name="Text 12"/>
          <p:cNvSpPr/>
          <p:nvPr/>
        </p:nvSpPr>
        <p:spPr>
          <a:xfrm>
            <a:off x="411480" y="3520440"/>
            <a:ext cx="507492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Professional social media can target passive candidates possessing scarce digital healthcare capabilities.</a:t>
            </a:r>
            <a:endParaRPr lang="en-US" sz="1400" dirty="0"/>
          </a:p>
        </p:txBody>
      </p:sp>
      <p:sp>
        <p:nvSpPr>
          <p:cNvPr id="15" name="Shape 13"/>
          <p:cNvSpPr/>
          <p:nvPr/>
        </p:nvSpPr>
        <p:spPr>
          <a:xfrm>
            <a:off x="411480" y="3520440"/>
            <a:ext cx="73152" cy="789432"/>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400"/>
          </a:p>
        </p:txBody>
      </p:sp>
      <p:sp>
        <p:nvSpPr>
          <p:cNvPr id="16" name="Text 14"/>
          <p:cNvSpPr/>
          <p:nvPr/>
        </p:nvSpPr>
        <p:spPr>
          <a:xfrm>
            <a:off x="411480" y="4383024"/>
            <a:ext cx="507492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Effective recruitment requires clear role requirements and appropriate attraction methods (CIPD, 2026a).</a:t>
            </a:r>
            <a:endParaRPr lang="en-US" sz="1400" dirty="0"/>
          </a:p>
        </p:txBody>
      </p:sp>
      <p:sp>
        <p:nvSpPr>
          <p:cNvPr id="17" name="Shape 15"/>
          <p:cNvSpPr/>
          <p:nvPr/>
        </p:nvSpPr>
        <p:spPr>
          <a:xfrm>
            <a:off x="411480" y="4383024"/>
            <a:ext cx="73152" cy="789432"/>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400"/>
          </a:p>
        </p:txBody>
      </p:sp>
      <p:sp>
        <p:nvSpPr>
          <p:cNvPr id="18" name="Text 16"/>
          <p:cNvSpPr/>
          <p:nvPr/>
        </p:nvSpPr>
        <p:spPr>
          <a:xfrm>
            <a:off x="411480" y="5245608"/>
            <a:ext cx="507492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HealthConnect should combine recruitment channels rather than depending upon one sourcing method.</a:t>
            </a:r>
            <a:endParaRPr lang="en-US" sz="1400" dirty="0"/>
          </a:p>
        </p:txBody>
      </p:sp>
      <p:sp>
        <p:nvSpPr>
          <p:cNvPr id="19" name="Shape 17"/>
          <p:cNvSpPr/>
          <p:nvPr/>
        </p:nvSpPr>
        <p:spPr>
          <a:xfrm>
            <a:off x="411480" y="5245608"/>
            <a:ext cx="73152" cy="789432"/>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sz="2400"/>
          </a:p>
        </p:txBody>
      </p:sp>
      <p:sp>
        <p:nvSpPr>
          <p:cNvPr id="20" name="Text 18"/>
          <p:cNvSpPr/>
          <p:nvPr/>
        </p:nvSpPr>
        <p:spPr>
          <a:xfrm>
            <a:off x="5760720" y="941832"/>
            <a:ext cx="5989320" cy="228600"/>
          </a:xfrm>
          <a:prstGeom prst="rect">
            <a:avLst/>
          </a:prstGeom>
          <a:noFill/>
          <a:ln/>
        </p:spPr>
        <p:txBody>
          <a:bodyPr wrap="square" lIns="127" tIns="127" rIns="127" bIns="127" rtlCol="0" anchor="ctr">
            <a:normAutofit/>
          </a:bodyPr>
          <a:lstStyle/>
          <a:p>
            <a:pPr marL="0" indent="0">
              <a:buNone/>
            </a:pPr>
            <a:r>
              <a:rPr lang="en-US" sz="1400" b="1" dirty="0">
                <a:solidFill>
                  <a:srgbClr val="0B1F33"/>
                </a:solidFill>
                <a:latin typeface="Arial" pitchFamily="34" charset="0"/>
                <a:ea typeface="Arial" pitchFamily="34" charset="-122"/>
                <a:cs typeface="Arial" pitchFamily="34" charset="-120"/>
              </a:rPr>
              <a:t>Recruitment Methods Evaluation</a:t>
            </a:r>
            <a:endParaRPr lang="en-US" sz="1400" dirty="0"/>
          </a:p>
        </p:txBody>
      </p:sp>
      <p:sp>
        <p:nvSpPr>
          <p:cNvPr id="21" name="Text 19"/>
          <p:cNvSpPr/>
          <p:nvPr/>
        </p:nvSpPr>
        <p:spPr>
          <a:xfrm>
            <a:off x="5760720" y="1243584"/>
            <a:ext cx="109728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Method</a:t>
            </a:r>
            <a:endParaRPr lang="en-US" sz="1000" dirty="0"/>
          </a:p>
        </p:txBody>
      </p:sp>
      <p:sp>
        <p:nvSpPr>
          <p:cNvPr id="22" name="Text 20"/>
          <p:cNvSpPr/>
          <p:nvPr/>
        </p:nvSpPr>
        <p:spPr>
          <a:xfrm>
            <a:off x="6858000" y="1243584"/>
            <a:ext cx="150876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Main advantage</a:t>
            </a:r>
            <a:endParaRPr lang="en-US" sz="1000" dirty="0"/>
          </a:p>
        </p:txBody>
      </p:sp>
      <p:sp>
        <p:nvSpPr>
          <p:cNvPr id="23" name="Text 21"/>
          <p:cNvSpPr/>
          <p:nvPr/>
        </p:nvSpPr>
        <p:spPr>
          <a:xfrm>
            <a:off x="8366760" y="1243584"/>
            <a:ext cx="160020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Key limitation</a:t>
            </a:r>
            <a:endParaRPr lang="en-US" sz="1000" dirty="0"/>
          </a:p>
        </p:txBody>
      </p:sp>
      <p:sp>
        <p:nvSpPr>
          <p:cNvPr id="24" name="Text 22"/>
          <p:cNvSpPr/>
          <p:nvPr/>
        </p:nvSpPr>
        <p:spPr>
          <a:xfrm>
            <a:off x="9966960" y="1243584"/>
            <a:ext cx="178308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HealthConnect application</a:t>
            </a:r>
            <a:endParaRPr lang="en-US" sz="1000" dirty="0"/>
          </a:p>
        </p:txBody>
      </p:sp>
      <p:sp>
        <p:nvSpPr>
          <p:cNvPr id="25" name="Text 23"/>
          <p:cNvSpPr/>
          <p:nvPr/>
        </p:nvSpPr>
        <p:spPr>
          <a:xfrm>
            <a:off x="5760720" y="1627632"/>
            <a:ext cx="1097280" cy="960120"/>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Internal</a:t>
            </a:r>
            <a:endParaRPr lang="en-US" sz="1000" b="1" dirty="0"/>
          </a:p>
        </p:txBody>
      </p:sp>
      <p:sp>
        <p:nvSpPr>
          <p:cNvPr id="26" name="Text 24"/>
          <p:cNvSpPr/>
          <p:nvPr/>
        </p:nvSpPr>
        <p:spPr>
          <a:xfrm>
            <a:off x="6858000" y="1627632"/>
            <a:ext cx="1508760" cy="960120"/>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Retains knowledge</a:t>
            </a:r>
            <a:endParaRPr lang="en-US" sz="1000" b="1" dirty="0"/>
          </a:p>
        </p:txBody>
      </p:sp>
      <p:sp>
        <p:nvSpPr>
          <p:cNvPr id="27" name="Text 25"/>
          <p:cNvSpPr/>
          <p:nvPr/>
        </p:nvSpPr>
        <p:spPr>
          <a:xfrm>
            <a:off x="8366760" y="1627632"/>
            <a:ext cx="1600200" cy="960120"/>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Smaller talent pool</a:t>
            </a:r>
            <a:endParaRPr lang="en-US" sz="1000" b="1" dirty="0"/>
          </a:p>
        </p:txBody>
      </p:sp>
      <p:sp>
        <p:nvSpPr>
          <p:cNvPr id="28" name="Text 26"/>
          <p:cNvSpPr/>
          <p:nvPr/>
        </p:nvSpPr>
        <p:spPr>
          <a:xfrm>
            <a:off x="9966960" y="1627632"/>
            <a:ext cx="1783080" cy="960120"/>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Leadership and progression roles</a:t>
            </a:r>
            <a:endParaRPr lang="en-US" sz="1000" b="1" dirty="0"/>
          </a:p>
        </p:txBody>
      </p:sp>
      <p:sp>
        <p:nvSpPr>
          <p:cNvPr id="29" name="Text 27"/>
          <p:cNvSpPr/>
          <p:nvPr/>
        </p:nvSpPr>
        <p:spPr>
          <a:xfrm>
            <a:off x="5760720" y="2587752"/>
            <a:ext cx="1097280" cy="960120"/>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External</a:t>
            </a:r>
            <a:endParaRPr lang="en-US" sz="1000" b="1" dirty="0"/>
          </a:p>
        </p:txBody>
      </p:sp>
      <p:sp>
        <p:nvSpPr>
          <p:cNvPr id="30" name="Text 28"/>
          <p:cNvSpPr/>
          <p:nvPr/>
        </p:nvSpPr>
        <p:spPr>
          <a:xfrm>
            <a:off x="6858000" y="2587752"/>
            <a:ext cx="1508760" cy="960120"/>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New capabilities</a:t>
            </a:r>
            <a:endParaRPr lang="en-US" sz="1000" b="1" dirty="0"/>
          </a:p>
        </p:txBody>
      </p:sp>
      <p:sp>
        <p:nvSpPr>
          <p:cNvPr id="31" name="Text 29"/>
          <p:cNvSpPr/>
          <p:nvPr/>
        </p:nvSpPr>
        <p:spPr>
          <a:xfrm>
            <a:off x="8366760" y="2587752"/>
            <a:ext cx="1600200" cy="960120"/>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Higher recruitment costs</a:t>
            </a:r>
            <a:endParaRPr lang="en-US" sz="1000" b="1" dirty="0"/>
          </a:p>
        </p:txBody>
      </p:sp>
      <p:sp>
        <p:nvSpPr>
          <p:cNvPr id="32" name="Text 30"/>
          <p:cNvSpPr/>
          <p:nvPr/>
        </p:nvSpPr>
        <p:spPr>
          <a:xfrm>
            <a:off x="9966960" y="2587752"/>
            <a:ext cx="1783080" cy="960120"/>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Scarce specialist positions</a:t>
            </a:r>
            <a:endParaRPr lang="en-US" sz="1000" b="1" dirty="0"/>
          </a:p>
        </p:txBody>
      </p:sp>
      <p:sp>
        <p:nvSpPr>
          <p:cNvPr id="33" name="Text 31"/>
          <p:cNvSpPr/>
          <p:nvPr/>
        </p:nvSpPr>
        <p:spPr>
          <a:xfrm>
            <a:off x="5760720" y="3547872"/>
            <a:ext cx="1097280" cy="960120"/>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Online</a:t>
            </a:r>
            <a:endParaRPr lang="en-US" sz="1000" b="1" dirty="0"/>
          </a:p>
        </p:txBody>
      </p:sp>
      <p:sp>
        <p:nvSpPr>
          <p:cNvPr id="34" name="Text 32"/>
          <p:cNvSpPr/>
          <p:nvPr/>
        </p:nvSpPr>
        <p:spPr>
          <a:xfrm>
            <a:off x="6858000" y="3547872"/>
            <a:ext cx="1508760" cy="960120"/>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Broad candidate reach</a:t>
            </a:r>
            <a:endParaRPr lang="en-US" sz="1000" b="1" dirty="0"/>
          </a:p>
        </p:txBody>
      </p:sp>
      <p:sp>
        <p:nvSpPr>
          <p:cNvPr id="35" name="Text 33"/>
          <p:cNvSpPr/>
          <p:nvPr/>
        </p:nvSpPr>
        <p:spPr>
          <a:xfrm>
            <a:off x="8366760" y="3547872"/>
            <a:ext cx="1600200" cy="960120"/>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High application volumes</a:t>
            </a:r>
            <a:endParaRPr lang="en-US" sz="1000" b="1" dirty="0"/>
          </a:p>
        </p:txBody>
      </p:sp>
      <p:sp>
        <p:nvSpPr>
          <p:cNvPr id="36" name="Text 34"/>
          <p:cNvSpPr/>
          <p:nvPr/>
        </p:nvSpPr>
        <p:spPr>
          <a:xfrm>
            <a:off x="9966960" y="3547872"/>
            <a:ext cx="1783080" cy="960120"/>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General professional vacancies</a:t>
            </a:r>
            <a:endParaRPr lang="en-US" sz="1000" b="1" dirty="0"/>
          </a:p>
        </p:txBody>
      </p:sp>
      <p:sp>
        <p:nvSpPr>
          <p:cNvPr id="37" name="Text 35"/>
          <p:cNvSpPr/>
          <p:nvPr/>
        </p:nvSpPr>
        <p:spPr>
          <a:xfrm>
            <a:off x="5760720" y="4507992"/>
            <a:ext cx="1097280" cy="960120"/>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Social media</a:t>
            </a:r>
            <a:endParaRPr lang="en-US" sz="1000" b="1" dirty="0"/>
          </a:p>
        </p:txBody>
      </p:sp>
      <p:sp>
        <p:nvSpPr>
          <p:cNvPr id="38" name="Text 36"/>
          <p:cNvSpPr/>
          <p:nvPr/>
        </p:nvSpPr>
        <p:spPr>
          <a:xfrm>
            <a:off x="6858000" y="4507992"/>
            <a:ext cx="1508760" cy="960120"/>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Targeted talent access</a:t>
            </a:r>
            <a:endParaRPr lang="en-US" sz="1000" b="1" dirty="0"/>
          </a:p>
        </p:txBody>
      </p:sp>
      <p:sp>
        <p:nvSpPr>
          <p:cNvPr id="39" name="Text 37"/>
          <p:cNvSpPr/>
          <p:nvPr/>
        </p:nvSpPr>
        <p:spPr>
          <a:xfrm>
            <a:off x="8366760" y="4507992"/>
            <a:ext cx="1600200" cy="960120"/>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Requires employer visibility</a:t>
            </a:r>
            <a:endParaRPr lang="en-US" sz="1000" b="1" dirty="0"/>
          </a:p>
        </p:txBody>
      </p:sp>
      <p:sp>
        <p:nvSpPr>
          <p:cNvPr id="40" name="Text 38"/>
          <p:cNvSpPr/>
          <p:nvPr/>
        </p:nvSpPr>
        <p:spPr>
          <a:xfrm>
            <a:off x="9966960" y="4507992"/>
            <a:ext cx="1783080" cy="960120"/>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b="1" dirty="0">
                <a:solidFill>
                  <a:srgbClr val="1F2937"/>
                </a:solidFill>
                <a:latin typeface="Arial" pitchFamily="34" charset="0"/>
                <a:ea typeface="Arial" pitchFamily="34" charset="-122"/>
                <a:cs typeface="Arial" pitchFamily="34" charset="-120"/>
              </a:rPr>
              <a:t>Technology specialists</a:t>
            </a:r>
            <a:endParaRPr lang="en-US" sz="10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a:p>
        </p:txBody>
      </p:sp>
      <p:sp>
        <p:nvSpPr>
          <p:cNvPr id="4" name="Text 2"/>
          <p:cNvSpPr/>
          <p:nvPr/>
        </p:nvSpPr>
        <p:spPr>
          <a:xfrm>
            <a:off x="411480" y="146304"/>
            <a:ext cx="9692640" cy="384048"/>
          </a:xfrm>
          <a:prstGeom prst="rect">
            <a:avLst/>
          </a:prstGeom>
          <a:noFill/>
          <a:ln/>
        </p:spPr>
        <p:txBody>
          <a:bodyPr wrap="square" lIns="254" tIns="254" rIns="254" bIns="254" rtlCol="0" anchor="ctr">
            <a:noAutofit/>
          </a:bodyPr>
          <a:lstStyle/>
          <a:p>
            <a:pPr marL="0" indent="0">
              <a:buNone/>
            </a:pPr>
            <a:r>
              <a:rPr lang="en-US" sz="2800" b="1" dirty="0">
                <a:solidFill>
                  <a:srgbClr val="FFFFFF"/>
                </a:solidFill>
                <a:latin typeface="Arial" pitchFamily="34" charset="0"/>
                <a:ea typeface="Arial" pitchFamily="34" charset="-122"/>
                <a:cs typeface="Arial" pitchFamily="34" charset="-120"/>
              </a:rPr>
              <a:t>Selection: Improving Quality and Person–Job Fit</a:t>
            </a:r>
            <a:endParaRPr lang="en-US" sz="28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300" b="1" dirty="0">
                <a:solidFill>
                  <a:srgbClr val="0B1F33"/>
                </a:solidFill>
                <a:latin typeface="Arial" pitchFamily="34" charset="0"/>
                <a:ea typeface="Arial" pitchFamily="34" charset="-122"/>
                <a:cs typeface="Arial" pitchFamily="34" charset="-120"/>
              </a:rPr>
              <a:t>05</a:t>
            </a:r>
            <a:endParaRPr lang="en-US" sz="13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680" dirty="0">
                <a:solidFill>
                  <a:srgbClr val="64748B"/>
                </a:solidFill>
              </a:rPr>
              <a:t>LCLM5002</a:t>
            </a:r>
            <a:endParaRPr lang="en-US" sz="68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680" dirty="0">
                <a:solidFill>
                  <a:srgbClr val="64748B"/>
                </a:solidFill>
              </a:rPr>
              <a:t>HealthConnect UK</a:t>
            </a:r>
            <a:endParaRPr lang="en-US" sz="680" dirty="0"/>
          </a:p>
        </p:txBody>
      </p:sp>
      <p:sp>
        <p:nvSpPr>
          <p:cNvPr id="8" name="Text 6"/>
          <p:cNvSpPr/>
          <p:nvPr/>
        </p:nvSpPr>
        <p:spPr>
          <a:xfrm>
            <a:off x="411480" y="960120"/>
            <a:ext cx="553212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Selection should assess candidates against clearly defined job descriptions and person specifications.</a:t>
            </a:r>
            <a:endParaRPr lang="en-US" sz="1400" dirty="0"/>
          </a:p>
        </p:txBody>
      </p:sp>
      <p:sp>
        <p:nvSpPr>
          <p:cNvPr id="9" name="Shape 7"/>
          <p:cNvSpPr/>
          <p:nvPr/>
        </p:nvSpPr>
        <p:spPr>
          <a:xfrm>
            <a:off x="411480" y="960120"/>
            <a:ext cx="73152" cy="777240"/>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a:p>
        </p:txBody>
      </p:sp>
      <p:sp>
        <p:nvSpPr>
          <p:cNvPr id="10" name="Text 8"/>
          <p:cNvSpPr/>
          <p:nvPr/>
        </p:nvSpPr>
        <p:spPr>
          <a:xfrm>
            <a:off x="411480" y="1810512"/>
            <a:ext cx="553212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Structured interviews improve consistency by assessing every candidate against comparable predetermined criteria.</a:t>
            </a:r>
            <a:endParaRPr lang="en-US" sz="1400" dirty="0"/>
          </a:p>
        </p:txBody>
      </p:sp>
      <p:sp>
        <p:nvSpPr>
          <p:cNvPr id="11" name="Shape 9"/>
          <p:cNvSpPr/>
          <p:nvPr/>
        </p:nvSpPr>
        <p:spPr>
          <a:xfrm>
            <a:off x="411480" y="1810512"/>
            <a:ext cx="73152" cy="777240"/>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a:p>
        </p:txBody>
      </p:sp>
      <p:sp>
        <p:nvSpPr>
          <p:cNvPr id="12" name="Text 10"/>
          <p:cNvSpPr/>
          <p:nvPr/>
        </p:nvSpPr>
        <p:spPr>
          <a:xfrm>
            <a:off x="411480" y="2660904"/>
            <a:ext cx="553212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Competency assessments should examine communication, collaboration, judgement and role-specific professional capabilities.</a:t>
            </a:r>
            <a:endParaRPr lang="en-US" sz="1400" dirty="0"/>
          </a:p>
        </p:txBody>
      </p:sp>
      <p:sp>
        <p:nvSpPr>
          <p:cNvPr id="13" name="Shape 11"/>
          <p:cNvSpPr/>
          <p:nvPr/>
        </p:nvSpPr>
        <p:spPr>
          <a:xfrm>
            <a:off x="411480" y="2660904"/>
            <a:ext cx="73152" cy="777240"/>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a:p>
        </p:txBody>
      </p:sp>
      <p:sp>
        <p:nvSpPr>
          <p:cNvPr id="14" name="Text 12"/>
          <p:cNvSpPr/>
          <p:nvPr/>
        </p:nvSpPr>
        <p:spPr>
          <a:xfrm>
            <a:off x="411480" y="3511296"/>
            <a:ext cx="553212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Technical assessments can verify digital competencies required for specialist technology positions.</a:t>
            </a:r>
            <a:endParaRPr lang="en-US" sz="1400" dirty="0"/>
          </a:p>
        </p:txBody>
      </p:sp>
      <p:sp>
        <p:nvSpPr>
          <p:cNvPr id="15" name="Shape 13"/>
          <p:cNvSpPr/>
          <p:nvPr/>
        </p:nvSpPr>
        <p:spPr>
          <a:xfrm>
            <a:off x="411480" y="3511296"/>
            <a:ext cx="73152" cy="777240"/>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a:p>
        </p:txBody>
      </p:sp>
      <p:sp>
        <p:nvSpPr>
          <p:cNvPr id="16" name="Text 14"/>
          <p:cNvSpPr/>
          <p:nvPr/>
        </p:nvSpPr>
        <p:spPr>
          <a:xfrm>
            <a:off x="411480" y="4361688"/>
            <a:ext cx="553212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Effective selection connects job requirements with appropriate candidate assessment techniques (Dessler, 2021).</a:t>
            </a:r>
            <a:endParaRPr lang="en-US" sz="1400" dirty="0"/>
          </a:p>
        </p:txBody>
      </p:sp>
      <p:sp>
        <p:nvSpPr>
          <p:cNvPr id="17" name="Shape 15"/>
          <p:cNvSpPr/>
          <p:nvPr/>
        </p:nvSpPr>
        <p:spPr>
          <a:xfrm>
            <a:off x="411480" y="4361688"/>
            <a:ext cx="73152" cy="777240"/>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a:p>
        </p:txBody>
      </p:sp>
      <p:sp>
        <p:nvSpPr>
          <p:cNvPr id="18" name="Text 16"/>
          <p:cNvSpPr/>
          <p:nvPr/>
        </p:nvSpPr>
        <p:spPr>
          <a:xfrm>
            <a:off x="411480" y="5212080"/>
            <a:ext cx="553212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HealthConnect should combine structured interviews, competency assessments and role-relevant technical evaluations.</a:t>
            </a:r>
            <a:endParaRPr lang="en-US" sz="1400" dirty="0"/>
          </a:p>
        </p:txBody>
      </p:sp>
      <p:sp>
        <p:nvSpPr>
          <p:cNvPr id="19" name="Shape 17"/>
          <p:cNvSpPr/>
          <p:nvPr/>
        </p:nvSpPr>
        <p:spPr>
          <a:xfrm>
            <a:off x="411480" y="5212080"/>
            <a:ext cx="73152" cy="777240"/>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a:p>
        </p:txBody>
      </p:sp>
      <p:sp>
        <p:nvSpPr>
          <p:cNvPr id="20" name="Text 18"/>
          <p:cNvSpPr/>
          <p:nvPr/>
        </p:nvSpPr>
        <p:spPr>
          <a:xfrm>
            <a:off x="6217920" y="2066544"/>
            <a:ext cx="5440680" cy="228600"/>
          </a:xfrm>
          <a:prstGeom prst="rect">
            <a:avLst/>
          </a:prstGeom>
          <a:noFill/>
          <a:ln/>
        </p:spPr>
        <p:txBody>
          <a:bodyPr wrap="square" lIns="127" tIns="127" rIns="127" bIns="127" rtlCol="0" anchor="ctr">
            <a:normAutofit/>
          </a:bodyPr>
          <a:lstStyle/>
          <a:p>
            <a:pPr marL="0" indent="0">
              <a:buNone/>
            </a:pPr>
            <a:r>
              <a:rPr lang="en-US" sz="1120" b="1" dirty="0">
                <a:solidFill>
                  <a:srgbClr val="0B1F33"/>
                </a:solidFill>
                <a:latin typeface="Arial" pitchFamily="34" charset="0"/>
                <a:ea typeface="Arial" pitchFamily="34" charset="-122"/>
                <a:cs typeface="Arial" pitchFamily="34" charset="-120"/>
              </a:rPr>
              <a:t>Recommended Selection Process</a:t>
            </a:r>
            <a:endParaRPr lang="en-US" sz="1120" dirty="0"/>
          </a:p>
        </p:txBody>
      </p:sp>
      <p:sp>
        <p:nvSpPr>
          <p:cNvPr id="21" name="Text 19"/>
          <p:cNvSpPr/>
          <p:nvPr/>
        </p:nvSpPr>
        <p:spPr>
          <a:xfrm>
            <a:off x="6217920" y="2359152"/>
            <a:ext cx="845820" cy="502920"/>
          </a:xfrm>
          <a:prstGeom prst="rect">
            <a:avLst/>
          </a:prstGeom>
          <a:solidFill>
            <a:srgbClr val="102A43"/>
          </a:solidFill>
          <a:ln>
            <a:solidFill>
              <a:srgbClr val="102A43"/>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Application</a:t>
            </a:r>
            <a:endParaRPr lang="en-US" sz="900" dirty="0"/>
          </a:p>
          <a:p>
            <a:pPr marL="0" indent="0" algn="ctr">
              <a:buNone/>
            </a:pPr>
            <a:r>
              <a:rPr lang="en-US" sz="900" b="1" dirty="0">
                <a:solidFill>
                  <a:srgbClr val="FFFFFF"/>
                </a:solidFill>
                <a:latin typeface="Arial" pitchFamily="34" charset="0"/>
                <a:ea typeface="Arial" pitchFamily="34" charset="-122"/>
                <a:cs typeface="Arial" pitchFamily="34" charset="-120"/>
              </a:rPr>
              <a:t>Screening</a:t>
            </a:r>
            <a:endParaRPr lang="en-US" sz="900" dirty="0"/>
          </a:p>
        </p:txBody>
      </p:sp>
      <p:sp>
        <p:nvSpPr>
          <p:cNvPr id="22" name="Text 20"/>
          <p:cNvSpPr/>
          <p:nvPr/>
        </p:nvSpPr>
        <p:spPr>
          <a:xfrm>
            <a:off x="7136892" y="2359152"/>
            <a:ext cx="845820" cy="502920"/>
          </a:xfrm>
          <a:prstGeom prst="rect">
            <a:avLst/>
          </a:prstGeom>
          <a:solidFill>
            <a:srgbClr val="6D5DFD"/>
          </a:solidFill>
          <a:ln>
            <a:solidFill>
              <a:srgbClr val="6D5DFD"/>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Structured</a:t>
            </a:r>
            <a:endParaRPr lang="en-US" sz="900" dirty="0"/>
          </a:p>
          <a:p>
            <a:pPr marL="0" indent="0" algn="ctr">
              <a:buNone/>
            </a:pPr>
            <a:r>
              <a:rPr lang="en-US" sz="900" b="1" dirty="0">
                <a:solidFill>
                  <a:srgbClr val="FFFFFF"/>
                </a:solidFill>
                <a:latin typeface="Arial" pitchFamily="34" charset="0"/>
                <a:ea typeface="Arial" pitchFamily="34" charset="-122"/>
                <a:cs typeface="Arial" pitchFamily="34" charset="-120"/>
              </a:rPr>
              <a:t>Interview</a:t>
            </a:r>
            <a:endParaRPr lang="en-US" sz="900" dirty="0"/>
          </a:p>
        </p:txBody>
      </p:sp>
      <p:sp>
        <p:nvSpPr>
          <p:cNvPr id="23" name="Text 21"/>
          <p:cNvSpPr/>
          <p:nvPr/>
        </p:nvSpPr>
        <p:spPr>
          <a:xfrm>
            <a:off x="8055864" y="2359152"/>
            <a:ext cx="845820" cy="502920"/>
          </a:xfrm>
          <a:prstGeom prst="rect">
            <a:avLst/>
          </a:prstGeom>
          <a:solidFill>
            <a:srgbClr val="102A43"/>
          </a:solidFill>
          <a:ln>
            <a:solidFill>
              <a:srgbClr val="102A43"/>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Competency</a:t>
            </a:r>
            <a:endParaRPr lang="en-US" sz="900" dirty="0"/>
          </a:p>
          <a:p>
            <a:pPr marL="0" indent="0" algn="ctr">
              <a:buNone/>
            </a:pPr>
            <a:r>
              <a:rPr lang="en-US" sz="900" b="1" dirty="0">
                <a:solidFill>
                  <a:srgbClr val="FFFFFF"/>
                </a:solidFill>
                <a:latin typeface="Arial" pitchFamily="34" charset="0"/>
                <a:ea typeface="Arial" pitchFamily="34" charset="-122"/>
                <a:cs typeface="Arial" pitchFamily="34" charset="-120"/>
              </a:rPr>
              <a:t>Assessment</a:t>
            </a:r>
            <a:endParaRPr lang="en-US" sz="900" dirty="0"/>
          </a:p>
        </p:txBody>
      </p:sp>
      <p:sp>
        <p:nvSpPr>
          <p:cNvPr id="24" name="Text 22"/>
          <p:cNvSpPr/>
          <p:nvPr/>
        </p:nvSpPr>
        <p:spPr>
          <a:xfrm>
            <a:off x="8974836" y="2359152"/>
            <a:ext cx="845820" cy="502920"/>
          </a:xfrm>
          <a:prstGeom prst="rect">
            <a:avLst/>
          </a:prstGeom>
          <a:solidFill>
            <a:srgbClr val="6D5DFD"/>
          </a:solidFill>
          <a:ln>
            <a:solidFill>
              <a:srgbClr val="6D5DFD"/>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Technical</a:t>
            </a:r>
            <a:endParaRPr lang="en-US" sz="900" dirty="0"/>
          </a:p>
          <a:p>
            <a:pPr marL="0" indent="0" algn="ctr">
              <a:buNone/>
            </a:pPr>
            <a:r>
              <a:rPr lang="en-US" sz="900" b="1" dirty="0">
                <a:solidFill>
                  <a:srgbClr val="FFFFFF"/>
                </a:solidFill>
                <a:latin typeface="Arial" pitchFamily="34" charset="0"/>
                <a:ea typeface="Arial" pitchFamily="34" charset="-122"/>
                <a:cs typeface="Arial" pitchFamily="34" charset="-120"/>
              </a:rPr>
              <a:t>Assessment</a:t>
            </a:r>
            <a:endParaRPr lang="en-US" sz="900" dirty="0"/>
          </a:p>
        </p:txBody>
      </p:sp>
      <p:sp>
        <p:nvSpPr>
          <p:cNvPr id="25" name="Text 23"/>
          <p:cNvSpPr/>
          <p:nvPr/>
        </p:nvSpPr>
        <p:spPr>
          <a:xfrm>
            <a:off x="9893808" y="2359152"/>
            <a:ext cx="845820" cy="502920"/>
          </a:xfrm>
          <a:prstGeom prst="rect">
            <a:avLst/>
          </a:prstGeom>
          <a:solidFill>
            <a:srgbClr val="102A43"/>
          </a:solidFill>
          <a:ln>
            <a:solidFill>
              <a:srgbClr val="102A43"/>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References</a:t>
            </a:r>
            <a:endParaRPr lang="en-US" sz="900" dirty="0"/>
          </a:p>
        </p:txBody>
      </p:sp>
      <p:sp>
        <p:nvSpPr>
          <p:cNvPr id="26" name="Text 24"/>
          <p:cNvSpPr/>
          <p:nvPr/>
        </p:nvSpPr>
        <p:spPr>
          <a:xfrm>
            <a:off x="10812780" y="2359152"/>
            <a:ext cx="845820" cy="502920"/>
          </a:xfrm>
          <a:prstGeom prst="rect">
            <a:avLst/>
          </a:prstGeom>
          <a:solidFill>
            <a:srgbClr val="6D5DFD"/>
          </a:solidFill>
          <a:ln>
            <a:solidFill>
              <a:srgbClr val="6D5DFD"/>
            </a:solidFill>
          </a:ln>
        </p:spPr>
        <p:txBody>
          <a:bodyPr wrap="square" lIns="381" tIns="381" rIns="381" bIns="381" rtlCol="0" anchor="ctr">
            <a:normAutofit/>
          </a:bodyPr>
          <a:lstStyle/>
          <a:p>
            <a:pPr marL="0" indent="0" algn="ctr">
              <a:buNone/>
            </a:pPr>
            <a:r>
              <a:rPr lang="en-US" sz="900" b="1" dirty="0">
                <a:solidFill>
                  <a:srgbClr val="FFFFFF"/>
                </a:solidFill>
                <a:latin typeface="Arial" pitchFamily="34" charset="0"/>
                <a:ea typeface="Arial" pitchFamily="34" charset="-122"/>
                <a:cs typeface="Arial" pitchFamily="34" charset="-120"/>
              </a:rPr>
              <a:t>Appointment</a:t>
            </a:r>
            <a:endParaRPr lang="en-US" sz="900" dirty="0"/>
          </a:p>
        </p:txBody>
      </p:sp>
      <p:sp>
        <p:nvSpPr>
          <p:cNvPr id="27" name="Text 25"/>
          <p:cNvSpPr/>
          <p:nvPr/>
        </p:nvSpPr>
        <p:spPr>
          <a:xfrm>
            <a:off x="6217920" y="3383280"/>
            <a:ext cx="5440680" cy="868680"/>
          </a:xfrm>
          <a:prstGeom prst="rect">
            <a:avLst/>
          </a:prstGeom>
          <a:solidFill>
            <a:srgbClr val="102A43"/>
          </a:solidFill>
          <a:ln>
            <a:solidFill>
              <a:srgbClr val="102A43">
                <a:alpha val="0"/>
              </a:srgbClr>
            </a:solidFill>
          </a:ln>
        </p:spPr>
        <p:txBody>
          <a:bodyPr wrap="square" lIns="1016" tIns="1016" rIns="1016" bIns="1016"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Application Screening → Structured Interview → Competency Assessment → Technical Assessment → References → Appointment</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sz="2400"/>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sz="2400"/>
          </a:p>
        </p:txBody>
      </p:sp>
      <p:sp>
        <p:nvSpPr>
          <p:cNvPr id="4" name="Text 2"/>
          <p:cNvSpPr/>
          <p:nvPr/>
        </p:nvSpPr>
        <p:spPr>
          <a:xfrm>
            <a:off x="411480" y="146304"/>
            <a:ext cx="9692640" cy="384048"/>
          </a:xfrm>
          <a:prstGeom prst="rect">
            <a:avLst/>
          </a:prstGeom>
          <a:noFill/>
          <a:ln/>
        </p:spPr>
        <p:txBody>
          <a:bodyPr wrap="square" lIns="254" tIns="254" rIns="254" bIns="254" rtlCol="0" anchor="ctr">
            <a:noAutofit/>
          </a:bodyPr>
          <a:lstStyle/>
          <a:p>
            <a:pPr marL="0" indent="0">
              <a:buNone/>
            </a:pPr>
            <a:r>
              <a:rPr lang="en-US" sz="2400" b="1" dirty="0">
                <a:solidFill>
                  <a:srgbClr val="FFFFFF"/>
                </a:solidFill>
                <a:latin typeface="Arial" pitchFamily="34" charset="0"/>
                <a:ea typeface="Arial" pitchFamily="34" charset="-122"/>
                <a:cs typeface="Arial" pitchFamily="34" charset="-120"/>
              </a:rPr>
              <a:t>Learning and Development: Closing Critical Capability Gaps</a:t>
            </a:r>
            <a:endParaRPr lang="en-US" sz="24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600" b="1" dirty="0">
                <a:solidFill>
                  <a:srgbClr val="0B1F33"/>
                </a:solidFill>
                <a:latin typeface="Arial" pitchFamily="34" charset="0"/>
                <a:ea typeface="Arial" pitchFamily="34" charset="-122"/>
                <a:cs typeface="Arial" pitchFamily="34" charset="-120"/>
              </a:rPr>
              <a:t>06</a:t>
            </a:r>
            <a:endParaRPr lang="en-US" sz="16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900" dirty="0">
                <a:solidFill>
                  <a:srgbClr val="64748B"/>
                </a:solidFill>
              </a:rPr>
              <a:t>LCLM5002</a:t>
            </a:r>
            <a:endParaRPr lang="en-US" sz="90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900" dirty="0">
                <a:solidFill>
                  <a:srgbClr val="64748B"/>
                </a:solidFill>
              </a:rPr>
              <a:t>HealthConnect UK</a:t>
            </a:r>
            <a:endParaRPr lang="en-US" sz="900" dirty="0"/>
          </a:p>
        </p:txBody>
      </p:sp>
      <p:sp>
        <p:nvSpPr>
          <p:cNvPr id="8" name="Text 6"/>
          <p:cNvSpPr/>
          <p:nvPr/>
        </p:nvSpPr>
        <p:spPr>
          <a:xfrm>
            <a:off x="411480" y="950976"/>
            <a:ext cx="52578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Training needs analysis should identify organisational, team and individual development requirements systematically.</a:t>
            </a:r>
            <a:endParaRPr lang="en-US" sz="1400" dirty="0"/>
          </a:p>
        </p:txBody>
      </p:sp>
      <p:sp>
        <p:nvSpPr>
          <p:cNvPr id="9" name="Shape 7"/>
          <p:cNvSpPr/>
          <p:nvPr/>
        </p:nvSpPr>
        <p:spPr>
          <a:xfrm>
            <a:off x="411480" y="950976"/>
            <a:ext cx="73152" cy="784860"/>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0" name="Text 8"/>
          <p:cNvSpPr/>
          <p:nvPr/>
        </p:nvSpPr>
        <p:spPr>
          <a:xfrm>
            <a:off x="411480" y="1808988"/>
            <a:ext cx="52578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Digital healthcare training should strengthen technological confidence among clinical and operational employees.</a:t>
            </a:r>
            <a:endParaRPr lang="en-US" sz="1400" dirty="0"/>
          </a:p>
        </p:txBody>
      </p:sp>
      <p:sp>
        <p:nvSpPr>
          <p:cNvPr id="11" name="Shape 9"/>
          <p:cNvSpPr/>
          <p:nvPr/>
        </p:nvSpPr>
        <p:spPr>
          <a:xfrm>
            <a:off x="411480" y="1808988"/>
            <a:ext cx="73152" cy="784860"/>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2" name="Text 10"/>
          <p:cNvSpPr/>
          <p:nvPr/>
        </p:nvSpPr>
        <p:spPr>
          <a:xfrm>
            <a:off x="411480" y="2667000"/>
            <a:ext cx="52578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Cross-functional learning can improve collaboration between healthcare, technology and management professionals.</a:t>
            </a:r>
            <a:endParaRPr lang="en-US" sz="1400" dirty="0"/>
          </a:p>
        </p:txBody>
      </p:sp>
      <p:sp>
        <p:nvSpPr>
          <p:cNvPr id="13" name="Shape 11"/>
          <p:cNvSpPr/>
          <p:nvPr/>
        </p:nvSpPr>
        <p:spPr>
          <a:xfrm>
            <a:off x="411480" y="2667000"/>
            <a:ext cx="73152" cy="784860"/>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4" name="Text 12"/>
          <p:cNvSpPr/>
          <p:nvPr/>
        </p:nvSpPr>
        <p:spPr>
          <a:xfrm>
            <a:off x="411480" y="3525012"/>
            <a:ext cx="52578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Leadership development should prepare high-potential employees for future supervisory and managerial responsibilities.</a:t>
            </a:r>
            <a:endParaRPr lang="en-US" sz="1400" dirty="0"/>
          </a:p>
        </p:txBody>
      </p:sp>
      <p:sp>
        <p:nvSpPr>
          <p:cNvPr id="15" name="Shape 13"/>
          <p:cNvSpPr/>
          <p:nvPr/>
        </p:nvSpPr>
        <p:spPr>
          <a:xfrm>
            <a:off x="411480" y="3525012"/>
            <a:ext cx="73152" cy="784860"/>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6" name="Text 14"/>
          <p:cNvSpPr/>
          <p:nvPr/>
        </p:nvSpPr>
        <p:spPr>
          <a:xfrm>
            <a:off x="411480" y="4383024"/>
            <a:ext cx="52578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Inclusive talent development expands opportunities across employee groups (Kaliannan et al., 2023).</a:t>
            </a:r>
            <a:endParaRPr lang="en-US" sz="1400" dirty="0"/>
          </a:p>
        </p:txBody>
      </p:sp>
      <p:sp>
        <p:nvSpPr>
          <p:cNvPr id="17" name="Shape 15"/>
          <p:cNvSpPr/>
          <p:nvPr/>
        </p:nvSpPr>
        <p:spPr>
          <a:xfrm>
            <a:off x="411480" y="4383024"/>
            <a:ext cx="73152" cy="784860"/>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8" name="Text 16"/>
          <p:cNvSpPr/>
          <p:nvPr/>
        </p:nvSpPr>
        <p:spPr>
          <a:xfrm>
            <a:off x="411480" y="5241036"/>
            <a:ext cx="52578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HealthConnect should combine formal learning, coaching, mentoring and workplace development opportunities.</a:t>
            </a:r>
            <a:endParaRPr lang="en-US" sz="1400" dirty="0"/>
          </a:p>
        </p:txBody>
      </p:sp>
      <p:sp>
        <p:nvSpPr>
          <p:cNvPr id="19" name="Shape 17"/>
          <p:cNvSpPr/>
          <p:nvPr/>
        </p:nvSpPr>
        <p:spPr>
          <a:xfrm>
            <a:off x="411480" y="5241036"/>
            <a:ext cx="73152" cy="784860"/>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20" name="Text 18"/>
          <p:cNvSpPr/>
          <p:nvPr/>
        </p:nvSpPr>
        <p:spPr>
          <a:xfrm>
            <a:off x="5989320" y="1133856"/>
            <a:ext cx="5623560" cy="228600"/>
          </a:xfrm>
          <a:prstGeom prst="rect">
            <a:avLst/>
          </a:prstGeom>
          <a:noFill/>
          <a:ln/>
        </p:spPr>
        <p:txBody>
          <a:bodyPr wrap="square" lIns="127" tIns="127" rIns="127" bIns="127" rtlCol="0" anchor="ctr">
            <a:normAutofit/>
          </a:bodyPr>
          <a:lstStyle/>
          <a:p>
            <a:pPr marL="0" indent="0">
              <a:buNone/>
            </a:pPr>
            <a:r>
              <a:rPr lang="en-US" sz="1400" b="1" dirty="0">
                <a:solidFill>
                  <a:srgbClr val="0B1F33"/>
                </a:solidFill>
                <a:latin typeface="Arial" pitchFamily="34" charset="0"/>
                <a:ea typeface="Arial" pitchFamily="34" charset="-122"/>
                <a:cs typeface="Arial" pitchFamily="34" charset="-120"/>
              </a:rPr>
              <a:t>Learning and Development Priorities</a:t>
            </a:r>
            <a:endParaRPr lang="en-US" sz="1400" dirty="0"/>
          </a:p>
        </p:txBody>
      </p:sp>
      <p:sp>
        <p:nvSpPr>
          <p:cNvPr id="21" name="Text 19"/>
          <p:cNvSpPr/>
          <p:nvPr/>
        </p:nvSpPr>
        <p:spPr>
          <a:xfrm>
            <a:off x="5989320" y="1435608"/>
            <a:ext cx="274320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Development need</a:t>
            </a:r>
            <a:endParaRPr lang="en-US" sz="1000" dirty="0"/>
          </a:p>
        </p:txBody>
      </p:sp>
      <p:sp>
        <p:nvSpPr>
          <p:cNvPr id="22" name="Text 20"/>
          <p:cNvSpPr/>
          <p:nvPr/>
        </p:nvSpPr>
        <p:spPr>
          <a:xfrm>
            <a:off x="8732520" y="1435608"/>
            <a:ext cx="288036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Recommended intervention</a:t>
            </a:r>
            <a:endParaRPr lang="en-US" sz="1000" dirty="0"/>
          </a:p>
        </p:txBody>
      </p:sp>
      <p:sp>
        <p:nvSpPr>
          <p:cNvPr id="23" name="Text 21"/>
          <p:cNvSpPr/>
          <p:nvPr/>
        </p:nvSpPr>
        <p:spPr>
          <a:xfrm>
            <a:off x="5989320" y="1819656"/>
            <a:ext cx="2743200" cy="78409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200" dirty="0">
                <a:solidFill>
                  <a:srgbClr val="1F2937"/>
                </a:solidFill>
                <a:latin typeface="Arial" pitchFamily="34" charset="0"/>
                <a:ea typeface="Arial" pitchFamily="34" charset="-122"/>
                <a:cs typeface="Arial" pitchFamily="34" charset="-120"/>
              </a:rPr>
              <a:t>Digital capability</a:t>
            </a:r>
            <a:endParaRPr lang="en-US" sz="1200" dirty="0"/>
          </a:p>
        </p:txBody>
      </p:sp>
      <p:sp>
        <p:nvSpPr>
          <p:cNvPr id="24" name="Text 22"/>
          <p:cNvSpPr/>
          <p:nvPr/>
        </p:nvSpPr>
        <p:spPr>
          <a:xfrm>
            <a:off x="8732520" y="1819656"/>
            <a:ext cx="2880360" cy="78409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200" dirty="0">
                <a:solidFill>
                  <a:srgbClr val="1F2937"/>
                </a:solidFill>
                <a:latin typeface="Arial" pitchFamily="34" charset="0"/>
                <a:ea typeface="Arial" pitchFamily="34" charset="-122"/>
                <a:cs typeface="Arial" pitchFamily="34" charset="-120"/>
              </a:rPr>
              <a:t>Technical training and workshops</a:t>
            </a:r>
            <a:endParaRPr lang="en-US" sz="1200" dirty="0"/>
          </a:p>
        </p:txBody>
      </p:sp>
      <p:sp>
        <p:nvSpPr>
          <p:cNvPr id="25" name="Text 23"/>
          <p:cNvSpPr/>
          <p:nvPr/>
        </p:nvSpPr>
        <p:spPr>
          <a:xfrm>
            <a:off x="5989320" y="2603754"/>
            <a:ext cx="2743200" cy="78409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200" dirty="0">
                <a:solidFill>
                  <a:srgbClr val="1F2937"/>
                </a:solidFill>
                <a:latin typeface="Arial" pitchFamily="34" charset="0"/>
                <a:ea typeface="Arial" pitchFamily="34" charset="-122"/>
                <a:cs typeface="Arial" pitchFamily="34" charset="-120"/>
              </a:rPr>
              <a:t>Multidisciplinary collaboration</a:t>
            </a:r>
            <a:endParaRPr lang="en-US" sz="1200" dirty="0"/>
          </a:p>
        </p:txBody>
      </p:sp>
      <p:sp>
        <p:nvSpPr>
          <p:cNvPr id="26" name="Text 24"/>
          <p:cNvSpPr/>
          <p:nvPr/>
        </p:nvSpPr>
        <p:spPr>
          <a:xfrm>
            <a:off x="8732520" y="2603754"/>
            <a:ext cx="2880360" cy="78409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200" dirty="0">
                <a:solidFill>
                  <a:srgbClr val="1F2937"/>
                </a:solidFill>
                <a:latin typeface="Arial" pitchFamily="34" charset="0"/>
                <a:ea typeface="Arial" pitchFamily="34" charset="-122"/>
                <a:cs typeface="Arial" pitchFamily="34" charset="-120"/>
              </a:rPr>
              <a:t>Cross-functional projects</a:t>
            </a:r>
            <a:endParaRPr lang="en-US" sz="1200" dirty="0"/>
          </a:p>
        </p:txBody>
      </p:sp>
      <p:sp>
        <p:nvSpPr>
          <p:cNvPr id="27" name="Text 25"/>
          <p:cNvSpPr/>
          <p:nvPr/>
        </p:nvSpPr>
        <p:spPr>
          <a:xfrm>
            <a:off x="5989320" y="3387852"/>
            <a:ext cx="2743200" cy="78409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200" dirty="0">
                <a:solidFill>
                  <a:srgbClr val="1F2937"/>
                </a:solidFill>
                <a:latin typeface="Arial" pitchFamily="34" charset="0"/>
                <a:ea typeface="Arial" pitchFamily="34" charset="-122"/>
                <a:cs typeface="Arial" pitchFamily="34" charset="-120"/>
              </a:rPr>
              <a:t>Leadership capability</a:t>
            </a:r>
            <a:endParaRPr lang="en-US" sz="1200" dirty="0"/>
          </a:p>
        </p:txBody>
      </p:sp>
      <p:sp>
        <p:nvSpPr>
          <p:cNvPr id="28" name="Text 26"/>
          <p:cNvSpPr/>
          <p:nvPr/>
        </p:nvSpPr>
        <p:spPr>
          <a:xfrm>
            <a:off x="8732520" y="3387852"/>
            <a:ext cx="2880360" cy="78409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200" dirty="0">
                <a:solidFill>
                  <a:srgbClr val="1F2937"/>
                </a:solidFill>
                <a:latin typeface="Arial" pitchFamily="34" charset="0"/>
                <a:ea typeface="Arial" pitchFamily="34" charset="-122"/>
                <a:cs typeface="Arial" pitchFamily="34" charset="-120"/>
              </a:rPr>
              <a:t>Coaching and leadership programmes</a:t>
            </a:r>
            <a:endParaRPr lang="en-US" sz="1200" dirty="0"/>
          </a:p>
        </p:txBody>
      </p:sp>
      <p:sp>
        <p:nvSpPr>
          <p:cNvPr id="29" name="Text 27"/>
          <p:cNvSpPr/>
          <p:nvPr/>
        </p:nvSpPr>
        <p:spPr>
          <a:xfrm>
            <a:off x="5989320" y="4171950"/>
            <a:ext cx="2743200" cy="78409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200" dirty="0">
                <a:solidFill>
                  <a:srgbClr val="1F2937"/>
                </a:solidFill>
                <a:latin typeface="Arial" pitchFamily="34" charset="0"/>
                <a:ea typeface="Arial" pitchFamily="34" charset="-122"/>
                <a:cs typeface="Arial" pitchFamily="34" charset="-120"/>
              </a:rPr>
              <a:t>Career development</a:t>
            </a:r>
            <a:endParaRPr lang="en-US" sz="1200" dirty="0"/>
          </a:p>
        </p:txBody>
      </p:sp>
      <p:sp>
        <p:nvSpPr>
          <p:cNvPr id="30" name="Text 28"/>
          <p:cNvSpPr/>
          <p:nvPr/>
        </p:nvSpPr>
        <p:spPr>
          <a:xfrm>
            <a:off x="8732520" y="4171950"/>
            <a:ext cx="2880360" cy="78409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200" dirty="0">
                <a:solidFill>
                  <a:srgbClr val="1F2937"/>
                </a:solidFill>
                <a:latin typeface="Arial" pitchFamily="34" charset="0"/>
                <a:ea typeface="Arial" pitchFamily="34" charset="-122"/>
                <a:cs typeface="Arial" pitchFamily="34" charset="-120"/>
              </a:rPr>
              <a:t>Mentoring and development plans</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a:p>
        </p:txBody>
      </p:sp>
      <p:sp>
        <p:nvSpPr>
          <p:cNvPr id="4" name="Text 2"/>
          <p:cNvSpPr/>
          <p:nvPr/>
        </p:nvSpPr>
        <p:spPr>
          <a:xfrm>
            <a:off x="411480" y="146304"/>
            <a:ext cx="9692640" cy="384048"/>
          </a:xfrm>
          <a:prstGeom prst="rect">
            <a:avLst/>
          </a:prstGeom>
          <a:noFill/>
          <a:ln/>
        </p:spPr>
        <p:txBody>
          <a:bodyPr wrap="square" lIns="254" tIns="254" rIns="254" bIns="254" rtlCol="0" anchor="ctr">
            <a:normAutofit/>
          </a:bodyPr>
          <a:lstStyle/>
          <a:p>
            <a:pPr marL="0" indent="0">
              <a:buNone/>
            </a:pPr>
            <a:r>
              <a:rPr lang="en-US" sz="2000" b="1" dirty="0">
                <a:solidFill>
                  <a:srgbClr val="FFFFFF"/>
                </a:solidFill>
                <a:latin typeface="Arial" pitchFamily="34" charset="0"/>
                <a:ea typeface="Arial" pitchFamily="34" charset="-122"/>
                <a:cs typeface="Arial" pitchFamily="34" charset="-120"/>
              </a:rPr>
              <a:t>Talent Management and Digital HRM</a:t>
            </a:r>
            <a:endParaRPr lang="en-US" sz="20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300" b="1" dirty="0">
                <a:solidFill>
                  <a:srgbClr val="0B1F33"/>
                </a:solidFill>
                <a:latin typeface="Arial" pitchFamily="34" charset="0"/>
                <a:ea typeface="Arial" pitchFamily="34" charset="-122"/>
                <a:cs typeface="Arial" pitchFamily="34" charset="-120"/>
              </a:rPr>
              <a:t>07</a:t>
            </a:r>
            <a:endParaRPr lang="en-US" sz="13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680" dirty="0">
                <a:solidFill>
                  <a:srgbClr val="64748B"/>
                </a:solidFill>
              </a:rPr>
              <a:t>LCLM5002</a:t>
            </a:r>
            <a:endParaRPr lang="en-US" sz="68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680" dirty="0">
                <a:solidFill>
                  <a:srgbClr val="64748B"/>
                </a:solidFill>
              </a:rPr>
              <a:t>HealthConnect UK</a:t>
            </a:r>
            <a:endParaRPr lang="en-US" sz="680" dirty="0"/>
          </a:p>
        </p:txBody>
      </p:sp>
      <p:sp>
        <p:nvSpPr>
          <p:cNvPr id="8" name="Text 6"/>
          <p:cNvSpPr/>
          <p:nvPr/>
        </p:nvSpPr>
        <p:spPr>
          <a:xfrm>
            <a:off x="594360" y="960120"/>
            <a:ext cx="57150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Talent management should integrate attraction, development, progression and retention across HealthConnect's workforce.</a:t>
            </a:r>
            <a:endParaRPr lang="en-US" sz="1400" dirty="0"/>
          </a:p>
        </p:txBody>
      </p:sp>
      <p:sp>
        <p:nvSpPr>
          <p:cNvPr id="9" name="Shape 7"/>
          <p:cNvSpPr/>
          <p:nvPr/>
        </p:nvSpPr>
        <p:spPr>
          <a:xfrm>
            <a:off x="594360" y="960120"/>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a:p>
        </p:txBody>
      </p:sp>
      <p:sp>
        <p:nvSpPr>
          <p:cNvPr id="10" name="Text 8"/>
          <p:cNvSpPr/>
          <p:nvPr/>
        </p:nvSpPr>
        <p:spPr>
          <a:xfrm>
            <a:off x="594360" y="1818132"/>
            <a:ext cx="57150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Career pathways can demonstrate advancement opportunities for clinical and technology professionals clearly.</a:t>
            </a:r>
            <a:endParaRPr lang="en-US" sz="1400" dirty="0"/>
          </a:p>
        </p:txBody>
      </p:sp>
      <p:sp>
        <p:nvSpPr>
          <p:cNvPr id="11" name="Shape 9"/>
          <p:cNvSpPr/>
          <p:nvPr/>
        </p:nvSpPr>
        <p:spPr>
          <a:xfrm>
            <a:off x="594360" y="1818132"/>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a:p>
        </p:txBody>
      </p:sp>
      <p:sp>
        <p:nvSpPr>
          <p:cNvPr id="12" name="Text 10"/>
          <p:cNvSpPr/>
          <p:nvPr/>
        </p:nvSpPr>
        <p:spPr>
          <a:xfrm>
            <a:off x="594360" y="2676144"/>
            <a:ext cx="57150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Succession planning reduces organisational vulnerability when experienced specialists or leaders eventually leave.</a:t>
            </a:r>
            <a:endParaRPr lang="en-US" sz="1400" dirty="0"/>
          </a:p>
        </p:txBody>
      </p:sp>
      <p:sp>
        <p:nvSpPr>
          <p:cNvPr id="13" name="Shape 11"/>
          <p:cNvSpPr/>
          <p:nvPr/>
        </p:nvSpPr>
        <p:spPr>
          <a:xfrm>
            <a:off x="594360" y="2676144"/>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a:p>
        </p:txBody>
      </p:sp>
      <p:sp>
        <p:nvSpPr>
          <p:cNvPr id="14" name="Text 12"/>
          <p:cNvSpPr/>
          <p:nvPr/>
        </p:nvSpPr>
        <p:spPr>
          <a:xfrm>
            <a:off x="594360" y="3534156"/>
            <a:ext cx="57150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Digital HR systems can integrate employee information, development activities and talent decisions.</a:t>
            </a:r>
            <a:endParaRPr lang="en-US" sz="1400" dirty="0"/>
          </a:p>
        </p:txBody>
      </p:sp>
      <p:sp>
        <p:nvSpPr>
          <p:cNvPr id="15" name="Shape 13"/>
          <p:cNvSpPr/>
          <p:nvPr/>
        </p:nvSpPr>
        <p:spPr>
          <a:xfrm>
            <a:off x="594360" y="3534156"/>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a:p>
        </p:txBody>
      </p:sp>
      <p:sp>
        <p:nvSpPr>
          <p:cNvPr id="16" name="Text 14"/>
          <p:cNvSpPr/>
          <p:nvPr/>
        </p:nvSpPr>
        <p:spPr>
          <a:xfrm>
            <a:off x="594360" y="4392168"/>
            <a:ext cx="57150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Digital HRM produces varied performance consequences requiring careful organisational implementation (Strohmeier, 2023).</a:t>
            </a:r>
            <a:endParaRPr lang="en-US" sz="1400" dirty="0"/>
          </a:p>
        </p:txBody>
      </p:sp>
      <p:sp>
        <p:nvSpPr>
          <p:cNvPr id="17" name="Shape 15"/>
          <p:cNvSpPr/>
          <p:nvPr/>
        </p:nvSpPr>
        <p:spPr>
          <a:xfrm>
            <a:off x="594360" y="4392168"/>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a:p>
        </p:txBody>
      </p:sp>
      <p:sp>
        <p:nvSpPr>
          <p:cNvPr id="18" name="Text 16"/>
          <p:cNvSpPr/>
          <p:nvPr/>
        </p:nvSpPr>
        <p:spPr>
          <a:xfrm>
            <a:off x="594360" y="5250180"/>
            <a:ext cx="57150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Technology should support informed HR decisions without replacing meaningful managerial relationships completely.</a:t>
            </a:r>
            <a:endParaRPr lang="en-US" sz="1400" dirty="0"/>
          </a:p>
        </p:txBody>
      </p:sp>
      <p:sp>
        <p:nvSpPr>
          <p:cNvPr id="19" name="Shape 17"/>
          <p:cNvSpPr/>
          <p:nvPr/>
        </p:nvSpPr>
        <p:spPr>
          <a:xfrm>
            <a:off x="594360" y="5250180"/>
            <a:ext cx="73152" cy="784860"/>
          </a:xfrm>
          <a:prstGeom prst="rect">
            <a:avLst/>
          </a:prstGeom>
          <a:solidFill>
            <a:srgbClr val="1E88E5"/>
          </a:solidFill>
          <a:ln w="12700">
            <a:solidFill>
              <a:srgbClr val="1E88E5">
                <a:alpha val="0"/>
              </a:srgbClr>
            </a:solidFill>
            <a:prstDash val="solid"/>
          </a:ln>
        </p:spPr>
        <p:txBody>
          <a:bodyPr/>
          <a:lstStyle/>
          <a:p>
            <a:pPr marL="285750" indent="-285750">
              <a:buFont typeface="Arial" panose="020B0604020202020204" pitchFamily="34" charset="0"/>
              <a:buChar char="•"/>
            </a:pPr>
            <a:endParaRPr lang="en-US"/>
          </a:p>
        </p:txBody>
      </p:sp>
      <p:sp>
        <p:nvSpPr>
          <p:cNvPr id="20" name="Text 18"/>
          <p:cNvSpPr/>
          <p:nvPr/>
        </p:nvSpPr>
        <p:spPr>
          <a:xfrm>
            <a:off x="6720840" y="1417320"/>
            <a:ext cx="4480560" cy="868680"/>
          </a:xfrm>
          <a:prstGeom prst="rect">
            <a:avLst/>
          </a:prstGeom>
          <a:solidFill>
            <a:srgbClr val="102A43"/>
          </a:solidFill>
          <a:ln>
            <a:solidFill>
              <a:srgbClr val="102A43">
                <a:alpha val="0"/>
              </a:srgbClr>
            </a:solidFill>
          </a:ln>
        </p:spPr>
        <p:txBody>
          <a:bodyPr wrap="square" lIns="1016" tIns="1016" rIns="1016" bIns="1016"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Talent management should integrate attraction, development, progression and retention across HealthConnect's workforce.</a:t>
            </a:r>
            <a:endParaRPr lang="en-US" sz="1500" dirty="0"/>
          </a:p>
        </p:txBody>
      </p:sp>
      <p:sp>
        <p:nvSpPr>
          <p:cNvPr id="21" name="Text 19"/>
          <p:cNvSpPr/>
          <p:nvPr/>
        </p:nvSpPr>
        <p:spPr>
          <a:xfrm>
            <a:off x="6720840" y="2743200"/>
            <a:ext cx="4480560" cy="868680"/>
          </a:xfrm>
          <a:prstGeom prst="rect">
            <a:avLst/>
          </a:prstGeom>
          <a:solidFill>
            <a:srgbClr val="00A6A6"/>
          </a:solidFill>
          <a:ln>
            <a:solidFill>
              <a:srgbClr val="00A6A6">
                <a:alpha val="0"/>
              </a:srgbClr>
            </a:solidFill>
          </a:ln>
        </p:spPr>
        <p:txBody>
          <a:bodyPr wrap="square" lIns="1016" tIns="1016" rIns="1016" bIns="1016"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Technology should support informed HR decisions without replacing meaningful managerial relationships completely.</a:t>
            </a:r>
            <a:endParaRPr lang="en-US" sz="1500" dirty="0"/>
          </a:p>
        </p:txBody>
      </p:sp>
      <p:sp>
        <p:nvSpPr>
          <p:cNvPr id="22" name="Text 20"/>
          <p:cNvSpPr/>
          <p:nvPr/>
        </p:nvSpPr>
        <p:spPr>
          <a:xfrm>
            <a:off x="6720840" y="4069080"/>
            <a:ext cx="4480560" cy="868680"/>
          </a:xfrm>
          <a:prstGeom prst="rect">
            <a:avLst/>
          </a:prstGeom>
          <a:solidFill>
            <a:srgbClr val="6D5DFD"/>
          </a:solidFill>
          <a:ln>
            <a:solidFill>
              <a:srgbClr val="6D5DFD">
                <a:alpha val="0"/>
              </a:srgbClr>
            </a:solidFill>
          </a:ln>
        </p:spPr>
        <p:txBody>
          <a:bodyPr wrap="square" lIns="1016" tIns="1016" rIns="1016" bIns="1016"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Digital HR systems can integrate employee information, development activities and talent decisions.</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a:p>
        </p:txBody>
      </p:sp>
      <p:sp>
        <p:nvSpPr>
          <p:cNvPr id="4" name="Text 2"/>
          <p:cNvSpPr/>
          <p:nvPr/>
        </p:nvSpPr>
        <p:spPr>
          <a:xfrm>
            <a:off x="411480" y="146304"/>
            <a:ext cx="9692640" cy="384048"/>
          </a:xfrm>
          <a:prstGeom prst="rect">
            <a:avLst/>
          </a:prstGeom>
          <a:noFill/>
          <a:ln/>
        </p:spPr>
        <p:txBody>
          <a:bodyPr wrap="square" lIns="254" tIns="254" rIns="254" bIns="254" rtlCol="0" anchor="ctr">
            <a:normAutofit/>
          </a:bodyPr>
          <a:lstStyle/>
          <a:p>
            <a:pPr marL="0" indent="0">
              <a:buNone/>
            </a:pPr>
            <a:r>
              <a:rPr lang="en-US" sz="2000" b="1" dirty="0">
                <a:solidFill>
                  <a:srgbClr val="FFFFFF"/>
                </a:solidFill>
                <a:latin typeface="Arial" pitchFamily="34" charset="0"/>
                <a:ea typeface="Arial" pitchFamily="34" charset="-122"/>
                <a:cs typeface="Arial" pitchFamily="34" charset="-120"/>
              </a:rPr>
              <a:t>Performance Management: Creating Continuous Improvement</a:t>
            </a:r>
            <a:endParaRPr lang="en-US" sz="20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300" b="1" dirty="0">
                <a:solidFill>
                  <a:srgbClr val="0B1F33"/>
                </a:solidFill>
                <a:latin typeface="Arial" pitchFamily="34" charset="0"/>
                <a:ea typeface="Arial" pitchFamily="34" charset="-122"/>
                <a:cs typeface="Arial" pitchFamily="34" charset="-120"/>
              </a:rPr>
              <a:t>08</a:t>
            </a:r>
            <a:endParaRPr lang="en-US" sz="13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680" dirty="0">
                <a:solidFill>
                  <a:srgbClr val="64748B"/>
                </a:solidFill>
              </a:rPr>
              <a:t>LCLM5002</a:t>
            </a:r>
            <a:endParaRPr lang="en-US" sz="68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680" dirty="0">
                <a:solidFill>
                  <a:srgbClr val="64748B"/>
                </a:solidFill>
              </a:rPr>
              <a:t>HealthConnect UK</a:t>
            </a:r>
            <a:endParaRPr lang="en-US" sz="680" dirty="0"/>
          </a:p>
        </p:txBody>
      </p:sp>
      <p:sp>
        <p:nvSpPr>
          <p:cNvPr id="8" name="Text 6"/>
          <p:cNvSpPr/>
          <p:nvPr/>
        </p:nvSpPr>
        <p:spPr>
          <a:xfrm>
            <a:off x="411480" y="960120"/>
            <a:ext cx="544068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Performance management should connect individual contribution directly with HealthConnect's organisational objectives.</a:t>
            </a:r>
            <a:endParaRPr lang="en-US" sz="1400" dirty="0"/>
          </a:p>
        </p:txBody>
      </p:sp>
      <p:sp>
        <p:nvSpPr>
          <p:cNvPr id="9" name="Shape 7"/>
          <p:cNvSpPr/>
          <p:nvPr/>
        </p:nvSpPr>
        <p:spPr>
          <a:xfrm>
            <a:off x="411480" y="960120"/>
            <a:ext cx="73152" cy="777240"/>
          </a:xfrm>
          <a:prstGeom prst="rect">
            <a:avLst/>
          </a:prstGeom>
          <a:solidFill>
            <a:srgbClr val="F59E0B"/>
          </a:solidFill>
          <a:ln w="12700">
            <a:solidFill>
              <a:srgbClr val="F59E0B">
                <a:alpha val="0"/>
              </a:srgbClr>
            </a:solidFill>
            <a:prstDash val="solid"/>
          </a:ln>
        </p:spPr>
        <p:txBody>
          <a:bodyPr/>
          <a:lstStyle/>
          <a:p>
            <a:pPr marL="285750" indent="-285750">
              <a:buFont typeface="Arial" panose="020B0604020202020204" pitchFamily="34" charset="0"/>
              <a:buChar char="•"/>
            </a:pPr>
            <a:endParaRPr lang="en-US"/>
          </a:p>
        </p:txBody>
      </p:sp>
      <p:sp>
        <p:nvSpPr>
          <p:cNvPr id="10" name="Text 8"/>
          <p:cNvSpPr/>
          <p:nvPr/>
        </p:nvSpPr>
        <p:spPr>
          <a:xfrm>
            <a:off x="411480" y="1810512"/>
            <a:ext cx="544068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SMART objectives provide employees with specific, measurable and achievable performance expectations.</a:t>
            </a:r>
            <a:endParaRPr lang="en-US" sz="1400" dirty="0"/>
          </a:p>
        </p:txBody>
      </p:sp>
      <p:sp>
        <p:nvSpPr>
          <p:cNvPr id="11" name="Shape 9"/>
          <p:cNvSpPr/>
          <p:nvPr/>
        </p:nvSpPr>
        <p:spPr>
          <a:xfrm>
            <a:off x="411480" y="1810512"/>
            <a:ext cx="73152" cy="777240"/>
          </a:xfrm>
          <a:prstGeom prst="rect">
            <a:avLst/>
          </a:prstGeom>
          <a:solidFill>
            <a:srgbClr val="F59E0B"/>
          </a:solidFill>
          <a:ln w="12700">
            <a:solidFill>
              <a:srgbClr val="F59E0B">
                <a:alpha val="0"/>
              </a:srgbClr>
            </a:solidFill>
            <a:prstDash val="solid"/>
          </a:ln>
        </p:spPr>
        <p:txBody>
          <a:bodyPr/>
          <a:lstStyle/>
          <a:p>
            <a:pPr marL="285750" indent="-285750">
              <a:buFont typeface="Arial" panose="020B0604020202020204" pitchFamily="34" charset="0"/>
              <a:buChar char="•"/>
            </a:pPr>
            <a:endParaRPr lang="en-US"/>
          </a:p>
        </p:txBody>
      </p:sp>
      <p:sp>
        <p:nvSpPr>
          <p:cNvPr id="12" name="Text 10"/>
          <p:cNvSpPr/>
          <p:nvPr/>
        </p:nvSpPr>
        <p:spPr>
          <a:xfrm>
            <a:off x="411480" y="2660904"/>
            <a:ext cx="544068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Regular feedback enables performance problems and development requirements to receive earlier attention.</a:t>
            </a:r>
            <a:endParaRPr lang="en-US" sz="1400" dirty="0"/>
          </a:p>
        </p:txBody>
      </p:sp>
      <p:sp>
        <p:nvSpPr>
          <p:cNvPr id="13" name="Shape 11"/>
          <p:cNvSpPr/>
          <p:nvPr/>
        </p:nvSpPr>
        <p:spPr>
          <a:xfrm>
            <a:off x="411480" y="2660904"/>
            <a:ext cx="73152" cy="777240"/>
          </a:xfrm>
          <a:prstGeom prst="rect">
            <a:avLst/>
          </a:prstGeom>
          <a:solidFill>
            <a:srgbClr val="F59E0B"/>
          </a:solidFill>
          <a:ln w="12700">
            <a:solidFill>
              <a:srgbClr val="F59E0B">
                <a:alpha val="0"/>
              </a:srgbClr>
            </a:solidFill>
            <a:prstDash val="solid"/>
          </a:ln>
        </p:spPr>
        <p:txBody>
          <a:bodyPr/>
          <a:lstStyle/>
          <a:p>
            <a:pPr marL="285750" indent="-285750">
              <a:buFont typeface="Arial" panose="020B0604020202020204" pitchFamily="34" charset="0"/>
              <a:buChar char="•"/>
            </a:pPr>
            <a:endParaRPr lang="en-US"/>
          </a:p>
        </p:txBody>
      </p:sp>
      <p:sp>
        <p:nvSpPr>
          <p:cNvPr id="14" name="Text 12"/>
          <p:cNvSpPr/>
          <p:nvPr/>
        </p:nvSpPr>
        <p:spPr>
          <a:xfrm>
            <a:off x="411480" y="3511296"/>
            <a:ext cx="544068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Development conversations should complement performance measurement rather than concentrating exclusively on targets.</a:t>
            </a:r>
            <a:endParaRPr lang="en-US" sz="1400" dirty="0"/>
          </a:p>
        </p:txBody>
      </p:sp>
      <p:sp>
        <p:nvSpPr>
          <p:cNvPr id="15" name="Shape 13"/>
          <p:cNvSpPr/>
          <p:nvPr/>
        </p:nvSpPr>
        <p:spPr>
          <a:xfrm>
            <a:off x="411480" y="3511296"/>
            <a:ext cx="73152" cy="777240"/>
          </a:xfrm>
          <a:prstGeom prst="rect">
            <a:avLst/>
          </a:prstGeom>
          <a:solidFill>
            <a:srgbClr val="F59E0B"/>
          </a:solidFill>
          <a:ln w="12700">
            <a:solidFill>
              <a:srgbClr val="F59E0B">
                <a:alpha val="0"/>
              </a:srgbClr>
            </a:solidFill>
            <a:prstDash val="solid"/>
          </a:ln>
        </p:spPr>
        <p:txBody>
          <a:bodyPr/>
          <a:lstStyle/>
          <a:p>
            <a:pPr marL="285750" indent="-285750">
              <a:buFont typeface="Arial" panose="020B0604020202020204" pitchFamily="34" charset="0"/>
              <a:buChar char="•"/>
            </a:pPr>
            <a:endParaRPr lang="en-US"/>
          </a:p>
        </p:txBody>
      </p:sp>
      <p:sp>
        <p:nvSpPr>
          <p:cNvPr id="16" name="Text 14"/>
          <p:cNvSpPr/>
          <p:nvPr/>
        </p:nvSpPr>
        <p:spPr>
          <a:xfrm>
            <a:off x="411480" y="4361688"/>
            <a:ext cx="544068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Performance management works best as a continuous organisational process (CIPD, 2026b).</a:t>
            </a:r>
            <a:endParaRPr lang="en-US" sz="1400" dirty="0"/>
          </a:p>
        </p:txBody>
      </p:sp>
      <p:sp>
        <p:nvSpPr>
          <p:cNvPr id="17" name="Shape 15"/>
          <p:cNvSpPr/>
          <p:nvPr/>
        </p:nvSpPr>
        <p:spPr>
          <a:xfrm>
            <a:off x="411480" y="4361688"/>
            <a:ext cx="73152" cy="777240"/>
          </a:xfrm>
          <a:prstGeom prst="rect">
            <a:avLst/>
          </a:prstGeom>
          <a:solidFill>
            <a:srgbClr val="F59E0B"/>
          </a:solidFill>
          <a:ln w="12700">
            <a:solidFill>
              <a:srgbClr val="F59E0B">
                <a:alpha val="0"/>
              </a:srgbClr>
            </a:solidFill>
            <a:prstDash val="solid"/>
          </a:ln>
        </p:spPr>
        <p:txBody>
          <a:bodyPr/>
          <a:lstStyle/>
          <a:p>
            <a:pPr marL="285750" indent="-285750">
              <a:buFont typeface="Arial" panose="020B0604020202020204" pitchFamily="34" charset="0"/>
              <a:buChar char="•"/>
            </a:pPr>
            <a:endParaRPr lang="en-US"/>
          </a:p>
        </p:txBody>
      </p:sp>
      <p:sp>
        <p:nvSpPr>
          <p:cNvPr id="18" name="Text 16"/>
          <p:cNvSpPr/>
          <p:nvPr/>
        </p:nvSpPr>
        <p:spPr>
          <a:xfrm>
            <a:off x="411480" y="5212080"/>
            <a:ext cx="5440680" cy="77724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HealthConnect should combine objectives, feedback, development discussions and appropriate performance indicators.</a:t>
            </a:r>
            <a:endParaRPr lang="en-US" sz="1400" dirty="0"/>
          </a:p>
        </p:txBody>
      </p:sp>
      <p:sp>
        <p:nvSpPr>
          <p:cNvPr id="19" name="Shape 17"/>
          <p:cNvSpPr/>
          <p:nvPr/>
        </p:nvSpPr>
        <p:spPr>
          <a:xfrm>
            <a:off x="411480" y="5212080"/>
            <a:ext cx="73152" cy="777240"/>
          </a:xfrm>
          <a:prstGeom prst="rect">
            <a:avLst/>
          </a:prstGeom>
          <a:solidFill>
            <a:srgbClr val="F59E0B"/>
          </a:solidFill>
          <a:ln w="12700">
            <a:solidFill>
              <a:srgbClr val="F59E0B">
                <a:alpha val="0"/>
              </a:srgbClr>
            </a:solidFill>
            <a:prstDash val="solid"/>
          </a:ln>
        </p:spPr>
        <p:txBody>
          <a:bodyPr/>
          <a:lstStyle/>
          <a:p>
            <a:pPr marL="285750" indent="-285750">
              <a:buFont typeface="Arial" panose="020B0604020202020204" pitchFamily="34" charset="0"/>
              <a:buChar char="•"/>
            </a:pPr>
            <a:endParaRPr lang="en-US"/>
          </a:p>
        </p:txBody>
      </p:sp>
      <p:sp>
        <p:nvSpPr>
          <p:cNvPr id="20" name="Text 18"/>
          <p:cNvSpPr/>
          <p:nvPr/>
        </p:nvSpPr>
        <p:spPr>
          <a:xfrm>
            <a:off x="6144768" y="2066544"/>
            <a:ext cx="5486400" cy="228600"/>
          </a:xfrm>
          <a:prstGeom prst="rect">
            <a:avLst/>
          </a:prstGeom>
          <a:noFill/>
          <a:ln/>
        </p:spPr>
        <p:txBody>
          <a:bodyPr wrap="square" lIns="127" tIns="127" rIns="127" bIns="127" rtlCol="0" anchor="ctr">
            <a:normAutofit/>
          </a:bodyPr>
          <a:lstStyle/>
          <a:p>
            <a:pPr marL="0" indent="0">
              <a:buNone/>
            </a:pPr>
            <a:r>
              <a:rPr lang="en-US" sz="1400" b="1" dirty="0">
                <a:solidFill>
                  <a:srgbClr val="0B1F33"/>
                </a:solidFill>
                <a:latin typeface="Arial" pitchFamily="34" charset="0"/>
                <a:ea typeface="Arial" pitchFamily="34" charset="-122"/>
                <a:cs typeface="Arial" pitchFamily="34" charset="-120"/>
              </a:rPr>
              <a:t>Continuous Performance Cycle</a:t>
            </a:r>
            <a:endParaRPr lang="en-US" sz="1400" dirty="0"/>
          </a:p>
        </p:txBody>
      </p:sp>
      <p:sp>
        <p:nvSpPr>
          <p:cNvPr id="21" name="Text 19"/>
          <p:cNvSpPr/>
          <p:nvPr/>
        </p:nvSpPr>
        <p:spPr>
          <a:xfrm>
            <a:off x="6144768" y="2359152"/>
            <a:ext cx="853440" cy="502920"/>
          </a:xfrm>
          <a:prstGeom prst="rect">
            <a:avLst/>
          </a:prstGeom>
          <a:solidFill>
            <a:srgbClr val="102A43"/>
          </a:solidFill>
          <a:ln>
            <a:solidFill>
              <a:srgbClr val="102A43"/>
            </a:solidFill>
          </a:ln>
        </p:spPr>
        <p:txBody>
          <a:bodyPr wrap="square" lIns="381" tIns="381" rIns="381" bIns="381"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Set</a:t>
            </a:r>
            <a:endParaRPr lang="en-US" sz="1000" dirty="0"/>
          </a:p>
          <a:p>
            <a:pPr marL="0" indent="0" algn="ctr">
              <a:buNone/>
            </a:pPr>
            <a:r>
              <a:rPr lang="en-US" sz="1000" b="1" dirty="0">
                <a:solidFill>
                  <a:srgbClr val="FFFFFF"/>
                </a:solidFill>
                <a:latin typeface="Arial" pitchFamily="34" charset="0"/>
                <a:ea typeface="Arial" pitchFamily="34" charset="-122"/>
                <a:cs typeface="Arial" pitchFamily="34" charset="-120"/>
              </a:rPr>
              <a:t>Objectives</a:t>
            </a:r>
            <a:endParaRPr lang="en-US" sz="1000" dirty="0"/>
          </a:p>
        </p:txBody>
      </p:sp>
      <p:sp>
        <p:nvSpPr>
          <p:cNvPr id="22" name="Text 20"/>
          <p:cNvSpPr/>
          <p:nvPr/>
        </p:nvSpPr>
        <p:spPr>
          <a:xfrm>
            <a:off x="7071360" y="2359152"/>
            <a:ext cx="853440" cy="502920"/>
          </a:xfrm>
          <a:prstGeom prst="rect">
            <a:avLst/>
          </a:prstGeom>
          <a:solidFill>
            <a:srgbClr val="F59E0B"/>
          </a:solidFill>
          <a:ln>
            <a:solidFill>
              <a:srgbClr val="F59E0B"/>
            </a:solidFill>
          </a:ln>
        </p:spPr>
        <p:txBody>
          <a:bodyPr wrap="square" lIns="381" tIns="381" rIns="381" bIns="381"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Monitor</a:t>
            </a:r>
            <a:endParaRPr lang="en-US" sz="1000" dirty="0"/>
          </a:p>
          <a:p>
            <a:pPr marL="0" indent="0" algn="ctr">
              <a:buNone/>
            </a:pPr>
            <a:r>
              <a:rPr lang="en-US" sz="1000" b="1" dirty="0">
                <a:solidFill>
                  <a:srgbClr val="FFFFFF"/>
                </a:solidFill>
                <a:latin typeface="Arial" pitchFamily="34" charset="0"/>
                <a:ea typeface="Arial" pitchFamily="34" charset="-122"/>
                <a:cs typeface="Arial" pitchFamily="34" charset="-120"/>
              </a:rPr>
              <a:t>Progress</a:t>
            </a:r>
            <a:endParaRPr lang="en-US" sz="1000" dirty="0"/>
          </a:p>
        </p:txBody>
      </p:sp>
      <p:sp>
        <p:nvSpPr>
          <p:cNvPr id="23" name="Text 21"/>
          <p:cNvSpPr/>
          <p:nvPr/>
        </p:nvSpPr>
        <p:spPr>
          <a:xfrm>
            <a:off x="7997952" y="2359152"/>
            <a:ext cx="853440" cy="502920"/>
          </a:xfrm>
          <a:prstGeom prst="rect">
            <a:avLst/>
          </a:prstGeom>
          <a:solidFill>
            <a:srgbClr val="102A43"/>
          </a:solidFill>
          <a:ln>
            <a:solidFill>
              <a:srgbClr val="102A43"/>
            </a:solidFill>
          </a:ln>
        </p:spPr>
        <p:txBody>
          <a:bodyPr wrap="square" lIns="381" tIns="381" rIns="381" bIns="381"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Regular</a:t>
            </a:r>
            <a:endParaRPr lang="en-US" sz="1000" dirty="0"/>
          </a:p>
          <a:p>
            <a:pPr marL="0" indent="0" algn="ctr">
              <a:buNone/>
            </a:pPr>
            <a:r>
              <a:rPr lang="en-US" sz="1000" b="1" dirty="0">
                <a:solidFill>
                  <a:srgbClr val="FFFFFF"/>
                </a:solidFill>
                <a:latin typeface="Arial" pitchFamily="34" charset="0"/>
                <a:ea typeface="Arial" pitchFamily="34" charset="-122"/>
                <a:cs typeface="Arial" pitchFamily="34" charset="-120"/>
              </a:rPr>
              <a:t>Feedback</a:t>
            </a:r>
            <a:endParaRPr lang="en-US" sz="1000" dirty="0"/>
          </a:p>
        </p:txBody>
      </p:sp>
      <p:sp>
        <p:nvSpPr>
          <p:cNvPr id="24" name="Text 22"/>
          <p:cNvSpPr/>
          <p:nvPr/>
        </p:nvSpPr>
        <p:spPr>
          <a:xfrm>
            <a:off x="8924544" y="2359152"/>
            <a:ext cx="853440" cy="502920"/>
          </a:xfrm>
          <a:prstGeom prst="rect">
            <a:avLst/>
          </a:prstGeom>
          <a:solidFill>
            <a:srgbClr val="F59E0B"/>
          </a:solidFill>
          <a:ln>
            <a:solidFill>
              <a:srgbClr val="F59E0B"/>
            </a:solidFill>
          </a:ln>
        </p:spPr>
        <p:txBody>
          <a:bodyPr wrap="square" lIns="381" tIns="381" rIns="381" bIns="381"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Development</a:t>
            </a:r>
            <a:endParaRPr lang="en-US" sz="1000" dirty="0"/>
          </a:p>
          <a:p>
            <a:pPr marL="0" indent="0" algn="ctr">
              <a:buNone/>
            </a:pPr>
            <a:r>
              <a:rPr lang="en-US" sz="1000" b="1" dirty="0">
                <a:solidFill>
                  <a:srgbClr val="FFFFFF"/>
                </a:solidFill>
                <a:latin typeface="Arial" pitchFamily="34" charset="0"/>
                <a:ea typeface="Arial" pitchFamily="34" charset="-122"/>
                <a:cs typeface="Arial" pitchFamily="34" charset="-120"/>
              </a:rPr>
              <a:t>Support</a:t>
            </a:r>
            <a:endParaRPr lang="en-US" sz="1000" dirty="0"/>
          </a:p>
        </p:txBody>
      </p:sp>
      <p:sp>
        <p:nvSpPr>
          <p:cNvPr id="25" name="Text 23"/>
          <p:cNvSpPr/>
          <p:nvPr/>
        </p:nvSpPr>
        <p:spPr>
          <a:xfrm>
            <a:off x="9851136" y="2359152"/>
            <a:ext cx="853440" cy="502920"/>
          </a:xfrm>
          <a:prstGeom prst="rect">
            <a:avLst/>
          </a:prstGeom>
          <a:solidFill>
            <a:srgbClr val="102A43"/>
          </a:solidFill>
          <a:ln>
            <a:solidFill>
              <a:srgbClr val="102A43"/>
            </a:solidFill>
          </a:ln>
        </p:spPr>
        <p:txBody>
          <a:bodyPr wrap="square" lIns="381" tIns="381" rIns="381" bIns="381"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Review</a:t>
            </a:r>
            <a:endParaRPr lang="en-US" sz="1000" dirty="0"/>
          </a:p>
        </p:txBody>
      </p:sp>
      <p:sp>
        <p:nvSpPr>
          <p:cNvPr id="26" name="Text 24"/>
          <p:cNvSpPr/>
          <p:nvPr/>
        </p:nvSpPr>
        <p:spPr>
          <a:xfrm>
            <a:off x="10777728" y="2359152"/>
            <a:ext cx="853440" cy="502920"/>
          </a:xfrm>
          <a:prstGeom prst="rect">
            <a:avLst/>
          </a:prstGeom>
          <a:solidFill>
            <a:srgbClr val="F59E0B"/>
          </a:solidFill>
          <a:ln>
            <a:solidFill>
              <a:srgbClr val="F59E0B"/>
            </a:solidFill>
          </a:ln>
        </p:spPr>
        <p:txBody>
          <a:bodyPr wrap="square" lIns="381" tIns="381" rIns="381" bIns="381"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Adjust</a:t>
            </a:r>
            <a:endParaRPr lang="en-US" sz="1000" dirty="0"/>
          </a:p>
          <a:p>
            <a:pPr marL="0" indent="0" algn="ctr">
              <a:buNone/>
            </a:pPr>
            <a:r>
              <a:rPr lang="en-US" sz="1000" b="1" dirty="0">
                <a:solidFill>
                  <a:srgbClr val="FFFFFF"/>
                </a:solidFill>
                <a:latin typeface="Arial" pitchFamily="34" charset="0"/>
                <a:ea typeface="Arial" pitchFamily="34" charset="-122"/>
                <a:cs typeface="Arial" pitchFamily="34" charset="-120"/>
              </a:rPr>
              <a:t>Objectives</a:t>
            </a:r>
            <a:endParaRPr lang="en-US" sz="1000" dirty="0"/>
          </a:p>
        </p:txBody>
      </p:sp>
      <p:sp>
        <p:nvSpPr>
          <p:cNvPr id="27" name="Text 25"/>
          <p:cNvSpPr/>
          <p:nvPr/>
        </p:nvSpPr>
        <p:spPr>
          <a:xfrm>
            <a:off x="6144768" y="3383280"/>
            <a:ext cx="5486400" cy="868680"/>
          </a:xfrm>
          <a:prstGeom prst="rect">
            <a:avLst/>
          </a:prstGeom>
          <a:solidFill>
            <a:srgbClr val="102A43"/>
          </a:solidFill>
          <a:ln>
            <a:solidFill>
              <a:srgbClr val="102A43">
                <a:alpha val="0"/>
              </a:srgbClr>
            </a:solidFill>
          </a:ln>
        </p:spPr>
        <p:txBody>
          <a:bodyPr wrap="square" lIns="1016" tIns="1016" rIns="1016" bIns="1016"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Set Objectives → Monitor Progress → Regular Feedback → Development Support → Review → Adjust Objectives</a:t>
            </a:r>
            <a:endParaRPr lang="en-US" sz="1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sz="2400"/>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sz="2400"/>
          </a:p>
        </p:txBody>
      </p:sp>
      <p:sp>
        <p:nvSpPr>
          <p:cNvPr id="4" name="Text 2"/>
          <p:cNvSpPr/>
          <p:nvPr/>
        </p:nvSpPr>
        <p:spPr>
          <a:xfrm>
            <a:off x="411480" y="146304"/>
            <a:ext cx="9692640" cy="384048"/>
          </a:xfrm>
          <a:prstGeom prst="rect">
            <a:avLst/>
          </a:prstGeom>
          <a:noFill/>
          <a:ln/>
        </p:spPr>
        <p:txBody>
          <a:bodyPr wrap="square" lIns="254" tIns="254" rIns="254" bIns="254" rtlCol="0" anchor="ctr">
            <a:noAutofit/>
          </a:bodyPr>
          <a:lstStyle/>
          <a:p>
            <a:pPr marL="0" indent="0">
              <a:buNone/>
            </a:pPr>
            <a:r>
              <a:rPr lang="en-US" sz="2800" b="1" dirty="0">
                <a:solidFill>
                  <a:srgbClr val="FFFFFF"/>
                </a:solidFill>
                <a:latin typeface="Arial" pitchFamily="34" charset="0"/>
                <a:ea typeface="Arial" pitchFamily="34" charset="-122"/>
                <a:cs typeface="Arial" pitchFamily="34" charset="-120"/>
              </a:rPr>
              <a:t>Motivation and Reward: Building Employee Commitment</a:t>
            </a:r>
            <a:endParaRPr lang="en-US" sz="28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600" b="1" dirty="0">
                <a:solidFill>
                  <a:srgbClr val="0B1F33"/>
                </a:solidFill>
                <a:latin typeface="Arial" pitchFamily="34" charset="0"/>
                <a:ea typeface="Arial" pitchFamily="34" charset="-122"/>
                <a:cs typeface="Arial" pitchFamily="34" charset="-120"/>
              </a:rPr>
              <a:t>09</a:t>
            </a:r>
            <a:endParaRPr lang="en-US" sz="16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900" dirty="0">
                <a:solidFill>
                  <a:srgbClr val="64748B"/>
                </a:solidFill>
              </a:rPr>
              <a:t>LCLM5002</a:t>
            </a:r>
            <a:endParaRPr lang="en-US" sz="90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900" dirty="0">
                <a:solidFill>
                  <a:srgbClr val="64748B"/>
                </a:solidFill>
              </a:rPr>
              <a:t>HealthConnect UK</a:t>
            </a:r>
            <a:endParaRPr lang="en-US" sz="900" dirty="0"/>
          </a:p>
        </p:txBody>
      </p:sp>
      <p:sp>
        <p:nvSpPr>
          <p:cNvPr id="8" name="Text 6"/>
          <p:cNvSpPr/>
          <p:nvPr/>
        </p:nvSpPr>
        <p:spPr>
          <a:xfrm>
            <a:off x="411480" y="932688"/>
            <a:ext cx="521208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Competitive salaries remain important when attracting scarce healthcare and technology professionals successfully.</a:t>
            </a:r>
            <a:endParaRPr lang="en-US" sz="1400" dirty="0"/>
          </a:p>
        </p:txBody>
      </p:sp>
      <p:sp>
        <p:nvSpPr>
          <p:cNvPr id="9" name="Shape 7"/>
          <p:cNvSpPr/>
          <p:nvPr/>
        </p:nvSpPr>
        <p:spPr>
          <a:xfrm>
            <a:off x="411480" y="932688"/>
            <a:ext cx="73152" cy="789432"/>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0" name="Text 8"/>
          <p:cNvSpPr/>
          <p:nvPr/>
        </p:nvSpPr>
        <p:spPr>
          <a:xfrm>
            <a:off x="411480" y="1795272"/>
            <a:ext cx="521208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Financial rewards alone cannot address burnout, career development and employee engagement concerns.</a:t>
            </a:r>
            <a:endParaRPr lang="en-US" sz="1400" dirty="0"/>
          </a:p>
        </p:txBody>
      </p:sp>
      <p:sp>
        <p:nvSpPr>
          <p:cNvPr id="11" name="Shape 9"/>
          <p:cNvSpPr/>
          <p:nvPr/>
        </p:nvSpPr>
        <p:spPr>
          <a:xfrm>
            <a:off x="411480" y="1795272"/>
            <a:ext cx="73152" cy="789432"/>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2" name="Text 10"/>
          <p:cNvSpPr/>
          <p:nvPr/>
        </p:nvSpPr>
        <p:spPr>
          <a:xfrm>
            <a:off x="411480" y="2657856"/>
            <a:ext cx="521208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Recognition can reinforce valuable employee contributions without relying exclusively upon financial incentives.</a:t>
            </a:r>
            <a:endParaRPr lang="en-US" sz="1400" dirty="0"/>
          </a:p>
        </p:txBody>
      </p:sp>
      <p:sp>
        <p:nvSpPr>
          <p:cNvPr id="13" name="Shape 11"/>
          <p:cNvSpPr/>
          <p:nvPr/>
        </p:nvSpPr>
        <p:spPr>
          <a:xfrm>
            <a:off x="411480" y="2657856"/>
            <a:ext cx="73152" cy="789432"/>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4" name="Text 12"/>
          <p:cNvSpPr/>
          <p:nvPr/>
        </p:nvSpPr>
        <p:spPr>
          <a:xfrm>
            <a:off x="411480" y="3520440"/>
            <a:ext cx="521208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Flexible working and development opportunities strengthen the overall employee value proposition significantly.</a:t>
            </a:r>
            <a:endParaRPr lang="en-US" sz="1400" dirty="0"/>
          </a:p>
        </p:txBody>
      </p:sp>
      <p:sp>
        <p:nvSpPr>
          <p:cNvPr id="15" name="Shape 13"/>
          <p:cNvSpPr/>
          <p:nvPr/>
        </p:nvSpPr>
        <p:spPr>
          <a:xfrm>
            <a:off x="411480" y="3520440"/>
            <a:ext cx="73152" cy="789432"/>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6" name="Text 14"/>
          <p:cNvSpPr/>
          <p:nvPr/>
        </p:nvSpPr>
        <p:spPr>
          <a:xfrm>
            <a:off x="411480" y="4383024"/>
            <a:ext cx="521208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Total reward combines financial and non-financial elements supporting employee performance (Armstrong and Brown, 2023).</a:t>
            </a:r>
            <a:endParaRPr lang="en-US" sz="1400" dirty="0"/>
          </a:p>
        </p:txBody>
      </p:sp>
      <p:sp>
        <p:nvSpPr>
          <p:cNvPr id="17" name="Shape 15"/>
          <p:cNvSpPr/>
          <p:nvPr/>
        </p:nvSpPr>
        <p:spPr>
          <a:xfrm>
            <a:off x="411480" y="4383024"/>
            <a:ext cx="73152" cy="789432"/>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18" name="Text 16"/>
          <p:cNvSpPr/>
          <p:nvPr/>
        </p:nvSpPr>
        <p:spPr>
          <a:xfrm>
            <a:off x="411480" y="5245608"/>
            <a:ext cx="521208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HealthConnect should align rewards with contribution, wellbeing, fairness and long-term retention priorities.</a:t>
            </a:r>
            <a:endParaRPr lang="en-US" sz="1400" dirty="0"/>
          </a:p>
        </p:txBody>
      </p:sp>
      <p:sp>
        <p:nvSpPr>
          <p:cNvPr id="19" name="Shape 17"/>
          <p:cNvSpPr/>
          <p:nvPr/>
        </p:nvSpPr>
        <p:spPr>
          <a:xfrm>
            <a:off x="411480" y="5245608"/>
            <a:ext cx="73152" cy="789432"/>
          </a:xfrm>
          <a:prstGeom prst="rect">
            <a:avLst/>
          </a:prstGeom>
          <a:solidFill>
            <a:srgbClr val="10B981"/>
          </a:solidFill>
          <a:ln w="12700">
            <a:solidFill>
              <a:srgbClr val="10B981">
                <a:alpha val="0"/>
              </a:srgbClr>
            </a:solidFill>
            <a:prstDash val="solid"/>
          </a:ln>
        </p:spPr>
        <p:txBody>
          <a:bodyPr/>
          <a:lstStyle/>
          <a:p>
            <a:pPr marL="285750" indent="-285750">
              <a:buFont typeface="Arial" panose="020B0604020202020204" pitchFamily="34" charset="0"/>
              <a:buChar char="•"/>
            </a:pPr>
            <a:endParaRPr lang="en-US" sz="2400"/>
          </a:p>
        </p:txBody>
      </p:sp>
      <p:sp>
        <p:nvSpPr>
          <p:cNvPr id="20" name="Text 18"/>
          <p:cNvSpPr/>
          <p:nvPr/>
        </p:nvSpPr>
        <p:spPr>
          <a:xfrm>
            <a:off x="5989320" y="1143000"/>
            <a:ext cx="5486400" cy="228600"/>
          </a:xfrm>
          <a:prstGeom prst="rect">
            <a:avLst/>
          </a:prstGeom>
          <a:noFill/>
          <a:ln/>
        </p:spPr>
        <p:txBody>
          <a:bodyPr wrap="square" lIns="127" tIns="127" rIns="127" bIns="127" rtlCol="0" anchor="ctr">
            <a:normAutofit/>
          </a:bodyPr>
          <a:lstStyle/>
          <a:p>
            <a:pPr marL="0" indent="0">
              <a:buNone/>
            </a:pPr>
            <a:r>
              <a:rPr lang="en-US" sz="1400" b="1" dirty="0">
                <a:solidFill>
                  <a:srgbClr val="0B1F33"/>
                </a:solidFill>
                <a:latin typeface="Arial" pitchFamily="34" charset="0"/>
                <a:ea typeface="Arial" pitchFamily="34" charset="-122"/>
                <a:cs typeface="Arial" pitchFamily="34" charset="-120"/>
              </a:rPr>
              <a:t>Proposed Total Reward Package</a:t>
            </a:r>
            <a:endParaRPr lang="en-US" sz="1400" dirty="0"/>
          </a:p>
        </p:txBody>
      </p:sp>
      <p:sp>
        <p:nvSpPr>
          <p:cNvPr id="21" name="Text 19"/>
          <p:cNvSpPr/>
          <p:nvPr/>
        </p:nvSpPr>
        <p:spPr>
          <a:xfrm>
            <a:off x="5989320" y="1444752"/>
            <a:ext cx="274320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50" b="1" dirty="0">
                <a:solidFill>
                  <a:srgbClr val="FFFFFF"/>
                </a:solidFill>
                <a:latin typeface="Arial" pitchFamily="34" charset="0"/>
                <a:ea typeface="Arial" pitchFamily="34" charset="-122"/>
                <a:cs typeface="Arial" pitchFamily="34" charset="-120"/>
              </a:rPr>
              <a:t>Financial rewards</a:t>
            </a:r>
            <a:endParaRPr lang="en-US" sz="1050" dirty="0"/>
          </a:p>
        </p:txBody>
      </p:sp>
      <p:sp>
        <p:nvSpPr>
          <p:cNvPr id="22" name="Text 20"/>
          <p:cNvSpPr/>
          <p:nvPr/>
        </p:nvSpPr>
        <p:spPr>
          <a:xfrm>
            <a:off x="8732520" y="1444752"/>
            <a:ext cx="274320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50" b="1" dirty="0">
                <a:solidFill>
                  <a:srgbClr val="FFFFFF"/>
                </a:solidFill>
                <a:latin typeface="Arial" pitchFamily="34" charset="0"/>
                <a:ea typeface="Arial" pitchFamily="34" charset="-122"/>
                <a:cs typeface="Arial" pitchFamily="34" charset="-120"/>
              </a:rPr>
              <a:t>Non-financial rewards</a:t>
            </a:r>
            <a:endParaRPr lang="en-US" sz="1050" dirty="0"/>
          </a:p>
        </p:txBody>
      </p:sp>
      <p:sp>
        <p:nvSpPr>
          <p:cNvPr id="23" name="Text 21"/>
          <p:cNvSpPr/>
          <p:nvPr/>
        </p:nvSpPr>
        <p:spPr>
          <a:xfrm>
            <a:off x="5989320" y="1828800"/>
            <a:ext cx="2743200" cy="77266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dirty="0">
                <a:solidFill>
                  <a:srgbClr val="1F2937"/>
                </a:solidFill>
                <a:latin typeface="Arial" pitchFamily="34" charset="0"/>
                <a:ea typeface="Arial" pitchFamily="34" charset="-122"/>
                <a:cs typeface="Arial" pitchFamily="34" charset="-120"/>
              </a:rPr>
              <a:t>Competitive salary</a:t>
            </a:r>
            <a:endParaRPr lang="en-US" sz="1000" dirty="0"/>
          </a:p>
        </p:txBody>
      </p:sp>
      <p:sp>
        <p:nvSpPr>
          <p:cNvPr id="24" name="Text 22"/>
          <p:cNvSpPr/>
          <p:nvPr/>
        </p:nvSpPr>
        <p:spPr>
          <a:xfrm>
            <a:off x="8732520" y="1828800"/>
            <a:ext cx="2743200" cy="77266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dirty="0">
                <a:solidFill>
                  <a:srgbClr val="1F2937"/>
                </a:solidFill>
                <a:latin typeface="Arial" pitchFamily="34" charset="0"/>
                <a:ea typeface="Arial" pitchFamily="34" charset="-122"/>
                <a:cs typeface="Arial" pitchFamily="34" charset="-120"/>
              </a:rPr>
              <a:t>Flexible working</a:t>
            </a:r>
            <a:endParaRPr lang="en-US" sz="1000" dirty="0"/>
          </a:p>
        </p:txBody>
      </p:sp>
      <p:sp>
        <p:nvSpPr>
          <p:cNvPr id="25" name="Text 23"/>
          <p:cNvSpPr/>
          <p:nvPr/>
        </p:nvSpPr>
        <p:spPr>
          <a:xfrm>
            <a:off x="5989320" y="2601468"/>
            <a:ext cx="2743200" cy="77266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dirty="0">
                <a:solidFill>
                  <a:srgbClr val="1F2937"/>
                </a:solidFill>
                <a:latin typeface="Arial" pitchFamily="34" charset="0"/>
                <a:ea typeface="Arial" pitchFamily="34" charset="-122"/>
                <a:cs typeface="Arial" pitchFamily="34" charset="-120"/>
              </a:rPr>
              <a:t>Performance-related recognition</a:t>
            </a:r>
            <a:endParaRPr lang="en-US" sz="1000" dirty="0"/>
          </a:p>
        </p:txBody>
      </p:sp>
      <p:sp>
        <p:nvSpPr>
          <p:cNvPr id="26" name="Text 24"/>
          <p:cNvSpPr/>
          <p:nvPr/>
        </p:nvSpPr>
        <p:spPr>
          <a:xfrm>
            <a:off x="8732520" y="2601468"/>
            <a:ext cx="2743200" cy="77266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dirty="0">
                <a:solidFill>
                  <a:srgbClr val="1F2937"/>
                </a:solidFill>
                <a:latin typeface="Arial" pitchFamily="34" charset="0"/>
                <a:ea typeface="Arial" pitchFamily="34" charset="-122"/>
                <a:cs typeface="Arial" pitchFamily="34" charset="-120"/>
              </a:rPr>
              <a:t>Career development</a:t>
            </a:r>
            <a:endParaRPr lang="en-US" sz="1000" dirty="0"/>
          </a:p>
        </p:txBody>
      </p:sp>
      <p:sp>
        <p:nvSpPr>
          <p:cNvPr id="27" name="Text 25"/>
          <p:cNvSpPr/>
          <p:nvPr/>
        </p:nvSpPr>
        <p:spPr>
          <a:xfrm>
            <a:off x="5989320" y="3374136"/>
            <a:ext cx="2743200" cy="77266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dirty="0">
                <a:solidFill>
                  <a:srgbClr val="1F2937"/>
                </a:solidFill>
                <a:latin typeface="Arial" pitchFamily="34" charset="0"/>
                <a:ea typeface="Arial" pitchFamily="34" charset="-122"/>
                <a:cs typeface="Arial" pitchFamily="34" charset="-120"/>
              </a:rPr>
              <a:t>Relevant employee benefits</a:t>
            </a:r>
            <a:endParaRPr lang="en-US" sz="1000" dirty="0"/>
          </a:p>
        </p:txBody>
      </p:sp>
      <p:sp>
        <p:nvSpPr>
          <p:cNvPr id="28" name="Text 26"/>
          <p:cNvSpPr/>
          <p:nvPr/>
        </p:nvSpPr>
        <p:spPr>
          <a:xfrm>
            <a:off x="8732520" y="3374136"/>
            <a:ext cx="2743200" cy="772668"/>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1000" dirty="0">
                <a:solidFill>
                  <a:srgbClr val="1F2937"/>
                </a:solidFill>
                <a:latin typeface="Arial" pitchFamily="34" charset="0"/>
                <a:ea typeface="Arial" pitchFamily="34" charset="-122"/>
                <a:cs typeface="Arial" pitchFamily="34" charset="-120"/>
              </a:rPr>
              <a:t>Learning opportunities</a:t>
            </a:r>
            <a:endParaRPr lang="en-US" sz="1000" dirty="0"/>
          </a:p>
        </p:txBody>
      </p:sp>
      <p:sp>
        <p:nvSpPr>
          <p:cNvPr id="29" name="Text 27"/>
          <p:cNvSpPr/>
          <p:nvPr/>
        </p:nvSpPr>
        <p:spPr>
          <a:xfrm>
            <a:off x="5989320" y="4146804"/>
            <a:ext cx="2743200" cy="77266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dirty="0">
                <a:solidFill>
                  <a:srgbClr val="1F2937"/>
                </a:solidFill>
                <a:latin typeface="Arial" pitchFamily="34" charset="0"/>
                <a:ea typeface="Arial" pitchFamily="34" charset="-122"/>
                <a:cs typeface="Arial" pitchFamily="34" charset="-120"/>
              </a:rPr>
              <a:t>Appropriate incentives</a:t>
            </a:r>
            <a:endParaRPr lang="en-US" sz="1000" dirty="0"/>
          </a:p>
        </p:txBody>
      </p:sp>
      <p:sp>
        <p:nvSpPr>
          <p:cNvPr id="30" name="Text 28"/>
          <p:cNvSpPr/>
          <p:nvPr/>
        </p:nvSpPr>
        <p:spPr>
          <a:xfrm>
            <a:off x="8732520" y="4146804"/>
            <a:ext cx="2743200" cy="772668"/>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1000" dirty="0">
                <a:solidFill>
                  <a:srgbClr val="1F2937"/>
                </a:solidFill>
                <a:latin typeface="Arial" pitchFamily="34" charset="0"/>
                <a:ea typeface="Arial" pitchFamily="34" charset="-122"/>
                <a:cs typeface="Arial" pitchFamily="34" charset="-120"/>
              </a:rPr>
              <a:t>Recognition and wellbeing support</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a:p>
        </p:txBody>
      </p:sp>
      <p:sp>
        <p:nvSpPr>
          <p:cNvPr id="4" name="Text 2"/>
          <p:cNvSpPr/>
          <p:nvPr/>
        </p:nvSpPr>
        <p:spPr>
          <a:xfrm>
            <a:off x="411480" y="146304"/>
            <a:ext cx="9692640" cy="384048"/>
          </a:xfrm>
          <a:prstGeom prst="rect">
            <a:avLst/>
          </a:prstGeom>
          <a:noFill/>
          <a:ln/>
        </p:spPr>
        <p:txBody>
          <a:bodyPr wrap="square" lIns="254" tIns="254" rIns="254" bIns="254" rtlCol="0" anchor="ctr">
            <a:noAutofit/>
          </a:bodyPr>
          <a:lstStyle/>
          <a:p>
            <a:pPr marL="0" indent="0">
              <a:buNone/>
            </a:pPr>
            <a:r>
              <a:rPr lang="en-US" sz="2000" b="1" dirty="0">
                <a:solidFill>
                  <a:srgbClr val="FFFFFF"/>
                </a:solidFill>
                <a:latin typeface="Arial" pitchFamily="34" charset="0"/>
                <a:ea typeface="Arial" pitchFamily="34" charset="-122"/>
                <a:cs typeface="Arial" pitchFamily="34" charset="-120"/>
              </a:rPr>
              <a:t>Retention, Wellbeing and Employee Engagement</a:t>
            </a:r>
            <a:endParaRPr lang="en-US" sz="20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200" b="1" dirty="0">
                <a:solidFill>
                  <a:srgbClr val="0B1F33"/>
                </a:solidFill>
                <a:latin typeface="Arial" pitchFamily="34" charset="0"/>
                <a:ea typeface="Arial" pitchFamily="34" charset="-122"/>
                <a:cs typeface="Arial" pitchFamily="34" charset="-120"/>
              </a:rPr>
              <a:t>10</a:t>
            </a:r>
            <a:endParaRPr lang="en-US" sz="12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700" dirty="0">
                <a:solidFill>
                  <a:srgbClr val="64748B"/>
                </a:solidFill>
              </a:rPr>
              <a:t>LCLM5002</a:t>
            </a:r>
            <a:endParaRPr lang="en-US" sz="70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700" dirty="0">
                <a:solidFill>
                  <a:srgbClr val="64748B"/>
                </a:solidFill>
              </a:rPr>
              <a:t>HealthConnect UK</a:t>
            </a:r>
            <a:endParaRPr lang="en-US" sz="700" dirty="0"/>
          </a:p>
        </p:txBody>
      </p:sp>
      <p:sp>
        <p:nvSpPr>
          <p:cNvPr id="8" name="Text 6"/>
          <p:cNvSpPr/>
          <p:nvPr/>
        </p:nvSpPr>
        <p:spPr>
          <a:xfrm>
            <a:off x="713232" y="960120"/>
            <a:ext cx="54864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Retention requires understanding why valued employees remain with or leave HealthConnect regularly.</a:t>
            </a:r>
            <a:endParaRPr lang="en-US" sz="1200" dirty="0"/>
          </a:p>
        </p:txBody>
      </p:sp>
      <p:sp>
        <p:nvSpPr>
          <p:cNvPr id="9" name="Shape 7"/>
          <p:cNvSpPr/>
          <p:nvPr/>
        </p:nvSpPr>
        <p:spPr>
          <a:xfrm>
            <a:off x="713232" y="960120"/>
            <a:ext cx="73152" cy="78486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0" name="Text 8"/>
          <p:cNvSpPr/>
          <p:nvPr/>
        </p:nvSpPr>
        <p:spPr>
          <a:xfrm>
            <a:off x="713232" y="1818132"/>
            <a:ext cx="54864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Excessive workloads and burnout can undermine commitment despite competitive financial compensation packages.</a:t>
            </a:r>
            <a:endParaRPr lang="en-US" sz="1200" dirty="0"/>
          </a:p>
        </p:txBody>
      </p:sp>
      <p:sp>
        <p:nvSpPr>
          <p:cNvPr id="11" name="Shape 9"/>
          <p:cNvSpPr/>
          <p:nvPr/>
        </p:nvSpPr>
        <p:spPr>
          <a:xfrm>
            <a:off x="713232" y="1818132"/>
            <a:ext cx="73152" cy="78486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2" name="Text 10"/>
          <p:cNvSpPr/>
          <p:nvPr/>
        </p:nvSpPr>
        <p:spPr>
          <a:xfrm>
            <a:off x="713232" y="2676144"/>
            <a:ext cx="54864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Flexible working arrangements can support wellbeing while accommodating diverse employee circumstances effectively.</a:t>
            </a:r>
            <a:endParaRPr lang="en-US" sz="1200" dirty="0"/>
          </a:p>
        </p:txBody>
      </p:sp>
      <p:sp>
        <p:nvSpPr>
          <p:cNvPr id="13" name="Shape 11"/>
          <p:cNvSpPr/>
          <p:nvPr/>
        </p:nvSpPr>
        <p:spPr>
          <a:xfrm>
            <a:off x="713232" y="2676144"/>
            <a:ext cx="73152" cy="78486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4" name="Text 12"/>
          <p:cNvSpPr/>
          <p:nvPr/>
        </p:nvSpPr>
        <p:spPr>
          <a:xfrm>
            <a:off x="713232" y="3534156"/>
            <a:ext cx="54864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Stay interviews can identify emerging dissatisfaction before valuable employees decide to leave.</a:t>
            </a:r>
            <a:endParaRPr lang="en-US" sz="1200" dirty="0"/>
          </a:p>
        </p:txBody>
      </p:sp>
      <p:sp>
        <p:nvSpPr>
          <p:cNvPr id="15" name="Shape 13"/>
          <p:cNvSpPr/>
          <p:nvPr/>
        </p:nvSpPr>
        <p:spPr>
          <a:xfrm>
            <a:off x="713232" y="3534156"/>
            <a:ext cx="73152" cy="78486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6" name="Text 14"/>
          <p:cNvSpPr/>
          <p:nvPr/>
        </p:nvSpPr>
        <p:spPr>
          <a:xfrm>
            <a:off x="713232" y="4392168"/>
            <a:ext cx="54864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Effective retention requires understanding workforce-specific reasons behind employee turnover (CIPD, 2026c).</a:t>
            </a:r>
            <a:endParaRPr lang="en-US" sz="1200" dirty="0"/>
          </a:p>
        </p:txBody>
      </p:sp>
      <p:sp>
        <p:nvSpPr>
          <p:cNvPr id="17" name="Shape 15"/>
          <p:cNvSpPr/>
          <p:nvPr/>
        </p:nvSpPr>
        <p:spPr>
          <a:xfrm>
            <a:off x="713232" y="4392168"/>
            <a:ext cx="73152" cy="78486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8" name="Text 16"/>
          <p:cNvSpPr/>
          <p:nvPr/>
        </p:nvSpPr>
        <p:spPr>
          <a:xfrm>
            <a:off x="713232" y="5250180"/>
            <a:ext cx="5486400" cy="784860"/>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HealthConnect should monitor turnover, engagement, wellbeing, absence and retention patterns continuously.</a:t>
            </a:r>
            <a:endParaRPr lang="en-US" sz="1200" dirty="0"/>
          </a:p>
        </p:txBody>
      </p:sp>
      <p:sp>
        <p:nvSpPr>
          <p:cNvPr id="19" name="Shape 17"/>
          <p:cNvSpPr/>
          <p:nvPr/>
        </p:nvSpPr>
        <p:spPr>
          <a:xfrm>
            <a:off x="713232" y="5250180"/>
            <a:ext cx="73152" cy="784860"/>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20" name="Text 18"/>
          <p:cNvSpPr/>
          <p:nvPr/>
        </p:nvSpPr>
        <p:spPr>
          <a:xfrm>
            <a:off x="6693408" y="1325880"/>
            <a:ext cx="4480560" cy="749808"/>
          </a:xfrm>
          <a:prstGeom prst="rect">
            <a:avLst/>
          </a:prstGeom>
          <a:solidFill>
            <a:srgbClr val="102A43"/>
          </a:solidFill>
          <a:ln>
            <a:solidFill>
              <a:srgbClr val="102A43">
                <a:alpha val="0"/>
              </a:srgbClr>
            </a:solidFill>
          </a:ln>
        </p:spPr>
        <p:txBody>
          <a:bodyPr wrap="square" lIns="1016" tIns="1016" rIns="1016" bIns="1016" rtlCol="0" anchor="ctr">
            <a:no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Retention requires understanding why valued employees remain with or leave HealthConnect regularly.</a:t>
            </a:r>
            <a:endParaRPr lang="en-US" sz="1400" dirty="0"/>
          </a:p>
        </p:txBody>
      </p:sp>
      <p:sp>
        <p:nvSpPr>
          <p:cNvPr id="21" name="Text 19"/>
          <p:cNvSpPr/>
          <p:nvPr/>
        </p:nvSpPr>
        <p:spPr>
          <a:xfrm>
            <a:off x="6693408" y="2414016"/>
            <a:ext cx="4480560" cy="749808"/>
          </a:xfrm>
          <a:prstGeom prst="rect">
            <a:avLst/>
          </a:prstGeom>
          <a:solidFill>
            <a:srgbClr val="10B981"/>
          </a:solidFill>
          <a:ln>
            <a:solidFill>
              <a:srgbClr val="10B981">
                <a:alpha val="0"/>
              </a:srgbClr>
            </a:solidFill>
          </a:ln>
        </p:spPr>
        <p:txBody>
          <a:bodyPr wrap="square" lIns="1016" tIns="1016" rIns="1016" bIns="1016" rtlCol="0" anchor="ctr">
            <a:no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Flexible working arrangements can support wellbeing while accommodating diverse employee circumstances effectively.</a:t>
            </a:r>
            <a:endParaRPr lang="en-US" sz="1400" dirty="0"/>
          </a:p>
        </p:txBody>
      </p:sp>
      <p:sp>
        <p:nvSpPr>
          <p:cNvPr id="22" name="Text 20"/>
          <p:cNvSpPr/>
          <p:nvPr/>
        </p:nvSpPr>
        <p:spPr>
          <a:xfrm>
            <a:off x="6693408" y="3511296"/>
            <a:ext cx="4480560" cy="749808"/>
          </a:xfrm>
          <a:prstGeom prst="rect">
            <a:avLst/>
          </a:prstGeom>
          <a:solidFill>
            <a:srgbClr val="1E88E5"/>
          </a:solidFill>
          <a:ln>
            <a:solidFill>
              <a:srgbClr val="1E88E5">
                <a:alpha val="0"/>
              </a:srgbClr>
            </a:solidFill>
          </a:ln>
        </p:spPr>
        <p:txBody>
          <a:bodyPr wrap="square" lIns="1016" tIns="1016" rIns="1016" bIns="1016" rtlCol="0" anchor="ctr">
            <a:no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HealthConnect should monitor turnover, engagement, wellbeing, absence and retention patterns continuously.</a:t>
            </a:r>
            <a:endParaRPr lang="en-US" sz="1400" dirty="0"/>
          </a:p>
        </p:txBody>
      </p:sp>
      <p:sp>
        <p:nvSpPr>
          <p:cNvPr id="23" name="Text 21"/>
          <p:cNvSpPr/>
          <p:nvPr/>
        </p:nvSpPr>
        <p:spPr>
          <a:xfrm>
            <a:off x="6693408" y="4599432"/>
            <a:ext cx="4480560" cy="749808"/>
          </a:xfrm>
          <a:prstGeom prst="rect">
            <a:avLst/>
          </a:prstGeom>
          <a:solidFill>
            <a:srgbClr val="6D5DFD"/>
          </a:solidFill>
          <a:ln>
            <a:solidFill>
              <a:srgbClr val="6D5DFD">
                <a:alpha val="0"/>
              </a:srgbClr>
            </a:solidFill>
          </a:ln>
        </p:spPr>
        <p:txBody>
          <a:bodyPr wrap="square" lIns="1016" tIns="1016" rIns="1016" bIns="1016"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Stay interviews can identify emerging dissatisfaction before valuable employees decide to leave.</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sz="2400"/>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sz="2400"/>
          </a:p>
        </p:txBody>
      </p:sp>
      <p:sp>
        <p:nvSpPr>
          <p:cNvPr id="4" name="Text 2"/>
          <p:cNvSpPr/>
          <p:nvPr/>
        </p:nvSpPr>
        <p:spPr>
          <a:xfrm>
            <a:off x="411480" y="146304"/>
            <a:ext cx="9692640" cy="384048"/>
          </a:xfrm>
          <a:prstGeom prst="rect">
            <a:avLst/>
          </a:prstGeom>
          <a:noFill/>
          <a:ln/>
        </p:spPr>
        <p:txBody>
          <a:bodyPr wrap="square" lIns="254" tIns="254" rIns="254" bIns="254" rtlCol="0" anchor="ctr">
            <a:noAutofit/>
          </a:bodyPr>
          <a:lstStyle/>
          <a:p>
            <a:pPr marL="0" indent="0">
              <a:buNone/>
            </a:pPr>
            <a:r>
              <a:rPr lang="en-US" sz="2800" b="1" dirty="0">
                <a:solidFill>
                  <a:srgbClr val="FFFFFF"/>
                </a:solidFill>
                <a:latin typeface="Arial" pitchFamily="34" charset="0"/>
                <a:ea typeface="Arial" pitchFamily="34" charset="-122"/>
                <a:cs typeface="Arial" pitchFamily="34" charset="-120"/>
              </a:rPr>
              <a:t>Leadership and Multidisciplinary Team Effectiveness</a:t>
            </a:r>
            <a:endParaRPr lang="en-US" sz="28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600" b="1" dirty="0">
                <a:solidFill>
                  <a:srgbClr val="0B1F33"/>
                </a:solidFill>
                <a:latin typeface="Arial" pitchFamily="34" charset="0"/>
                <a:ea typeface="Arial" pitchFamily="34" charset="-122"/>
                <a:cs typeface="Arial" pitchFamily="34" charset="-120"/>
              </a:rPr>
              <a:t>11</a:t>
            </a:r>
            <a:endParaRPr lang="en-US" sz="16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900" dirty="0">
                <a:solidFill>
                  <a:srgbClr val="64748B"/>
                </a:solidFill>
              </a:rPr>
              <a:t>LCLM5002</a:t>
            </a:r>
            <a:endParaRPr lang="en-US" sz="90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900" dirty="0">
                <a:solidFill>
                  <a:srgbClr val="64748B"/>
                </a:solidFill>
              </a:rPr>
              <a:t>HealthConnect UK</a:t>
            </a:r>
            <a:endParaRPr lang="en-US" sz="900" dirty="0"/>
          </a:p>
        </p:txBody>
      </p:sp>
      <p:sp>
        <p:nvSpPr>
          <p:cNvPr id="8" name="Text 6"/>
          <p:cNvSpPr/>
          <p:nvPr/>
        </p:nvSpPr>
        <p:spPr>
          <a:xfrm>
            <a:off x="411480" y="932688"/>
            <a:ext cx="516636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HealthConnect leaders must coordinate employees from clinical, technological and managerial professional backgrounds.</a:t>
            </a:r>
            <a:endParaRPr lang="en-US" sz="1400" dirty="0"/>
          </a:p>
        </p:txBody>
      </p:sp>
      <p:sp>
        <p:nvSpPr>
          <p:cNvPr id="9" name="Shape 7"/>
          <p:cNvSpPr/>
          <p:nvPr/>
        </p:nvSpPr>
        <p:spPr>
          <a:xfrm>
            <a:off x="411480" y="932688"/>
            <a:ext cx="73152" cy="789432"/>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sz="2400"/>
          </a:p>
        </p:txBody>
      </p:sp>
      <p:sp>
        <p:nvSpPr>
          <p:cNvPr id="10" name="Text 8"/>
          <p:cNvSpPr/>
          <p:nvPr/>
        </p:nvSpPr>
        <p:spPr>
          <a:xfrm>
            <a:off x="411480" y="1795272"/>
            <a:ext cx="516636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Transformational leadership can establish shared purpose while encouraging development and organisational change.</a:t>
            </a:r>
            <a:endParaRPr lang="en-US" sz="1400" dirty="0"/>
          </a:p>
        </p:txBody>
      </p:sp>
      <p:sp>
        <p:nvSpPr>
          <p:cNvPr id="11" name="Shape 9"/>
          <p:cNvSpPr/>
          <p:nvPr/>
        </p:nvSpPr>
        <p:spPr>
          <a:xfrm>
            <a:off x="411480" y="1795272"/>
            <a:ext cx="73152" cy="789432"/>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sz="2400"/>
          </a:p>
        </p:txBody>
      </p:sp>
      <p:sp>
        <p:nvSpPr>
          <p:cNvPr id="12" name="Text 10"/>
          <p:cNvSpPr/>
          <p:nvPr/>
        </p:nvSpPr>
        <p:spPr>
          <a:xfrm>
            <a:off x="411480" y="2657856"/>
            <a:ext cx="516636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Managers should adapt leadership behaviours according to employee capability and situational requirements.</a:t>
            </a:r>
            <a:endParaRPr lang="en-US" sz="1400" dirty="0"/>
          </a:p>
        </p:txBody>
      </p:sp>
      <p:sp>
        <p:nvSpPr>
          <p:cNvPr id="13" name="Shape 11"/>
          <p:cNvSpPr/>
          <p:nvPr/>
        </p:nvSpPr>
        <p:spPr>
          <a:xfrm>
            <a:off x="411480" y="2657856"/>
            <a:ext cx="73152" cy="789432"/>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sz="2400"/>
          </a:p>
        </p:txBody>
      </p:sp>
      <p:sp>
        <p:nvSpPr>
          <p:cNvPr id="14" name="Text 12"/>
          <p:cNvSpPr/>
          <p:nvPr/>
        </p:nvSpPr>
        <p:spPr>
          <a:xfrm>
            <a:off x="411480" y="3520440"/>
            <a:ext cx="516636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Clear communication can reduce misunderstanding between professional groups possessing different priorities.</a:t>
            </a:r>
            <a:endParaRPr lang="en-US" sz="1400" dirty="0"/>
          </a:p>
        </p:txBody>
      </p:sp>
      <p:sp>
        <p:nvSpPr>
          <p:cNvPr id="15" name="Shape 13"/>
          <p:cNvSpPr/>
          <p:nvPr/>
        </p:nvSpPr>
        <p:spPr>
          <a:xfrm>
            <a:off x="411480" y="3520440"/>
            <a:ext cx="73152" cy="789432"/>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sz="2400"/>
          </a:p>
        </p:txBody>
      </p:sp>
      <p:sp>
        <p:nvSpPr>
          <p:cNvPr id="16" name="Text 14"/>
          <p:cNvSpPr/>
          <p:nvPr/>
        </p:nvSpPr>
        <p:spPr>
          <a:xfrm>
            <a:off x="411480" y="4383024"/>
            <a:ext cx="516636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Effective people management connects leadership behaviour with employee contribution (Marchington et al., 2025).</a:t>
            </a:r>
            <a:endParaRPr lang="en-US" sz="1400" dirty="0"/>
          </a:p>
        </p:txBody>
      </p:sp>
      <p:sp>
        <p:nvSpPr>
          <p:cNvPr id="17" name="Shape 15"/>
          <p:cNvSpPr/>
          <p:nvPr/>
        </p:nvSpPr>
        <p:spPr>
          <a:xfrm>
            <a:off x="411480" y="4383024"/>
            <a:ext cx="73152" cy="789432"/>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sz="2400"/>
          </a:p>
        </p:txBody>
      </p:sp>
      <p:sp>
        <p:nvSpPr>
          <p:cNvPr id="18" name="Text 16"/>
          <p:cNvSpPr/>
          <p:nvPr/>
        </p:nvSpPr>
        <p:spPr>
          <a:xfrm>
            <a:off x="411480" y="5245608"/>
            <a:ext cx="5166360" cy="789432"/>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400" dirty="0">
                <a:solidFill>
                  <a:srgbClr val="1F2937"/>
                </a:solidFill>
                <a:latin typeface="Arial" pitchFamily="34" charset="0"/>
                <a:ea typeface="Arial" pitchFamily="34" charset="-122"/>
                <a:cs typeface="Arial" pitchFamily="34" charset="-120"/>
              </a:rPr>
              <a:t>• Leadership development should strengthen coaching, communication, inclusion and multidisciplinary collaboration capabilities.</a:t>
            </a:r>
            <a:endParaRPr lang="en-US" sz="1400" dirty="0"/>
          </a:p>
        </p:txBody>
      </p:sp>
      <p:sp>
        <p:nvSpPr>
          <p:cNvPr id="19" name="Shape 17"/>
          <p:cNvSpPr/>
          <p:nvPr/>
        </p:nvSpPr>
        <p:spPr>
          <a:xfrm>
            <a:off x="411480" y="5245608"/>
            <a:ext cx="73152" cy="789432"/>
          </a:xfrm>
          <a:prstGeom prst="rect">
            <a:avLst/>
          </a:prstGeom>
          <a:solidFill>
            <a:srgbClr val="6D5DFD"/>
          </a:solidFill>
          <a:ln w="12700">
            <a:solidFill>
              <a:srgbClr val="6D5DFD">
                <a:alpha val="0"/>
              </a:srgbClr>
            </a:solidFill>
            <a:prstDash val="solid"/>
          </a:ln>
        </p:spPr>
        <p:txBody>
          <a:bodyPr/>
          <a:lstStyle/>
          <a:p>
            <a:pPr marL="285750" indent="-285750">
              <a:buFont typeface="Arial" panose="020B0604020202020204" pitchFamily="34" charset="0"/>
              <a:buChar char="•"/>
            </a:pPr>
            <a:endParaRPr lang="en-US" sz="2400"/>
          </a:p>
        </p:txBody>
      </p:sp>
      <p:sp>
        <p:nvSpPr>
          <p:cNvPr id="20" name="Text 18"/>
          <p:cNvSpPr/>
          <p:nvPr/>
        </p:nvSpPr>
        <p:spPr>
          <a:xfrm>
            <a:off x="5943600" y="1024128"/>
            <a:ext cx="5577840" cy="228600"/>
          </a:xfrm>
          <a:prstGeom prst="rect">
            <a:avLst/>
          </a:prstGeom>
          <a:noFill/>
          <a:ln/>
        </p:spPr>
        <p:txBody>
          <a:bodyPr wrap="square" lIns="127" tIns="127" rIns="127" bIns="127" rtlCol="0" anchor="ctr">
            <a:normAutofit/>
          </a:bodyPr>
          <a:lstStyle/>
          <a:p>
            <a:pPr marL="0" indent="0">
              <a:buNone/>
            </a:pPr>
            <a:r>
              <a:rPr lang="en-US" sz="1400" b="1" dirty="0">
                <a:solidFill>
                  <a:srgbClr val="0B1F33"/>
                </a:solidFill>
                <a:latin typeface="Arial" pitchFamily="34" charset="0"/>
                <a:ea typeface="Arial" pitchFamily="34" charset="-122"/>
                <a:cs typeface="Arial" pitchFamily="34" charset="-120"/>
              </a:rPr>
              <a:t>Leadership Application</a:t>
            </a:r>
            <a:endParaRPr lang="en-US" sz="1400" dirty="0"/>
          </a:p>
        </p:txBody>
      </p:sp>
      <p:sp>
        <p:nvSpPr>
          <p:cNvPr id="21" name="Text 19"/>
          <p:cNvSpPr/>
          <p:nvPr/>
        </p:nvSpPr>
        <p:spPr>
          <a:xfrm>
            <a:off x="5943600" y="1325880"/>
            <a:ext cx="265176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Organisational need</a:t>
            </a:r>
            <a:endParaRPr lang="en-US" sz="1000" dirty="0"/>
          </a:p>
        </p:txBody>
      </p:sp>
      <p:sp>
        <p:nvSpPr>
          <p:cNvPr id="22" name="Text 20"/>
          <p:cNvSpPr/>
          <p:nvPr/>
        </p:nvSpPr>
        <p:spPr>
          <a:xfrm>
            <a:off x="8595360" y="1325880"/>
            <a:ext cx="2926080" cy="384048"/>
          </a:xfrm>
          <a:prstGeom prst="rect">
            <a:avLst/>
          </a:prstGeom>
          <a:solidFill>
            <a:srgbClr val="102A43"/>
          </a:solidFill>
          <a:ln>
            <a:solidFill>
              <a:srgbClr val="D6DEE8"/>
            </a:solidFill>
          </a:ln>
        </p:spPr>
        <p:txBody>
          <a:bodyPr wrap="square" lIns="508" tIns="508" rIns="508" bIns="508" rtlCol="0" anchor="ctr">
            <a:normAutofit/>
          </a:bodyPr>
          <a:lstStyle/>
          <a:p>
            <a:pPr marL="0" indent="0" algn="ctr">
              <a:buNone/>
            </a:pPr>
            <a:r>
              <a:rPr lang="en-US" sz="1000" b="1" dirty="0">
                <a:solidFill>
                  <a:srgbClr val="FFFFFF"/>
                </a:solidFill>
                <a:latin typeface="Arial" pitchFamily="34" charset="0"/>
                <a:ea typeface="Arial" pitchFamily="34" charset="-122"/>
                <a:cs typeface="Arial" pitchFamily="34" charset="-120"/>
              </a:rPr>
              <a:t>Leadership response</a:t>
            </a:r>
            <a:endParaRPr lang="en-US" sz="1000" dirty="0"/>
          </a:p>
        </p:txBody>
      </p:sp>
      <p:sp>
        <p:nvSpPr>
          <p:cNvPr id="23" name="Text 21"/>
          <p:cNvSpPr/>
          <p:nvPr/>
        </p:nvSpPr>
        <p:spPr>
          <a:xfrm>
            <a:off x="5943600" y="1709928"/>
            <a:ext cx="2651760" cy="709574"/>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Rapid change</a:t>
            </a:r>
            <a:endParaRPr lang="en-US" sz="900" dirty="0"/>
          </a:p>
        </p:txBody>
      </p:sp>
      <p:sp>
        <p:nvSpPr>
          <p:cNvPr id="24" name="Text 22"/>
          <p:cNvSpPr/>
          <p:nvPr/>
        </p:nvSpPr>
        <p:spPr>
          <a:xfrm>
            <a:off x="8595360" y="1709928"/>
            <a:ext cx="2926080" cy="709574"/>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Communicate clear direction</a:t>
            </a:r>
            <a:endParaRPr lang="en-US" sz="900" dirty="0"/>
          </a:p>
        </p:txBody>
      </p:sp>
      <p:sp>
        <p:nvSpPr>
          <p:cNvPr id="25" name="Text 23"/>
          <p:cNvSpPr/>
          <p:nvPr/>
        </p:nvSpPr>
        <p:spPr>
          <a:xfrm>
            <a:off x="5943600" y="2419502"/>
            <a:ext cx="2651760" cy="709574"/>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Multidisciplinary teams</a:t>
            </a:r>
            <a:endParaRPr lang="en-US" sz="900" dirty="0"/>
          </a:p>
        </p:txBody>
      </p:sp>
      <p:sp>
        <p:nvSpPr>
          <p:cNvPr id="26" name="Text 24"/>
          <p:cNvSpPr/>
          <p:nvPr/>
        </p:nvSpPr>
        <p:spPr>
          <a:xfrm>
            <a:off x="8595360" y="2419502"/>
            <a:ext cx="2926080" cy="709574"/>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Build shared objectives</a:t>
            </a:r>
            <a:endParaRPr lang="en-US" sz="900" dirty="0"/>
          </a:p>
        </p:txBody>
      </p:sp>
      <p:sp>
        <p:nvSpPr>
          <p:cNvPr id="27" name="Text 25"/>
          <p:cNvSpPr/>
          <p:nvPr/>
        </p:nvSpPr>
        <p:spPr>
          <a:xfrm>
            <a:off x="5943600" y="3129077"/>
            <a:ext cx="2651760" cy="709574"/>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Low engagement</a:t>
            </a:r>
            <a:endParaRPr lang="en-US" sz="900" dirty="0"/>
          </a:p>
        </p:txBody>
      </p:sp>
      <p:sp>
        <p:nvSpPr>
          <p:cNvPr id="28" name="Text 26"/>
          <p:cNvSpPr/>
          <p:nvPr/>
        </p:nvSpPr>
        <p:spPr>
          <a:xfrm>
            <a:off x="8595360" y="3129077"/>
            <a:ext cx="2926080" cy="709574"/>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Encourage participation</a:t>
            </a:r>
            <a:endParaRPr lang="en-US" sz="900" dirty="0"/>
          </a:p>
        </p:txBody>
      </p:sp>
      <p:sp>
        <p:nvSpPr>
          <p:cNvPr id="29" name="Text 27"/>
          <p:cNvSpPr/>
          <p:nvPr/>
        </p:nvSpPr>
        <p:spPr>
          <a:xfrm>
            <a:off x="5943600" y="3838651"/>
            <a:ext cx="2651760" cy="709574"/>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Leadership gaps</a:t>
            </a:r>
            <a:endParaRPr lang="en-US" sz="900" dirty="0"/>
          </a:p>
        </p:txBody>
      </p:sp>
      <p:sp>
        <p:nvSpPr>
          <p:cNvPr id="30" name="Text 28"/>
          <p:cNvSpPr/>
          <p:nvPr/>
        </p:nvSpPr>
        <p:spPr>
          <a:xfrm>
            <a:off x="8595360" y="3838651"/>
            <a:ext cx="2926080" cy="709574"/>
          </a:xfrm>
          <a:prstGeom prst="rect">
            <a:avLst/>
          </a:prstGeom>
          <a:solidFill>
            <a:srgbClr val="EFF6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Coaching and development</a:t>
            </a:r>
            <a:endParaRPr lang="en-US" sz="900" dirty="0"/>
          </a:p>
        </p:txBody>
      </p:sp>
      <p:sp>
        <p:nvSpPr>
          <p:cNvPr id="31" name="Text 29"/>
          <p:cNvSpPr/>
          <p:nvPr/>
        </p:nvSpPr>
        <p:spPr>
          <a:xfrm>
            <a:off x="5943600" y="4548226"/>
            <a:ext cx="2651760" cy="709574"/>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Employee wellbeing</a:t>
            </a:r>
            <a:endParaRPr lang="en-US" sz="900" dirty="0"/>
          </a:p>
        </p:txBody>
      </p:sp>
      <p:sp>
        <p:nvSpPr>
          <p:cNvPr id="32" name="Text 30"/>
          <p:cNvSpPr/>
          <p:nvPr/>
        </p:nvSpPr>
        <p:spPr>
          <a:xfrm>
            <a:off x="8595360" y="4548226"/>
            <a:ext cx="2926080" cy="709574"/>
          </a:xfrm>
          <a:prstGeom prst="rect">
            <a:avLst/>
          </a:prstGeom>
          <a:solidFill>
            <a:srgbClr val="FFFFFF"/>
          </a:solidFill>
          <a:ln>
            <a:solidFill>
              <a:srgbClr val="D6DEE8"/>
            </a:solidFill>
          </a:ln>
        </p:spPr>
        <p:txBody>
          <a:bodyPr wrap="square" lIns="508" tIns="508" rIns="508" bIns="508" rtlCol="0" anchor="ctr">
            <a:normAutofit/>
          </a:bodyPr>
          <a:lstStyle/>
          <a:p>
            <a:pPr marL="0" indent="0" algn="ctr">
              <a:buNone/>
            </a:pPr>
            <a:r>
              <a:rPr lang="en-US" sz="900" dirty="0">
                <a:solidFill>
                  <a:srgbClr val="1F2937"/>
                </a:solidFill>
                <a:latin typeface="Arial" pitchFamily="34" charset="0"/>
                <a:ea typeface="Arial" pitchFamily="34" charset="-122"/>
                <a:cs typeface="Arial" pitchFamily="34" charset="-120"/>
              </a:rPr>
              <a:t>Supportive people management</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a:p>
        </p:txBody>
      </p:sp>
      <p:sp>
        <p:nvSpPr>
          <p:cNvPr id="4" name="Text 2"/>
          <p:cNvSpPr/>
          <p:nvPr/>
        </p:nvSpPr>
        <p:spPr>
          <a:xfrm>
            <a:off x="411480" y="146304"/>
            <a:ext cx="9692640" cy="384048"/>
          </a:xfrm>
          <a:prstGeom prst="rect">
            <a:avLst/>
          </a:prstGeom>
          <a:noFill/>
          <a:ln/>
        </p:spPr>
        <p:txBody>
          <a:bodyPr wrap="square" lIns="254" tIns="254" rIns="254" bIns="254" rtlCol="0" anchor="ctr">
            <a:normAutofit/>
          </a:bodyPr>
          <a:lstStyle/>
          <a:p>
            <a:pPr marL="0" indent="0">
              <a:buNone/>
            </a:pPr>
            <a:r>
              <a:rPr lang="en-US" sz="2000" b="1" dirty="0">
                <a:solidFill>
                  <a:srgbClr val="FFFFFF"/>
                </a:solidFill>
                <a:latin typeface="Arial" pitchFamily="34" charset="0"/>
                <a:ea typeface="Arial" pitchFamily="34" charset="-122"/>
                <a:cs typeface="Arial" pitchFamily="34" charset="-120"/>
              </a:rPr>
              <a:t>Conclusion and Strategic Recommendations</a:t>
            </a:r>
            <a:endParaRPr lang="en-US" sz="20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sz="1300" b="1" dirty="0">
                <a:solidFill>
                  <a:srgbClr val="0B1F33"/>
                </a:solidFill>
                <a:latin typeface="Arial" pitchFamily="34" charset="0"/>
                <a:ea typeface="Arial" pitchFamily="34" charset="-122"/>
                <a:cs typeface="Arial" pitchFamily="34" charset="-120"/>
              </a:rPr>
              <a:t>12</a:t>
            </a:r>
            <a:endParaRPr lang="en-US" sz="1300"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680" dirty="0">
                <a:solidFill>
                  <a:srgbClr val="64748B"/>
                </a:solidFill>
              </a:rPr>
              <a:t>LCLM5002</a:t>
            </a:r>
            <a:endParaRPr lang="en-US" sz="68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680" dirty="0">
                <a:solidFill>
                  <a:srgbClr val="64748B"/>
                </a:solidFill>
              </a:rPr>
              <a:t>HealthConnect UK</a:t>
            </a:r>
            <a:endParaRPr lang="en-US" sz="680" dirty="0"/>
          </a:p>
        </p:txBody>
      </p:sp>
      <p:sp>
        <p:nvSpPr>
          <p:cNvPr id="8" name="Text 6"/>
          <p:cNvSpPr/>
          <p:nvPr/>
        </p:nvSpPr>
        <p:spPr>
          <a:xfrm>
            <a:off x="658368" y="950976"/>
            <a:ext cx="5760720" cy="688413"/>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HealthConnect requires integrated HR practices supporting both employees and sustainable organisational growth.</a:t>
            </a:r>
            <a:endParaRPr lang="en-US" sz="1200" dirty="0"/>
          </a:p>
        </p:txBody>
      </p:sp>
      <p:sp>
        <p:nvSpPr>
          <p:cNvPr id="9" name="Shape 7"/>
          <p:cNvSpPr/>
          <p:nvPr/>
        </p:nvSpPr>
        <p:spPr>
          <a:xfrm>
            <a:off x="658368" y="950976"/>
            <a:ext cx="73152" cy="688413"/>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0" name="Text 8"/>
          <p:cNvSpPr/>
          <p:nvPr/>
        </p:nvSpPr>
        <p:spPr>
          <a:xfrm>
            <a:off x="658368" y="1712541"/>
            <a:ext cx="5760720" cy="688413"/>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Strategic workforce planning should anticipate clinical, technological and leadership capability requirements.</a:t>
            </a:r>
            <a:endParaRPr lang="en-US" sz="1200" dirty="0"/>
          </a:p>
        </p:txBody>
      </p:sp>
      <p:sp>
        <p:nvSpPr>
          <p:cNvPr id="11" name="Shape 9"/>
          <p:cNvSpPr/>
          <p:nvPr/>
        </p:nvSpPr>
        <p:spPr>
          <a:xfrm>
            <a:off x="658368" y="1712541"/>
            <a:ext cx="73152" cy="688413"/>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2" name="Text 10"/>
          <p:cNvSpPr/>
          <p:nvPr/>
        </p:nvSpPr>
        <p:spPr>
          <a:xfrm>
            <a:off x="658368" y="2474105"/>
            <a:ext cx="5760720" cy="688413"/>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Blended recruitment and rigorous selection should strengthen access to scarce professional talent.</a:t>
            </a:r>
            <a:endParaRPr lang="en-US" sz="1200" dirty="0"/>
          </a:p>
        </p:txBody>
      </p:sp>
      <p:sp>
        <p:nvSpPr>
          <p:cNvPr id="13" name="Shape 11"/>
          <p:cNvSpPr/>
          <p:nvPr/>
        </p:nvSpPr>
        <p:spPr>
          <a:xfrm>
            <a:off x="658368" y="2474105"/>
            <a:ext cx="73152" cy="688413"/>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4" name="Text 12"/>
          <p:cNvSpPr/>
          <p:nvPr/>
        </p:nvSpPr>
        <p:spPr>
          <a:xfrm>
            <a:off x="658368" y="3235670"/>
            <a:ext cx="5760720" cy="688413"/>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Continuous learning and talent development should address digital and leadership capability gaps.</a:t>
            </a:r>
            <a:endParaRPr lang="en-US" sz="1200" dirty="0"/>
          </a:p>
        </p:txBody>
      </p:sp>
      <p:sp>
        <p:nvSpPr>
          <p:cNvPr id="15" name="Shape 13"/>
          <p:cNvSpPr/>
          <p:nvPr/>
        </p:nvSpPr>
        <p:spPr>
          <a:xfrm>
            <a:off x="658368" y="3235670"/>
            <a:ext cx="73152" cy="688413"/>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6" name="Text 14"/>
          <p:cNvSpPr/>
          <p:nvPr/>
        </p:nvSpPr>
        <p:spPr>
          <a:xfrm>
            <a:off x="658368" y="3997234"/>
            <a:ext cx="5760720" cy="688413"/>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Performance, reward and wellbeing practices should jointly strengthen motivation, engagement and retention.</a:t>
            </a:r>
            <a:endParaRPr lang="en-US" sz="1200" dirty="0"/>
          </a:p>
        </p:txBody>
      </p:sp>
      <p:sp>
        <p:nvSpPr>
          <p:cNvPr id="17" name="Shape 15"/>
          <p:cNvSpPr/>
          <p:nvPr/>
        </p:nvSpPr>
        <p:spPr>
          <a:xfrm>
            <a:off x="658368" y="3997234"/>
            <a:ext cx="73152" cy="688413"/>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18" name="Text 16"/>
          <p:cNvSpPr/>
          <p:nvPr/>
        </p:nvSpPr>
        <p:spPr>
          <a:xfrm>
            <a:off x="658368" y="4758799"/>
            <a:ext cx="5760720" cy="688413"/>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Effective leadership should integrate multidisciplinary teams while supporting collaboration and organisational change.</a:t>
            </a:r>
            <a:endParaRPr lang="en-US" sz="1200" dirty="0"/>
          </a:p>
        </p:txBody>
      </p:sp>
      <p:sp>
        <p:nvSpPr>
          <p:cNvPr id="19" name="Shape 17"/>
          <p:cNvSpPr/>
          <p:nvPr/>
        </p:nvSpPr>
        <p:spPr>
          <a:xfrm>
            <a:off x="658368" y="4758799"/>
            <a:ext cx="73152" cy="688413"/>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20" name="Text 18"/>
          <p:cNvSpPr/>
          <p:nvPr/>
        </p:nvSpPr>
        <p:spPr>
          <a:xfrm>
            <a:off x="658368" y="5520363"/>
            <a:ext cx="5760720" cy="688413"/>
          </a:xfrm>
          <a:prstGeom prst="rect">
            <a:avLst/>
          </a:prstGeom>
          <a:solidFill>
            <a:srgbClr val="FFFFFF"/>
          </a:solidFill>
          <a:ln>
            <a:solidFill>
              <a:srgbClr val="E2E8F0"/>
            </a:solidFill>
          </a:ln>
        </p:spPr>
        <p:txBody>
          <a:bodyPr wrap="square" lIns="1016" tIns="1016" rIns="1016" bIns="1016" rtlCol="0" anchor="ctr">
            <a:normAutofit/>
          </a:bodyPr>
          <a:lstStyle/>
          <a:p>
            <a:pPr marL="171450" indent="-171450">
              <a:buFont typeface="Arial" panose="020B0604020202020204" pitchFamily="34" charset="0"/>
              <a:buChar char="•"/>
            </a:pPr>
            <a:r>
              <a:rPr lang="en-US" sz="1200" dirty="0">
                <a:solidFill>
                  <a:srgbClr val="1F2937"/>
                </a:solidFill>
                <a:latin typeface="Arial" pitchFamily="34" charset="0"/>
                <a:ea typeface="Arial" pitchFamily="34" charset="-122"/>
                <a:cs typeface="Arial" pitchFamily="34" charset="-120"/>
              </a:rPr>
              <a:t>• Together, these recommendations should strengthen workforce capability, resilience and sustainable organisational performance.</a:t>
            </a:r>
            <a:endParaRPr lang="en-US" sz="1200" dirty="0"/>
          </a:p>
        </p:txBody>
      </p:sp>
      <p:sp>
        <p:nvSpPr>
          <p:cNvPr id="21" name="Shape 19"/>
          <p:cNvSpPr/>
          <p:nvPr/>
        </p:nvSpPr>
        <p:spPr>
          <a:xfrm>
            <a:off x="658368" y="5520363"/>
            <a:ext cx="73152" cy="688413"/>
          </a:xfrm>
          <a:prstGeom prst="rect">
            <a:avLst/>
          </a:prstGeom>
          <a:solidFill>
            <a:srgbClr val="00A6A6"/>
          </a:solidFill>
          <a:ln w="12700">
            <a:solidFill>
              <a:srgbClr val="00A6A6">
                <a:alpha val="0"/>
              </a:srgbClr>
            </a:solidFill>
            <a:prstDash val="solid"/>
          </a:ln>
        </p:spPr>
        <p:txBody>
          <a:bodyPr/>
          <a:lstStyle/>
          <a:p>
            <a:pPr marL="285750" indent="-285750">
              <a:buFont typeface="Arial" panose="020B0604020202020204" pitchFamily="34" charset="0"/>
              <a:buChar char="•"/>
            </a:pPr>
            <a:endParaRPr lang="en-US"/>
          </a:p>
        </p:txBody>
      </p:sp>
      <p:sp>
        <p:nvSpPr>
          <p:cNvPr id="22" name="Text 20"/>
          <p:cNvSpPr/>
          <p:nvPr/>
        </p:nvSpPr>
        <p:spPr>
          <a:xfrm>
            <a:off x="6858000" y="1965960"/>
            <a:ext cx="4160520" cy="1051560"/>
          </a:xfrm>
          <a:prstGeom prst="rect">
            <a:avLst/>
          </a:prstGeom>
          <a:solidFill>
            <a:srgbClr val="102A43"/>
          </a:solidFill>
          <a:ln>
            <a:solidFill>
              <a:srgbClr val="102A43">
                <a:alpha val="0"/>
              </a:srgbClr>
            </a:solidFill>
          </a:ln>
        </p:spPr>
        <p:txBody>
          <a:bodyPr wrap="square" lIns="1016" tIns="1016" rIns="1016" bIns="1016"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Together, these recommendations should strengthen workforce capability, resilience and sustainable organisational performance.</a:t>
            </a:r>
            <a:endParaRPr lang="en-US" sz="1500" dirty="0"/>
          </a:p>
        </p:txBody>
      </p:sp>
      <p:sp>
        <p:nvSpPr>
          <p:cNvPr id="23" name="Text 21"/>
          <p:cNvSpPr/>
          <p:nvPr/>
        </p:nvSpPr>
        <p:spPr>
          <a:xfrm>
            <a:off x="6858000" y="3429000"/>
            <a:ext cx="4160520" cy="822960"/>
          </a:xfrm>
          <a:prstGeom prst="rect">
            <a:avLst/>
          </a:prstGeom>
          <a:solidFill>
            <a:srgbClr val="1E88E5"/>
          </a:solidFill>
          <a:ln>
            <a:solidFill>
              <a:srgbClr val="1E88E5">
                <a:alpha val="0"/>
              </a:srgbClr>
            </a:solidFill>
          </a:ln>
        </p:spPr>
        <p:txBody>
          <a:bodyPr wrap="square" lIns="1016" tIns="1016" rIns="1016" bIns="1016"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Strategic workforce planning should anticipate clinical, technological and leadership capability requirements.</a:t>
            </a:r>
            <a:endParaRPr lang="en-US" sz="1500" dirty="0"/>
          </a:p>
        </p:txBody>
      </p:sp>
      <p:sp>
        <p:nvSpPr>
          <p:cNvPr id="24" name="Text 22"/>
          <p:cNvSpPr/>
          <p:nvPr/>
        </p:nvSpPr>
        <p:spPr>
          <a:xfrm>
            <a:off x="6858000" y="4617720"/>
            <a:ext cx="4160520" cy="822960"/>
          </a:xfrm>
          <a:prstGeom prst="rect">
            <a:avLst/>
          </a:prstGeom>
          <a:solidFill>
            <a:srgbClr val="10B981"/>
          </a:solidFill>
          <a:ln>
            <a:solidFill>
              <a:srgbClr val="10B981">
                <a:alpha val="0"/>
              </a:srgbClr>
            </a:solidFill>
          </a:ln>
        </p:spPr>
        <p:txBody>
          <a:bodyPr wrap="square" lIns="1016" tIns="1016" rIns="1016" bIns="1016"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Performance, reward and wellbeing practices should jointly strengthen motivation, engagement and retention.</a:t>
            </a:r>
            <a:endParaRPr lang="en-US" sz="15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AFD"/>
        </a:solidFill>
        <a:effectLst/>
      </p:bgPr>
    </p:bg>
    <p:spTree>
      <p:nvGrpSpPr>
        <p:cNvPr id="1" name=""/>
        <p:cNvGrpSpPr/>
        <p:nvPr/>
      </p:nvGrpSpPr>
      <p:grpSpPr>
        <a:xfrm>
          <a:off x="0" y="0"/>
          <a:ext cx="0" cy="0"/>
          <a:chOff x="0" y="0"/>
          <a:chExt cx="0" cy="0"/>
        </a:xfrm>
      </p:grpSpPr>
      <p:sp>
        <p:nvSpPr>
          <p:cNvPr id="2" name="Shape 0"/>
          <p:cNvSpPr/>
          <p:nvPr/>
        </p:nvSpPr>
        <p:spPr>
          <a:xfrm>
            <a:off x="0" y="0"/>
            <a:ext cx="12191695" cy="658368"/>
          </a:xfrm>
          <a:prstGeom prst="rect">
            <a:avLst/>
          </a:prstGeom>
          <a:solidFill>
            <a:srgbClr val="0B1F33"/>
          </a:solidFill>
          <a:ln w="12700">
            <a:solidFill>
              <a:srgbClr val="0B1F33">
                <a:alpha val="0"/>
              </a:srgbClr>
            </a:solidFill>
            <a:prstDash val="solid"/>
          </a:ln>
        </p:spPr>
        <p:txBody>
          <a:bodyPr/>
          <a:lstStyle/>
          <a:p>
            <a:endParaRPr lang="en-US" sz="2800"/>
          </a:p>
        </p:txBody>
      </p:sp>
      <p:sp>
        <p:nvSpPr>
          <p:cNvPr id="3" name="Shape 1"/>
          <p:cNvSpPr/>
          <p:nvPr/>
        </p:nvSpPr>
        <p:spPr>
          <a:xfrm>
            <a:off x="0" y="658368"/>
            <a:ext cx="12191695" cy="73152"/>
          </a:xfrm>
          <a:prstGeom prst="rect">
            <a:avLst/>
          </a:prstGeom>
          <a:solidFill>
            <a:srgbClr val="00A6A6"/>
          </a:solidFill>
          <a:ln w="12700">
            <a:solidFill>
              <a:srgbClr val="00A6A6">
                <a:alpha val="0"/>
              </a:srgbClr>
            </a:solidFill>
            <a:prstDash val="solid"/>
          </a:ln>
        </p:spPr>
        <p:txBody>
          <a:bodyPr/>
          <a:lstStyle/>
          <a:p>
            <a:endParaRPr lang="en-US" sz="2800"/>
          </a:p>
        </p:txBody>
      </p:sp>
      <p:sp>
        <p:nvSpPr>
          <p:cNvPr id="4" name="Text 2"/>
          <p:cNvSpPr/>
          <p:nvPr/>
        </p:nvSpPr>
        <p:spPr>
          <a:xfrm>
            <a:off x="411480" y="146304"/>
            <a:ext cx="9692640" cy="384048"/>
          </a:xfrm>
          <a:prstGeom prst="rect">
            <a:avLst/>
          </a:prstGeom>
          <a:noFill/>
          <a:ln/>
        </p:spPr>
        <p:txBody>
          <a:bodyPr wrap="square" lIns="254" tIns="254" rIns="254" bIns="254" rtlCol="0" anchor="ctr">
            <a:noAutofit/>
          </a:bodyPr>
          <a:lstStyle/>
          <a:p>
            <a:pPr marL="0" indent="0">
              <a:buNone/>
            </a:pPr>
            <a:r>
              <a:rPr lang="en-US" sz="3200" b="1" dirty="0">
                <a:solidFill>
                  <a:srgbClr val="FFFFFF"/>
                </a:solidFill>
                <a:latin typeface="Arial" pitchFamily="34" charset="0"/>
                <a:ea typeface="Arial" pitchFamily="34" charset="-122"/>
                <a:cs typeface="Arial" pitchFamily="34" charset="-120"/>
              </a:rPr>
              <a:t>References</a:t>
            </a:r>
            <a:endParaRPr lang="en-US" sz="3200" dirty="0"/>
          </a:p>
        </p:txBody>
      </p:sp>
      <p:sp>
        <p:nvSpPr>
          <p:cNvPr id="5" name="Text 3"/>
          <p:cNvSpPr/>
          <p:nvPr/>
        </p:nvSpPr>
        <p:spPr>
          <a:xfrm>
            <a:off x="11292840" y="118872"/>
            <a:ext cx="411480" cy="329184"/>
          </a:xfrm>
          <a:prstGeom prst="rect">
            <a:avLst/>
          </a:prstGeom>
          <a:solidFill>
            <a:srgbClr val="DFF7F6"/>
          </a:solidFill>
          <a:ln/>
        </p:spPr>
        <p:txBody>
          <a:bodyPr wrap="square" lIns="254" tIns="254" rIns="254" bIns="254" rtlCol="0" anchor="ctr">
            <a:normAutofit/>
          </a:bodyPr>
          <a:lstStyle/>
          <a:p>
            <a:pPr marL="0" indent="0" algn="ctr">
              <a:buNone/>
            </a:pPr>
            <a:r>
              <a:rPr lang="en-US" b="1" dirty="0">
                <a:solidFill>
                  <a:srgbClr val="0B1F33"/>
                </a:solidFill>
                <a:latin typeface="Arial" pitchFamily="34" charset="0"/>
                <a:ea typeface="Arial" pitchFamily="34" charset="-122"/>
                <a:cs typeface="Arial" pitchFamily="34" charset="-120"/>
              </a:rPr>
              <a:t>13</a:t>
            </a:r>
            <a:endParaRPr lang="en-US" dirty="0"/>
          </a:p>
        </p:txBody>
      </p:sp>
      <p:sp>
        <p:nvSpPr>
          <p:cNvPr id="6" name="Text 4"/>
          <p:cNvSpPr/>
          <p:nvPr/>
        </p:nvSpPr>
        <p:spPr>
          <a:xfrm>
            <a:off x="411480" y="6473952"/>
            <a:ext cx="1097280" cy="164592"/>
          </a:xfrm>
          <a:prstGeom prst="rect">
            <a:avLst/>
          </a:prstGeom>
          <a:noFill/>
          <a:ln/>
        </p:spPr>
        <p:txBody>
          <a:bodyPr wrap="square" lIns="127" tIns="127" rIns="127" bIns="127" rtlCol="0" anchor="ctr"/>
          <a:lstStyle/>
          <a:p>
            <a:pPr marL="0" indent="0">
              <a:buNone/>
            </a:pPr>
            <a:r>
              <a:rPr lang="en-US" sz="1000" dirty="0">
                <a:solidFill>
                  <a:srgbClr val="64748B"/>
                </a:solidFill>
              </a:rPr>
              <a:t>LCLM5002</a:t>
            </a:r>
            <a:endParaRPr lang="en-US" sz="1000" dirty="0"/>
          </a:p>
        </p:txBody>
      </p:sp>
      <p:sp>
        <p:nvSpPr>
          <p:cNvPr id="7" name="Text 5"/>
          <p:cNvSpPr/>
          <p:nvPr/>
        </p:nvSpPr>
        <p:spPr>
          <a:xfrm>
            <a:off x="10533888" y="6473952"/>
            <a:ext cx="1234440" cy="164592"/>
          </a:xfrm>
          <a:prstGeom prst="rect">
            <a:avLst/>
          </a:prstGeom>
          <a:noFill/>
          <a:ln/>
        </p:spPr>
        <p:txBody>
          <a:bodyPr wrap="square" lIns="127" tIns="127" rIns="127" bIns="127" rtlCol="0" anchor="ctr"/>
          <a:lstStyle/>
          <a:p>
            <a:pPr marL="0" indent="0" algn="r">
              <a:buNone/>
            </a:pPr>
            <a:r>
              <a:rPr lang="en-US" sz="1000" dirty="0">
                <a:solidFill>
                  <a:srgbClr val="64748B"/>
                </a:solidFill>
              </a:rPr>
              <a:t>HealthConnect UK</a:t>
            </a:r>
            <a:endParaRPr lang="en-US" sz="1000" dirty="0"/>
          </a:p>
        </p:txBody>
      </p:sp>
      <p:sp>
        <p:nvSpPr>
          <p:cNvPr id="8" name="Text 6"/>
          <p:cNvSpPr/>
          <p:nvPr/>
        </p:nvSpPr>
        <p:spPr>
          <a:xfrm>
            <a:off x="502920" y="932688"/>
            <a:ext cx="11155680" cy="310896"/>
          </a:xfrm>
          <a:prstGeom prst="rect">
            <a:avLst/>
          </a:prstGeom>
          <a:noFill/>
          <a:ln/>
        </p:spPr>
        <p:txBody>
          <a:bodyPr wrap="square" lIns="381" tIns="381" rIns="381" bIns="381" rtlCol="0" anchor="ctr">
            <a:noAutofit/>
          </a:bodyPr>
          <a:lstStyle/>
          <a:p>
            <a:pPr marL="0" indent="0">
              <a:buNone/>
            </a:pPr>
            <a:r>
              <a:rPr lang="en-US" sz="1200" i="1" dirty="0">
                <a:solidFill>
                  <a:srgbClr val="64748B"/>
                </a:solidFill>
              </a:rPr>
              <a:t>Because the brief requires Harvard referencing and at least eight appropriate academic or HRM sources, all ten supplied references should appear on the final reference slide.</a:t>
            </a:r>
            <a:endParaRPr lang="en-US" sz="1200" dirty="0"/>
          </a:p>
        </p:txBody>
      </p:sp>
      <p:sp>
        <p:nvSpPr>
          <p:cNvPr id="9" name="Text 7"/>
          <p:cNvSpPr/>
          <p:nvPr/>
        </p:nvSpPr>
        <p:spPr>
          <a:xfrm>
            <a:off x="502920" y="1417320"/>
            <a:ext cx="5532120" cy="749808"/>
          </a:xfrm>
          <a:prstGeom prst="rect">
            <a:avLst/>
          </a:prstGeom>
          <a:solidFill>
            <a:srgbClr val="FFFFFF"/>
          </a:solidFill>
          <a:ln>
            <a:solidFill>
              <a:srgbClr val="E2E8F0"/>
            </a:solidFill>
          </a:ln>
        </p:spPr>
        <p:txBody>
          <a:bodyPr wrap="square" lIns="762" tIns="762" rIns="762" bIns="762" rtlCol="0" anchor="ctr">
            <a:normAutofit/>
          </a:bodyPr>
          <a:lstStyle/>
          <a:p>
            <a:pPr marL="0" marR="0" algn="just">
              <a:lnSpc>
                <a:spcPct val="150000"/>
              </a:lnSpc>
              <a:spcAft>
                <a:spcPts val="800"/>
              </a:spcAft>
            </a:pPr>
            <a:r>
              <a:rPr lang="en-US" sz="1000" kern="100" dirty="0">
                <a:effectLst/>
                <a:ea typeface="Times New Roman" panose="02020603050405020304" pitchFamily="18" charset="0"/>
                <a:cs typeface="Times New Roman" panose="02020603050405020304" pitchFamily="18" charset="0"/>
              </a:rPr>
              <a:t>Armstrong, M. and Brown, D. (2023). </a:t>
            </a:r>
            <a:r>
              <a:rPr lang="en-US" sz="1000" i="1" kern="100" dirty="0">
                <a:effectLst/>
                <a:ea typeface="Times New Roman" panose="02020603050405020304" pitchFamily="18" charset="0"/>
                <a:cs typeface="Times New Roman" panose="02020603050405020304" pitchFamily="18" charset="0"/>
              </a:rPr>
              <a:t>Armstrong’s Handbook of Reward Management Practice: Improving Performance through Reward</a:t>
            </a:r>
            <a:r>
              <a:rPr lang="en-US" sz="1000" kern="100" dirty="0">
                <a:effectLst/>
                <a:ea typeface="Times New Roman" panose="02020603050405020304" pitchFamily="18" charset="0"/>
                <a:cs typeface="Times New Roman" panose="02020603050405020304" pitchFamily="18" charset="0"/>
              </a:rPr>
              <a:t>. 7th ed. London: Kogan Page. </a:t>
            </a:r>
          </a:p>
        </p:txBody>
      </p:sp>
      <p:sp>
        <p:nvSpPr>
          <p:cNvPr id="10" name="Text 8"/>
          <p:cNvSpPr/>
          <p:nvPr/>
        </p:nvSpPr>
        <p:spPr>
          <a:xfrm>
            <a:off x="502920" y="2258568"/>
            <a:ext cx="5532120" cy="749808"/>
          </a:xfrm>
          <a:prstGeom prst="rect">
            <a:avLst/>
          </a:prstGeom>
          <a:solidFill>
            <a:srgbClr val="FFFFFF"/>
          </a:solidFill>
          <a:ln>
            <a:solidFill>
              <a:srgbClr val="E2E8F0"/>
            </a:solidFill>
          </a:ln>
        </p:spPr>
        <p:txBody>
          <a:bodyPr wrap="square" lIns="762" tIns="762" rIns="762" bIns="762" rtlCol="0" anchor="ctr">
            <a:normAutofit/>
          </a:bodyPr>
          <a:lstStyle/>
          <a:p>
            <a:pPr marL="0" marR="0" algn="just">
              <a:lnSpc>
                <a:spcPct val="150000"/>
              </a:lnSpc>
              <a:spcAft>
                <a:spcPts val="800"/>
              </a:spcAft>
            </a:pPr>
            <a:r>
              <a:rPr lang="en-US" sz="1000" kern="100" dirty="0">
                <a:effectLst/>
                <a:ea typeface="Times New Roman" panose="02020603050405020304" pitchFamily="18" charset="0"/>
                <a:cs typeface="Times New Roman" panose="02020603050405020304" pitchFamily="18" charset="0"/>
              </a:rPr>
              <a:t>Chartered Institute of Personnel and Development (CIPD) (2025). </a:t>
            </a:r>
            <a:r>
              <a:rPr lang="en-US" sz="1000" i="1" kern="100" dirty="0">
                <a:effectLst/>
                <a:ea typeface="Times New Roman" panose="02020603050405020304" pitchFamily="18" charset="0"/>
                <a:cs typeface="Times New Roman" panose="02020603050405020304" pitchFamily="18" charset="0"/>
              </a:rPr>
              <a:t>Workforce planning</a:t>
            </a:r>
            <a:r>
              <a:rPr lang="en-US" sz="1000" kern="100" dirty="0">
                <a:effectLst/>
                <a:ea typeface="Times New Roman" panose="02020603050405020304" pitchFamily="18" charset="0"/>
                <a:cs typeface="Times New Roman" panose="02020603050405020304" pitchFamily="18" charset="0"/>
              </a:rPr>
              <a:t>. [online] CIPD. Available at: </a:t>
            </a:r>
            <a:r>
              <a:rPr lang="en-US" sz="1000" u="sng" kern="100" dirty="0">
                <a:solidFill>
                  <a:srgbClr val="467886"/>
                </a:solidFill>
                <a:effectLst/>
                <a:ea typeface="Times New Roman" panose="02020603050405020304" pitchFamily="18" charset="0"/>
                <a:cs typeface="Times New Roman" panose="02020603050405020304" pitchFamily="18" charset="0"/>
                <a:hlinkClick r:id="rId3"/>
              </a:rPr>
              <a:t>https://www.cipd.org/en/knowledge/factsheets/workforce-planning-factsheet/</a:t>
            </a:r>
            <a:r>
              <a:rPr lang="en-US" sz="1000" kern="100" dirty="0">
                <a:effectLst/>
                <a:ea typeface="Times New Roman" panose="02020603050405020304" pitchFamily="18" charset="0"/>
                <a:cs typeface="Times New Roman" panose="02020603050405020304" pitchFamily="18" charset="0"/>
              </a:rPr>
              <a:t> </a:t>
            </a:r>
            <a:r>
              <a:rPr lang="en-US" sz="1000" kern="100" dirty="0">
                <a:effectLst/>
                <a:ea typeface="Times New Roman" panose="02020603050405020304" pitchFamily="18" charset="0"/>
                <a:cs typeface="Cambria Math" panose="02040503050406030204" pitchFamily="18" charset="0"/>
              </a:rPr>
              <a:t>↗</a:t>
            </a:r>
            <a:r>
              <a:rPr lang="en-US" sz="1000" kern="100" dirty="0">
                <a:effectLst/>
                <a:ea typeface="Times New Roman" panose="02020603050405020304" pitchFamily="18" charset="0"/>
                <a:cs typeface="Times New Roman" panose="02020603050405020304" pitchFamily="18" charset="0"/>
              </a:rPr>
              <a:t> [Accessed 27 September 2026].</a:t>
            </a:r>
          </a:p>
        </p:txBody>
      </p:sp>
      <p:sp>
        <p:nvSpPr>
          <p:cNvPr id="11" name="Text 9"/>
          <p:cNvSpPr/>
          <p:nvPr/>
        </p:nvSpPr>
        <p:spPr>
          <a:xfrm>
            <a:off x="502920" y="3099816"/>
            <a:ext cx="5532120" cy="749808"/>
          </a:xfrm>
          <a:prstGeom prst="rect">
            <a:avLst/>
          </a:prstGeom>
          <a:solidFill>
            <a:srgbClr val="FFFFFF"/>
          </a:solidFill>
          <a:ln>
            <a:solidFill>
              <a:srgbClr val="E2E8F0"/>
            </a:solidFill>
          </a:ln>
        </p:spPr>
        <p:txBody>
          <a:bodyPr wrap="square" lIns="762" tIns="762" rIns="762" bIns="762" rtlCol="0" anchor="ctr">
            <a:normAutofit/>
          </a:bodyPr>
          <a:lstStyle/>
          <a:p>
            <a:pPr marL="0" marR="0" algn="just">
              <a:lnSpc>
                <a:spcPct val="150000"/>
              </a:lnSpc>
              <a:spcAft>
                <a:spcPts val="800"/>
              </a:spcAft>
            </a:pPr>
            <a:r>
              <a:rPr lang="en-US" sz="1000" kern="100" dirty="0">
                <a:effectLst/>
                <a:ea typeface="Times New Roman" panose="02020603050405020304" pitchFamily="18" charset="0"/>
                <a:cs typeface="Times New Roman" panose="02020603050405020304" pitchFamily="18" charset="0"/>
              </a:rPr>
              <a:t>Chartered Institute of Personnel and Development (CIPD) (2026). </a:t>
            </a:r>
            <a:r>
              <a:rPr lang="en-US" sz="1000" i="1" kern="100" dirty="0">
                <a:effectLst/>
                <a:ea typeface="Times New Roman" panose="02020603050405020304" pitchFamily="18" charset="0"/>
                <a:cs typeface="Times New Roman" panose="02020603050405020304" pitchFamily="18" charset="0"/>
              </a:rPr>
              <a:t>Employee turnover and retention</a:t>
            </a:r>
            <a:r>
              <a:rPr lang="en-US" sz="1000" kern="100" dirty="0">
                <a:effectLst/>
                <a:ea typeface="Times New Roman" panose="02020603050405020304" pitchFamily="18" charset="0"/>
                <a:cs typeface="Times New Roman" panose="02020603050405020304" pitchFamily="18" charset="0"/>
              </a:rPr>
              <a:t>. [online] CIPD. Available at: </a:t>
            </a:r>
            <a:r>
              <a:rPr lang="en-US" sz="1000" u="sng" kern="100" dirty="0">
                <a:solidFill>
                  <a:srgbClr val="467886"/>
                </a:solidFill>
                <a:effectLst/>
                <a:ea typeface="Times New Roman" panose="02020603050405020304" pitchFamily="18" charset="0"/>
                <a:cs typeface="Times New Roman" panose="02020603050405020304" pitchFamily="18" charset="0"/>
                <a:hlinkClick r:id="rId4"/>
              </a:rPr>
              <a:t>https://www.cipd.org/en/knowledge/factsheets/turnover-retention-factsheet/</a:t>
            </a:r>
            <a:r>
              <a:rPr lang="en-US" sz="1000" kern="100" dirty="0">
                <a:effectLst/>
                <a:ea typeface="Times New Roman" panose="02020603050405020304" pitchFamily="18" charset="0"/>
                <a:cs typeface="Times New Roman" panose="02020603050405020304" pitchFamily="18" charset="0"/>
              </a:rPr>
              <a:t> </a:t>
            </a:r>
            <a:r>
              <a:rPr lang="en-US" sz="1000" kern="100" dirty="0">
                <a:effectLst/>
                <a:ea typeface="Times New Roman" panose="02020603050405020304" pitchFamily="18" charset="0"/>
                <a:cs typeface="Cambria Math" panose="02040503050406030204" pitchFamily="18" charset="0"/>
              </a:rPr>
              <a:t>↗</a:t>
            </a:r>
            <a:r>
              <a:rPr lang="en-US" sz="1000" kern="100" dirty="0">
                <a:effectLst/>
                <a:ea typeface="Times New Roman" panose="02020603050405020304" pitchFamily="18" charset="0"/>
                <a:cs typeface="Times New Roman" panose="02020603050405020304" pitchFamily="18" charset="0"/>
              </a:rPr>
              <a:t> [Accessed 27 September 2026].</a:t>
            </a:r>
          </a:p>
        </p:txBody>
      </p:sp>
      <p:sp>
        <p:nvSpPr>
          <p:cNvPr id="12" name="Text 10"/>
          <p:cNvSpPr/>
          <p:nvPr/>
        </p:nvSpPr>
        <p:spPr>
          <a:xfrm>
            <a:off x="502920" y="3941064"/>
            <a:ext cx="5532120" cy="749808"/>
          </a:xfrm>
          <a:prstGeom prst="rect">
            <a:avLst/>
          </a:prstGeom>
          <a:solidFill>
            <a:srgbClr val="FFFFFF"/>
          </a:solidFill>
          <a:ln>
            <a:solidFill>
              <a:srgbClr val="E2E8F0"/>
            </a:solidFill>
          </a:ln>
        </p:spPr>
        <p:txBody>
          <a:bodyPr wrap="square" lIns="762" tIns="762" rIns="762" bIns="762" rtlCol="0" anchor="ctr">
            <a:noAutofit/>
          </a:bodyPr>
          <a:lstStyle/>
          <a:p>
            <a:pPr marL="0" marR="0" algn="just">
              <a:lnSpc>
                <a:spcPct val="150000"/>
              </a:lnSpc>
              <a:spcAft>
                <a:spcPts val="800"/>
              </a:spcAft>
            </a:pPr>
            <a:r>
              <a:rPr lang="en-US" sz="1000" kern="100" dirty="0">
                <a:effectLst/>
                <a:ea typeface="Times New Roman" panose="02020603050405020304" pitchFamily="18" charset="0"/>
                <a:cs typeface="Times New Roman" panose="02020603050405020304" pitchFamily="18" charset="0"/>
              </a:rPr>
              <a:t>Chartered Institute of Personnel and Development (CIPD) (2026). </a:t>
            </a:r>
            <a:r>
              <a:rPr lang="en-US" sz="1000" i="1" kern="100" dirty="0">
                <a:effectLst/>
                <a:ea typeface="Times New Roman" panose="02020603050405020304" pitchFamily="18" charset="0"/>
                <a:cs typeface="Times New Roman" panose="02020603050405020304" pitchFamily="18" charset="0"/>
              </a:rPr>
              <a:t>Performance management: An introduction</a:t>
            </a:r>
            <a:r>
              <a:rPr lang="en-US" sz="1000" kern="100" dirty="0">
                <a:effectLst/>
                <a:ea typeface="Times New Roman" panose="02020603050405020304" pitchFamily="18" charset="0"/>
                <a:cs typeface="Times New Roman" panose="02020603050405020304" pitchFamily="18" charset="0"/>
              </a:rPr>
              <a:t>. [online] CIPD. Available at: </a:t>
            </a:r>
            <a:r>
              <a:rPr lang="en-US" sz="1000" u="sng" kern="100" dirty="0">
                <a:solidFill>
                  <a:srgbClr val="467886"/>
                </a:solidFill>
                <a:effectLst/>
                <a:ea typeface="Times New Roman" panose="02020603050405020304" pitchFamily="18" charset="0"/>
                <a:cs typeface="Times New Roman" panose="02020603050405020304" pitchFamily="18" charset="0"/>
                <a:hlinkClick r:id="rId5"/>
              </a:rPr>
              <a:t>https://www.cipd.org/en/knowledge/factsheets/performance-factsheet/</a:t>
            </a:r>
            <a:r>
              <a:rPr lang="en-US" sz="1000" kern="100" dirty="0">
                <a:effectLst/>
                <a:ea typeface="Times New Roman" panose="02020603050405020304" pitchFamily="18" charset="0"/>
                <a:cs typeface="Times New Roman" panose="02020603050405020304" pitchFamily="18" charset="0"/>
              </a:rPr>
              <a:t> </a:t>
            </a:r>
            <a:r>
              <a:rPr lang="en-US" sz="1000" kern="100" dirty="0">
                <a:effectLst/>
                <a:ea typeface="Times New Roman" panose="02020603050405020304" pitchFamily="18" charset="0"/>
                <a:cs typeface="Cambria Math" panose="02040503050406030204" pitchFamily="18" charset="0"/>
              </a:rPr>
              <a:t>↗</a:t>
            </a:r>
            <a:r>
              <a:rPr lang="en-US" sz="1000" kern="100" dirty="0">
                <a:effectLst/>
                <a:ea typeface="Times New Roman" panose="02020603050405020304" pitchFamily="18" charset="0"/>
                <a:cs typeface="Times New Roman" panose="02020603050405020304" pitchFamily="18" charset="0"/>
              </a:rPr>
              <a:t> [Accessed 27 September 2026].</a:t>
            </a:r>
          </a:p>
        </p:txBody>
      </p:sp>
      <p:sp>
        <p:nvSpPr>
          <p:cNvPr id="13" name="Text 11"/>
          <p:cNvSpPr/>
          <p:nvPr/>
        </p:nvSpPr>
        <p:spPr>
          <a:xfrm>
            <a:off x="502920" y="4782312"/>
            <a:ext cx="5532120" cy="749808"/>
          </a:xfrm>
          <a:prstGeom prst="rect">
            <a:avLst/>
          </a:prstGeom>
          <a:solidFill>
            <a:srgbClr val="FFFFFF"/>
          </a:solidFill>
          <a:ln>
            <a:solidFill>
              <a:srgbClr val="E2E8F0"/>
            </a:solidFill>
          </a:ln>
        </p:spPr>
        <p:txBody>
          <a:bodyPr wrap="square" lIns="762" tIns="762" rIns="762" bIns="762" rtlCol="0" anchor="ctr">
            <a:normAutofit/>
          </a:bodyPr>
          <a:lstStyle/>
          <a:p>
            <a:pPr marL="0" marR="0" algn="just">
              <a:lnSpc>
                <a:spcPct val="150000"/>
              </a:lnSpc>
              <a:spcAft>
                <a:spcPts val="800"/>
              </a:spcAft>
            </a:pPr>
            <a:r>
              <a:rPr lang="en-US" sz="1000" kern="100" dirty="0">
                <a:effectLst/>
                <a:ea typeface="Times New Roman" panose="02020603050405020304" pitchFamily="18" charset="0"/>
                <a:cs typeface="Times New Roman" panose="02020603050405020304" pitchFamily="18" charset="0"/>
              </a:rPr>
              <a:t>Chartered Institute of Personnel and Development (CIPD) (2026). </a:t>
            </a:r>
            <a:r>
              <a:rPr lang="en-US" sz="1000" i="1" kern="100" dirty="0">
                <a:effectLst/>
                <a:ea typeface="Times New Roman" panose="02020603050405020304" pitchFamily="18" charset="0"/>
                <a:cs typeface="Times New Roman" panose="02020603050405020304" pitchFamily="18" charset="0"/>
              </a:rPr>
              <a:t>Recruitment: An introduction</a:t>
            </a:r>
            <a:r>
              <a:rPr lang="en-US" sz="1000" kern="100" dirty="0">
                <a:effectLst/>
                <a:ea typeface="Times New Roman" panose="02020603050405020304" pitchFamily="18" charset="0"/>
                <a:cs typeface="Times New Roman" panose="02020603050405020304" pitchFamily="18" charset="0"/>
              </a:rPr>
              <a:t>. [online] CIPD. Available at: </a:t>
            </a:r>
            <a:r>
              <a:rPr lang="en-US" sz="1000" u="sng" kern="100" dirty="0">
                <a:solidFill>
                  <a:srgbClr val="467886"/>
                </a:solidFill>
                <a:effectLst/>
                <a:ea typeface="Times New Roman" panose="02020603050405020304" pitchFamily="18" charset="0"/>
                <a:cs typeface="Times New Roman" panose="02020603050405020304" pitchFamily="18" charset="0"/>
                <a:hlinkClick r:id="rId6"/>
              </a:rPr>
              <a:t>https://www.cipd.org/en/knowledge/factsheets/recruitment-factsheet/</a:t>
            </a:r>
            <a:r>
              <a:rPr lang="en-US" sz="1000" kern="100" dirty="0">
                <a:effectLst/>
                <a:ea typeface="Times New Roman" panose="02020603050405020304" pitchFamily="18" charset="0"/>
                <a:cs typeface="Times New Roman" panose="02020603050405020304" pitchFamily="18" charset="0"/>
              </a:rPr>
              <a:t> </a:t>
            </a:r>
            <a:r>
              <a:rPr lang="en-US" sz="1000" kern="100" dirty="0">
                <a:effectLst/>
                <a:ea typeface="Times New Roman" panose="02020603050405020304" pitchFamily="18" charset="0"/>
                <a:cs typeface="Cambria Math" panose="02040503050406030204" pitchFamily="18" charset="0"/>
              </a:rPr>
              <a:t>↗</a:t>
            </a:r>
            <a:r>
              <a:rPr lang="en-US" sz="1000" kern="100" dirty="0">
                <a:effectLst/>
                <a:ea typeface="Times New Roman" panose="02020603050405020304" pitchFamily="18" charset="0"/>
                <a:cs typeface="Times New Roman" panose="02020603050405020304" pitchFamily="18" charset="0"/>
              </a:rPr>
              <a:t> [Accessed 27 September 2026].</a:t>
            </a:r>
          </a:p>
        </p:txBody>
      </p:sp>
      <p:sp>
        <p:nvSpPr>
          <p:cNvPr id="14" name="Text 12"/>
          <p:cNvSpPr/>
          <p:nvPr/>
        </p:nvSpPr>
        <p:spPr>
          <a:xfrm>
            <a:off x="6172200" y="1417320"/>
            <a:ext cx="5532120" cy="749808"/>
          </a:xfrm>
          <a:prstGeom prst="rect">
            <a:avLst/>
          </a:prstGeom>
          <a:solidFill>
            <a:srgbClr val="FFFFFF"/>
          </a:solidFill>
          <a:ln>
            <a:solidFill>
              <a:srgbClr val="E2E8F0"/>
            </a:solidFill>
          </a:ln>
        </p:spPr>
        <p:txBody>
          <a:bodyPr wrap="square" lIns="762" tIns="762" rIns="762" bIns="762" rtlCol="0" anchor="ctr">
            <a:normAutofit/>
          </a:bodyPr>
          <a:lstStyle/>
          <a:p>
            <a:pPr marL="0" marR="0" algn="just">
              <a:lnSpc>
                <a:spcPct val="150000"/>
              </a:lnSpc>
              <a:spcAft>
                <a:spcPts val="800"/>
              </a:spcAft>
            </a:pPr>
            <a:r>
              <a:rPr lang="en-US" sz="1000" kern="100" dirty="0">
                <a:effectLst/>
                <a:ea typeface="Times New Roman" panose="02020603050405020304" pitchFamily="18" charset="0"/>
                <a:cs typeface="Times New Roman" panose="02020603050405020304" pitchFamily="18" charset="0"/>
              </a:rPr>
              <a:t>Dessler, G. (2021). </a:t>
            </a:r>
            <a:r>
              <a:rPr lang="en-US" sz="1000" i="1" kern="100" dirty="0">
                <a:effectLst/>
                <a:ea typeface="Times New Roman" panose="02020603050405020304" pitchFamily="18" charset="0"/>
                <a:cs typeface="Times New Roman" panose="02020603050405020304" pitchFamily="18" charset="0"/>
              </a:rPr>
              <a:t>Human Resource Management</a:t>
            </a:r>
            <a:r>
              <a:rPr lang="en-US" sz="1000" kern="100" dirty="0">
                <a:effectLst/>
                <a:ea typeface="Times New Roman" panose="02020603050405020304" pitchFamily="18" charset="0"/>
                <a:cs typeface="Times New Roman" panose="02020603050405020304" pitchFamily="18" charset="0"/>
              </a:rPr>
              <a:t>. 16th ed. Harlow: Pearson. </a:t>
            </a:r>
          </a:p>
        </p:txBody>
      </p:sp>
      <p:sp>
        <p:nvSpPr>
          <p:cNvPr id="15" name="Text 13"/>
          <p:cNvSpPr/>
          <p:nvPr/>
        </p:nvSpPr>
        <p:spPr>
          <a:xfrm>
            <a:off x="6172200" y="2258568"/>
            <a:ext cx="5532120" cy="749808"/>
          </a:xfrm>
          <a:prstGeom prst="rect">
            <a:avLst/>
          </a:prstGeom>
          <a:solidFill>
            <a:srgbClr val="FFFFFF"/>
          </a:solidFill>
          <a:ln>
            <a:solidFill>
              <a:srgbClr val="E2E8F0"/>
            </a:solidFill>
          </a:ln>
        </p:spPr>
        <p:txBody>
          <a:bodyPr wrap="square" lIns="762" tIns="762" rIns="762" bIns="762" rtlCol="0" anchor="ctr">
            <a:normAutofit/>
          </a:bodyPr>
          <a:lstStyle/>
          <a:p>
            <a:pPr marL="0" marR="0" algn="just">
              <a:lnSpc>
                <a:spcPct val="150000"/>
              </a:lnSpc>
              <a:spcAft>
                <a:spcPts val="800"/>
              </a:spcAft>
            </a:pPr>
            <a:r>
              <a:rPr lang="en-US" sz="1000" kern="100" dirty="0" err="1">
                <a:effectLst/>
                <a:ea typeface="Times New Roman" panose="02020603050405020304" pitchFamily="18" charset="0"/>
                <a:cs typeface="Times New Roman" panose="02020603050405020304" pitchFamily="18" charset="0"/>
              </a:rPr>
              <a:t>Kaliannan</a:t>
            </a:r>
            <a:r>
              <a:rPr lang="en-US" sz="1000" kern="100" dirty="0">
                <a:effectLst/>
                <a:ea typeface="Times New Roman" panose="02020603050405020304" pitchFamily="18" charset="0"/>
                <a:cs typeface="Times New Roman" panose="02020603050405020304" pitchFamily="18" charset="0"/>
              </a:rPr>
              <a:t>, M., </a:t>
            </a:r>
            <a:r>
              <a:rPr lang="en-US" sz="1000" kern="100" dirty="0" err="1">
                <a:effectLst/>
                <a:ea typeface="Times New Roman" panose="02020603050405020304" pitchFamily="18" charset="0"/>
                <a:cs typeface="Times New Roman" panose="02020603050405020304" pitchFamily="18" charset="0"/>
              </a:rPr>
              <a:t>Darmalinggam</a:t>
            </a:r>
            <a:r>
              <a:rPr lang="en-US" sz="1000" kern="100" dirty="0">
                <a:effectLst/>
                <a:ea typeface="Times New Roman" panose="02020603050405020304" pitchFamily="18" charset="0"/>
                <a:cs typeface="Times New Roman" panose="02020603050405020304" pitchFamily="18" charset="0"/>
              </a:rPr>
              <a:t>, D., </a:t>
            </a:r>
            <a:r>
              <a:rPr lang="en-US" sz="1000" kern="100" dirty="0" err="1">
                <a:effectLst/>
                <a:ea typeface="Times New Roman" panose="02020603050405020304" pitchFamily="18" charset="0"/>
                <a:cs typeface="Times New Roman" panose="02020603050405020304" pitchFamily="18" charset="0"/>
              </a:rPr>
              <a:t>Dorasamy</a:t>
            </a:r>
            <a:r>
              <a:rPr lang="en-US" sz="1000" kern="100" dirty="0">
                <a:effectLst/>
                <a:ea typeface="Times New Roman" panose="02020603050405020304" pitchFamily="18" charset="0"/>
                <a:cs typeface="Times New Roman" panose="02020603050405020304" pitchFamily="18" charset="0"/>
              </a:rPr>
              <a:t>, M. and Abraham, M. (2023). Inclusive talent development as a key talent management approach: A systematic literature review. </a:t>
            </a:r>
            <a:r>
              <a:rPr lang="en-US" sz="1000" i="1" kern="100" dirty="0">
                <a:effectLst/>
                <a:ea typeface="Times New Roman" panose="02020603050405020304" pitchFamily="18" charset="0"/>
                <a:cs typeface="Times New Roman" panose="02020603050405020304" pitchFamily="18" charset="0"/>
              </a:rPr>
              <a:t>Human Resource Management Review</a:t>
            </a:r>
            <a:r>
              <a:rPr lang="en-US" sz="1000" kern="100" dirty="0">
                <a:effectLst/>
                <a:ea typeface="Times New Roman" panose="02020603050405020304" pitchFamily="18" charset="0"/>
                <a:cs typeface="Times New Roman" panose="02020603050405020304" pitchFamily="18" charset="0"/>
              </a:rPr>
              <a:t>, [online] 33(2), p.100926. doi:10.1016/j.hrmr.2022.100926. </a:t>
            </a:r>
          </a:p>
        </p:txBody>
      </p:sp>
      <p:sp>
        <p:nvSpPr>
          <p:cNvPr id="16" name="Text 14"/>
          <p:cNvSpPr/>
          <p:nvPr/>
        </p:nvSpPr>
        <p:spPr>
          <a:xfrm>
            <a:off x="6172200" y="3099816"/>
            <a:ext cx="5532120" cy="749808"/>
          </a:xfrm>
          <a:prstGeom prst="rect">
            <a:avLst/>
          </a:prstGeom>
          <a:solidFill>
            <a:srgbClr val="FFFFFF"/>
          </a:solidFill>
          <a:ln>
            <a:solidFill>
              <a:srgbClr val="E2E8F0"/>
            </a:solidFill>
          </a:ln>
        </p:spPr>
        <p:txBody>
          <a:bodyPr wrap="square" lIns="762" tIns="762" rIns="762" bIns="762" rtlCol="0" anchor="ctr">
            <a:normAutofit/>
          </a:bodyPr>
          <a:lstStyle/>
          <a:p>
            <a:pPr marL="0" marR="0" algn="just">
              <a:lnSpc>
                <a:spcPct val="150000"/>
              </a:lnSpc>
              <a:spcAft>
                <a:spcPts val="800"/>
              </a:spcAft>
            </a:pPr>
            <a:r>
              <a:rPr lang="en-US" sz="1000" kern="100" dirty="0">
                <a:effectLst/>
                <a:ea typeface="Times New Roman" panose="02020603050405020304" pitchFamily="18" charset="0"/>
                <a:cs typeface="Times New Roman" panose="02020603050405020304" pitchFamily="18" charset="0"/>
              </a:rPr>
              <a:t>Marchington, M., Wilkinson, A., Donnelly, R. and </a:t>
            </a:r>
            <a:r>
              <a:rPr lang="en-US" sz="1000" kern="100" dirty="0" err="1">
                <a:effectLst/>
                <a:ea typeface="Times New Roman" panose="02020603050405020304" pitchFamily="18" charset="0"/>
                <a:cs typeface="Times New Roman" panose="02020603050405020304" pitchFamily="18" charset="0"/>
              </a:rPr>
              <a:t>Kynighou</a:t>
            </a:r>
            <a:r>
              <a:rPr lang="en-US" sz="1000" kern="100" dirty="0">
                <a:effectLst/>
                <a:ea typeface="Times New Roman" panose="02020603050405020304" pitchFamily="18" charset="0"/>
                <a:cs typeface="Times New Roman" panose="02020603050405020304" pitchFamily="18" charset="0"/>
              </a:rPr>
              <a:t>, A. (2025). </a:t>
            </a:r>
            <a:r>
              <a:rPr lang="en-US" sz="1000" i="1" kern="100" dirty="0">
                <a:effectLst/>
                <a:ea typeface="Times New Roman" panose="02020603050405020304" pitchFamily="18" charset="0"/>
                <a:cs typeface="Times New Roman" panose="02020603050405020304" pitchFamily="18" charset="0"/>
              </a:rPr>
              <a:t>Human Resource Management at Work: The Definitive Guide</a:t>
            </a:r>
            <a:r>
              <a:rPr lang="en-US" sz="1000" kern="100" dirty="0">
                <a:effectLst/>
                <a:ea typeface="Times New Roman" panose="02020603050405020304" pitchFamily="18" charset="0"/>
                <a:cs typeface="Times New Roman" panose="02020603050405020304" pitchFamily="18" charset="0"/>
              </a:rPr>
              <a:t>. 8th ed. London: Kogan Page. </a:t>
            </a:r>
          </a:p>
        </p:txBody>
      </p:sp>
      <p:sp>
        <p:nvSpPr>
          <p:cNvPr id="17" name="Text 15"/>
          <p:cNvSpPr/>
          <p:nvPr/>
        </p:nvSpPr>
        <p:spPr>
          <a:xfrm>
            <a:off x="6172200" y="3941064"/>
            <a:ext cx="5532120" cy="749808"/>
          </a:xfrm>
          <a:prstGeom prst="rect">
            <a:avLst/>
          </a:prstGeom>
          <a:solidFill>
            <a:srgbClr val="FFFFFF"/>
          </a:solidFill>
          <a:ln>
            <a:solidFill>
              <a:srgbClr val="E2E8F0"/>
            </a:solidFill>
          </a:ln>
        </p:spPr>
        <p:txBody>
          <a:bodyPr wrap="square" lIns="762" tIns="762" rIns="762" bIns="762" rtlCol="0" anchor="ctr">
            <a:normAutofit/>
          </a:bodyPr>
          <a:lstStyle/>
          <a:p>
            <a:pPr marL="0" marR="0" algn="just">
              <a:lnSpc>
                <a:spcPct val="150000"/>
              </a:lnSpc>
              <a:spcAft>
                <a:spcPts val="800"/>
              </a:spcAft>
            </a:pPr>
            <a:r>
              <a:rPr lang="en-US" sz="1000" kern="100" dirty="0">
                <a:effectLst/>
                <a:ea typeface="Times New Roman" panose="02020603050405020304" pitchFamily="18" charset="0"/>
                <a:cs typeface="Times New Roman" panose="02020603050405020304" pitchFamily="18" charset="0"/>
              </a:rPr>
              <a:t>Strohmeier, S. (2023). Met the expectations? A meta-analysis of the performance consequences of digital HRM. </a:t>
            </a:r>
            <a:r>
              <a:rPr lang="en-US" sz="1000" i="1" kern="100" dirty="0">
                <a:effectLst/>
                <a:ea typeface="Times New Roman" panose="02020603050405020304" pitchFamily="18" charset="0"/>
                <a:cs typeface="Times New Roman" panose="02020603050405020304" pitchFamily="18" charset="0"/>
              </a:rPr>
              <a:t>The International Journal of Human Resource Management</a:t>
            </a:r>
            <a:r>
              <a:rPr lang="en-US" sz="1000" kern="100" dirty="0">
                <a:effectLst/>
                <a:ea typeface="Times New Roman" panose="02020603050405020304" pitchFamily="18" charset="0"/>
                <a:cs typeface="Times New Roman" panose="02020603050405020304" pitchFamily="18" charset="0"/>
              </a:rPr>
              <a:t>, [online] 34(20), pp.3807–3831. doi:10.1080/09585192.2022.2161324. </a:t>
            </a:r>
          </a:p>
        </p:txBody>
      </p:sp>
      <p:sp>
        <p:nvSpPr>
          <p:cNvPr id="18" name="Text 16"/>
          <p:cNvSpPr/>
          <p:nvPr/>
        </p:nvSpPr>
        <p:spPr>
          <a:xfrm>
            <a:off x="6172200" y="4782312"/>
            <a:ext cx="5532120" cy="749808"/>
          </a:xfrm>
          <a:prstGeom prst="rect">
            <a:avLst/>
          </a:prstGeom>
          <a:solidFill>
            <a:srgbClr val="FFFFFF"/>
          </a:solidFill>
          <a:ln>
            <a:solidFill>
              <a:srgbClr val="E2E8F0"/>
            </a:solidFill>
          </a:ln>
        </p:spPr>
        <p:txBody>
          <a:bodyPr wrap="square" lIns="762" tIns="762" rIns="762" bIns="762" rtlCol="0" anchor="ctr">
            <a:normAutofit/>
          </a:bodyPr>
          <a:lstStyle/>
          <a:p>
            <a:pPr marL="0" marR="0" algn="just">
              <a:lnSpc>
                <a:spcPct val="150000"/>
              </a:lnSpc>
              <a:spcAft>
                <a:spcPts val="800"/>
              </a:spcAft>
            </a:pPr>
            <a:r>
              <a:rPr lang="en-US" sz="1000" kern="100" dirty="0">
                <a:effectLst/>
                <a:ea typeface="Times New Roman" panose="02020603050405020304" pitchFamily="18" charset="0"/>
                <a:cs typeface="Times New Roman" panose="02020603050405020304" pitchFamily="18" charset="0"/>
              </a:rPr>
              <a:t>Zhou, Y., Cheng, Y., Zou, Y. and Liu, G. (2022). </a:t>
            </a:r>
            <a:r>
              <a:rPr lang="en-US" sz="1000" kern="100" dirty="0" err="1">
                <a:effectLst/>
                <a:ea typeface="Times New Roman" panose="02020603050405020304" pitchFamily="18" charset="0"/>
                <a:cs typeface="Times New Roman" panose="02020603050405020304" pitchFamily="18" charset="0"/>
              </a:rPr>
              <a:t>Dynamising</a:t>
            </a:r>
            <a:r>
              <a:rPr lang="en-US" sz="1000" kern="100" dirty="0">
                <a:effectLst/>
                <a:ea typeface="Times New Roman" panose="02020603050405020304" pitchFamily="18" charset="0"/>
                <a:cs typeface="Times New Roman" panose="02020603050405020304" pitchFamily="18" charset="0"/>
              </a:rPr>
              <a:t> human resources: An integrative review of SHRM and dynamic capabilities research. </a:t>
            </a:r>
            <a:r>
              <a:rPr lang="en-US" sz="1000" i="1" kern="100" dirty="0">
                <a:effectLst/>
                <a:ea typeface="Times New Roman" panose="02020603050405020304" pitchFamily="18" charset="0"/>
                <a:cs typeface="Times New Roman" panose="02020603050405020304" pitchFamily="18" charset="0"/>
              </a:rPr>
              <a:t>Human Resource Management Review</a:t>
            </a:r>
            <a:r>
              <a:rPr lang="en-US" sz="1000" kern="100" dirty="0">
                <a:effectLst/>
                <a:ea typeface="Times New Roman" panose="02020603050405020304" pitchFamily="18" charset="0"/>
                <a:cs typeface="Times New Roman" panose="02020603050405020304" pitchFamily="18" charset="0"/>
              </a:rPr>
              <a:t>, [online] 32(4), p.100878. doi:10.1016/j.hrmr.2021.100878.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TotalTime>
  <Words>4192</Words>
  <Application>Microsoft Macintosh PowerPoint</Application>
  <PresentationFormat>Widescreen</PresentationFormat>
  <Paragraphs>307</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Microsoft Office</cp:lastModifiedBy>
  <cp:revision>3</cp:revision>
  <dcterms:created xsi:type="dcterms:W3CDTF">2026-09-27T06:51:40Z</dcterms:created>
  <dcterms:modified xsi:type="dcterms:W3CDTF">2026-10-08T21:02:11Z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2026-09-27T07:31:45Z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43bfd43f-1952-47ce-b956-d0c29c3dc983</vt:lpwstr>
  </property>
  <property fmtid="{D5CDD505-2E9C-101B-9397-08002B2CF9AE}" pid="7" name="MSIP_Label_defa4170-0d19-0005-0004-bc88714345d2_ActionId">
    <vt:lpwstr>7393e3fc-52f3-423b-ab3c-bb43092b0162</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