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Holdings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F9B-4C5D-AB3B-8700B55C6AF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F9B-4C5D-AB3B-8700B55C6AF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F9B-4C5D-AB3B-8700B55C6AF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F9B-4C5D-AB3B-8700B55C6AF4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Revenue</c:v>
                </c:pt>
                <c:pt idx="1">
                  <c:v>Pretax Profit</c:v>
                </c:pt>
                <c:pt idx="2">
                  <c:v>Employees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32</c:v>
                </c:pt>
                <c:pt idx="1">
                  <c:v>5.6</c:v>
                </c:pt>
                <c:pt idx="2">
                  <c:v>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BB-4147-99DC-9B53645D79E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Restaurant Groups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restaurant Groups</c:v>
                </c:pt>
              </c:strCache>
            </c:strRef>
          </c:tx>
          <c:dPt>
            <c:idx val="0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BA4-4D32-A36F-D7B80033A2F5}"/>
              </c:ext>
            </c:extLst>
          </c:dPt>
          <c:dPt>
            <c:idx val="1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BA4-4D32-A36F-D7B80033A2F5}"/>
              </c:ext>
            </c:extLst>
          </c:dPt>
          <c:dPt>
            <c:idx val="2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BA4-4D32-A36F-D7B80033A2F5}"/>
              </c:ext>
            </c:extLst>
          </c:dPt>
          <c:dPt>
            <c:idx val="3"/>
            <c:bubble3D val="0"/>
            <c:spPr>
              <a:solidFill>
                <a:schemeClr val="accent6">
                  <a:lumMod val="60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0BA4-4D32-A36F-D7B80033A2F5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Revenue</c:v>
                </c:pt>
                <c:pt idx="1">
                  <c:v>Loss</c:v>
                </c:pt>
                <c:pt idx="2">
                  <c:v>Employees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110.6</c:v>
                </c:pt>
                <c:pt idx="1">
                  <c:v>29.2</c:v>
                </c:pt>
                <c:pt idx="2">
                  <c:v>1300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60A-41D1-BD66-9D111F079E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3722-4C4B-B83E-626E2766910B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3722-4C4B-B83E-626E2766910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3722-4C4B-B83E-626E2766910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3722-4C4B-B83E-626E2766910B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Revenue</c:v>
                </c:pt>
                <c:pt idx="1">
                  <c:v>Pretax Profit</c:v>
                </c:pt>
                <c:pt idx="2">
                  <c:v>Employees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9.6999999999999993</c:v>
                </c:pt>
                <c:pt idx="1">
                  <c:v>6.6</c:v>
                </c:pt>
                <c:pt idx="2">
                  <c:v>1.4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7A8-44A0-950B-15E68F7DF7CC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7564F-13DA-4E98-8872-2DAB734B23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0B50A-7F5A-4395-9CBC-A4FB789A4C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28B17-021A-4AFF-B4B2-81A78DED3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D0ED94-F015-4B21-AF1C-1FC6CE5E4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E85F0-13C2-4817-8F3E-32EE51F12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947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F82D4-420D-475B-A705-22019BFA4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784F7-5AAD-40E3-A65A-500D2294F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F31E7-4FA2-4451-88B7-FA11EF9B9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13985-FB05-4E54-A255-BB3B8CA21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86431-C6AA-4A6F-B9E7-CF6771A4A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53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A412B-C6B7-454B-BD6B-0B9FF7DBF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2B0868-0CE4-420B-AA61-A7AFFC5F6F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2D9415-90FF-434C-B058-D43D356E5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75759-968C-4C9D-A3C3-8E1A515CC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A0ECD-C2E6-44D3-BC7F-5DB0544E4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886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66043-E740-4176-A0AF-099553213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8D642-B25B-4426-9AF8-2BBF6925C3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0D3DB2-39C4-4B27-8B67-1B79DA45BB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ED6713-2E51-49E9-9577-8198D25B9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EC54F1-DC32-46C5-AE51-482D942D5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C2719-6BE0-406D-A4F7-88E030768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448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5EA0F-7285-4338-A0E6-BB992F182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45ABD4-FBE0-4807-8914-23048B7D7A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3D0528-E588-4678-A8E2-572804167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1A1194-BFB2-40C4-97C9-FBC253CA5D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2B2895-19F6-4C87-8FFB-B5DAEA2184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679D2E-E72F-42E1-824E-E29037DD6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813891-126B-4DCF-A953-BBD4A4520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F90FDE-F8E4-4042-97EE-61830A456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208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94BAC-3B80-486A-B418-E1F25FE80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341FBD-1384-48FF-94A4-A6F5834120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038F12-DC23-4213-B12F-2A9D8D775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77C6FE-ED3A-4165-9775-DC702B791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58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386D94-3600-4461-B6B7-930E6DA75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A8BA61-29E4-4E27-A7AD-4A4462E65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8D83A5-AFAC-4A72-84DC-F6B499826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935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F4AF90-1EC5-40CE-BEBB-C23042F9C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CF641-E466-432A-BF86-E81B381404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1108E7-31C5-43E8-8982-28A49398A0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4D929C-5582-4F30-8E2A-497A72EE7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1BF7F6-A754-4EDD-82E8-9BE96FC7A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12ED2-F563-4ECB-8A56-C81479236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677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385B5-E591-4DBE-8B3D-6C7EC3D1D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BB40AD-318B-4FB7-A21A-DE9DEC060C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6872BF-61EF-46AE-AE92-B26A61D1DC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6085B1-232F-43DB-8235-0ED03E5B76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E99BD-9168-42C9-9508-0CDC578D5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114C3-6700-4F3D-9F34-02126A215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156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9DA26-8DCD-4BC8-9D03-706229F6A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BF4945-7420-47F7-933D-0F945EFAC4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76B478-27AD-4D43-B936-ABCF9C136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5B44C-0724-4977-9678-6EC0F8E06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0BFAE-C5B3-42FE-9AD3-44634F352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029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DC7F11-3BBB-456D-B856-134162A1F6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F68D31-9AF0-491E-BAA1-738F2472D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6F166-1F1E-43A7-B932-95BECE89F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A501C-D3CA-44DD-A1DF-7317F42FA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EFC98-2FA6-4BA8-9DA7-BA5E6F218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953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0D4AEA-CBAA-452B-B7C0-F8B6D8AB3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1BD766-BDF7-46B0-89D2-924C7F02D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B7BF-8784-4527-B582-A609AA5A3C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EE9E1-F811-4A19-B6CF-0EF3E750E5F6}" type="datetimeFigureOut">
              <a:rPr lang="en-GB" smtClean="0"/>
              <a:t>18/06/2020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CF38D-7FC5-4F1F-AF91-5AF6F03388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BF0F9-D42E-4250-97AB-103D8EFF7B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69496-A9D5-4088-A64E-D3FCC1C084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10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eadline.com/tag/channel-4/" TargetMode="External"/><Relationship Id="rId2" Type="http://schemas.openxmlformats.org/officeDocument/2006/relationships/hyperlink" Target="https://deadline.com/tag/jamie-oliver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www.theguardian.com/food/2019/may/21/jamie-oliver-jobs-administrators-restaurants-jamies-italia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86295E7F-EA66-480B-B001-C8BE7CD6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0040" y="4892040"/>
            <a:ext cx="11548872" cy="1645920"/>
          </a:xfrm>
          <a:prstGeom prst="rect">
            <a:avLst/>
          </a:prstGeom>
          <a:solidFill>
            <a:srgbClr val="262626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4C7EA-FC84-4D2F-B3E0-FEFF7CFD5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686" y="5091762"/>
            <a:ext cx="7484787" cy="1264588"/>
          </a:xfrm>
        </p:spPr>
        <p:txBody>
          <a:bodyPr anchor="ctr">
            <a:normAutofit/>
          </a:bodyPr>
          <a:lstStyle/>
          <a:p>
            <a:pPr algn="r"/>
            <a:r>
              <a:rPr lang="en-GB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Entrepreneurship </a:t>
            </a:r>
            <a:br>
              <a:rPr lang="en-GB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1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(M5X01926_BIRM)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7A2F0A-BD34-415A-8198-2DAA7E7C73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2119" y="5091763"/>
            <a:ext cx="2871195" cy="1264587"/>
          </a:xfrm>
        </p:spPr>
        <p:txBody>
          <a:bodyPr anchor="ctr">
            <a:normAutofit/>
          </a:bodyPr>
          <a:lstStyle/>
          <a:p>
            <a:pPr algn="l"/>
            <a:r>
              <a:rPr lang="en-GB" sz="2000">
                <a:solidFill>
                  <a:srgbClr val="FFC000"/>
                </a:solidFill>
              </a:rPr>
              <a:t>Student: Andreea Sandru</a:t>
            </a:r>
          </a:p>
          <a:p>
            <a:pPr algn="l"/>
            <a:r>
              <a:rPr lang="en-GB" sz="2000">
                <a:solidFill>
                  <a:srgbClr val="FFC000"/>
                </a:solidFill>
              </a:rPr>
              <a:t>Student name: 1815220</a:t>
            </a:r>
          </a:p>
          <a:p>
            <a:pPr algn="l"/>
            <a:r>
              <a:rPr lang="en-GB" sz="2000">
                <a:solidFill>
                  <a:srgbClr val="FFC000"/>
                </a:solidFill>
              </a:rPr>
              <a:t>Lecturer: David Jenkins </a:t>
            </a:r>
          </a:p>
        </p:txBody>
      </p:sp>
      <p:pic>
        <p:nvPicPr>
          <p:cNvPr id="5" name="Picture 4" descr="A close up of a building&#10;&#10;Description automatically generated">
            <a:extLst>
              <a:ext uri="{FF2B5EF4-FFF2-40B4-BE49-F238E27FC236}">
                <a16:creationId xmlns:a16="http://schemas.microsoft.com/office/drawing/2014/main" id="{481081BB-6E9E-490C-9508-D4F189D2EB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99" r="-1" b="10445"/>
          <a:stretch/>
        </p:blipFill>
        <p:spPr>
          <a:xfrm>
            <a:off x="0" y="188686"/>
            <a:ext cx="12191999" cy="4803215"/>
          </a:xfrm>
          <a:prstGeom prst="rect">
            <a:avLst/>
          </a:prstGeom>
        </p:spPr>
      </p:pic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41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man, table, front, holding&#10;&#10;Description automatically generated">
            <a:extLst>
              <a:ext uri="{FF2B5EF4-FFF2-40B4-BE49-F238E27FC236}">
                <a16:creationId xmlns:a16="http://schemas.microsoft.com/office/drawing/2014/main" id="{26025B04-BA6D-41EE-9C9B-6B1EAEAC9E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26" b="1030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32F41-98F8-4C07-92BE-69CE498CB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Jamie Oliver – Entrepreneur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895B7D8-6712-488C-9445-8B000F017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Expert Chef 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Famous TV star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Over 100 countries with translation of more that 30 languages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Cookbook writer with cookbooks that are bestsellers around the world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Owned restaurants around the world</a:t>
            </a:r>
          </a:p>
          <a:p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Type of business: Franchise</a:t>
            </a:r>
          </a:p>
        </p:txBody>
      </p:sp>
    </p:spTree>
    <p:extLst>
      <p:ext uri="{BB962C8B-B14F-4D97-AF65-F5344CB8AC3E}">
        <p14:creationId xmlns:p14="http://schemas.microsoft.com/office/powerpoint/2010/main" val="2514557531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F8E5F182-64B9-41DB-A65F-7189F5E2AF2F}"/>
              </a:ext>
            </a:extLst>
          </p:cNvPr>
          <p:cNvSpPr/>
          <p:nvPr/>
        </p:nvSpPr>
        <p:spPr>
          <a:xfrm>
            <a:off x="186073" y="333827"/>
            <a:ext cx="2815771" cy="19739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Risk taker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6A40B72-2D21-4A8F-AFD0-ECFB80B8696C}"/>
              </a:ext>
            </a:extLst>
          </p:cNvPr>
          <p:cNvSpPr/>
          <p:nvPr/>
        </p:nvSpPr>
        <p:spPr>
          <a:xfrm>
            <a:off x="186073" y="3667831"/>
            <a:ext cx="2923321" cy="17417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Innovative/Creative</a:t>
            </a: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CA52E29E-E180-4999-9889-CA23A8023F6B}"/>
              </a:ext>
            </a:extLst>
          </p:cNvPr>
          <p:cNvSpPr/>
          <p:nvPr/>
        </p:nvSpPr>
        <p:spPr>
          <a:xfrm>
            <a:off x="1430018" y="2498596"/>
            <a:ext cx="435429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3120EE8-1BDB-40E1-A48D-34D2B05EBCF0}"/>
              </a:ext>
            </a:extLst>
          </p:cNvPr>
          <p:cNvSpPr/>
          <p:nvPr/>
        </p:nvSpPr>
        <p:spPr>
          <a:xfrm>
            <a:off x="3280229" y="4296371"/>
            <a:ext cx="1254179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1021BEE-772F-412B-A7E7-8EF24E1E106C}"/>
              </a:ext>
            </a:extLst>
          </p:cNvPr>
          <p:cNvSpPr/>
          <p:nvPr/>
        </p:nvSpPr>
        <p:spPr>
          <a:xfrm>
            <a:off x="4705243" y="3667831"/>
            <a:ext cx="2479328" cy="162988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Self-Motivated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00C5E883-8F41-4ABB-A78C-5AD83A3AAD13}"/>
              </a:ext>
            </a:extLst>
          </p:cNvPr>
          <p:cNvSpPr/>
          <p:nvPr/>
        </p:nvSpPr>
        <p:spPr>
          <a:xfrm>
            <a:off x="5702591" y="2446309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6BF2336-C72A-4306-BA45-58807C0D8391}"/>
              </a:ext>
            </a:extLst>
          </p:cNvPr>
          <p:cNvSpPr/>
          <p:nvPr/>
        </p:nvSpPr>
        <p:spPr>
          <a:xfrm>
            <a:off x="4528457" y="449944"/>
            <a:ext cx="2815771" cy="17532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 gained the  skills from his experiences.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B8F86A1C-D290-4F59-B5A6-883D45F318A0}"/>
              </a:ext>
            </a:extLst>
          </p:cNvPr>
          <p:cNvSpPr/>
          <p:nvPr/>
        </p:nvSpPr>
        <p:spPr>
          <a:xfrm>
            <a:off x="7605486" y="986972"/>
            <a:ext cx="1265355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B0D7210-2D3F-45A3-93A3-575A7E991F7F}"/>
              </a:ext>
            </a:extLst>
          </p:cNvPr>
          <p:cNvSpPr/>
          <p:nvPr/>
        </p:nvSpPr>
        <p:spPr>
          <a:xfrm>
            <a:off x="9318170" y="333827"/>
            <a:ext cx="2380343" cy="17532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Human Relations – very chatty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44FE8360-2BD2-432C-8BA8-CDE4EBA3D223}"/>
              </a:ext>
            </a:extLst>
          </p:cNvPr>
          <p:cNvSpPr/>
          <p:nvPr/>
        </p:nvSpPr>
        <p:spPr>
          <a:xfrm>
            <a:off x="10433158" y="2446309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ED3F62D-D7D5-4BD2-A3A7-9EF88E0E1E47}"/>
              </a:ext>
            </a:extLst>
          </p:cNvPr>
          <p:cNvSpPr/>
          <p:nvPr/>
        </p:nvSpPr>
        <p:spPr>
          <a:xfrm>
            <a:off x="9494957" y="3783947"/>
            <a:ext cx="2479328" cy="162559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Planning and setting goals</a:t>
            </a:r>
          </a:p>
        </p:txBody>
      </p: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25FAE1C8-3498-49A5-A733-41E1060F8056}"/>
              </a:ext>
            </a:extLst>
          </p:cNvPr>
          <p:cNvCxnSpPr/>
          <p:nvPr/>
        </p:nvCxnSpPr>
        <p:spPr>
          <a:xfrm>
            <a:off x="9494957" y="4296371"/>
            <a:ext cx="914400" cy="91440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Arrow: Left 17">
            <a:extLst>
              <a:ext uri="{FF2B5EF4-FFF2-40B4-BE49-F238E27FC236}">
                <a16:creationId xmlns:a16="http://schemas.microsoft.com/office/drawing/2014/main" id="{F4C34D7F-5F5F-4BC8-9EA9-5535F14BD12E}"/>
              </a:ext>
            </a:extLst>
          </p:cNvPr>
          <p:cNvSpPr/>
          <p:nvPr/>
        </p:nvSpPr>
        <p:spPr>
          <a:xfrm>
            <a:off x="8504649" y="4235627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4541273D-C0BC-4A8D-94E5-CA9CD75BC987}"/>
              </a:ext>
            </a:extLst>
          </p:cNvPr>
          <p:cNvSpPr/>
          <p:nvPr/>
        </p:nvSpPr>
        <p:spPr>
          <a:xfrm>
            <a:off x="8237440" y="4538687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86E66AE-9B15-4B65-938B-612F573D7BFA}"/>
              </a:ext>
            </a:extLst>
          </p:cNvPr>
          <p:cNvSpPr/>
          <p:nvPr/>
        </p:nvSpPr>
        <p:spPr>
          <a:xfrm>
            <a:off x="6995886" y="5513831"/>
            <a:ext cx="2931885" cy="12207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Success/Failure/</a:t>
            </a:r>
          </a:p>
          <a:p>
            <a:pPr algn="ctr"/>
            <a:r>
              <a:rPr lang="en-GB" dirty="0"/>
              <a:t>Success</a:t>
            </a:r>
          </a:p>
        </p:txBody>
      </p:sp>
    </p:spTree>
    <p:extLst>
      <p:ext uri="{BB962C8B-B14F-4D97-AF65-F5344CB8AC3E}">
        <p14:creationId xmlns:p14="http://schemas.microsoft.com/office/powerpoint/2010/main" val="13993256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500F1-F175-45EE-8D21-A50D98A81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Jamie Oliver Empire in 2017</a:t>
            </a:r>
            <a:br>
              <a:rPr lang="en-GB" dirty="0"/>
            </a:br>
            <a:r>
              <a:rPr lang="en-GB" dirty="0"/>
              <a:t>                 (millions)</a:t>
            </a:r>
          </a:p>
        </p:txBody>
      </p:sp>
      <p:pic>
        <p:nvPicPr>
          <p:cNvPr id="6" name="Graphic 5" descr="Coins">
            <a:extLst>
              <a:ext uri="{FF2B5EF4-FFF2-40B4-BE49-F238E27FC236}">
                <a16:creationId xmlns:a16="http://schemas.microsoft.com/office/drawing/2014/main" id="{8E01731E-E5AC-4EA3-A800-5FA8CA59FB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62686" y="570706"/>
            <a:ext cx="914400" cy="914400"/>
          </a:xfrm>
          <a:prstGeom prst="rect">
            <a:avLst/>
          </a:prstGeom>
        </p:spPr>
      </p:pic>
      <p:graphicFrame>
        <p:nvGraphicFramePr>
          <p:cNvPr id="18" name="Chart 17">
            <a:extLst>
              <a:ext uri="{FF2B5EF4-FFF2-40B4-BE49-F238E27FC236}">
                <a16:creationId xmlns:a16="http://schemas.microsoft.com/office/drawing/2014/main" id="{0CB16E0E-16CC-4A99-969B-9B90109FC3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1013348"/>
              </p:ext>
            </p:extLst>
          </p:nvPr>
        </p:nvGraphicFramePr>
        <p:xfrm>
          <a:off x="159658" y="2612572"/>
          <a:ext cx="3976914" cy="409302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6" name="Chart 25">
            <a:extLst>
              <a:ext uri="{FF2B5EF4-FFF2-40B4-BE49-F238E27FC236}">
                <a16:creationId xmlns:a16="http://schemas.microsoft.com/office/drawing/2014/main" id="{C7EEDBFF-0946-4FDB-B561-DEF5DB0B32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5758616"/>
              </p:ext>
            </p:extLst>
          </p:nvPr>
        </p:nvGraphicFramePr>
        <p:xfrm>
          <a:off x="3686628" y="2830286"/>
          <a:ext cx="4252686" cy="38753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32" name="Chart 31">
            <a:extLst>
              <a:ext uri="{FF2B5EF4-FFF2-40B4-BE49-F238E27FC236}">
                <a16:creationId xmlns:a16="http://schemas.microsoft.com/office/drawing/2014/main" id="{722A9F24-FEBF-4AC1-9954-E45DEA54A2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1842266"/>
              </p:ext>
            </p:extLst>
          </p:nvPr>
        </p:nvGraphicFramePr>
        <p:xfrm>
          <a:off x="7213600" y="2830286"/>
          <a:ext cx="4818742" cy="387531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</p:spTree>
    <p:extLst>
      <p:ext uri="{BB962C8B-B14F-4D97-AF65-F5344CB8AC3E}">
        <p14:creationId xmlns:p14="http://schemas.microsoft.com/office/powerpoint/2010/main" val="2297734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2E43F6E-E83E-46A1-A8CD-8E786044B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43" y="2438400"/>
            <a:ext cx="4490865" cy="378541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2019: 22 restaurants closed.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812C1E51-14C8-412C-BC5F-5F820AE762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43" r="2" b="17660"/>
          <a:stretch/>
        </p:blipFill>
        <p:spPr>
          <a:xfrm>
            <a:off x="4636008" y="640082"/>
            <a:ext cx="6916329" cy="5577837"/>
          </a:xfrm>
          <a:prstGeom prst="rect">
            <a:avLst/>
          </a:prstGeom>
          <a:effectLst/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F03D9769-E8B1-488B-877D-C0F66B753ABD}"/>
              </a:ext>
            </a:extLst>
          </p:cNvPr>
          <p:cNvSpPr/>
          <p:nvPr/>
        </p:nvSpPr>
        <p:spPr>
          <a:xfrm>
            <a:off x="8795657" y="464457"/>
            <a:ext cx="3076720" cy="227874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Jamie Oliver restaurants at risk </a:t>
            </a:r>
          </a:p>
        </p:txBody>
      </p:sp>
      <p:sp>
        <p:nvSpPr>
          <p:cNvPr id="7" name="Flowchart: Terminator 6">
            <a:extLst>
              <a:ext uri="{FF2B5EF4-FFF2-40B4-BE49-F238E27FC236}">
                <a16:creationId xmlns:a16="http://schemas.microsoft.com/office/drawing/2014/main" id="{19EDC405-AC95-47E0-82CF-98B4F5FC2A47}"/>
              </a:ext>
            </a:extLst>
          </p:cNvPr>
          <p:cNvSpPr/>
          <p:nvPr/>
        </p:nvSpPr>
        <p:spPr>
          <a:xfrm>
            <a:off x="449943" y="464457"/>
            <a:ext cx="3076720" cy="1524000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2019: 1000 jobs lost.</a:t>
            </a:r>
          </a:p>
        </p:txBody>
      </p:sp>
    </p:spTree>
    <p:extLst>
      <p:ext uri="{BB962C8B-B14F-4D97-AF65-F5344CB8AC3E}">
        <p14:creationId xmlns:p14="http://schemas.microsoft.com/office/powerpoint/2010/main" val="2263275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DA9CC7A-1FE0-47A3-9932-8EDB6252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C628E-6328-4E66-833D-0882A898A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0058" y="290286"/>
            <a:ext cx="9619338" cy="258354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2020: 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Jamie Oliver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- cooking show for 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Channel 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in which he solves culinary conundrums for people who are self isolating during the coronavirus crisis.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April: Opened a new restaurant in Dublin,  called Cheques Lane by Jamie Oliver,  a collaboration with Irish restaurateur Gerry Fitzpatrick.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The Jamie Oliver Group currently operates 74 restaurants across 27 markets, collaborating with 21 franchise partners.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Never give up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Starting again much more confident and surer that he knows what to do.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D4887F-AE53-4E0A-B269-1EE9D29614F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19" b="27222"/>
          <a:stretch/>
        </p:blipFill>
        <p:spPr>
          <a:xfrm>
            <a:off x="-9168" y="2763151"/>
            <a:ext cx="12201168" cy="4093262"/>
          </a:xfrm>
          <a:custGeom>
            <a:avLst/>
            <a:gdLst/>
            <a:ahLst/>
            <a:cxnLst/>
            <a:rect l="l" t="t" r="r" b="b"/>
            <a:pathLst>
              <a:path w="12201168" h="4093262">
                <a:moveTo>
                  <a:pt x="12201168" y="0"/>
                </a:moveTo>
                <a:lnTo>
                  <a:pt x="12201168" y="4093262"/>
                </a:lnTo>
                <a:lnTo>
                  <a:pt x="0" y="4093262"/>
                </a:lnTo>
                <a:lnTo>
                  <a:pt x="0" y="49771"/>
                </a:lnTo>
                <a:lnTo>
                  <a:pt x="344880" y="64399"/>
                </a:lnTo>
                <a:cubicBezTo>
                  <a:pt x="3386438" y="213466"/>
                  <a:pt x="6427997" y="534535"/>
                  <a:pt x="9469555" y="167599"/>
                </a:cubicBezTo>
                <a:cubicBezTo>
                  <a:pt x="10229945" y="75865"/>
                  <a:pt x="10990334" y="27132"/>
                  <a:pt x="11750723" y="796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7826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20" name="Straight Connector 13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7E4492-0EDF-4AC7-8249-A1DE50A40D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https://www.theguardian.com/food/2019/may/21/jamie-oliver-jobs-administrators-restaurants-jamies-italian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Thedrinksbusiness.com. 2020. </a:t>
            </a:r>
            <a:r>
              <a:rPr lang="en-US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2020 February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&lt;https://www.thedrinksbusiness.com/2020/02/&gt; [Accessed 18 June 2020</a:t>
            </a:r>
            <a:r>
              <a:rPr lang="en-US" sz="2000" dirty="0">
                <a:solidFill>
                  <a:schemeClr val="bg1"/>
                </a:solidFill>
              </a:rPr>
              <a:t>].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Kent, C., 1985. 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Joint Council on Economic Education.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indoor, sitting, displayed, front&#10;&#10;Description automatically generated">
            <a:extLst>
              <a:ext uri="{FF2B5EF4-FFF2-40B4-BE49-F238E27FC236}">
                <a16:creationId xmlns:a16="http://schemas.microsoft.com/office/drawing/2014/main" id="{93EDE960-B0F7-47BC-A985-B847BE818D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" r="1803" b="3"/>
          <a:stretch/>
        </p:blipFill>
        <p:spPr>
          <a:xfrm>
            <a:off x="6525453" y="1"/>
            <a:ext cx="5666547" cy="3398024"/>
          </a:xfrm>
          <a:prstGeom prst="rect">
            <a:avLst/>
          </a:prstGeom>
        </p:spPr>
      </p:pic>
      <p:cxnSp>
        <p:nvCxnSpPr>
          <p:cNvPr id="21" name="Straight Connector 15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233AD1A9-D285-4669-ACE8-5EC9A878EC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9" r="9621" b="-2"/>
          <a:stretch/>
        </p:blipFill>
        <p:spPr>
          <a:xfrm>
            <a:off x="6522277" y="3398024"/>
            <a:ext cx="5669723" cy="3469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537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270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Wingdings</vt:lpstr>
      <vt:lpstr>Office Theme</vt:lpstr>
      <vt:lpstr>Entrepreneurship  (M5X01926_BIRM)</vt:lpstr>
      <vt:lpstr>Jamie Oliver – Entrepreneur </vt:lpstr>
      <vt:lpstr>PowerPoint Presentation</vt:lpstr>
      <vt:lpstr>Jamie Oliver Empire in 2017                  (millions)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 (M5X01926_BIRM)</dc:title>
  <dc:creator>andreea sandru</dc:creator>
  <cp:lastModifiedBy>andreea sandru</cp:lastModifiedBy>
  <cp:revision>8</cp:revision>
  <dcterms:created xsi:type="dcterms:W3CDTF">2020-06-18T21:24:25Z</dcterms:created>
  <dcterms:modified xsi:type="dcterms:W3CDTF">2020-06-18T22:32:55Z</dcterms:modified>
</cp:coreProperties>
</file>