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 id="2147483672" r:id="rId2"/>
  </p:sldMasterIdLst>
  <p:notesMasterIdLst>
    <p:notesMasterId r:id="rId60"/>
  </p:notesMasterIdLst>
  <p:sldIdLst>
    <p:sldId id="409" r:id="rId3"/>
    <p:sldId id="2201" r:id="rId4"/>
    <p:sldId id="2203" r:id="rId5"/>
    <p:sldId id="2205" r:id="rId6"/>
    <p:sldId id="2206" r:id="rId7"/>
    <p:sldId id="2207" r:id="rId8"/>
    <p:sldId id="2208" r:id="rId9"/>
    <p:sldId id="2209" r:id="rId10"/>
    <p:sldId id="2210" r:id="rId11"/>
    <p:sldId id="2211" r:id="rId12"/>
    <p:sldId id="2214" r:id="rId13"/>
    <p:sldId id="2215" r:id="rId14"/>
    <p:sldId id="2216" r:id="rId15"/>
    <p:sldId id="2220" r:id="rId16"/>
    <p:sldId id="2222" r:id="rId17"/>
    <p:sldId id="2223" r:id="rId18"/>
    <p:sldId id="2224" r:id="rId19"/>
    <p:sldId id="2225" r:id="rId20"/>
    <p:sldId id="2226" r:id="rId21"/>
    <p:sldId id="2528" r:id="rId22"/>
    <p:sldId id="2227" r:id="rId23"/>
    <p:sldId id="2228" r:id="rId24"/>
    <p:sldId id="2229" r:id="rId25"/>
    <p:sldId id="2230" r:id="rId26"/>
    <p:sldId id="2231" r:id="rId27"/>
    <p:sldId id="2232" r:id="rId28"/>
    <p:sldId id="2233" r:id="rId29"/>
    <p:sldId id="2234" r:id="rId30"/>
    <p:sldId id="2235" r:id="rId31"/>
    <p:sldId id="2219" r:id="rId32"/>
    <p:sldId id="2236" r:id="rId33"/>
    <p:sldId id="2237" r:id="rId34"/>
    <p:sldId id="2239" r:id="rId35"/>
    <p:sldId id="2240" r:id="rId36"/>
    <p:sldId id="2241" r:id="rId37"/>
    <p:sldId id="2242" r:id="rId38"/>
    <p:sldId id="2243" r:id="rId39"/>
    <p:sldId id="2244" r:id="rId40"/>
    <p:sldId id="2245" r:id="rId41"/>
    <p:sldId id="2246" r:id="rId42"/>
    <p:sldId id="2247" r:id="rId43"/>
    <p:sldId id="2248" r:id="rId44"/>
    <p:sldId id="2249" r:id="rId45"/>
    <p:sldId id="2256" r:id="rId46"/>
    <p:sldId id="2257" r:id="rId47"/>
    <p:sldId id="2512" r:id="rId48"/>
    <p:sldId id="2515" r:id="rId49"/>
    <p:sldId id="2516" r:id="rId50"/>
    <p:sldId id="2517" r:id="rId51"/>
    <p:sldId id="2518" r:id="rId52"/>
    <p:sldId id="2519" r:id="rId53"/>
    <p:sldId id="2529" r:id="rId54"/>
    <p:sldId id="2520" r:id="rId55"/>
    <p:sldId id="2521" r:id="rId56"/>
    <p:sldId id="2523" r:id="rId57"/>
    <p:sldId id="2525" r:id="rId58"/>
    <p:sldId id="252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63782" autoAdjust="0"/>
  </p:normalViewPr>
  <p:slideViewPr>
    <p:cSldViewPr snapToGrid="0">
      <p:cViewPr varScale="1">
        <p:scale>
          <a:sx n="56" d="100"/>
          <a:sy n="56" d="100"/>
        </p:scale>
        <p:origin x="1596" y="27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38679FB1-575D-4C2E-B9BA-A6BD41B44810}"/>
    <pc:docChg chg="undo custSel addSld delSld">
      <pc:chgData name="Renuga Jayakumar" userId="1646daa7-fe1a-42b7-b8a5-8b35b8f148e5" providerId="ADAL" clId="{38679FB1-575D-4C2E-B9BA-A6BD41B44810}" dt="2026-04-14T17:37:48.737" v="8" actId="2696"/>
      <pc:docMkLst>
        <pc:docMk/>
      </pc:docMkLst>
      <pc:sldChg chg="del">
        <pc:chgData name="Renuga Jayakumar" userId="1646daa7-fe1a-42b7-b8a5-8b35b8f148e5" providerId="ADAL" clId="{38679FB1-575D-4C2E-B9BA-A6BD41B44810}" dt="2026-04-14T17:35:13.078" v="2" actId="2696"/>
        <pc:sldMkLst>
          <pc:docMk/>
          <pc:sldMk cId="2613787154" sldId="256"/>
        </pc:sldMkLst>
      </pc:sldChg>
      <pc:sldChg chg="del">
        <pc:chgData name="Renuga Jayakumar" userId="1646daa7-fe1a-42b7-b8a5-8b35b8f148e5" providerId="ADAL" clId="{38679FB1-575D-4C2E-B9BA-A6BD41B44810}" dt="2026-04-14T17:35:13.078" v="2" actId="2696"/>
        <pc:sldMkLst>
          <pc:docMk/>
          <pc:sldMk cId="3803326017" sldId="1433"/>
        </pc:sldMkLst>
      </pc:sldChg>
      <pc:sldChg chg="del">
        <pc:chgData name="Renuga Jayakumar" userId="1646daa7-fe1a-42b7-b8a5-8b35b8f148e5" providerId="ADAL" clId="{38679FB1-575D-4C2E-B9BA-A6BD41B44810}" dt="2026-04-14T17:35:13.078" v="2" actId="2696"/>
        <pc:sldMkLst>
          <pc:docMk/>
          <pc:sldMk cId="1326463833" sldId="1434"/>
        </pc:sldMkLst>
      </pc:sldChg>
      <pc:sldChg chg="del">
        <pc:chgData name="Renuga Jayakumar" userId="1646daa7-fe1a-42b7-b8a5-8b35b8f148e5" providerId="ADAL" clId="{38679FB1-575D-4C2E-B9BA-A6BD41B44810}" dt="2026-04-14T17:35:13.078" v="2" actId="2696"/>
        <pc:sldMkLst>
          <pc:docMk/>
          <pc:sldMk cId="3694719584" sldId="2063"/>
        </pc:sldMkLst>
      </pc:sldChg>
      <pc:sldChg chg="del">
        <pc:chgData name="Renuga Jayakumar" userId="1646daa7-fe1a-42b7-b8a5-8b35b8f148e5" providerId="ADAL" clId="{38679FB1-575D-4C2E-B9BA-A6BD41B44810}" dt="2026-04-14T17:35:13.078" v="2" actId="2696"/>
        <pc:sldMkLst>
          <pc:docMk/>
          <pc:sldMk cId="3915436917" sldId="2066"/>
        </pc:sldMkLst>
      </pc:sldChg>
      <pc:sldChg chg="del">
        <pc:chgData name="Renuga Jayakumar" userId="1646daa7-fe1a-42b7-b8a5-8b35b8f148e5" providerId="ADAL" clId="{38679FB1-575D-4C2E-B9BA-A6BD41B44810}" dt="2026-04-14T17:35:19.454" v="4" actId="47"/>
        <pc:sldMkLst>
          <pc:docMk/>
          <pc:sldMk cId="859982966" sldId="2068"/>
        </pc:sldMkLst>
      </pc:sldChg>
      <pc:sldChg chg="add del">
        <pc:chgData name="Renuga Jayakumar" userId="1646daa7-fe1a-42b7-b8a5-8b35b8f148e5" providerId="ADAL" clId="{38679FB1-575D-4C2E-B9BA-A6BD41B44810}" dt="2026-04-14T17:33:33.424" v="1" actId="2696"/>
        <pc:sldMkLst>
          <pc:docMk/>
          <pc:sldMk cId="561947351" sldId="2236"/>
        </pc:sldMkLst>
      </pc:sldChg>
      <pc:sldChg chg="del">
        <pc:chgData name="Renuga Jayakumar" userId="1646daa7-fe1a-42b7-b8a5-8b35b8f148e5" providerId="ADAL" clId="{38679FB1-575D-4C2E-B9BA-A6BD41B44810}" dt="2026-04-14T17:37:48.737" v="8" actId="2696"/>
        <pc:sldMkLst>
          <pc:docMk/>
          <pc:sldMk cId="373829285" sldId="2270"/>
        </pc:sldMkLst>
      </pc:sldChg>
      <pc:sldChg chg="del">
        <pc:chgData name="Renuga Jayakumar" userId="1646daa7-fe1a-42b7-b8a5-8b35b8f148e5" providerId="ADAL" clId="{38679FB1-575D-4C2E-B9BA-A6BD41B44810}" dt="2026-04-14T17:37:45.957" v="7" actId="2696"/>
        <pc:sldMkLst>
          <pc:docMk/>
          <pc:sldMk cId="1891495927" sldId="2497"/>
        </pc:sldMkLst>
      </pc:sldChg>
      <pc:sldChg chg="del">
        <pc:chgData name="Renuga Jayakumar" userId="1646daa7-fe1a-42b7-b8a5-8b35b8f148e5" providerId="ADAL" clId="{38679FB1-575D-4C2E-B9BA-A6BD41B44810}" dt="2026-04-14T17:35:13.078" v="2" actId="2696"/>
        <pc:sldMkLst>
          <pc:docMk/>
          <pc:sldMk cId="3449583833" sldId="2610"/>
        </pc:sldMkLst>
      </pc:sldChg>
      <pc:sldChg chg="del">
        <pc:chgData name="Renuga Jayakumar" userId="1646daa7-fe1a-42b7-b8a5-8b35b8f148e5" providerId="ADAL" clId="{38679FB1-575D-4C2E-B9BA-A6BD41B44810}" dt="2026-04-14T17:35:13.078" v="2" actId="2696"/>
        <pc:sldMkLst>
          <pc:docMk/>
          <pc:sldMk cId="3406663820" sldId="2611"/>
        </pc:sldMkLst>
      </pc:sldChg>
      <pc:sldChg chg="del">
        <pc:chgData name="Renuga Jayakumar" userId="1646daa7-fe1a-42b7-b8a5-8b35b8f148e5" providerId="ADAL" clId="{38679FB1-575D-4C2E-B9BA-A6BD41B44810}" dt="2026-04-14T17:35:13.078" v="2" actId="2696"/>
        <pc:sldMkLst>
          <pc:docMk/>
          <pc:sldMk cId="1888855913" sldId="2612"/>
        </pc:sldMkLst>
      </pc:sldChg>
      <pc:sldChg chg="del">
        <pc:chgData name="Renuga Jayakumar" userId="1646daa7-fe1a-42b7-b8a5-8b35b8f148e5" providerId="ADAL" clId="{38679FB1-575D-4C2E-B9BA-A6BD41B44810}" dt="2026-04-14T17:35:13.078" v="2" actId="2696"/>
        <pc:sldMkLst>
          <pc:docMk/>
          <pc:sldMk cId="1861965505" sldId="2613"/>
        </pc:sldMkLst>
      </pc:sldChg>
      <pc:sldChg chg="del">
        <pc:chgData name="Renuga Jayakumar" userId="1646daa7-fe1a-42b7-b8a5-8b35b8f148e5" providerId="ADAL" clId="{38679FB1-575D-4C2E-B9BA-A6BD41B44810}" dt="2026-04-14T17:35:30.030" v="6" actId="47"/>
        <pc:sldMkLst>
          <pc:docMk/>
          <pc:sldMk cId="1943495398" sldId="2614"/>
        </pc:sldMkLst>
      </pc:sldChg>
      <pc:sldChg chg="new del">
        <pc:chgData name="Renuga Jayakumar" userId="1646daa7-fe1a-42b7-b8a5-8b35b8f148e5" providerId="ADAL" clId="{38679FB1-575D-4C2E-B9BA-A6BD41B44810}" dt="2026-04-14T17:35:24.017" v="5" actId="47"/>
        <pc:sldMkLst>
          <pc:docMk/>
          <pc:sldMk cId="602993870" sldId="2615"/>
        </pc:sldMkLst>
      </pc:sldChg>
      <pc:sldMasterChg chg="delSldLayout">
        <pc:chgData name="Renuga Jayakumar" userId="1646daa7-fe1a-42b7-b8a5-8b35b8f148e5" providerId="ADAL" clId="{38679FB1-575D-4C2E-B9BA-A6BD41B44810}" dt="2026-04-14T17:37:45.957" v="7" actId="2696"/>
        <pc:sldMasterMkLst>
          <pc:docMk/>
          <pc:sldMasterMk cId="3206030424" sldId="2147483672"/>
        </pc:sldMasterMkLst>
        <pc:sldLayoutChg chg="del">
          <pc:chgData name="Renuga Jayakumar" userId="1646daa7-fe1a-42b7-b8a5-8b35b8f148e5" providerId="ADAL" clId="{38679FB1-575D-4C2E-B9BA-A6BD41B44810}" dt="2026-04-14T17:37:45.957" v="7" actId="2696"/>
          <pc:sldLayoutMkLst>
            <pc:docMk/>
            <pc:sldMasterMk cId="3206030424" sldId="2147483672"/>
            <pc:sldLayoutMk cId="3168041144" sldId="214748369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A11A2B-B484-4D25-A229-2F12C81202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F315D89-08BF-482A-AB42-4D52AE7E9039}">
      <dgm:prSet phldrT="[Tex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0. Anti-Spoofing Checks</a:t>
          </a:r>
        </a:p>
      </dgm:t>
    </dgm:pt>
    <dgm:pt modelId="{F6373087-3EDF-4941-ABF9-8145BA4212A5}" type="parTrans" cxnId="{F6D8AAA4-CDB1-4C74-A697-D19CC8DE8C30}">
      <dgm:prSet/>
      <dgm:spPr/>
      <dgm:t>
        <a:bodyPr/>
        <a:lstStyle/>
        <a:p>
          <a:endParaRPr lang="en-US"/>
        </a:p>
      </dgm:t>
    </dgm:pt>
    <dgm:pt modelId="{740ECD91-9838-4813-BB7D-4DC561A123D3}" type="sibTrans" cxnId="{F6D8AAA4-CDB1-4C74-A697-D19CC8DE8C30}">
      <dgm:prSet/>
      <dgm:spPr/>
      <dgm:t>
        <a:bodyPr/>
        <a:lstStyle/>
        <a:p>
          <a:endParaRPr lang="en-US"/>
        </a:p>
      </dgm:t>
    </dgm:pt>
    <dgm:pt modelId="{CD0E4BB5-E1B6-41F7-9C43-E749648ADF87}">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1. First Implied Rule</a:t>
          </a:r>
        </a:p>
      </dgm:t>
    </dgm:pt>
    <dgm:pt modelId="{F7A2D808-D262-4183-A49F-AA670205140F}" type="parTrans" cxnId="{E8C381FE-B0D5-4D72-8E12-B93383B3A81E}">
      <dgm:prSet/>
      <dgm:spPr/>
      <dgm:t>
        <a:bodyPr/>
        <a:lstStyle/>
        <a:p>
          <a:endParaRPr lang="en-US"/>
        </a:p>
      </dgm:t>
    </dgm:pt>
    <dgm:pt modelId="{48FEAB84-9FCE-460D-B316-D533947BA19D}" type="sibTrans" cxnId="{E8C381FE-B0D5-4D72-8E12-B93383B3A81E}">
      <dgm:prSet/>
      <dgm:spPr/>
      <dgm:t>
        <a:bodyPr/>
        <a:lstStyle/>
        <a:p>
          <a:endParaRPr lang="en-US"/>
        </a:p>
      </dgm:t>
    </dgm:pt>
    <dgm:pt modelId="{50EE9935-6362-46F2-8088-E2C2AD45D5D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2. Explicit Rules</a:t>
          </a:r>
        </a:p>
      </dgm:t>
    </dgm:pt>
    <dgm:pt modelId="{97184D83-23CC-4AB0-A8DF-7311B2B69E73}" type="parTrans" cxnId="{E1A2BF57-09DE-4177-B823-64937ADF93C8}">
      <dgm:prSet/>
      <dgm:spPr/>
      <dgm:t>
        <a:bodyPr/>
        <a:lstStyle/>
        <a:p>
          <a:endParaRPr lang="en-US"/>
        </a:p>
      </dgm:t>
    </dgm:pt>
    <dgm:pt modelId="{BE0CA5C1-B68D-4A9E-9CBD-E5E306DA36B7}" type="sibTrans" cxnId="{E1A2BF57-09DE-4177-B823-64937ADF93C8}">
      <dgm:prSet/>
      <dgm:spPr/>
      <dgm:t>
        <a:bodyPr/>
        <a:lstStyle/>
        <a:p>
          <a:endParaRPr lang="en-US"/>
        </a:p>
      </dgm:t>
    </dgm:pt>
    <dgm:pt modelId="{E00C370C-8E92-47B5-AF3B-A8E9039D6469}">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3. Before Last Implied Rules</a:t>
          </a:r>
        </a:p>
      </dgm:t>
    </dgm:pt>
    <dgm:pt modelId="{6E257A95-344A-4459-9C0B-61C6DF52398F}" type="parTrans" cxnId="{F09D2A65-E750-46D8-9962-D927BCFEBC69}">
      <dgm:prSet/>
      <dgm:spPr/>
      <dgm:t>
        <a:bodyPr/>
        <a:lstStyle/>
        <a:p>
          <a:endParaRPr lang="en-US"/>
        </a:p>
      </dgm:t>
    </dgm:pt>
    <dgm:pt modelId="{4B191A12-CA25-4348-8E68-34F24EBFCB3E}" type="sibTrans" cxnId="{F09D2A65-E750-46D8-9962-D927BCFEBC69}">
      <dgm:prSet/>
      <dgm:spPr/>
      <dgm:t>
        <a:bodyPr/>
        <a:lstStyle/>
        <a:p>
          <a:endParaRPr lang="en-US"/>
        </a:p>
      </dgm:t>
    </dgm:pt>
    <dgm:pt modelId="{0168F3B5-1728-4070-8B15-BC542F544E8F}">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4. Last Explicit Rules</a:t>
          </a:r>
        </a:p>
      </dgm:t>
    </dgm:pt>
    <dgm:pt modelId="{7716E48F-A8D5-4766-B8A6-EA1456ADC0F7}" type="parTrans" cxnId="{794205F3-8C24-4B85-9489-99E4DFCD2101}">
      <dgm:prSet/>
      <dgm:spPr/>
      <dgm:t>
        <a:bodyPr/>
        <a:lstStyle/>
        <a:p>
          <a:endParaRPr lang="en-US"/>
        </a:p>
      </dgm:t>
    </dgm:pt>
    <dgm:pt modelId="{D787EF81-85F6-4C1B-A48F-3F1F554D3C43}" type="sibTrans" cxnId="{794205F3-8C24-4B85-9489-99E4DFCD2101}">
      <dgm:prSet/>
      <dgm:spPr/>
      <dgm:t>
        <a:bodyPr/>
        <a:lstStyle/>
        <a:p>
          <a:endParaRPr lang="en-US"/>
        </a:p>
      </dgm:t>
    </dgm:pt>
    <dgm:pt modelId="{49254263-9356-4EA6-85BE-BA48B8A088B3}">
      <dgm:prSet custT="1"/>
      <dgm:spPr>
        <a:solidFill>
          <a:schemeClr val="bg1">
            <a:lumMod val="75000"/>
          </a:schemeClr>
        </a:solidFill>
      </dgm:spPr>
      <dgm:t>
        <a:bodyPr/>
        <a:lstStyle/>
        <a:p>
          <a:pPr algn="l"/>
          <a:r>
            <a:rPr lang="en-US" sz="2400" dirty="0">
              <a:latin typeface="Arial" panose="020B0604020202020204" pitchFamily="34" charset="0"/>
              <a:cs typeface="Arial" panose="020B0604020202020204" pitchFamily="34" charset="0"/>
            </a:rPr>
            <a:t>5. Last Implied Rule</a:t>
          </a:r>
        </a:p>
      </dgm:t>
    </dgm:pt>
    <dgm:pt modelId="{29BB874A-6719-4C29-B31A-4261C85899E0}" type="parTrans" cxnId="{31BBC69F-D6C6-43C1-8561-BF0B9DCCE9A1}">
      <dgm:prSet/>
      <dgm:spPr/>
      <dgm:t>
        <a:bodyPr/>
        <a:lstStyle/>
        <a:p>
          <a:endParaRPr lang="en-US"/>
        </a:p>
      </dgm:t>
    </dgm:pt>
    <dgm:pt modelId="{E39B76CF-BC6B-4796-85CE-407BF22B0E40}" type="sibTrans" cxnId="{31BBC69F-D6C6-43C1-8561-BF0B9DCCE9A1}">
      <dgm:prSet/>
      <dgm:spPr/>
      <dgm:t>
        <a:bodyPr/>
        <a:lstStyle/>
        <a:p>
          <a:endParaRPr lang="en-US"/>
        </a:p>
      </dgm:t>
    </dgm:pt>
    <dgm:pt modelId="{49C2E499-7943-4114-B5F8-0EE9C47D9ED6}">
      <dgm:prSet custT="1"/>
      <dgm:spPr>
        <a:solidFill>
          <a:srgbClr val="D51067"/>
        </a:solidFill>
      </dgm:spPr>
      <dgm:t>
        <a:bodyPr/>
        <a:lstStyle/>
        <a:p>
          <a:pPr algn="l"/>
          <a:r>
            <a:rPr lang="en-US" sz="2400" dirty="0">
              <a:latin typeface="Arial" panose="020B0604020202020204" pitchFamily="34" charset="0"/>
              <a:cs typeface="Arial" panose="020B0604020202020204" pitchFamily="34" charset="0"/>
            </a:rPr>
            <a:t>6. Implicit Cleanup Action</a:t>
          </a:r>
        </a:p>
      </dgm:t>
    </dgm:pt>
    <dgm:pt modelId="{053110F8-7AF5-4193-92B0-C292462BD3F4}" type="parTrans" cxnId="{5634DC2C-A81B-4AD3-BC6A-B64B7EBB97A9}">
      <dgm:prSet/>
      <dgm:spPr/>
      <dgm:t>
        <a:bodyPr/>
        <a:lstStyle/>
        <a:p>
          <a:endParaRPr lang="en-US"/>
        </a:p>
      </dgm:t>
    </dgm:pt>
    <dgm:pt modelId="{CAAEF5B6-86F8-47CD-982C-4205BE19BFB1}" type="sibTrans" cxnId="{5634DC2C-A81B-4AD3-BC6A-B64B7EBB97A9}">
      <dgm:prSet/>
      <dgm:spPr/>
      <dgm:t>
        <a:bodyPr/>
        <a:lstStyle/>
        <a:p>
          <a:endParaRPr lang="en-US"/>
        </a:p>
      </dgm:t>
    </dgm:pt>
    <dgm:pt modelId="{0EECA791-D945-4760-89E5-CE0CD01B5D15}" type="pres">
      <dgm:prSet presAssocID="{81A11A2B-B484-4D25-A229-2F12C8120254}" presName="linear" presStyleCnt="0">
        <dgm:presLayoutVars>
          <dgm:animLvl val="lvl"/>
          <dgm:resizeHandles val="exact"/>
        </dgm:presLayoutVars>
      </dgm:prSet>
      <dgm:spPr/>
    </dgm:pt>
    <dgm:pt modelId="{432C93A9-0444-4AD0-92CC-9FB2B4BE137F}" type="pres">
      <dgm:prSet presAssocID="{9F315D89-08BF-482A-AB42-4D52AE7E9039}" presName="parentText" presStyleLbl="node1" presStyleIdx="0" presStyleCnt="7">
        <dgm:presLayoutVars>
          <dgm:chMax val="0"/>
          <dgm:bulletEnabled val="1"/>
        </dgm:presLayoutVars>
      </dgm:prSet>
      <dgm:spPr/>
    </dgm:pt>
    <dgm:pt modelId="{6A3D85F4-48B2-4C44-96FA-9356F827453B}" type="pres">
      <dgm:prSet presAssocID="{740ECD91-9838-4813-BB7D-4DC561A123D3}" presName="spacer" presStyleCnt="0"/>
      <dgm:spPr/>
    </dgm:pt>
    <dgm:pt modelId="{63B2A6F4-C6FA-4FEC-99FF-9E985B6A3D6E}" type="pres">
      <dgm:prSet presAssocID="{CD0E4BB5-E1B6-41F7-9C43-E749648ADF87}" presName="parentText" presStyleLbl="node1" presStyleIdx="1" presStyleCnt="7">
        <dgm:presLayoutVars>
          <dgm:chMax val="0"/>
          <dgm:bulletEnabled val="1"/>
        </dgm:presLayoutVars>
      </dgm:prSet>
      <dgm:spPr/>
    </dgm:pt>
    <dgm:pt modelId="{209DBA56-FFE6-4F1F-A40E-CC6ECA571C01}" type="pres">
      <dgm:prSet presAssocID="{48FEAB84-9FCE-460D-B316-D533947BA19D}" presName="spacer" presStyleCnt="0"/>
      <dgm:spPr/>
    </dgm:pt>
    <dgm:pt modelId="{3584DC80-97A7-418F-9951-A31E71A8D227}" type="pres">
      <dgm:prSet presAssocID="{50EE9935-6362-46F2-8088-E2C2AD45D5D3}" presName="parentText" presStyleLbl="node1" presStyleIdx="2" presStyleCnt="7">
        <dgm:presLayoutVars>
          <dgm:chMax val="0"/>
          <dgm:bulletEnabled val="1"/>
        </dgm:presLayoutVars>
      </dgm:prSet>
      <dgm:spPr/>
    </dgm:pt>
    <dgm:pt modelId="{29B1251E-9991-4DB1-BEB9-CB69FB2649F1}" type="pres">
      <dgm:prSet presAssocID="{BE0CA5C1-B68D-4A9E-9CBD-E5E306DA36B7}" presName="spacer" presStyleCnt="0"/>
      <dgm:spPr/>
    </dgm:pt>
    <dgm:pt modelId="{26398F43-C048-49E4-83C5-B94ED15C922F}" type="pres">
      <dgm:prSet presAssocID="{E00C370C-8E92-47B5-AF3B-A8E9039D6469}" presName="parentText" presStyleLbl="node1" presStyleIdx="3" presStyleCnt="7">
        <dgm:presLayoutVars>
          <dgm:chMax val="0"/>
          <dgm:bulletEnabled val="1"/>
        </dgm:presLayoutVars>
      </dgm:prSet>
      <dgm:spPr/>
    </dgm:pt>
    <dgm:pt modelId="{DF18154E-5121-43E9-997A-4EC0EA83A858}" type="pres">
      <dgm:prSet presAssocID="{4B191A12-CA25-4348-8E68-34F24EBFCB3E}" presName="spacer" presStyleCnt="0"/>
      <dgm:spPr/>
    </dgm:pt>
    <dgm:pt modelId="{80D3B287-249B-4AC3-B7CA-AB88B9F5B78C}" type="pres">
      <dgm:prSet presAssocID="{0168F3B5-1728-4070-8B15-BC542F544E8F}" presName="parentText" presStyleLbl="node1" presStyleIdx="4" presStyleCnt="7">
        <dgm:presLayoutVars>
          <dgm:chMax val="0"/>
          <dgm:bulletEnabled val="1"/>
        </dgm:presLayoutVars>
      </dgm:prSet>
      <dgm:spPr/>
    </dgm:pt>
    <dgm:pt modelId="{8C503866-4A84-490C-ADDC-340C849666B1}" type="pres">
      <dgm:prSet presAssocID="{D787EF81-85F6-4C1B-A48F-3F1F554D3C43}" presName="spacer" presStyleCnt="0"/>
      <dgm:spPr/>
    </dgm:pt>
    <dgm:pt modelId="{ACE7503A-F9B5-4080-BB0E-714639380DB3}" type="pres">
      <dgm:prSet presAssocID="{49254263-9356-4EA6-85BE-BA48B8A088B3}" presName="parentText" presStyleLbl="node1" presStyleIdx="5" presStyleCnt="7">
        <dgm:presLayoutVars>
          <dgm:chMax val="0"/>
          <dgm:bulletEnabled val="1"/>
        </dgm:presLayoutVars>
      </dgm:prSet>
      <dgm:spPr/>
    </dgm:pt>
    <dgm:pt modelId="{F064DF0C-9632-4A5E-8C80-43FD5842D823}" type="pres">
      <dgm:prSet presAssocID="{E39B76CF-BC6B-4796-85CE-407BF22B0E40}" presName="spacer" presStyleCnt="0"/>
      <dgm:spPr/>
    </dgm:pt>
    <dgm:pt modelId="{7D0D17E2-8452-4289-92C2-1CE1626568DD}" type="pres">
      <dgm:prSet presAssocID="{49C2E499-7943-4114-B5F8-0EE9C47D9ED6}" presName="parentText" presStyleLbl="node1" presStyleIdx="6" presStyleCnt="7">
        <dgm:presLayoutVars>
          <dgm:chMax val="0"/>
          <dgm:bulletEnabled val="1"/>
        </dgm:presLayoutVars>
      </dgm:prSet>
      <dgm:spPr/>
    </dgm:pt>
  </dgm:ptLst>
  <dgm:cxnLst>
    <dgm:cxn modelId="{5634DC2C-A81B-4AD3-BC6A-B64B7EBB97A9}" srcId="{81A11A2B-B484-4D25-A229-2F12C8120254}" destId="{49C2E499-7943-4114-B5F8-0EE9C47D9ED6}" srcOrd="6" destOrd="0" parTransId="{053110F8-7AF5-4193-92B0-C292462BD3F4}" sibTransId="{CAAEF5B6-86F8-47CD-982C-4205BE19BFB1}"/>
    <dgm:cxn modelId="{8F8D053F-EAC3-4E21-A9D1-A9B56B3E35A7}" type="presOf" srcId="{0168F3B5-1728-4070-8B15-BC542F544E8F}" destId="{80D3B287-249B-4AC3-B7CA-AB88B9F5B78C}" srcOrd="0" destOrd="0" presId="urn:microsoft.com/office/officeart/2005/8/layout/vList2"/>
    <dgm:cxn modelId="{F09D2A65-E750-46D8-9962-D927BCFEBC69}" srcId="{81A11A2B-B484-4D25-A229-2F12C8120254}" destId="{E00C370C-8E92-47B5-AF3B-A8E9039D6469}" srcOrd="3" destOrd="0" parTransId="{6E257A95-344A-4459-9C0B-61C6DF52398F}" sibTransId="{4B191A12-CA25-4348-8E68-34F24EBFCB3E}"/>
    <dgm:cxn modelId="{EB557546-CE14-4C15-9505-C8DA70A556DB}" type="presOf" srcId="{50EE9935-6362-46F2-8088-E2C2AD45D5D3}" destId="{3584DC80-97A7-418F-9951-A31E71A8D227}" srcOrd="0" destOrd="0" presId="urn:microsoft.com/office/officeart/2005/8/layout/vList2"/>
    <dgm:cxn modelId="{E1A2BF57-09DE-4177-B823-64937ADF93C8}" srcId="{81A11A2B-B484-4D25-A229-2F12C8120254}" destId="{50EE9935-6362-46F2-8088-E2C2AD45D5D3}" srcOrd="2" destOrd="0" parTransId="{97184D83-23CC-4AB0-A8DF-7311B2B69E73}" sibTransId="{BE0CA5C1-B68D-4A9E-9CBD-E5E306DA36B7}"/>
    <dgm:cxn modelId="{7159EF7C-20F8-43BB-BC48-DA96F5984159}" type="presOf" srcId="{E00C370C-8E92-47B5-AF3B-A8E9039D6469}" destId="{26398F43-C048-49E4-83C5-B94ED15C922F}" srcOrd="0" destOrd="0" presId="urn:microsoft.com/office/officeart/2005/8/layout/vList2"/>
    <dgm:cxn modelId="{CBE4D47E-2B72-487D-B179-33DF2666792A}" type="presOf" srcId="{9F315D89-08BF-482A-AB42-4D52AE7E9039}" destId="{432C93A9-0444-4AD0-92CC-9FB2B4BE137F}" srcOrd="0" destOrd="0" presId="urn:microsoft.com/office/officeart/2005/8/layout/vList2"/>
    <dgm:cxn modelId="{B3739994-AF66-4E0E-96D3-2ED24E77F077}" type="presOf" srcId="{49254263-9356-4EA6-85BE-BA48B8A088B3}" destId="{ACE7503A-F9B5-4080-BB0E-714639380DB3}" srcOrd="0" destOrd="0" presId="urn:microsoft.com/office/officeart/2005/8/layout/vList2"/>
    <dgm:cxn modelId="{31BBC69F-D6C6-43C1-8561-BF0B9DCCE9A1}" srcId="{81A11A2B-B484-4D25-A229-2F12C8120254}" destId="{49254263-9356-4EA6-85BE-BA48B8A088B3}" srcOrd="5" destOrd="0" parTransId="{29BB874A-6719-4C29-B31A-4261C85899E0}" sibTransId="{E39B76CF-BC6B-4796-85CE-407BF22B0E40}"/>
    <dgm:cxn modelId="{F6D8AAA4-CDB1-4C74-A697-D19CC8DE8C30}" srcId="{81A11A2B-B484-4D25-A229-2F12C8120254}" destId="{9F315D89-08BF-482A-AB42-4D52AE7E9039}" srcOrd="0" destOrd="0" parTransId="{F6373087-3EDF-4941-ABF9-8145BA4212A5}" sibTransId="{740ECD91-9838-4813-BB7D-4DC561A123D3}"/>
    <dgm:cxn modelId="{913744AC-1F43-4826-AF9D-BE34F83AD1E8}" type="presOf" srcId="{81A11A2B-B484-4D25-A229-2F12C8120254}" destId="{0EECA791-D945-4760-89E5-CE0CD01B5D15}" srcOrd="0" destOrd="0" presId="urn:microsoft.com/office/officeart/2005/8/layout/vList2"/>
    <dgm:cxn modelId="{B360E7CB-FAF0-4926-958E-3D69F8C3FC35}" type="presOf" srcId="{49C2E499-7943-4114-B5F8-0EE9C47D9ED6}" destId="{7D0D17E2-8452-4289-92C2-1CE1626568DD}" srcOrd="0" destOrd="0" presId="urn:microsoft.com/office/officeart/2005/8/layout/vList2"/>
    <dgm:cxn modelId="{9E7E0BE9-CC6E-4EE3-95B9-1C20162C68F7}" type="presOf" srcId="{CD0E4BB5-E1B6-41F7-9C43-E749648ADF87}" destId="{63B2A6F4-C6FA-4FEC-99FF-9E985B6A3D6E}" srcOrd="0" destOrd="0" presId="urn:microsoft.com/office/officeart/2005/8/layout/vList2"/>
    <dgm:cxn modelId="{794205F3-8C24-4B85-9489-99E4DFCD2101}" srcId="{81A11A2B-B484-4D25-A229-2F12C8120254}" destId="{0168F3B5-1728-4070-8B15-BC542F544E8F}" srcOrd="4" destOrd="0" parTransId="{7716E48F-A8D5-4766-B8A6-EA1456ADC0F7}" sibTransId="{D787EF81-85F6-4C1B-A48F-3F1F554D3C43}"/>
    <dgm:cxn modelId="{E8C381FE-B0D5-4D72-8E12-B93383B3A81E}" srcId="{81A11A2B-B484-4D25-A229-2F12C8120254}" destId="{CD0E4BB5-E1B6-41F7-9C43-E749648ADF87}" srcOrd="1" destOrd="0" parTransId="{F7A2D808-D262-4183-A49F-AA670205140F}" sibTransId="{48FEAB84-9FCE-460D-B316-D533947BA19D}"/>
    <dgm:cxn modelId="{29ED162B-069F-431A-8D65-D19632F4590B}" type="presParOf" srcId="{0EECA791-D945-4760-89E5-CE0CD01B5D15}" destId="{432C93A9-0444-4AD0-92CC-9FB2B4BE137F}" srcOrd="0" destOrd="0" presId="urn:microsoft.com/office/officeart/2005/8/layout/vList2"/>
    <dgm:cxn modelId="{C63B58F9-1A11-4039-9439-54BB713692C6}" type="presParOf" srcId="{0EECA791-D945-4760-89E5-CE0CD01B5D15}" destId="{6A3D85F4-48B2-4C44-96FA-9356F827453B}" srcOrd="1" destOrd="0" presId="urn:microsoft.com/office/officeart/2005/8/layout/vList2"/>
    <dgm:cxn modelId="{60676D8C-0ECB-4EB6-A198-29015299F179}" type="presParOf" srcId="{0EECA791-D945-4760-89E5-CE0CD01B5D15}" destId="{63B2A6F4-C6FA-4FEC-99FF-9E985B6A3D6E}" srcOrd="2" destOrd="0" presId="urn:microsoft.com/office/officeart/2005/8/layout/vList2"/>
    <dgm:cxn modelId="{35D4DCE0-63F6-4EBF-A663-2B63A7330E78}" type="presParOf" srcId="{0EECA791-D945-4760-89E5-CE0CD01B5D15}" destId="{209DBA56-FFE6-4F1F-A40E-CC6ECA571C01}" srcOrd="3" destOrd="0" presId="urn:microsoft.com/office/officeart/2005/8/layout/vList2"/>
    <dgm:cxn modelId="{F886BEAF-A408-4B51-B19E-F025BA3C9E4C}" type="presParOf" srcId="{0EECA791-D945-4760-89E5-CE0CD01B5D15}" destId="{3584DC80-97A7-418F-9951-A31E71A8D227}" srcOrd="4" destOrd="0" presId="urn:microsoft.com/office/officeart/2005/8/layout/vList2"/>
    <dgm:cxn modelId="{7A31AB7C-9964-4D35-9979-1119F3214511}" type="presParOf" srcId="{0EECA791-D945-4760-89E5-CE0CD01B5D15}" destId="{29B1251E-9991-4DB1-BEB9-CB69FB2649F1}" srcOrd="5" destOrd="0" presId="urn:microsoft.com/office/officeart/2005/8/layout/vList2"/>
    <dgm:cxn modelId="{FCBDC367-8FAE-41E7-98F0-4F43A5CFC6D3}" type="presParOf" srcId="{0EECA791-D945-4760-89E5-CE0CD01B5D15}" destId="{26398F43-C048-49E4-83C5-B94ED15C922F}" srcOrd="6" destOrd="0" presId="urn:microsoft.com/office/officeart/2005/8/layout/vList2"/>
    <dgm:cxn modelId="{9EB9F0A1-2058-43D2-93C2-C4F2DBA3C894}" type="presParOf" srcId="{0EECA791-D945-4760-89E5-CE0CD01B5D15}" destId="{DF18154E-5121-43E9-997A-4EC0EA83A858}" srcOrd="7" destOrd="0" presId="urn:microsoft.com/office/officeart/2005/8/layout/vList2"/>
    <dgm:cxn modelId="{3757C682-9465-46CE-A1E3-B797ABB8A56D}" type="presParOf" srcId="{0EECA791-D945-4760-89E5-CE0CD01B5D15}" destId="{80D3B287-249B-4AC3-B7CA-AB88B9F5B78C}" srcOrd="8" destOrd="0" presId="urn:microsoft.com/office/officeart/2005/8/layout/vList2"/>
    <dgm:cxn modelId="{43E2A591-BE05-4BB0-A177-9F4568B19ADA}" type="presParOf" srcId="{0EECA791-D945-4760-89E5-CE0CD01B5D15}" destId="{8C503866-4A84-490C-ADDC-340C849666B1}" srcOrd="9" destOrd="0" presId="urn:microsoft.com/office/officeart/2005/8/layout/vList2"/>
    <dgm:cxn modelId="{EF253D3E-6F2C-4CC2-9A94-40F92F8E976F}" type="presParOf" srcId="{0EECA791-D945-4760-89E5-CE0CD01B5D15}" destId="{ACE7503A-F9B5-4080-BB0E-714639380DB3}" srcOrd="10" destOrd="0" presId="urn:microsoft.com/office/officeart/2005/8/layout/vList2"/>
    <dgm:cxn modelId="{3CEFE851-C412-488A-9725-EE0D41928C6D}" type="presParOf" srcId="{0EECA791-D945-4760-89E5-CE0CD01B5D15}" destId="{F064DF0C-9632-4A5E-8C80-43FD5842D823}" srcOrd="11" destOrd="0" presId="urn:microsoft.com/office/officeart/2005/8/layout/vList2"/>
    <dgm:cxn modelId="{3C9BAE8C-8554-4E7D-ACDA-8A730F273935}" type="presParOf" srcId="{0EECA791-D945-4760-89E5-CE0CD01B5D15}" destId="{7D0D17E2-8452-4289-92C2-1CE1626568DD}"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3ABD07-F4D8-4DDE-8CEA-A053360204C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B195C81F-10F5-4244-8564-C5880ACA99CF}">
      <dgm:prSet/>
      <dgm:spPr/>
      <dgm:t>
        <a:bodyPr/>
        <a:lstStyle/>
        <a:p>
          <a:r>
            <a:rPr lang="en-US" dirty="0"/>
            <a:t>Create (or add to existing package).</a:t>
          </a:r>
        </a:p>
      </dgm:t>
    </dgm:pt>
    <dgm:pt modelId="{6249B049-6045-4C2B-8133-0CD65EF9FEC1}" type="parTrans" cxnId="{8EAD6D10-6376-4AF5-99CA-8CC1E7E66161}">
      <dgm:prSet/>
      <dgm:spPr/>
      <dgm:t>
        <a:bodyPr/>
        <a:lstStyle/>
        <a:p>
          <a:endParaRPr lang="en-US"/>
        </a:p>
      </dgm:t>
    </dgm:pt>
    <dgm:pt modelId="{5B337217-932A-48E2-9868-30652BC471E2}" type="sibTrans" cxnId="{8EAD6D10-6376-4AF5-99CA-8CC1E7E66161}">
      <dgm:prSet/>
      <dgm:spPr/>
      <dgm:t>
        <a:bodyPr/>
        <a:lstStyle/>
        <a:p>
          <a:endParaRPr lang="en-US"/>
        </a:p>
      </dgm:t>
    </dgm:pt>
    <dgm:pt modelId="{6FD53DAC-98D6-4E26-851F-54562FAB5DE3}">
      <dgm:prSet/>
      <dgm:spPr/>
      <dgm:t>
        <a:bodyPr/>
        <a:lstStyle/>
        <a:p>
          <a:r>
            <a:rPr lang="en-US" dirty="0"/>
            <a:t>Publish session changes.</a:t>
          </a:r>
        </a:p>
      </dgm:t>
    </dgm:pt>
    <dgm:pt modelId="{25DA2BF7-10AD-4A24-9EBD-0AAE318A9044}" type="parTrans" cxnId="{730D528B-51C3-49B5-AB13-FDB8150040DC}">
      <dgm:prSet/>
      <dgm:spPr/>
      <dgm:t>
        <a:bodyPr/>
        <a:lstStyle/>
        <a:p>
          <a:endParaRPr lang="en-US"/>
        </a:p>
      </dgm:t>
    </dgm:pt>
    <dgm:pt modelId="{10D2F554-C6F2-473B-A30C-59C8E0FE9C2B}" type="sibTrans" cxnId="{730D528B-51C3-49B5-AB13-FDB8150040DC}">
      <dgm:prSet/>
      <dgm:spPr/>
      <dgm:t>
        <a:bodyPr/>
        <a:lstStyle/>
        <a:p>
          <a:endParaRPr lang="en-US"/>
        </a:p>
      </dgm:t>
    </dgm:pt>
    <dgm:pt modelId="{0C1A85B3-AE62-4FBE-A4D4-7C104246B295}">
      <dgm:prSet/>
      <dgm:spPr/>
      <dgm:t>
        <a:bodyPr/>
        <a:lstStyle/>
        <a:p>
          <a:r>
            <a:rPr lang="en-US" dirty="0"/>
            <a:t>Install policy on targets.</a:t>
          </a:r>
        </a:p>
      </dgm:t>
    </dgm:pt>
    <dgm:pt modelId="{03974C1B-BF05-46DE-9384-187CF7529574}" type="parTrans" cxnId="{4886E60E-93D4-4A50-9BFD-442F2B80827A}">
      <dgm:prSet/>
      <dgm:spPr/>
      <dgm:t>
        <a:bodyPr/>
        <a:lstStyle/>
        <a:p>
          <a:endParaRPr lang="en-US"/>
        </a:p>
      </dgm:t>
    </dgm:pt>
    <dgm:pt modelId="{9ACCAF80-77DC-4DDF-946E-E900EE37F8BB}" type="sibTrans" cxnId="{4886E60E-93D4-4A50-9BFD-442F2B80827A}">
      <dgm:prSet/>
      <dgm:spPr/>
      <dgm:t>
        <a:bodyPr/>
        <a:lstStyle/>
        <a:p>
          <a:endParaRPr lang="en-US"/>
        </a:p>
      </dgm:t>
    </dgm:pt>
    <dgm:pt modelId="{B496B766-AC27-4905-9EA1-4B14E4677F58}" type="pres">
      <dgm:prSet presAssocID="{5E3ABD07-F4D8-4DDE-8CEA-A053360204C8}" presName="Name0" presStyleCnt="0">
        <dgm:presLayoutVars>
          <dgm:dir/>
          <dgm:resizeHandles val="exact"/>
        </dgm:presLayoutVars>
      </dgm:prSet>
      <dgm:spPr/>
    </dgm:pt>
    <dgm:pt modelId="{D73F591A-9C26-4D0B-9DA6-E2B52EEB79A2}" type="pres">
      <dgm:prSet presAssocID="{B195C81F-10F5-4244-8564-C5880ACA99CF}" presName="compNode" presStyleCnt="0"/>
      <dgm:spPr/>
    </dgm:pt>
    <dgm:pt modelId="{5782679E-3CEB-4415-90A4-96395AD6ED14}" type="pres">
      <dgm:prSet presAssocID="{B195C81F-10F5-4244-8564-C5880ACA99CF}" presName="pictRect" presStyleLbl="node1" presStyleIdx="0" presStyleCnt="3"/>
      <dgm:spPr/>
    </dgm:pt>
    <dgm:pt modelId="{E1725956-9961-4A88-92E2-5C141DCFD71C}" type="pres">
      <dgm:prSet presAssocID="{B195C81F-10F5-4244-8564-C5880ACA99CF}" presName="textRect" presStyleLbl="revTx" presStyleIdx="0" presStyleCnt="3">
        <dgm:presLayoutVars>
          <dgm:bulletEnabled val="1"/>
        </dgm:presLayoutVars>
      </dgm:prSet>
      <dgm:spPr/>
    </dgm:pt>
    <dgm:pt modelId="{30EC009E-54B7-48B3-B021-6502094D0443}" type="pres">
      <dgm:prSet presAssocID="{5B337217-932A-48E2-9868-30652BC471E2}" presName="sibTrans" presStyleLbl="sibTrans2D1" presStyleIdx="0" presStyleCnt="0"/>
      <dgm:spPr/>
    </dgm:pt>
    <dgm:pt modelId="{B5083376-F3E2-4135-B901-98A37FB4D72B}" type="pres">
      <dgm:prSet presAssocID="{6FD53DAC-98D6-4E26-851F-54562FAB5DE3}" presName="compNode" presStyleCnt="0"/>
      <dgm:spPr/>
    </dgm:pt>
    <dgm:pt modelId="{52AA848B-67FA-4FB1-9A76-D5D810438A04}" type="pres">
      <dgm:prSet presAssocID="{6FD53DAC-98D6-4E26-851F-54562FAB5DE3}" presName="pictRect" presStyleLbl="node1" presStyleIdx="1" presStyleCnt="3"/>
      <dgm:spPr/>
    </dgm:pt>
    <dgm:pt modelId="{B7E8BE9D-071C-48B7-B3B8-F91CA40193F4}" type="pres">
      <dgm:prSet presAssocID="{6FD53DAC-98D6-4E26-851F-54562FAB5DE3}" presName="textRect" presStyleLbl="revTx" presStyleIdx="1" presStyleCnt="3">
        <dgm:presLayoutVars>
          <dgm:bulletEnabled val="1"/>
        </dgm:presLayoutVars>
      </dgm:prSet>
      <dgm:spPr/>
    </dgm:pt>
    <dgm:pt modelId="{D7782E78-C720-470E-9D84-8495A5568FCC}" type="pres">
      <dgm:prSet presAssocID="{10D2F554-C6F2-473B-A30C-59C8E0FE9C2B}" presName="sibTrans" presStyleLbl="sibTrans2D1" presStyleIdx="0" presStyleCnt="0"/>
      <dgm:spPr/>
    </dgm:pt>
    <dgm:pt modelId="{C2D9EEEA-52F6-4F58-8443-5C3666C2C3EC}" type="pres">
      <dgm:prSet presAssocID="{0C1A85B3-AE62-4FBE-A4D4-7C104246B295}" presName="compNode" presStyleCnt="0"/>
      <dgm:spPr/>
    </dgm:pt>
    <dgm:pt modelId="{98D97611-E7B4-4189-9C94-88C933F5D57F}" type="pres">
      <dgm:prSet presAssocID="{0C1A85B3-AE62-4FBE-A4D4-7C104246B295}" presName="pictRect" presStyleLbl="node1" presStyleIdx="2" presStyleCnt="3"/>
      <dgm:spPr/>
    </dgm:pt>
    <dgm:pt modelId="{ADCC8A10-547A-4786-B7DD-0A87FA5EC3D5}" type="pres">
      <dgm:prSet presAssocID="{0C1A85B3-AE62-4FBE-A4D4-7C104246B295}" presName="textRect" presStyleLbl="revTx" presStyleIdx="2" presStyleCnt="3">
        <dgm:presLayoutVars>
          <dgm:bulletEnabled val="1"/>
        </dgm:presLayoutVars>
      </dgm:prSet>
      <dgm:spPr/>
    </dgm:pt>
  </dgm:ptLst>
  <dgm:cxnLst>
    <dgm:cxn modelId="{4886E60E-93D4-4A50-9BFD-442F2B80827A}" srcId="{5E3ABD07-F4D8-4DDE-8CEA-A053360204C8}" destId="{0C1A85B3-AE62-4FBE-A4D4-7C104246B295}" srcOrd="2" destOrd="0" parTransId="{03974C1B-BF05-46DE-9384-187CF7529574}" sibTransId="{9ACCAF80-77DC-4DDF-946E-E900EE37F8BB}"/>
    <dgm:cxn modelId="{8EAD6D10-6376-4AF5-99CA-8CC1E7E66161}" srcId="{5E3ABD07-F4D8-4DDE-8CEA-A053360204C8}" destId="{B195C81F-10F5-4244-8564-C5880ACA99CF}" srcOrd="0" destOrd="0" parTransId="{6249B049-6045-4C2B-8133-0CD65EF9FEC1}" sibTransId="{5B337217-932A-48E2-9868-30652BC471E2}"/>
    <dgm:cxn modelId="{64659E11-BD35-4F05-89CC-74211513CF7B}" type="presOf" srcId="{B195C81F-10F5-4244-8564-C5880ACA99CF}" destId="{E1725956-9961-4A88-92E2-5C141DCFD71C}" srcOrd="0" destOrd="0" presId="urn:microsoft.com/office/officeart/2005/8/layout/pList1"/>
    <dgm:cxn modelId="{6155C667-04ED-47D7-9F11-4157AC3A54CA}" type="presOf" srcId="{6FD53DAC-98D6-4E26-851F-54562FAB5DE3}" destId="{B7E8BE9D-071C-48B7-B3B8-F91CA40193F4}" srcOrd="0" destOrd="0" presId="urn:microsoft.com/office/officeart/2005/8/layout/pList1"/>
    <dgm:cxn modelId="{D0663589-9446-4EC8-AEF1-BDEA0FCE69EF}" type="presOf" srcId="{0C1A85B3-AE62-4FBE-A4D4-7C104246B295}" destId="{ADCC8A10-547A-4786-B7DD-0A87FA5EC3D5}" srcOrd="0" destOrd="0" presId="urn:microsoft.com/office/officeart/2005/8/layout/pList1"/>
    <dgm:cxn modelId="{730D528B-51C3-49B5-AB13-FDB8150040DC}" srcId="{5E3ABD07-F4D8-4DDE-8CEA-A053360204C8}" destId="{6FD53DAC-98D6-4E26-851F-54562FAB5DE3}" srcOrd="1" destOrd="0" parTransId="{25DA2BF7-10AD-4A24-9EBD-0AAE318A9044}" sibTransId="{10D2F554-C6F2-473B-A30C-59C8E0FE9C2B}"/>
    <dgm:cxn modelId="{6C5928D1-086F-4F7A-A38B-13274B2866F1}" type="presOf" srcId="{10D2F554-C6F2-473B-A30C-59C8E0FE9C2B}" destId="{D7782E78-C720-470E-9D84-8495A5568FCC}" srcOrd="0" destOrd="0" presId="urn:microsoft.com/office/officeart/2005/8/layout/pList1"/>
    <dgm:cxn modelId="{81942FED-46DC-4DFC-8A61-44260171B52A}" type="presOf" srcId="{5E3ABD07-F4D8-4DDE-8CEA-A053360204C8}" destId="{B496B766-AC27-4905-9EA1-4B14E4677F58}" srcOrd="0" destOrd="0" presId="urn:microsoft.com/office/officeart/2005/8/layout/pList1"/>
    <dgm:cxn modelId="{D575F8F1-98D5-4CC3-9678-6DB3BA31BA0B}" type="presOf" srcId="{5B337217-932A-48E2-9868-30652BC471E2}" destId="{30EC009E-54B7-48B3-B021-6502094D0443}" srcOrd="0" destOrd="0" presId="urn:microsoft.com/office/officeart/2005/8/layout/pList1"/>
    <dgm:cxn modelId="{D86A2FAC-80EC-454E-A94B-881CDE2A66C8}" type="presParOf" srcId="{B496B766-AC27-4905-9EA1-4B14E4677F58}" destId="{D73F591A-9C26-4D0B-9DA6-E2B52EEB79A2}" srcOrd="0" destOrd="0" presId="urn:microsoft.com/office/officeart/2005/8/layout/pList1"/>
    <dgm:cxn modelId="{BC886AB3-457B-472E-B048-E5549695F643}" type="presParOf" srcId="{D73F591A-9C26-4D0B-9DA6-E2B52EEB79A2}" destId="{5782679E-3CEB-4415-90A4-96395AD6ED14}" srcOrd="0" destOrd="0" presId="urn:microsoft.com/office/officeart/2005/8/layout/pList1"/>
    <dgm:cxn modelId="{5F003342-749A-419F-AFBB-AC18C7BD3DDB}" type="presParOf" srcId="{D73F591A-9C26-4D0B-9DA6-E2B52EEB79A2}" destId="{E1725956-9961-4A88-92E2-5C141DCFD71C}" srcOrd="1" destOrd="0" presId="urn:microsoft.com/office/officeart/2005/8/layout/pList1"/>
    <dgm:cxn modelId="{732B9D53-795A-43ED-91C3-26A2C725A35B}" type="presParOf" srcId="{B496B766-AC27-4905-9EA1-4B14E4677F58}" destId="{30EC009E-54B7-48B3-B021-6502094D0443}" srcOrd="1" destOrd="0" presId="urn:microsoft.com/office/officeart/2005/8/layout/pList1"/>
    <dgm:cxn modelId="{98BBE440-E25A-4676-9725-8ACCFE65894D}" type="presParOf" srcId="{B496B766-AC27-4905-9EA1-4B14E4677F58}" destId="{B5083376-F3E2-4135-B901-98A37FB4D72B}" srcOrd="2" destOrd="0" presId="urn:microsoft.com/office/officeart/2005/8/layout/pList1"/>
    <dgm:cxn modelId="{98474596-8B9E-4238-806A-56B623FE153D}" type="presParOf" srcId="{B5083376-F3E2-4135-B901-98A37FB4D72B}" destId="{52AA848B-67FA-4FB1-9A76-D5D810438A04}" srcOrd="0" destOrd="0" presId="urn:microsoft.com/office/officeart/2005/8/layout/pList1"/>
    <dgm:cxn modelId="{052ABAA7-8B0F-4847-8C95-7CB6704F6322}" type="presParOf" srcId="{B5083376-F3E2-4135-B901-98A37FB4D72B}" destId="{B7E8BE9D-071C-48B7-B3B8-F91CA40193F4}" srcOrd="1" destOrd="0" presId="urn:microsoft.com/office/officeart/2005/8/layout/pList1"/>
    <dgm:cxn modelId="{B5AA01ED-AFFC-4E38-AC32-D64A53726555}" type="presParOf" srcId="{B496B766-AC27-4905-9EA1-4B14E4677F58}" destId="{D7782E78-C720-470E-9D84-8495A5568FCC}" srcOrd="3" destOrd="0" presId="urn:microsoft.com/office/officeart/2005/8/layout/pList1"/>
    <dgm:cxn modelId="{3960FE12-A3ED-4402-A943-6D1A8A8D9E4D}" type="presParOf" srcId="{B496B766-AC27-4905-9EA1-4B14E4677F58}" destId="{C2D9EEEA-52F6-4F58-8443-5C3666C2C3EC}" srcOrd="4" destOrd="0" presId="urn:microsoft.com/office/officeart/2005/8/layout/pList1"/>
    <dgm:cxn modelId="{0EB25656-D501-40DD-80EE-F266CD1F54C6}" type="presParOf" srcId="{C2D9EEEA-52F6-4F58-8443-5C3666C2C3EC}" destId="{98D97611-E7B4-4189-9C94-88C933F5D57F}" srcOrd="0" destOrd="0" presId="urn:microsoft.com/office/officeart/2005/8/layout/pList1"/>
    <dgm:cxn modelId="{DB227C68-A8CA-4E71-AD87-EB6CCC8D4EDF}" type="presParOf" srcId="{C2D9EEEA-52F6-4F58-8443-5C3666C2C3EC}" destId="{ADCC8A10-547A-4786-B7DD-0A87FA5EC3D5}"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93A9-0444-4AD0-92CC-9FB2B4BE137F}">
      <dsp:nvSpPr>
        <dsp:cNvPr id="0" name=""/>
        <dsp:cNvSpPr/>
      </dsp:nvSpPr>
      <dsp:spPr>
        <a:xfrm>
          <a:off x="0" y="74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0. Anti-Spoofing Checks</a:t>
          </a:r>
        </a:p>
      </dsp:txBody>
      <dsp:txXfrm>
        <a:off x="33812" y="107880"/>
        <a:ext cx="4113544" cy="625016"/>
      </dsp:txXfrm>
    </dsp:sp>
    <dsp:sp modelId="{63B2A6F4-C6FA-4FEC-99FF-9E985B6A3D6E}">
      <dsp:nvSpPr>
        <dsp:cNvPr id="0" name=""/>
        <dsp:cNvSpPr/>
      </dsp:nvSpPr>
      <dsp:spPr>
        <a:xfrm>
          <a:off x="0" y="8732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1. First Implied Rule</a:t>
          </a:r>
        </a:p>
      </dsp:txBody>
      <dsp:txXfrm>
        <a:off x="33812" y="907080"/>
        <a:ext cx="4113544" cy="625016"/>
      </dsp:txXfrm>
    </dsp:sp>
    <dsp:sp modelId="{3584DC80-97A7-418F-9951-A31E71A8D227}">
      <dsp:nvSpPr>
        <dsp:cNvPr id="0" name=""/>
        <dsp:cNvSpPr/>
      </dsp:nvSpPr>
      <dsp:spPr>
        <a:xfrm>
          <a:off x="0" y="16724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2. Explicit Rules</a:t>
          </a:r>
        </a:p>
      </dsp:txBody>
      <dsp:txXfrm>
        <a:off x="33812" y="1706281"/>
        <a:ext cx="4113544" cy="625016"/>
      </dsp:txXfrm>
    </dsp:sp>
    <dsp:sp modelId="{26398F43-C048-49E4-83C5-B94ED15C922F}">
      <dsp:nvSpPr>
        <dsp:cNvPr id="0" name=""/>
        <dsp:cNvSpPr/>
      </dsp:nvSpPr>
      <dsp:spPr>
        <a:xfrm>
          <a:off x="0" y="2471669"/>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3. Before Last Implied Rules</a:t>
          </a:r>
        </a:p>
      </dsp:txBody>
      <dsp:txXfrm>
        <a:off x="33812" y="2505481"/>
        <a:ext cx="4113544" cy="625016"/>
      </dsp:txXfrm>
    </dsp:sp>
    <dsp:sp modelId="{80D3B287-249B-4AC3-B7CA-AB88B9F5B78C}">
      <dsp:nvSpPr>
        <dsp:cNvPr id="0" name=""/>
        <dsp:cNvSpPr/>
      </dsp:nvSpPr>
      <dsp:spPr>
        <a:xfrm>
          <a:off x="0" y="32708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4. Last Explicit Rules</a:t>
          </a:r>
        </a:p>
      </dsp:txBody>
      <dsp:txXfrm>
        <a:off x="33812" y="3304680"/>
        <a:ext cx="4113544" cy="625016"/>
      </dsp:txXfrm>
    </dsp:sp>
    <dsp:sp modelId="{ACE7503A-F9B5-4080-BB0E-714639380DB3}">
      <dsp:nvSpPr>
        <dsp:cNvPr id="0" name=""/>
        <dsp:cNvSpPr/>
      </dsp:nvSpPr>
      <dsp:spPr>
        <a:xfrm>
          <a:off x="0" y="4070068"/>
          <a:ext cx="4181168" cy="692640"/>
        </a:xfrm>
        <a:prstGeom prst="roundRect">
          <a:avLst/>
        </a:prstGeom>
        <a:solidFill>
          <a:schemeClr val="bg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5. Last Implied Rule</a:t>
          </a:r>
        </a:p>
      </dsp:txBody>
      <dsp:txXfrm>
        <a:off x="33812" y="4103880"/>
        <a:ext cx="4113544" cy="625016"/>
      </dsp:txXfrm>
    </dsp:sp>
    <dsp:sp modelId="{7D0D17E2-8452-4289-92C2-1CE1626568DD}">
      <dsp:nvSpPr>
        <dsp:cNvPr id="0" name=""/>
        <dsp:cNvSpPr/>
      </dsp:nvSpPr>
      <dsp:spPr>
        <a:xfrm>
          <a:off x="0" y="4869268"/>
          <a:ext cx="4181168" cy="692640"/>
        </a:xfrm>
        <a:prstGeom prst="roundRect">
          <a:avLst/>
        </a:prstGeom>
        <a:solidFill>
          <a:srgbClr val="D5106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6. Implicit Cleanup Action</a:t>
          </a:r>
        </a:p>
      </dsp:txBody>
      <dsp:txXfrm>
        <a:off x="33812" y="4903080"/>
        <a:ext cx="4113544" cy="6250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2679E-3CEB-4415-90A4-96395AD6ED14}">
      <dsp:nvSpPr>
        <dsp:cNvPr id="0" name=""/>
        <dsp:cNvSpPr/>
      </dsp:nvSpPr>
      <dsp:spPr>
        <a:xfrm>
          <a:off x="4526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25956-9961-4A88-92E2-5C141DCFD71C}">
      <dsp:nvSpPr>
        <dsp:cNvPr id="0" name=""/>
        <dsp:cNvSpPr/>
      </dsp:nvSpPr>
      <dsp:spPr>
        <a:xfrm>
          <a:off x="4526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Create (or add to existing package).</a:t>
          </a:r>
        </a:p>
      </dsp:txBody>
      <dsp:txXfrm>
        <a:off x="452677" y="2195065"/>
        <a:ext cx="3183695" cy="1181151"/>
      </dsp:txXfrm>
    </dsp:sp>
    <dsp:sp modelId="{52AA848B-67FA-4FB1-9A76-D5D810438A04}">
      <dsp:nvSpPr>
        <dsp:cNvPr id="0" name=""/>
        <dsp:cNvSpPr/>
      </dsp:nvSpPr>
      <dsp:spPr>
        <a:xfrm>
          <a:off x="3954877"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8BE9D-071C-48B7-B3B8-F91CA40193F4}">
      <dsp:nvSpPr>
        <dsp:cNvPr id="0" name=""/>
        <dsp:cNvSpPr/>
      </dsp:nvSpPr>
      <dsp:spPr>
        <a:xfrm>
          <a:off x="3954877"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Publish session changes.</a:t>
          </a:r>
        </a:p>
      </dsp:txBody>
      <dsp:txXfrm>
        <a:off x="3954877" y="2195065"/>
        <a:ext cx="3183695" cy="1181151"/>
      </dsp:txXfrm>
    </dsp:sp>
    <dsp:sp modelId="{98D97611-E7B4-4189-9C94-88C933F5D57F}">
      <dsp:nvSpPr>
        <dsp:cNvPr id="0" name=""/>
        <dsp:cNvSpPr/>
      </dsp:nvSpPr>
      <dsp:spPr>
        <a:xfrm>
          <a:off x="7457076" y="1499"/>
          <a:ext cx="3183695" cy="219356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C8A10-547A-4786-B7DD-0A87FA5EC3D5}">
      <dsp:nvSpPr>
        <dsp:cNvPr id="0" name=""/>
        <dsp:cNvSpPr/>
      </dsp:nvSpPr>
      <dsp:spPr>
        <a:xfrm>
          <a:off x="7457076" y="2195065"/>
          <a:ext cx="3183695" cy="1181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kern="1200" dirty="0"/>
            <a:t>Install policy on targets.</a:t>
          </a:r>
        </a:p>
      </dsp:txBody>
      <dsp:txXfrm>
        <a:off x="7457076" y="2195065"/>
        <a:ext cx="3183695" cy="11811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B600C-D5C9-4497-9EF1-6CF753D8D93E}" type="datetimeFigureOut">
              <a:rPr lang="en-GB" smtClean="0"/>
              <a:t>14/04/2026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5426-B90E-441F-A57F-3C127B2E0451}" type="slidenum">
              <a:rPr lang="en-GB" smtClean="0"/>
              <a:t>‹#›</a:t>
            </a:fld>
            <a:endParaRPr lang="en-GB"/>
          </a:p>
        </p:txBody>
      </p:sp>
    </p:spTree>
    <p:extLst>
      <p:ext uri="{BB962C8B-B14F-4D97-AF65-F5344CB8AC3E}">
        <p14:creationId xmlns:p14="http://schemas.microsoft.com/office/powerpoint/2010/main" val="268862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Policy is a key component to securing and managing any corporate network no matter how large or small. It sets the plans and processes for protecting an organization’s information and physical</a:t>
            </a:r>
          </a:p>
          <a:p>
            <a:r>
              <a:rPr lang="en-US" dirty="0"/>
              <a:t>assets.</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63639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 Describe the essential elements of a Security Policy.</a:t>
            </a:r>
          </a:p>
          <a:p>
            <a:pPr algn="l"/>
            <a:r>
              <a:rPr lang="en-US" sz="1800" b="0" i="0" u="none" strike="noStrike" baseline="0" dirty="0">
                <a:latin typeface="MicrosoftSansSerif"/>
              </a:rPr>
              <a:t>• Identify features and capabilities that enhance the configuration and management of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15672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marL="285750" indent="-285750">
              <a:buFont typeface="Arial" panose="020B0604020202020204" pitchFamily="34" charset="0"/>
              <a:buChar char="•"/>
            </a:pPr>
            <a:r>
              <a:rPr lang="en-US" dirty="0"/>
              <a:t>Created and managed using SmartConsole.</a:t>
            </a:r>
          </a:p>
          <a:p>
            <a:pPr marL="285750" indent="-285750">
              <a:buFont typeface="Arial" panose="020B0604020202020204" pitchFamily="34" charset="0"/>
              <a:buChar char="•"/>
            </a:pPr>
            <a:r>
              <a:rPr lang="en-US" dirty="0"/>
              <a:t>Stored on the System Management Server.</a:t>
            </a:r>
          </a:p>
          <a:p>
            <a:pPr marL="285750" indent="-285750">
              <a:buFont typeface="Arial" panose="020B0604020202020204" pitchFamily="34" charset="0"/>
              <a:buChar char="•"/>
            </a:pPr>
            <a:r>
              <a:rPr lang="en-US" dirty="0"/>
              <a:t>Enforced by Security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075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Basic policy types include the following:</a:t>
            </a:r>
          </a:p>
          <a:p>
            <a:pPr algn="l"/>
            <a:r>
              <a:rPr lang="en-US" sz="1800" b="0" i="0" u="none" strike="noStrike" baseline="0" dirty="0">
                <a:latin typeface="MicrosoftSansSerif"/>
              </a:rPr>
              <a:t>• Access Control Policy</a:t>
            </a:r>
          </a:p>
          <a:p>
            <a:pPr algn="l"/>
            <a:r>
              <a:rPr lang="en-US" sz="1800" b="0" i="0" u="none" strike="noStrike" baseline="0" dirty="0">
                <a:latin typeface="MicrosoftSansSerif"/>
              </a:rPr>
              <a:t>• Desktop Security Policy</a:t>
            </a:r>
          </a:p>
          <a:p>
            <a:pPr algn="l"/>
            <a:r>
              <a:rPr lang="en-US" sz="1800" b="0" i="0" u="none" strike="noStrike" baseline="0" dirty="0">
                <a:latin typeface="MicrosoftSansSerif"/>
              </a:rPr>
              <a:t>• QoS Policy</a:t>
            </a:r>
          </a:p>
          <a:p>
            <a:pPr algn="l"/>
            <a:r>
              <a:rPr lang="en-US" sz="1800" b="0" i="0" u="none" strike="noStrike" baseline="0" dirty="0">
                <a:latin typeface="MicrosoftSansSerif"/>
              </a:rPr>
              <a:t>• Threat Prevention Policy</a:t>
            </a:r>
          </a:p>
          <a:p>
            <a:pPr algn="l"/>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316814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91495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Access Control Policy lets you create a simple and granular rulebase that unifies these Access Control features:</a:t>
            </a:r>
          </a:p>
          <a:p>
            <a:pPr algn="l"/>
            <a:endParaRPr lang="en-US" sz="1800" b="0" i="0" u="none" strike="noStrike" baseline="0" dirty="0">
              <a:latin typeface="MicrosoftSansSerif"/>
            </a:endParaRPr>
          </a:p>
          <a:p>
            <a:pPr algn="l"/>
            <a:r>
              <a:rPr lang="en-US" sz="1800" b="0" i="0" u="none" strike="noStrike" baseline="0" dirty="0">
                <a:latin typeface="MicrosoftSansSerif"/>
              </a:rPr>
              <a:t>• Firewall - Control access to and from the internal network.</a:t>
            </a:r>
          </a:p>
          <a:p>
            <a:pPr algn="l"/>
            <a:r>
              <a:rPr lang="en-US" sz="1800" b="0" i="0" u="none" strike="noStrike" baseline="0" dirty="0">
                <a:latin typeface="MicrosoftSansSerif"/>
              </a:rPr>
              <a:t>• Application &amp; URL Filtering - Block applications and sites.</a:t>
            </a:r>
          </a:p>
          <a:p>
            <a:pPr algn="l"/>
            <a:r>
              <a:rPr lang="en-US" sz="1800" b="0" i="0" u="none" strike="noStrike" baseline="0" dirty="0">
                <a:latin typeface="MicrosoftSansSerif"/>
              </a:rPr>
              <a:t>• Content Awareness - Restrict the Data Types that users can upload or download.</a:t>
            </a:r>
          </a:p>
          <a:p>
            <a:pPr algn="l"/>
            <a:r>
              <a:rPr lang="en-US" sz="1800" b="0" i="0" u="none" strike="noStrike" baseline="0" dirty="0">
                <a:latin typeface="MicrosoftSansSerif"/>
              </a:rPr>
              <a:t>• IPsec VPN and Mobile Access - Configure secure communication with Site-to-Site and Remote Access VPN.</a:t>
            </a:r>
          </a:p>
          <a:p>
            <a:pPr algn="l"/>
            <a:r>
              <a:rPr lang="en-US" sz="1800" b="0" i="0" u="none" strike="noStrike" baseline="0" dirty="0">
                <a:latin typeface="MicrosoftSansSerif"/>
              </a:rPr>
              <a:t>• Identity Awareness - Identify users, computers, and networks.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32721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Check Point clients that include Desktop Security, such as Endpoint Security VPN, enforce a Desktop Security Policy on the client to give it Firewall</a:t>
            </a:r>
          </a:p>
          <a:p>
            <a:pPr algn="l"/>
            <a:r>
              <a:rPr lang="en-US" sz="1800" b="0" i="0" u="none" strike="noStrike" baseline="0" dirty="0">
                <a:latin typeface="MicrosoftSansSerif"/>
              </a:rPr>
              <a:t>protection.</a:t>
            </a:r>
          </a:p>
          <a:p>
            <a:pPr algn="l"/>
            <a:endParaRPr lang="en-US" sz="1800" b="0" i="0" u="none" strike="noStrike" baseline="0" dirty="0">
              <a:latin typeface="MicrosoftSansSerif"/>
            </a:endParaRPr>
          </a:p>
          <a:p>
            <a:pPr algn="l"/>
            <a:r>
              <a:rPr lang="en-US" sz="1800" b="0" i="0" u="none" strike="noStrike" baseline="0" dirty="0">
                <a:latin typeface="MicrosoftSansSerif"/>
              </a:rPr>
              <a:t>Clients enforce the Desktop Policy to accept, encrypt, or drop connections based on the Source, Destination, and Service.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46317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QoS is a policy-based bandwidth management solution that lets you:</a:t>
            </a:r>
          </a:p>
          <a:p>
            <a:pPr algn="l"/>
            <a:endParaRPr lang="en-US" sz="1800" b="0" i="0" u="none" strike="noStrike" baseline="0" dirty="0">
              <a:latin typeface="MicrosoftSansSerif"/>
            </a:endParaRPr>
          </a:p>
          <a:p>
            <a:pPr algn="l"/>
            <a:r>
              <a:rPr lang="en-US" sz="1800" b="0" i="0" u="none" strike="noStrike" baseline="0" dirty="0">
                <a:latin typeface="MicrosoftSansSerif"/>
              </a:rPr>
              <a:t>• Prioritize business-critical traffic over lower priority traffic.</a:t>
            </a:r>
          </a:p>
          <a:p>
            <a:pPr algn="l"/>
            <a:r>
              <a:rPr lang="en-US" sz="1800" b="0" i="0" u="none" strike="noStrike" baseline="0" dirty="0">
                <a:latin typeface="MicrosoftSansSerif"/>
              </a:rPr>
              <a:t>• Guarantee bandwidth and control latency for streaming applications, such as Voice over IP (VoIP) and video conferencing.</a:t>
            </a:r>
          </a:p>
          <a:p>
            <a:pPr algn="l"/>
            <a:r>
              <a:rPr lang="en-US" sz="1800" b="0" i="0" u="none" strike="noStrike" baseline="0" dirty="0">
                <a:latin typeface="MicrosoftSansSerif"/>
              </a:rPr>
              <a:t>• Give guaranteed or priority access to specified employees, even if they are remotely accessing network resources.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144347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Threat Protection Policy includes Autonomous (out-of-the box ) and Custom Threat Prevention.</a:t>
            </a:r>
          </a:p>
          <a:p>
            <a:pPr algn="l"/>
            <a:endParaRPr lang="en-US" sz="1800" b="0" i="0" u="none" strike="noStrike" baseline="0" dirty="0">
              <a:latin typeface="MicrosoftSansSerif"/>
            </a:endParaRPr>
          </a:p>
          <a:p>
            <a:pPr algn="l"/>
            <a:r>
              <a:rPr lang="en-US" sz="1800" b="0" i="0" u="none" strike="noStrike" baseline="0" dirty="0">
                <a:latin typeface="MicrosoftSansSerif"/>
              </a:rPr>
              <a:t>Threat Prevention Policy unifies the following capabilities:</a:t>
            </a:r>
          </a:p>
          <a:p>
            <a:pPr algn="l"/>
            <a:r>
              <a:rPr lang="en-US" sz="1800" b="0" i="0" u="none" strike="noStrike" baseline="0" dirty="0">
                <a:latin typeface="MicrosoftSansSerif"/>
              </a:rPr>
              <a:t>• IPS - Comprehensive protection against malicious and unwanted network traffic.</a:t>
            </a:r>
          </a:p>
          <a:p>
            <a:pPr algn="l"/>
            <a:r>
              <a:rPr lang="en-US" sz="1800" b="0" i="0" u="none" strike="noStrike" baseline="0" dirty="0">
                <a:latin typeface="MicrosoftSansSerif"/>
              </a:rPr>
              <a:t>• Anti-Bot - Post-infection detection of bots on hosts.</a:t>
            </a:r>
          </a:p>
          <a:p>
            <a:pPr algn="l"/>
            <a:r>
              <a:rPr lang="en-US" sz="1800" b="0" i="0" u="none" strike="noStrike" baseline="0" dirty="0">
                <a:latin typeface="MicrosoftSansSerif"/>
              </a:rPr>
              <a:t>• Anti-Virus - Pre-infection detection and blocking of malware at the Security Gateway.</a:t>
            </a:r>
          </a:p>
          <a:p>
            <a:pPr algn="l"/>
            <a:r>
              <a:rPr lang="en-US" sz="1800" b="0" i="0" u="none" strike="noStrike" baseline="0" dirty="0">
                <a:latin typeface="MicrosoftSansSerif"/>
              </a:rPr>
              <a:t>• SandBlast - Protection against infections from undiscovered exploits, zeroday and targeted attacks.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24716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Policies are managed using SmartConsole from the Security Policies view.</a:t>
            </a:r>
          </a:p>
          <a:p>
            <a:pPr algn="l"/>
            <a:endParaRPr lang="en-US" sz="1800" b="0" i="0" u="none" strike="noStrike" baseline="0" dirty="0">
              <a:latin typeface="MicrosoftSansSerif"/>
            </a:endParaRPr>
          </a:p>
          <a:p>
            <a:pPr algn="l"/>
            <a:r>
              <a:rPr lang="en-US" sz="1800" b="0" i="0" u="none" strike="noStrike" baseline="0" dirty="0">
                <a:latin typeface="MicrosoftSansSerif"/>
              </a:rPr>
              <a:t>This view displays your available Software Blades (features).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85823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SmartConsole’s Shared Policies feature allows administrators to share a policy with other policy packages. Shared Policies are installed with the Access Control policy and can be referenced in multiple policy packages. The Shared Policies section in a policy package provides access to these granular Software Blades and features:</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 Mobile Access </a:t>
            </a:r>
            <a:r>
              <a:rPr lang="en-US" sz="1600" b="0" i="0" u="none" strike="noStrike" kern="1200" baseline="0" dirty="0">
                <a:solidFill>
                  <a:schemeClr val="tx1"/>
                </a:solidFill>
                <a:latin typeface="Arial" charset="0"/>
                <a:ea typeface="+mn-ea"/>
                <a:cs typeface="+mn-cs"/>
              </a:rPr>
              <a:t>- Configure how remote users access internal resources, such as their email accounts, when they are mobile.</a:t>
            </a:r>
          </a:p>
          <a:p>
            <a:r>
              <a:rPr lang="en-US" sz="1600" b="1" i="0" u="none" strike="noStrike" kern="1200" baseline="0" dirty="0">
                <a:solidFill>
                  <a:schemeClr val="tx1"/>
                </a:solidFill>
                <a:latin typeface="Arial" charset="0"/>
                <a:ea typeface="+mn-ea"/>
                <a:cs typeface="+mn-cs"/>
              </a:rPr>
              <a:t>• Data Loss Prevention (DLP) </a:t>
            </a:r>
            <a:r>
              <a:rPr lang="en-US" sz="1600" b="0" i="0" u="none" strike="noStrike" kern="1200" baseline="0" dirty="0">
                <a:solidFill>
                  <a:schemeClr val="tx1"/>
                </a:solidFill>
                <a:latin typeface="Arial" charset="0"/>
                <a:ea typeface="+mn-ea"/>
                <a:cs typeface="+mn-cs"/>
              </a:rPr>
              <a:t>- Configure advanced tools to automatically identify data that cannot go outside the network, block the data leak and educate users.</a:t>
            </a:r>
          </a:p>
          <a:p>
            <a:r>
              <a:rPr lang="en-US" sz="1600" b="1" i="0" u="none" strike="noStrike" kern="1200" baseline="0" dirty="0">
                <a:solidFill>
                  <a:schemeClr val="tx1"/>
                </a:solidFill>
                <a:latin typeface="Arial" charset="0"/>
                <a:ea typeface="+mn-ea"/>
                <a:cs typeface="+mn-cs"/>
              </a:rPr>
              <a:t>• HTTPS Inspection </a:t>
            </a:r>
            <a:r>
              <a:rPr lang="en-US" sz="1600" b="0" i="0" u="none" strike="noStrike" kern="1200" baseline="0" dirty="0">
                <a:solidFill>
                  <a:schemeClr val="tx1"/>
                </a:solidFill>
                <a:latin typeface="Arial" charset="0"/>
                <a:ea typeface="+mn-ea"/>
                <a:cs typeface="+mn-cs"/>
              </a:rPr>
              <a:t>- The HTTPS policy allows the Security Gateway to inspect HTTPS traffic to prevent security risks related to the SSL protocol.</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770109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 policy package is a group of different types of policies that are installed together on the same installation targets.</a:t>
            </a:r>
          </a:p>
          <a:p>
            <a:r>
              <a:rPr lang="en-US" sz="1600" b="0" i="0" u="none" strike="noStrike" kern="1200" baseline="0" dirty="0">
                <a:solidFill>
                  <a:schemeClr val="tx1"/>
                </a:solidFill>
                <a:latin typeface="Arial" charset="0"/>
                <a:ea typeface="+mn-ea"/>
                <a:cs typeface="+mn-cs"/>
              </a:rPr>
              <a:t>The Security Gateway enforces all the policies in the package.</a:t>
            </a:r>
          </a:p>
          <a:p>
            <a:r>
              <a:rPr lang="en-US" sz="1600" b="0" i="0" u="none" strike="noStrike" kern="1200" baseline="0" dirty="0">
                <a:solidFill>
                  <a:schemeClr val="tx1"/>
                </a:solidFill>
                <a:latin typeface="Arial" charset="0"/>
                <a:ea typeface="+mn-ea"/>
                <a:cs typeface="+mn-cs"/>
              </a:rPr>
              <a:t>Pre-defined installation targets allow each policy package to be associated with the appropriate set of gateways, thereby eliminating the need to repeat the gateway selection process each time you install the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38189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When you add a rule to the rulebase, a default configuration is applied.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4623245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Before creating a rule, it is important to understand the default configuration.</a:t>
            </a:r>
          </a:p>
          <a:p>
            <a:pPr algn="l"/>
            <a:endParaRPr lang="en-US" sz="1800" b="0" i="0" u="none" strike="noStrike" baseline="0" dirty="0">
              <a:latin typeface="MicrosoftSansSerif"/>
            </a:endParaRPr>
          </a:p>
          <a:p>
            <a:pPr algn="l"/>
            <a:r>
              <a:rPr lang="en-US" sz="1800" b="0" i="0" u="none" strike="noStrike" baseline="0" dirty="0">
                <a:latin typeface="MicrosoftSansSerif"/>
              </a:rPr>
              <a:t>The figures below and on the following page show a default rule. The following columns are not shown.</a:t>
            </a:r>
          </a:p>
          <a:p>
            <a:pPr algn="l"/>
            <a:r>
              <a:rPr lang="en-US" sz="1800" b="0" i="0" u="none" strike="noStrike" baseline="0" dirty="0">
                <a:latin typeface="MicrosoftSansSerif"/>
              </a:rPr>
              <a:t>• Hits - Accumulated hits a rule has received in the rulebase.</a:t>
            </a:r>
          </a:p>
          <a:p>
            <a:pPr algn="l"/>
            <a:r>
              <a:rPr lang="en-US" sz="1800" b="0" i="0" u="none" strike="noStrike" baseline="0" dirty="0">
                <a:latin typeface="MicrosoftSansSerif"/>
              </a:rPr>
              <a:t>• Time - Timeframe. The default is Any.</a:t>
            </a:r>
          </a:p>
          <a:p>
            <a:pPr algn="l"/>
            <a:r>
              <a:rPr lang="en-US" sz="1800" b="0" i="0" u="none" strike="noStrike" baseline="0" dirty="0">
                <a:latin typeface="MicrosoftSansSerif"/>
              </a:rPr>
              <a:t>• Comments - Notes about this rule. The default is a blank field.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46228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3836939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7788948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178617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533715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48727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179811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13115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9781930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881682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774241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For an effective Security Policy, Check Point recommends that rulebases contain Cleanup and Stealth rules. These rules are added first.</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6326994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 Cleanup rule is recommended to determine how to handle connections not matched by the rules above it in the rulebase. It is also necessary for logging this traffic.</a:t>
            </a:r>
          </a:p>
          <a:p>
            <a:pPr algn="l"/>
            <a:r>
              <a:rPr lang="en-US" sz="1800" b="0" i="0" u="none" strike="noStrike" baseline="0" dirty="0">
                <a:latin typeface="MicrosoftSansSerif"/>
              </a:rPr>
              <a:t>A Cleanup rule can be configured to allow or drop the connection.</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379710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Security Gateway uses Implied and Explicit rules to determine whether connections are allowed or denied. It is important to know the difference</a:t>
            </a:r>
          </a:p>
          <a:p>
            <a:pPr algn="l"/>
            <a:r>
              <a:rPr lang="en-US" sz="1800" b="0" i="0" u="none" strike="noStrike" baseline="0" dirty="0">
                <a:latin typeface="MicrosoftSansSerif"/>
              </a:rPr>
              <a:t>between the two rule types.</a:t>
            </a:r>
          </a:p>
          <a:p>
            <a:pPr algn="l"/>
            <a:r>
              <a:rPr lang="en-US" sz="1800" b="0" i="0" u="none" strike="noStrike" baseline="0" dirty="0">
                <a:latin typeface="MicrosoftSansSerif"/>
              </a:rPr>
              <a:t>Explicit rules are created by the administrator. Explicit rules are configured to allow or block traffic based on specified criteria.</a:t>
            </a:r>
            <a:endParaRPr lang="en-US" sz="1800" b="0" i="0" u="none" strike="noStrike" kern="1200" baseline="0" dirty="0">
              <a:solidFill>
                <a:schemeClr val="tx1"/>
              </a:solidFill>
              <a:latin typeface="MicrosoftSansSerif"/>
              <a:ea typeface="+mn-ea"/>
              <a:cs typeface="+mn-cs"/>
            </a:endParaRPr>
          </a:p>
          <a:p>
            <a:pPr algn="l"/>
            <a:r>
              <a:rPr lang="en-US" sz="1800" b="0" i="0" u="none" strike="noStrike" baseline="0" dirty="0">
                <a:latin typeface="MicrosoftSansSerif"/>
              </a:rPr>
              <a:t>The Security Gateway creates a group of Implied rules that it places first, last, or before the last in the explicitly defined rule.</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Implied rules are not visible in the rulebase. </a:t>
            </a:r>
            <a:endParaRPr lang="en-US" sz="1600" b="0" i="0" u="none" strike="noStrike" kern="1200" baseline="0" dirty="0">
              <a:solidFill>
                <a:schemeClr val="tx1"/>
              </a:solidFill>
              <a:latin typeface="Arial" charset="0"/>
              <a:ea typeface="+mn-ea"/>
              <a:cs typeface="+mn-cs"/>
            </a:endParaRPr>
          </a:p>
          <a:p>
            <a:r>
              <a:rPr lang="en-US" kern="0" dirty="0"/>
              <a:t>Implicit Cleanup Action</a:t>
            </a:r>
          </a:p>
          <a:p>
            <a:pPr lvl="1"/>
            <a:r>
              <a:rPr lang="en-US" kern="0" dirty="0"/>
              <a:t>Often called the Implied Cleanup Rule.</a:t>
            </a:r>
          </a:p>
          <a:p>
            <a:pPr lvl="1"/>
            <a:r>
              <a:rPr lang="en-US" kern="0" dirty="0"/>
              <a:t>Default function of the policy layer. </a:t>
            </a:r>
          </a:p>
          <a:p>
            <a:pPr lvl="1"/>
            <a:r>
              <a:rPr lang="en-US" kern="0" dirty="0"/>
              <a:t>Options are drop or accept.</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74052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600" b="0" i="0" u="none" strike="noStrike" baseline="0" dirty="0">
                <a:latin typeface="MicrosoftSansSerif"/>
              </a:rPr>
              <a:t>Each policy types has rules that govern what connections are permitted through the Firewall. These rules are stored in the policy's rulebase.</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438056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types of Control Connections defined by Implied rules are:</a:t>
            </a:r>
          </a:p>
          <a:p>
            <a:pPr algn="l"/>
            <a:endParaRPr lang="en-US" sz="1800" b="0" i="0" u="none" strike="noStrike" baseline="0" dirty="0">
              <a:latin typeface="MicrosoftSansSerif"/>
            </a:endParaRPr>
          </a:p>
          <a:p>
            <a:pPr algn="l"/>
            <a:r>
              <a:rPr lang="en-US" sz="1800" b="0" i="0" u="none" strike="noStrike" baseline="0" dirty="0">
                <a:latin typeface="MicrosoftSansSerif"/>
              </a:rPr>
              <a:t>• Gateway-specific traffic that facilitates functionality, such as logging, management, and key exchange.</a:t>
            </a:r>
          </a:p>
          <a:p>
            <a:pPr algn="l"/>
            <a:r>
              <a:rPr lang="en-US" sz="1800" b="0" i="0" u="none" strike="noStrike" baseline="0" dirty="0">
                <a:latin typeface="MicrosoftSansSerif"/>
              </a:rPr>
              <a:t>• Acceptance of Internet Key Exchange (IKE) and Reliable Datagram Protocol (RDP) traffic for communication and encryption purposes.</a:t>
            </a:r>
          </a:p>
          <a:p>
            <a:pPr algn="l"/>
            <a:r>
              <a:rPr lang="en-US" sz="1800" b="0" i="0" u="none" strike="noStrike" baseline="0" dirty="0">
                <a:latin typeface="MicrosoftSansSerif"/>
              </a:rPr>
              <a:t>• Communication with various servers (such as RADIUS, CVP, UFP, TACACS, LDAP, and logical servers) even if these servers are not</a:t>
            </a:r>
          </a:p>
          <a:p>
            <a:pPr algn="l"/>
            <a:r>
              <a:rPr lang="en-US" sz="1800" b="0" i="0" u="none" strike="noStrike" baseline="0" dirty="0">
                <a:latin typeface="MicrosoftSansSerif"/>
              </a:rPr>
              <a:t>specifically defined resources in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2477922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1" i="0" u="none" strike="noStrike" kern="1200" baseline="0" dirty="0">
                <a:solidFill>
                  <a:schemeClr val="tx1"/>
                </a:solidFill>
                <a:latin typeface="Arial" charset="0"/>
                <a:ea typeface="+mn-ea"/>
                <a:cs typeface="+mn-cs"/>
              </a:rPr>
              <a:t>Critical Subnet</a:t>
            </a:r>
          </a:p>
          <a:p>
            <a:r>
              <a:rPr lang="en-US" sz="1600" b="0" i="0" u="none" strike="noStrike" kern="1200" baseline="0" dirty="0">
                <a:solidFill>
                  <a:schemeClr val="tx1"/>
                </a:solidFill>
                <a:latin typeface="Arial" charset="0"/>
                <a:ea typeface="+mn-ea"/>
                <a:cs typeface="+mn-cs"/>
              </a:rPr>
              <a:t>Traffic from the internal network to the specified resources is logged. This rule defines three subnets as</a:t>
            </a:r>
          </a:p>
          <a:p>
            <a:r>
              <a:rPr lang="en-US" sz="1600" b="0" i="0" u="none" strike="noStrike" kern="1200" baseline="0" dirty="0">
                <a:solidFill>
                  <a:schemeClr val="tx1"/>
                </a:solidFill>
                <a:latin typeface="Arial" charset="0"/>
                <a:ea typeface="+mn-ea"/>
                <a:cs typeface="+mn-cs"/>
              </a:rPr>
              <a:t>critical resources: Finance, HR and RnD.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Tech Support</a:t>
            </a:r>
          </a:p>
          <a:p>
            <a:r>
              <a:rPr lang="en-US" sz="1600" b="0" i="0" u="none" strike="noStrike" kern="1200" baseline="0" dirty="0">
                <a:solidFill>
                  <a:schemeClr val="tx1"/>
                </a:solidFill>
                <a:latin typeface="Arial" charset="0"/>
                <a:ea typeface="+mn-ea"/>
                <a:cs typeface="+mn-cs"/>
              </a:rPr>
              <a:t>Allows the Technical Support server to access the Remote-1 web server, which is behind the Remote-1</a:t>
            </a:r>
          </a:p>
          <a:p>
            <a:r>
              <a:rPr lang="en-US" sz="1600" b="0" i="0" u="none" strike="noStrike" kern="1200" baseline="0" dirty="0">
                <a:solidFill>
                  <a:schemeClr val="tx1"/>
                </a:solidFill>
                <a:latin typeface="Arial" charset="0"/>
                <a:ea typeface="+mn-ea"/>
                <a:cs typeface="+mn-cs"/>
              </a:rPr>
              <a:t>Security Gateway. Only HTTP traffic is allowed. When a packet matches the Tech support rule, the Alert action is</a:t>
            </a:r>
          </a:p>
          <a:p>
            <a:r>
              <a:rPr lang="en-US" sz="1600" b="0" i="0" u="none" strike="noStrike" kern="1200" baseline="0" dirty="0">
                <a:solidFill>
                  <a:schemeClr val="tx1"/>
                </a:solidFill>
                <a:latin typeface="Arial" charset="0"/>
                <a:ea typeface="+mn-ea"/>
                <a:cs typeface="+mn-cs"/>
              </a:rPr>
              <a:t>executed.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DNS Server</a:t>
            </a:r>
          </a:p>
          <a:p>
            <a:r>
              <a:rPr lang="en-US" sz="1600" b="0" i="0" u="none" strike="noStrike" kern="1200" baseline="0" dirty="0">
                <a:solidFill>
                  <a:schemeClr val="tx1"/>
                </a:solidFill>
                <a:latin typeface="Arial" charset="0"/>
                <a:ea typeface="+mn-ea"/>
                <a:cs typeface="+mn-cs"/>
              </a:rPr>
              <a:t>Allows UDP traffic to the external DNS server. Traffic is not logged.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Mail and Web Servers</a:t>
            </a:r>
          </a:p>
          <a:p>
            <a:r>
              <a:rPr lang="en-US" sz="1600" b="0" i="0" u="none" strike="noStrike" kern="1200" baseline="0" dirty="0">
                <a:solidFill>
                  <a:schemeClr val="tx1"/>
                </a:solidFill>
                <a:latin typeface="Arial" charset="0"/>
                <a:ea typeface="+mn-ea"/>
                <a:cs typeface="+mn-cs"/>
              </a:rPr>
              <a:t>Allows incoming traffic to the mail and web servers that are located in the DMZ. HTTP, HTTPS and SMTP traffic is</a:t>
            </a:r>
          </a:p>
          <a:p>
            <a:r>
              <a:rPr lang="en-US" sz="1600" b="0" i="0" u="none" strike="noStrike" kern="1200" baseline="0" dirty="0">
                <a:solidFill>
                  <a:schemeClr val="tx1"/>
                </a:solidFill>
                <a:latin typeface="Arial" charset="0"/>
                <a:ea typeface="+mn-ea"/>
                <a:cs typeface="+mn-cs"/>
              </a:rPr>
              <a:t>allowed.</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SMTP</a:t>
            </a:r>
          </a:p>
          <a:p>
            <a:r>
              <a:rPr lang="en-US" sz="1600" b="0" i="0" u="none" strike="noStrike" kern="1200" baseline="0" dirty="0">
                <a:solidFill>
                  <a:schemeClr val="tx1"/>
                </a:solidFill>
                <a:latin typeface="Arial" charset="0"/>
                <a:ea typeface="+mn-ea"/>
                <a:cs typeface="+mn-cs"/>
              </a:rPr>
              <a:t>Allows outgoing SMTP connections to the mail server. Does not allow SMTP connections to the internal network,</a:t>
            </a:r>
          </a:p>
          <a:p>
            <a:r>
              <a:rPr lang="en-US" sz="1600" b="0" i="0" u="none" strike="noStrike" kern="1200" baseline="0" dirty="0">
                <a:solidFill>
                  <a:schemeClr val="tx1"/>
                </a:solidFill>
                <a:latin typeface="Arial" charset="0"/>
                <a:ea typeface="+mn-ea"/>
                <a:cs typeface="+mn-cs"/>
              </a:rPr>
              <a:t>to protect against a compromised mail server.</a:t>
            </a:r>
          </a:p>
          <a:p>
            <a:endParaRPr lang="en-US" sz="1600" b="0" i="0" u="none" strike="noStrike" kern="1200" baseline="0" dirty="0">
              <a:solidFill>
                <a:schemeClr val="tx1"/>
              </a:solidFill>
              <a:latin typeface="Arial" charset="0"/>
              <a:ea typeface="+mn-ea"/>
              <a:cs typeface="+mn-cs"/>
            </a:endParaRPr>
          </a:p>
          <a:p>
            <a:r>
              <a:rPr lang="en-US" sz="1600" b="1" i="0" u="none" strike="noStrike" kern="1200" baseline="0" dirty="0">
                <a:solidFill>
                  <a:schemeClr val="tx1"/>
                </a:solidFill>
                <a:latin typeface="Arial" charset="0"/>
                <a:ea typeface="+mn-ea"/>
                <a:cs typeface="+mn-cs"/>
              </a:rPr>
              <a:t>DMZ and Internet</a:t>
            </a:r>
          </a:p>
          <a:p>
            <a:r>
              <a:rPr lang="en-US" sz="1600" b="0" i="0" u="none" strike="noStrike" kern="1200" baseline="0" dirty="0">
                <a:solidFill>
                  <a:schemeClr val="tx1"/>
                </a:solidFill>
                <a:latin typeface="Arial" charset="0"/>
                <a:ea typeface="+mn-ea"/>
                <a:cs typeface="+mn-cs"/>
              </a:rPr>
              <a:t>Allows traffic from the internal network to the DMZ and Internet.</a:t>
            </a: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2996322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Within the rulebase, rules are arranged top-down order for matching purposes.</a:t>
            </a:r>
          </a:p>
          <a:p>
            <a:pPr algn="l"/>
            <a:r>
              <a:rPr lang="en-US" sz="1800" b="0" i="0" u="none" strike="noStrike" baseline="0" dirty="0">
                <a:latin typeface="MicrosoftSansSerif"/>
              </a:rPr>
              <a:t>• When the Security Gateway receives a packet for a connection, it examines the first rule in the rulebase to see if there is a match.</a:t>
            </a:r>
          </a:p>
          <a:p>
            <a:pPr algn="l"/>
            <a:r>
              <a:rPr lang="en-US" sz="1800" b="0" i="0" u="none" strike="noStrike" baseline="0" dirty="0">
                <a:latin typeface="MicrosoftSansSerif"/>
              </a:rPr>
              <a:t>• If there is no match, the Security Gateway works its way down the list until it finds a match.</a:t>
            </a:r>
          </a:p>
          <a:p>
            <a:pPr algn="l"/>
            <a:r>
              <a:rPr lang="en-US" sz="1800" b="0" i="0" u="none" strike="noStrike" baseline="0" dirty="0">
                <a:latin typeface="MicrosoftSansSerif"/>
              </a:rPr>
              <a:t>• After a rule is matched, the Security Gateway enforces the rule; for example, Accept, Drop, or Reject the connection.</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6119237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1200"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5979282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The rulebase is processed in a specific top-down order. However, other things happen in the Security Policy besides checking your defined rules.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685101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Occurs before rules are processed.</a:t>
            </a:r>
          </a:p>
          <a:p>
            <a:pPr algn="l"/>
            <a:endParaRPr lang="en-US" sz="1800" b="0" i="0" u="none" strike="noStrike" baseline="0" dirty="0">
              <a:latin typeface="MicrosoftSansSerif"/>
            </a:endParaRPr>
          </a:p>
          <a:p>
            <a:pPr algn="l"/>
            <a:r>
              <a:rPr lang="en-US" sz="1800" b="0" i="0" u="none" strike="noStrike" baseline="0" dirty="0">
                <a:latin typeface="MicrosoftSansSerif"/>
              </a:rPr>
              <a:t>The Security Gateway has a sophisticated Anti-Spoofing feature that detects such packets by requiring that the interface on which a packet enters a Security Gateway corresponds to its IP address. Anti-Spoofing is an object setting that when configured, affects the Security Policy.</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250846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Cannot be modified, moved or overwritten in the rulebase. </a:t>
            </a:r>
          </a:p>
          <a:p>
            <a:pPr algn="l"/>
            <a:r>
              <a:rPr lang="en-US" sz="1800" b="0" i="0" u="none" strike="noStrike" baseline="0" dirty="0">
                <a:latin typeface="MicrosoftSansSerif"/>
              </a:rPr>
              <a:t>No rules can be placed before it. </a:t>
            </a:r>
          </a:p>
          <a:p>
            <a:pPr algn="l"/>
            <a:r>
              <a:rPr lang="en-US" sz="1800" b="0" i="0" u="none" strike="noStrike" baseline="0" dirty="0">
                <a:latin typeface="MicrosoftSansSerif"/>
              </a:rPr>
              <a:t>Applied before all other rules, including explicitly-defined and Last Implied rules.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9293881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Located between First and Last Implied rules (administrator-defined).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867012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More specific Implied rules. Enforced before the last rule is applied.</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0271188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Should be Explicit Cleanup rule.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6807688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Applied after all other Explicit and Implied rules in the rulebase, except the final Implied Cleanup rule.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905659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baseline="0" dirty="0">
                <a:latin typeface="MicrosoftSansSerif"/>
              </a:rPr>
              <a:t>Applied when no other rules are matched (default behavior).</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783365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When managing a large network, it is useful to divide the policy into smaller logical groupings or sections.</a:t>
            </a:r>
          </a:p>
          <a:p>
            <a:pPr algn="l"/>
            <a:r>
              <a:rPr lang="en-US" sz="1800" b="0" i="0" u="none" strike="noStrike" baseline="0" dirty="0">
                <a:latin typeface="MicrosoftSansSerif"/>
              </a:rPr>
              <a:t>Sections are simple visual divisions of the rulebase and do not hinder the order of rule enforcement. </a:t>
            </a:r>
          </a:p>
          <a:p>
            <a:pPr algn="l"/>
            <a:r>
              <a:rPr lang="en-US" sz="1800" b="0" i="0" u="none" strike="noStrike" baseline="0" dirty="0">
                <a:latin typeface="MicrosoftSansSerif"/>
              </a:rPr>
              <a:t>They are not sent to the Security Gateway side.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6907500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Global Properties are enforced by all Security Gateways managed by the Security Management Server. They are configured from the Global Properties window, which is accessed from the SmartConsole applications menu.</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4310110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MicrosoftSansSerif"/>
              </a:rPr>
              <a:t>Settings apply to a variety of Check Point products, services and functions, such as Firewall, NAT, VPN, and Logging and Alerts.</a:t>
            </a:r>
          </a:p>
          <a:p>
            <a:pPr algn="l"/>
            <a:r>
              <a:rPr lang="en-US" sz="1800" b="0" i="0" u="none" strike="noStrike" baseline="0" dirty="0">
                <a:latin typeface="MicrosoftSansSerif"/>
              </a:rPr>
              <a:t>Click ? (question mark icon) in top right corner for help for each setting.</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40878310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policy configuration, it is useful to create policy packages. </a:t>
            </a:r>
          </a:p>
          <a:p>
            <a:r>
              <a:rPr lang="en-US" dirty="0"/>
              <a:t>Policy packages are logical grouping of  one or more of these policy types:</a:t>
            </a:r>
          </a:p>
          <a:p>
            <a:pPr marL="171450" indent="-171450">
              <a:buFont typeface="Arial" panose="020B0604020202020204" pitchFamily="34" charset="0"/>
              <a:buChar char="•"/>
            </a:pPr>
            <a:r>
              <a:rPr lang="en-US" dirty="0"/>
              <a:t>Access Control </a:t>
            </a:r>
          </a:p>
          <a:p>
            <a:pPr marL="171450" indent="-171450">
              <a:buFont typeface="Arial" panose="020B0604020202020204" pitchFamily="34" charset="0"/>
              <a:buChar char="•"/>
            </a:pPr>
            <a:r>
              <a:rPr lang="en-US" dirty="0"/>
              <a:t>QoS</a:t>
            </a:r>
          </a:p>
          <a:p>
            <a:pPr marL="171450" indent="-171450">
              <a:buFont typeface="Arial" panose="020B0604020202020204" pitchFamily="34" charset="0"/>
              <a:buChar char="•"/>
            </a:pPr>
            <a:r>
              <a:rPr lang="en-US" dirty="0"/>
              <a:t>Desktop Security</a:t>
            </a:r>
          </a:p>
          <a:p>
            <a:pPr marL="171450" indent="-171450">
              <a:buFont typeface="Arial" panose="020B0604020202020204" pitchFamily="34" charset="0"/>
              <a:buChar char="•"/>
            </a:pPr>
            <a:r>
              <a:rPr lang="en-US" dirty="0"/>
              <a:t>Threat Prevention </a:t>
            </a:r>
          </a:p>
          <a:p>
            <a:r>
              <a:rPr lang="en-US" dirty="0"/>
              <a:t>Policy packages let you install different combinations of policies on an organization's Security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6182083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packages are configured using SmartConsole from the </a:t>
            </a:r>
            <a:r>
              <a:rPr lang="en-US" b="1" dirty="0"/>
              <a:t>Applications menu → Manage policies and layers</a:t>
            </a:r>
            <a:r>
              <a:rPr lang="en-US" dirty="0"/>
              <a:t>. </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5343284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7733821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Manage policies and layers window:</a:t>
            </a:r>
          </a:p>
          <a:p>
            <a:pPr marL="171450" indent="-171450">
              <a:buFont typeface="Arial" panose="020B0604020202020204" pitchFamily="34" charset="0"/>
              <a:buChar char="•"/>
            </a:pPr>
            <a:r>
              <a:rPr lang="en-US" dirty="0"/>
              <a:t>On the toolbar, click * (new icon). </a:t>
            </a:r>
          </a:p>
          <a:p>
            <a:pPr marL="171450" indent="-171450">
              <a:buFont typeface="Arial" panose="020B0604020202020204" pitchFamily="34" charset="0"/>
              <a:buChar char="•"/>
            </a:pPr>
            <a:r>
              <a:rPr lang="en-US" dirty="0"/>
              <a:t>From the New Policy window, click General (if not already selected).</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0" indent="0">
              <a:buFont typeface="Arial" panose="020B0604020202020204" pitchFamily="34" charset="0"/>
              <a:buNone/>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0595783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New Policy window:</a:t>
            </a:r>
          </a:p>
          <a:p>
            <a:pPr marL="171450" indent="-171450">
              <a:buFont typeface="Arial" panose="020B0604020202020204" pitchFamily="34" charset="0"/>
              <a:buChar char="•"/>
            </a:pPr>
            <a:r>
              <a:rPr lang="en-US" dirty="0"/>
              <a:t>Click Installation Targets.</a:t>
            </a:r>
          </a:p>
          <a:p>
            <a:pPr marL="171450" indent="-171450">
              <a:buFont typeface="Arial" panose="020B0604020202020204" pitchFamily="34" charset="0"/>
              <a:buChar char="•"/>
            </a:pPr>
            <a:r>
              <a:rPr lang="en-US" dirty="0"/>
              <a:t>Type a  name.</a:t>
            </a:r>
          </a:p>
          <a:p>
            <a:pPr marL="171450" indent="-171450">
              <a:buFont typeface="Arial" panose="020B0604020202020204" pitchFamily="34" charset="0"/>
              <a:buChar char="•"/>
            </a:pPr>
            <a:r>
              <a:rPr lang="en-US" dirty="0"/>
              <a:t>Optionally, provide a meaningful description.</a:t>
            </a:r>
          </a:p>
          <a:p>
            <a:pPr marL="171450" indent="-171450">
              <a:buFont typeface="Arial" panose="020B0604020202020204" pitchFamily="34" charset="0"/>
              <a:buChar char="•"/>
            </a:pPr>
            <a:r>
              <a:rPr lang="en-US" dirty="0"/>
              <a:t>Select the Policy Types to include.</a:t>
            </a:r>
          </a:p>
          <a:p>
            <a:pPr marL="171450" indent="-171450">
              <a:buFont typeface="Arial" panose="020B0604020202020204" pitchFamily="34" charset="0"/>
              <a:buChar char="•"/>
            </a:pPr>
            <a:r>
              <a:rPr lang="en-US" dirty="0"/>
              <a:t>Make sure the Policy Types to exclude are not selected (no check/tick).</a:t>
            </a:r>
          </a:p>
          <a:p>
            <a:pPr marL="171450" indent="-171450">
              <a:buFont typeface="Arial" panose="020B0604020202020204" pitchFamily="34" charset="0"/>
              <a:buChar char="•"/>
            </a:pPr>
            <a:r>
              <a:rPr lang="en-US" dirty="0"/>
              <a:t>Note: You can also add policies to an existing package.</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320617861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From the global toolbar:</a:t>
            </a:r>
          </a:p>
          <a:p>
            <a:r>
              <a:rPr lang="en-US" sz="1600" b="0" i="0" u="none" strike="noStrike" kern="1200" baseline="0" dirty="0">
                <a:solidFill>
                  <a:schemeClr val="tx1"/>
                </a:solidFill>
                <a:latin typeface="Arial" charset="0"/>
                <a:ea typeface="+mn-ea"/>
                <a:cs typeface="+mn-cs"/>
              </a:rPr>
              <a:t>1. Click Publish.</a:t>
            </a:r>
          </a:p>
          <a:p>
            <a:r>
              <a:rPr lang="en-US" sz="1600" b="0" i="0" u="none" strike="noStrike" kern="1200" baseline="0" dirty="0">
                <a:solidFill>
                  <a:schemeClr val="tx1"/>
                </a:solidFill>
                <a:latin typeface="Arial" charset="0"/>
                <a:ea typeface="+mn-ea"/>
                <a:cs typeface="+mn-cs"/>
              </a:rPr>
              <a:t>A corresponding SmartConsole window opens.</a:t>
            </a:r>
          </a:p>
          <a:p>
            <a:r>
              <a:rPr lang="en-US" sz="1600" b="0" i="0" u="none" strike="noStrike" kern="1200" baseline="0" dirty="0">
                <a:solidFill>
                  <a:schemeClr val="tx1"/>
                </a:solidFill>
                <a:latin typeface="Arial" charset="0"/>
                <a:ea typeface="+mn-ea"/>
                <a:cs typeface="+mn-cs"/>
              </a:rPr>
              <a:t>• Type a name.</a:t>
            </a:r>
          </a:p>
          <a:p>
            <a:r>
              <a:rPr lang="en-US" sz="1600" b="0" i="0" u="none" strike="noStrike" kern="1200" baseline="0" dirty="0">
                <a:solidFill>
                  <a:schemeClr val="tx1"/>
                </a:solidFill>
                <a:latin typeface="Arial" charset="0"/>
                <a:ea typeface="+mn-ea"/>
                <a:cs typeface="+mn-cs"/>
              </a:rPr>
              <a:t>• Optionally, provide a meaningful description.</a:t>
            </a:r>
          </a:p>
          <a:p>
            <a:r>
              <a:rPr lang="en-US" sz="1600" b="0" i="0" u="none" strike="noStrike" kern="1200" baseline="0" dirty="0">
                <a:solidFill>
                  <a:schemeClr val="tx1"/>
                </a:solidFill>
                <a:latin typeface="Arial" charset="0"/>
                <a:ea typeface="+mn-ea"/>
                <a:cs typeface="+mn-cs"/>
              </a:rPr>
              <a:t>2. Click Publish to make the changes visible to everyone.</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259718821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From the global toolbar:</a:t>
            </a:r>
          </a:p>
          <a:p>
            <a:pPr marL="171450" indent="-171450">
              <a:buFont typeface="Arial" panose="020B0604020202020204" pitchFamily="34" charset="0"/>
              <a:buChar char="•"/>
            </a:pPr>
            <a:r>
              <a:rPr lang="en-US" dirty="0"/>
              <a:t>Click Install Policy. An Install Policy window opens.</a:t>
            </a:r>
          </a:p>
          <a:p>
            <a:pPr marL="171450" indent="-171450">
              <a:buFont typeface="Arial" panose="020B0604020202020204" pitchFamily="34" charset="0"/>
              <a:buChar char="•"/>
            </a:pPr>
            <a:r>
              <a:rPr lang="en-US" dirty="0"/>
              <a:t>At the top of the window on the Install Policy menu, select a policy package.</a:t>
            </a:r>
          </a:p>
          <a:p>
            <a:pPr marL="171450" indent="-171450">
              <a:buFont typeface="Arial" panose="020B0604020202020204" pitchFamily="34" charset="0"/>
              <a:buChar char="•"/>
            </a:pPr>
            <a:r>
              <a:rPr lang="en-US" dirty="0"/>
              <a:t>At the bottom of the window on the Policy menu, select an Install Mode.</a:t>
            </a:r>
          </a:p>
          <a:p>
            <a:pPr marL="171450" indent="-171450">
              <a:buFont typeface="Arial" panose="020B0604020202020204" pitchFamily="34" charset="0"/>
              <a:buChar char="•"/>
            </a:pPr>
            <a:r>
              <a:rPr lang="en-US" dirty="0"/>
              <a:t>There are two options:</a:t>
            </a:r>
          </a:p>
          <a:p>
            <a:pPr marL="457200" lvl="1" indent="-171450">
              <a:buFont typeface="Arial" panose="020B0604020202020204" pitchFamily="34" charset="0"/>
              <a:buChar char="•"/>
            </a:pPr>
            <a:r>
              <a:rPr lang="en-US" dirty="0"/>
              <a:t>Install on each gateway independently (default) - If the installation fails on one target Gateway, it does not affect the installation on the rest of the target Gateways.</a:t>
            </a:r>
          </a:p>
          <a:p>
            <a:pPr marL="457200" lvl="1" indent="-171450">
              <a:buFont typeface="Arial" panose="020B0604020202020204" pitchFamily="34" charset="0"/>
              <a:buChar char="•"/>
            </a:pPr>
            <a:r>
              <a:rPr lang="en-US" dirty="0"/>
              <a:t>Install on all selected gateways - If the policy fails to install on one of the Gateways, the policy is not installed on any of the other target Gateways.</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88641634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discussed previously, when a session is published it only commits the changes made during the current session to the Management database. You must install the policy to push the changes to the target Gateways.</a:t>
            </a:r>
          </a:p>
          <a:p>
            <a:r>
              <a:rPr lang="en-US" dirty="0"/>
              <a:t>The installation process:</a:t>
            </a:r>
          </a:p>
          <a:p>
            <a:pPr marL="171450" indent="-171450">
              <a:buFont typeface="Arial" panose="020B0604020202020204" pitchFamily="34" charset="0"/>
              <a:buChar char="•"/>
            </a:pPr>
            <a:r>
              <a:rPr lang="en-US" dirty="0"/>
              <a:t>Runs a heuristic verification on rules to make sure they are consistent and that there are no redundant rules. </a:t>
            </a:r>
          </a:p>
          <a:p>
            <a:pPr marL="171450" indent="-171450">
              <a:buFont typeface="Arial" panose="020B0604020202020204" pitchFamily="34" charset="0"/>
              <a:buChar char="•"/>
            </a:pPr>
            <a:r>
              <a:rPr lang="en-US" dirty="0"/>
              <a:t>If there are verification errors, the policy is not installed. </a:t>
            </a:r>
          </a:p>
          <a:p>
            <a:pPr marL="171450" indent="-171450">
              <a:buFont typeface="Arial" panose="020B0604020202020204" pitchFamily="34" charset="0"/>
              <a:buChar char="•"/>
            </a:pPr>
            <a:r>
              <a:rPr lang="en-US" dirty="0"/>
              <a:t>If there are verification warnings (for example, if Anti-Spoofing is not enabled for a Security Gateway with multiple interfaces), the policy package is installed with a warning.</a:t>
            </a:r>
          </a:p>
          <a:p>
            <a:pPr marL="171450" indent="-171450">
              <a:buFont typeface="Arial" panose="020B0604020202020204" pitchFamily="34" charset="0"/>
              <a:buChar char="•"/>
            </a:pPr>
            <a:r>
              <a:rPr lang="en-US" dirty="0"/>
              <a:t>Makes sure each Security Gateways enforces at least one of the rules. If no rules are enforced, the default drop rule is enforced.</a:t>
            </a:r>
          </a:p>
          <a:p>
            <a:pPr marL="171450" indent="-171450">
              <a:buFont typeface="Arial" panose="020B0604020202020204" pitchFamily="34" charset="0"/>
              <a:buChar char="•"/>
            </a:pPr>
            <a:r>
              <a:rPr lang="en-US" dirty="0"/>
              <a:t>Distributes the user database and object database to the selected installation targets.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118670145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maintains a history of all the policy installations so that the administrators can revert  to a previous version. </a:t>
            </a:r>
          </a:p>
          <a:p>
            <a:r>
              <a:rPr lang="en-US" dirty="0"/>
              <a:t>Before reverting to a policy version, the administrators can also view which revisions were applied to a policy and  the changes applied. The changes can be viewed as Audit Logs or they can be viewed in a Read Only instance.</a:t>
            </a:r>
          </a:p>
          <a:p>
            <a:r>
              <a:rPr lang="en-US" dirty="0"/>
              <a:t>To view the Installation History, complete these steps from  SmartConsole Security Policies view:</a:t>
            </a:r>
          </a:p>
          <a:p>
            <a:pPr marL="171450" indent="-171450">
              <a:buFont typeface="Arial" panose="020B0604020202020204" pitchFamily="34" charset="0"/>
              <a:buChar char="•"/>
            </a:pPr>
            <a:r>
              <a:rPr lang="en-US" dirty="0"/>
              <a:t>In the left pane, scroll down to the Access Tools section.</a:t>
            </a:r>
          </a:p>
          <a:p>
            <a:pPr marL="171450" indent="-171450">
              <a:buFont typeface="Arial" panose="020B0604020202020204" pitchFamily="34" charset="0"/>
              <a:buChar char="•"/>
            </a:pPr>
            <a:r>
              <a:rPr lang="en-US" dirty="0"/>
              <a:t>Select Installation History.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96499234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 and higher, Accelerated Install Policy is supported for the Access Control policy. When the Access Control policy installation is accelerated, the installation duration is decreased significantly. </a:t>
            </a:r>
          </a:p>
          <a:p>
            <a:r>
              <a:rPr lang="en-US" dirty="0"/>
              <a:t>Policy installation is accelerated depending on the changes that were made to the Access Control policy since the last installation. </a:t>
            </a:r>
          </a:p>
          <a:p>
            <a:r>
              <a:rPr lang="en-US" dirty="0"/>
              <a:t>For example, the following Access Control operations that trigger Accelerated Install Policy:</a:t>
            </a:r>
          </a:p>
          <a:p>
            <a:pPr marL="171450" indent="-171450">
              <a:buFont typeface="Arial" panose="020B0604020202020204" pitchFamily="34" charset="0"/>
              <a:buChar char="•"/>
            </a:pPr>
            <a:r>
              <a:rPr lang="en-US" dirty="0"/>
              <a:t>Access Control Rule:</a:t>
            </a:r>
          </a:p>
          <a:p>
            <a:pPr marL="171450" indent="-171450">
              <a:buFont typeface="Arial" panose="020B0604020202020204" pitchFamily="34" charset="0"/>
              <a:buChar char="•"/>
            </a:pPr>
            <a:r>
              <a:rPr lang="en-US" dirty="0"/>
              <a:t>Creating a rule (without editing it)</a:t>
            </a:r>
          </a:p>
          <a:p>
            <a:pPr marL="171450" indent="-171450">
              <a:buFont typeface="Arial" panose="020B0604020202020204" pitchFamily="34" charset="0"/>
              <a:buChar char="•"/>
            </a:pPr>
            <a:r>
              <a:rPr lang="en-US" dirty="0"/>
              <a:t>Editing selected columns, such as Name, Source, Destination, VPN, Services &amp; Applications, Content, Action, Track, and Time</a:t>
            </a:r>
          </a:p>
          <a:p>
            <a:pPr marL="171450" indent="-171450">
              <a:buFont typeface="Arial" panose="020B0604020202020204" pitchFamily="34" charset="0"/>
              <a:buChar char="•"/>
            </a:pPr>
            <a:r>
              <a:rPr lang="en-US" dirty="0"/>
              <a:t>Deleting, enabling, or disabling rule</a:t>
            </a:r>
          </a:p>
          <a:p>
            <a:pPr marL="171450" indent="-171450">
              <a:buFont typeface="Arial" panose="020B0604020202020204" pitchFamily="34" charset="0"/>
              <a:buChar char="•"/>
            </a:pPr>
            <a:r>
              <a:rPr lang="en-US" dirty="0"/>
              <a:t>Access Control Layer:</a:t>
            </a:r>
          </a:p>
          <a:p>
            <a:pPr marL="171450" indent="-171450">
              <a:buFont typeface="Arial" panose="020B0604020202020204" pitchFamily="34" charset="0"/>
              <a:buChar char="•"/>
            </a:pPr>
            <a:r>
              <a:rPr lang="en-US" dirty="0"/>
              <a:t>Creating a layer or editing layer properties</a:t>
            </a:r>
          </a:p>
          <a:p>
            <a:pPr marL="0" indent="0">
              <a:buFont typeface="Arial" panose="020B0604020202020204" pitchFamily="34" charset="0"/>
              <a:buNone/>
            </a:pPr>
            <a:r>
              <a:rPr lang="en-US" dirty="0"/>
              <a:t>For additional information about the Accelerated Install Policy feature  and a detailed list on the events that trigger accelerated policy installation, see sk169096 - Accelerated Install Policy for Access Control Policy.</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EEE9B47-791B-47F7-AE03-C0D580CA0B67}" type="slidenum">
              <a:rPr kumimoji="0" lang="en-US" sz="1200" b="0" i="0" u="none" strike="noStrike" kern="1200" cap="none" spc="0" normalizeH="0" baseline="0" noProof="0" smtClean="0">
                <a:ln>
                  <a:noFill/>
                </a:ln>
                <a:solidFill>
                  <a:srgbClr val="4D4D4F"/>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sz="1200" b="0" i="0" u="none" strike="noStrike" kern="1200" cap="none" spc="0" normalizeH="0" baseline="0" noProof="0" dirty="0">
              <a:ln>
                <a:noFill/>
              </a:ln>
              <a:solidFill>
                <a:srgbClr val="4D4D4F"/>
              </a:solidFill>
              <a:effectLst/>
              <a:uLnTx/>
              <a:uFillTx/>
              <a:latin typeface="Arial" charset="0"/>
              <a:ea typeface="+mn-ea"/>
              <a:cs typeface="+mn-cs"/>
            </a:endParaRPr>
          </a:p>
        </p:txBody>
      </p:sp>
    </p:spTree>
    <p:extLst>
      <p:ext uri="{BB962C8B-B14F-4D97-AF65-F5344CB8AC3E}">
        <p14:creationId xmlns:p14="http://schemas.microsoft.com/office/powerpoint/2010/main" val="748369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Master" Target="../slideMasters/slideMaster2.xml"/><Relationship Id="rId4" Type="http://schemas.openxmlformats.org/officeDocument/2006/relationships/image" Target="../media/image8.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 Id="rId4" Type="http://schemas.openxmlformats.org/officeDocument/2006/relationships/image" Target="../media/image3.emf"/></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26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36"/>
            <a:ext cx="12192000" cy="6857929"/>
          </a:xfrm>
          <a:prstGeom prst="rect">
            <a:avLst/>
          </a:prstGeom>
        </p:spPr>
      </p:pic>
      <p:sp>
        <p:nvSpPr>
          <p:cNvPr id="9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198" y="3229665"/>
            <a:ext cx="5806501"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198" y="2158452"/>
            <a:ext cx="5806501"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8674" y="6525768"/>
            <a:ext cx="380039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2501180533"/>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98111754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1220780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142087080"/>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2653316847"/>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83344359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51244" y="460552"/>
            <a:ext cx="6173237"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94" y="1"/>
            <a:ext cx="5249642"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1855" y="1525588"/>
            <a:ext cx="6072626"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24592308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9599512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00806895"/>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870986213"/>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8356"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8355" y="1"/>
            <a:ext cx="7977648"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369" y="1947672"/>
            <a:ext cx="3014176"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1707465670"/>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66618621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52765962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6002"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814046"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0"/>
            <a:ext cx="483843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08049843"/>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999" y="1525708"/>
            <a:ext cx="3404788"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368" y="460552"/>
            <a:ext cx="11038589"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5309" y="1525708"/>
            <a:ext cx="3338429"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5528" y="1525709"/>
            <a:ext cx="3338429"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20731" y="6356351"/>
            <a:ext cx="2843954" cy="365125"/>
          </a:xfrm>
        </p:spPr>
        <p:txBody>
          <a:bodyPr/>
          <a:lstStyle/>
          <a:p>
            <a:endParaRPr lang="en-US" dirty="0"/>
          </a:p>
        </p:txBody>
      </p:sp>
    </p:spTree>
    <p:extLst>
      <p:ext uri="{BB962C8B-B14F-4D97-AF65-F5344CB8AC3E}">
        <p14:creationId xmlns:p14="http://schemas.microsoft.com/office/powerpoint/2010/main" val="651683340"/>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9348" y="6356351"/>
            <a:ext cx="2843954" cy="365125"/>
          </a:xfrm>
        </p:spPr>
        <p:txBody>
          <a:bodyPr/>
          <a:lstStyle/>
          <a:p>
            <a:endParaRPr lang="en-US" dirty="0"/>
          </a:p>
        </p:txBody>
      </p:sp>
    </p:spTree>
    <p:extLst>
      <p:ext uri="{BB962C8B-B14F-4D97-AF65-F5344CB8AC3E}">
        <p14:creationId xmlns:p14="http://schemas.microsoft.com/office/powerpoint/2010/main" val="4011639611"/>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91997"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647" y="726637"/>
            <a:ext cx="2972580"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828" y="2334080"/>
            <a:ext cx="6884088"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794" y="6356351"/>
            <a:ext cx="2843954"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825" y="6447136"/>
            <a:ext cx="5945148" cy="312560"/>
          </a:xfrm>
          <a:prstGeom prst="rect">
            <a:avLst/>
          </a:prstGeom>
        </p:spPr>
      </p:pic>
    </p:spTree>
    <p:extLst>
      <p:ext uri="{BB962C8B-B14F-4D97-AF65-F5344CB8AC3E}">
        <p14:creationId xmlns:p14="http://schemas.microsoft.com/office/powerpoint/2010/main" val="2135393121"/>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4250548203"/>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948325050"/>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Blank ">
    <p:spTree>
      <p:nvGrpSpPr>
        <p:cNvPr id="1" name=""/>
        <p:cNvGrpSpPr/>
        <p:nvPr/>
      </p:nvGrpSpPr>
      <p:grpSpPr>
        <a:xfrm>
          <a:off x="0" y="0"/>
          <a:ext cx="0" cy="0"/>
          <a:chOff x="0" y="0"/>
          <a:chExt cx="0" cy="0"/>
        </a:xfrm>
      </p:grpSpPr>
      <p:sp>
        <p:nvSpPr>
          <p:cNvPr id="3" name="Footer Placeholder 2"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Tree>
    <p:extLst>
      <p:ext uri="{BB962C8B-B14F-4D97-AF65-F5344CB8AC3E}">
        <p14:creationId xmlns:p14="http://schemas.microsoft.com/office/powerpoint/2010/main" val="3131392120"/>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457200" indent="-457200">
              <a:lnSpc>
                <a:spcPct val="100000"/>
              </a:lnSpc>
              <a:spcAft>
                <a:spcPts val="10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Question</a:t>
            </a:r>
          </a:p>
          <a:p>
            <a:pPr lvl="0"/>
            <a:r>
              <a:rPr lang="en-US" dirty="0"/>
              <a:t>Question</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11E1F17E-2302-C721-CB65-68B613BD30D7}"/>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125938775"/>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Summary">
    <p:spTree>
      <p:nvGrpSpPr>
        <p:cNvPr id="1" name=""/>
        <p:cNvGrpSpPr/>
        <p:nvPr/>
      </p:nvGrpSpPr>
      <p:grpSpPr>
        <a:xfrm>
          <a:off x="0" y="0"/>
          <a:ext cx="0" cy="0"/>
          <a:chOff x="0" y="0"/>
          <a:chExt cx="0" cy="0"/>
        </a:xfrm>
      </p:grpSpPr>
      <p:sp>
        <p:nvSpPr>
          <p:cNvPr id="7" name="Gray gradient"/>
          <p:cNvSpPr/>
          <p:nvPr userDrawn="1"/>
        </p:nvSpPr>
        <p:spPr bwMode="auto">
          <a:xfrm>
            <a:off x="4242165" y="1"/>
            <a:ext cx="8041299" cy="6477855"/>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16" name="Pink vertical line"/>
          <p:cNvCxnSpPr/>
          <p:nvPr userDrawn="1"/>
        </p:nvCxnSpPr>
        <p:spPr bwMode="auto">
          <a:xfrm>
            <a:off x="4215264" y="786856"/>
            <a:ext cx="0" cy="4965032"/>
          </a:xfrm>
          <a:prstGeom prst="line">
            <a:avLst/>
          </a:prstGeom>
          <a:solidFill>
            <a:schemeClr val="bg1"/>
          </a:solidFill>
          <a:ln w="508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Footer_security classification" hidden="1"/>
          <p:cNvSpPr>
            <a:spLocks noGrp="1"/>
          </p:cNvSpPr>
          <p:nvPr userDrawn="1">
            <p:ph type="ftr" sz="quarter" idx="10"/>
          </p:nvPr>
        </p:nvSpPr>
        <p:spPr/>
        <p:txBody>
          <a:bodyPr/>
          <a:lstStyle/>
          <a:p>
            <a:endParaRPr lang="en-US" dirty="0"/>
          </a:p>
        </p:txBody>
      </p:sp>
      <p:sp>
        <p:nvSpPr>
          <p:cNvPr id="2" name="Date" hidden="1"/>
          <p:cNvSpPr>
            <a:spLocks noGrp="1"/>
          </p:cNvSpPr>
          <p:nvPr userDrawn="1">
            <p:ph type="dt" sz="quarter" idx="12"/>
          </p:nvPr>
        </p:nvSpPr>
        <p:spPr>
          <a:xfrm>
            <a:off x="609759" y="6356351"/>
            <a:ext cx="2843954" cy="365125"/>
          </a:xfrm>
          <a:prstGeom prst="rect">
            <a:avLst/>
          </a:prstGeom>
        </p:spPr>
        <p:txBody>
          <a:bodyPr/>
          <a:lstStyle/>
          <a:p>
            <a:endParaRPr lang="en-US" dirty="0"/>
          </a:p>
        </p:txBody>
      </p:sp>
      <p:sp>
        <p:nvSpPr>
          <p:cNvPr id="4" name="Key points"/>
          <p:cNvSpPr>
            <a:spLocks noGrp="1"/>
          </p:cNvSpPr>
          <p:nvPr userDrawn="1">
            <p:ph type="body" sz="quarter" idx="11"/>
          </p:nvPr>
        </p:nvSpPr>
        <p:spPr>
          <a:xfrm>
            <a:off x="4876801" y="1399032"/>
            <a:ext cx="6732436" cy="4443814"/>
          </a:xfrm>
          <a:prstGeom prst="rect">
            <a:avLst/>
          </a:prstGeom>
        </p:spPr>
        <p:txBody>
          <a:bodyPr lIns="91440" tIns="45720" rIns="91440" bIns="45720" anchor="ctr" anchorCtr="0">
            <a:noAutofit/>
          </a:bodyPr>
          <a:lstStyle>
            <a:lvl1pPr marL="320040" indent="-320040">
              <a:lnSpc>
                <a:spcPct val="95000"/>
              </a:lnSpc>
              <a:buSzPct val="85000"/>
              <a:buFont typeface="Calibri" panose="020F0502020204030204" pitchFamily="34" charset="0"/>
              <a:buChar char="•"/>
              <a:defRPr sz="3200" baseline="0">
                <a:solidFill>
                  <a:schemeClr val="tx1"/>
                </a:solidFill>
                <a:latin typeface="+mn-lt"/>
              </a:defRPr>
            </a:lvl1pPr>
            <a:lvl2pPr marL="667512" indent="-237744">
              <a:lnSpc>
                <a:spcPct val="95000"/>
              </a:lnSpc>
              <a:defRPr sz="2700"/>
            </a:lvl2pPr>
            <a:lvl3pPr>
              <a:defRPr sz="2700"/>
            </a:lvl3pPr>
            <a:lvl4pPr>
              <a:defRPr sz="2700"/>
            </a:lvl4pPr>
            <a:lvl5pPr>
              <a:defRPr sz="2700"/>
            </a:lvl5pPr>
          </a:lstStyle>
          <a:p>
            <a:pPr lvl="0"/>
            <a:r>
              <a:rPr lang="en-US"/>
              <a:t>Edit Master text styles</a:t>
            </a:r>
          </a:p>
          <a:p>
            <a:pPr lvl="1"/>
            <a:r>
              <a:rPr lang="en-US"/>
              <a:t>Second level</a:t>
            </a:r>
          </a:p>
        </p:txBody>
      </p:sp>
      <p:sp>
        <p:nvSpPr>
          <p:cNvPr id="6" name="Slide Title"/>
          <p:cNvSpPr>
            <a:spLocks noGrp="1"/>
          </p:cNvSpPr>
          <p:nvPr userDrawn="1">
            <p:ph type="title"/>
          </p:nvPr>
        </p:nvSpPr>
        <p:spPr>
          <a:xfrm>
            <a:off x="368396" y="1947672"/>
            <a:ext cx="3373044" cy="3020519"/>
          </a:xfrm>
        </p:spPr>
        <p:txBody>
          <a:bodyPr vert="horz" lIns="91440" tIns="45720" rIns="91440" bIns="45720" rtlCol="0" anchor="ctr" anchorCtr="0">
            <a:noAutofit/>
          </a:bodyPr>
          <a:lstStyle>
            <a:lvl1pPr marL="0" indent="0" algn="r" defTabSz="1218783" rtl="0" eaLnBrk="1" latinLnBrk="0" hangingPunct="1">
              <a:lnSpc>
                <a:spcPct val="80000"/>
              </a:lnSpc>
              <a:spcBef>
                <a:spcPct val="0"/>
              </a:spcBef>
              <a:buClr>
                <a:schemeClr val="tx1"/>
              </a:buClr>
              <a:buFont typeface="Ciscolight" pitchFamily="2" charset="0"/>
              <a:buNone/>
              <a:defRPr lang="en-US" sz="4000" b="0" kern="1200" spc="0" baseline="0" dirty="0">
                <a:solidFill>
                  <a:schemeClr val="accent1"/>
                </a:solidFill>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401084822"/>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t" anchorCtr="0">
            <a:noAutofit/>
          </a:bodyPr>
          <a:lstStyle>
            <a:lvl1pPr marL="0" indent="0">
              <a:lnSpc>
                <a:spcPct val="100000"/>
              </a:lnSpc>
              <a:spcAft>
                <a:spcPts val="1000"/>
              </a:spcAft>
              <a:buSzPct val="85000"/>
              <a:buFont typeface="Arial" panose="020B0604020202020204" pitchFamily="34" charset="0"/>
              <a:buNone/>
              <a:defRPr sz="28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7" name="Picture 6" descr="Graphical user interface, text  Description automatically generated">
            <a:extLst>
              <a:ext uri="{FF2B5EF4-FFF2-40B4-BE49-F238E27FC236}">
                <a16:creationId xmlns:a16="http://schemas.microsoft.com/office/drawing/2014/main" id="{FEC25DFB-B755-A5A2-F3C4-14EDA7A53AB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
        <p:nvSpPr>
          <p:cNvPr id="2" name="Date Placeholder 1" hidden="1">
            <a:extLst>
              <a:ext uri="{FF2B5EF4-FFF2-40B4-BE49-F238E27FC236}">
                <a16:creationId xmlns:a16="http://schemas.microsoft.com/office/drawing/2014/main" id="{5F1B0A21-C64D-F328-BB12-16AA7613CE33}"/>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43632937"/>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Right Graphic">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0713BD-8174-2110-82CE-923BE93A1FF6}"/>
              </a:ext>
            </a:extLst>
          </p:cNvPr>
          <p:cNvPicPr>
            <a:picLocks noChangeAspect="1"/>
          </p:cNvPicPr>
          <p:nvPr userDrawn="1"/>
        </p:nvPicPr>
        <p:blipFill rotWithShape="1">
          <a:blip r:embed="rId2">
            <a:alphaModFix amt="40000"/>
            <a:extLst>
              <a:ext uri="{28A0092B-C50C-407E-A947-70E740481C1C}">
                <a14:useLocalDpi xmlns:a14="http://schemas.microsoft.com/office/drawing/2010/main" val="0"/>
              </a:ext>
            </a:extLst>
          </a:blip>
          <a:srcRect l="3713" r="60003"/>
          <a:stretch/>
        </p:blipFill>
        <p:spPr>
          <a:xfrm flipH="1">
            <a:off x="0" y="1"/>
            <a:ext cx="4218356"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508358"/>
            <a:ext cx="3337104" cy="3888590"/>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4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C08F81BA-AF75-4C8D-A92E-EED3E8857231}"/>
              </a:ext>
            </a:extLst>
          </p:cNvPr>
          <p:cNvSpPr>
            <a:spLocks noGrp="1"/>
          </p:cNvSpPr>
          <p:nvPr>
            <p:ph sz="half" idx="17"/>
          </p:nvPr>
        </p:nvSpPr>
        <p:spPr>
          <a:xfrm>
            <a:off x="4469469" y="5396948"/>
            <a:ext cx="7155011" cy="662020"/>
          </a:xfrm>
          <a:prstGeom prst="rect">
            <a:avLst/>
          </a:prstGeom>
        </p:spPr>
        <p:txBody>
          <a:bodyPr lIns="91440" tIns="45720" rIns="91440" bIns="45720">
            <a:noAutofit/>
          </a:bodyPr>
          <a:lstStyle>
            <a:lvl1pPr marL="0" indent="0" algn="ctr">
              <a:lnSpc>
                <a:spcPct val="95000"/>
              </a:lnSpc>
              <a:spcBef>
                <a:spcPts val="1000"/>
              </a:spcBef>
              <a:spcAft>
                <a:spcPts val="1000"/>
              </a:spcAft>
              <a:buClr>
                <a:schemeClr val="tx2"/>
              </a:buClr>
              <a:buSzPct val="85000"/>
              <a:buFont typeface="Arial" panose="020B0604020202020204" pitchFamily="34" charset="0"/>
              <a:buNone/>
              <a:defRPr sz="24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p:txBody>
      </p:sp>
      <p:sp>
        <p:nvSpPr>
          <p:cNvPr id="10" name="Bullet text_left">
            <a:extLst>
              <a:ext uri="{FF2B5EF4-FFF2-40B4-BE49-F238E27FC236}">
                <a16:creationId xmlns:a16="http://schemas.microsoft.com/office/drawing/2014/main" id="{E193FFA8-16BB-887C-2EC6-6FC6577EAE09}"/>
              </a:ext>
            </a:extLst>
          </p:cNvPr>
          <p:cNvSpPr>
            <a:spLocks noGrp="1"/>
          </p:cNvSpPr>
          <p:nvPr>
            <p:ph sz="half" idx="18"/>
          </p:nvPr>
        </p:nvSpPr>
        <p:spPr>
          <a:xfrm>
            <a:off x="4469469" y="791852"/>
            <a:ext cx="7155011" cy="4319644"/>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F8C875D0-E83B-C8F9-B6C0-63C529432D5B}"/>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2415256"/>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Tree>
    <p:extLst>
      <p:ext uri="{BB962C8B-B14F-4D97-AF65-F5344CB8AC3E}">
        <p14:creationId xmlns:p14="http://schemas.microsoft.com/office/powerpoint/2010/main" val="152345179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391838202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2816"/>
            <a:ext cx="2567090"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24868565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p">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pplication, icon  Description automatically generated">
            <a:extLst>
              <a:ext uri="{FF2B5EF4-FFF2-40B4-BE49-F238E27FC236}">
                <a16:creationId xmlns:a16="http://schemas.microsoft.com/office/drawing/2014/main" id="{0B6448C3-AADF-83BC-B1BB-9991381ACC9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86623" y="2135122"/>
            <a:ext cx="2567090" cy="2587757"/>
          </a:xfrm>
          <a:prstGeom prst="rect">
            <a:avLst/>
          </a:prstGeom>
        </p:spPr>
      </p:pic>
      <p:sp>
        <p:nvSpPr>
          <p:cNvPr id="2" name="Date Placeholder 1" hidden="1">
            <a:extLst>
              <a:ext uri="{FF2B5EF4-FFF2-40B4-BE49-F238E27FC236}">
                <a16:creationId xmlns:a16="http://schemas.microsoft.com/office/drawing/2014/main" id="{2BC5AA6C-0C52-B6EC-F74F-D78F85E0CCC4}"/>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88061800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image" Target="../media/image3.emf"/><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image" Target="../media/image2.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11364182"/>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759" y="6356351"/>
            <a:ext cx="2843954"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995" y="460552"/>
            <a:ext cx="1102524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900538" y="6559936"/>
            <a:ext cx="1840930"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2866" y="6543259"/>
            <a:ext cx="2745514"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1" y="6502174"/>
            <a:ext cx="12192000"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6002" y="6543915"/>
            <a:ext cx="3098288"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30"/>
          <a:stretch>
            <a:fillRect/>
          </a:stretch>
        </p:blipFill>
        <p:spPr>
          <a:xfrm>
            <a:off x="609760" y="6552096"/>
            <a:ext cx="1055004" cy="228600"/>
          </a:xfrm>
          <a:prstGeom prst="rect">
            <a:avLst/>
          </a:prstGeom>
        </p:spPr>
      </p:pic>
      <p:pic>
        <p:nvPicPr>
          <p:cNvPr id="12" name="Picture 11"/>
          <p:cNvPicPr>
            <a:picLocks noChangeAspect="1"/>
          </p:cNvPicPr>
          <p:nvPr/>
        </p:nvPicPr>
        <p:blipFill>
          <a:blip r:embed="rId31"/>
          <a:stretch>
            <a:fillRect/>
          </a:stretch>
        </p:blipFill>
        <p:spPr>
          <a:xfrm>
            <a:off x="2028307" y="6595361"/>
            <a:ext cx="3364906" cy="176907"/>
          </a:xfrm>
          <a:prstGeom prst="rect">
            <a:avLst/>
          </a:prstGeom>
        </p:spPr>
      </p:pic>
    </p:spTree>
    <p:extLst>
      <p:ext uri="{BB962C8B-B14F-4D97-AF65-F5344CB8AC3E}">
        <p14:creationId xmlns:p14="http://schemas.microsoft.com/office/powerpoint/2010/main" val="32060304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8" r:id="rId25"/>
    <p:sldLayoutId id="2147483702" r:id="rId26"/>
    <p:sldLayoutId id="2147483703" r:id="rId27"/>
    <p:sldLayoutId id="2147483704" r:id="rId28"/>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1.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5.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8.xml"/><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9.xml"/><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0.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5.xml"/><Relationship Id="rId1" Type="http://schemas.openxmlformats.org/officeDocument/2006/relationships/slideLayout" Target="../slideLayouts/slideLayout9.xml"/><Relationship Id="rId4" Type="http://schemas.openxmlformats.org/officeDocument/2006/relationships/image" Target="../media/image28.png"/></Relationships>
</file>

<file path=ppt/slides/_rels/slide4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6.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31.png"/><Relationship Id="rId4" Type="http://schemas.openxmlformats.org/officeDocument/2006/relationships/diagramLayout" Target="../diagrams/layout9.xml"/><Relationship Id="rId9" Type="http://schemas.openxmlformats.org/officeDocument/2006/relationships/image" Target="../media/image30.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7.xml"/><Relationship Id="rId1" Type="http://schemas.openxmlformats.org/officeDocument/2006/relationships/slideLayout" Target="../slideLayouts/slideLayout25.xml"/></Relationships>
</file>

<file path=ppt/slides/_rels/slide5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8.xml"/><Relationship Id="rId1" Type="http://schemas.openxmlformats.org/officeDocument/2006/relationships/slideLayout" Target="../slideLayouts/slideLayout25.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9.xml"/><Relationship Id="rId1" Type="http://schemas.openxmlformats.org/officeDocument/2006/relationships/slideLayout" Target="../slideLayouts/slideLayout25.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0.xml"/><Relationship Id="rId1" Type="http://schemas.openxmlformats.org/officeDocument/2006/relationships/slideLayout" Target="../slideLayouts/slideLayout25.xml"/><Relationship Id="rId4" Type="http://schemas.openxmlformats.org/officeDocument/2006/relationships/image" Target="../media/image3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1.xml"/><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2.xml"/><Relationship Id="rId1" Type="http://schemas.openxmlformats.org/officeDocument/2006/relationships/slideLayout" Target="../slideLayouts/slideLayout2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POLICY</a:t>
            </a:r>
          </a:p>
          <a:p>
            <a:r>
              <a:rPr lang="en-US" sz="3400" dirty="0"/>
              <a:t>MANAGEMENT</a:t>
            </a:r>
          </a:p>
        </p:txBody>
      </p:sp>
      <p:sp>
        <p:nvSpPr>
          <p:cNvPr id="3" name="Text Placeholder 2"/>
          <p:cNvSpPr>
            <a:spLocks noGrp="1"/>
          </p:cNvSpPr>
          <p:nvPr>
            <p:ph type="body" sz="quarter" idx="16"/>
          </p:nvPr>
        </p:nvSpPr>
        <p:spPr/>
        <p:txBody>
          <a:bodyPr/>
          <a:lstStyle/>
          <a:p>
            <a:r>
              <a:rPr lang="en-US" dirty="0"/>
              <a:t>Chapter 5</a:t>
            </a:r>
          </a:p>
        </p:txBody>
      </p:sp>
      <p:sp>
        <p:nvSpPr>
          <p:cNvPr id="4" name="Footer Placeholder 3" hidden="1">
            <a:extLst>
              <a:ext uri="{FF2B5EF4-FFF2-40B4-BE49-F238E27FC236}">
                <a16:creationId xmlns:a16="http://schemas.microsoft.com/office/drawing/2014/main" id="{4F45A28F-9FAF-D394-7003-1E36C17DA8E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0922E56-7332-DC5E-4FC2-DBFA5785CAD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98510993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1128CD8-A801-E6E7-8859-521121907E94}"/>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C1E2CCFE-4382-5E97-F4E2-0A24B09BFC49}"/>
              </a:ext>
            </a:extLst>
          </p:cNvPr>
          <p:cNvSpPr>
            <a:spLocks noGrp="1"/>
          </p:cNvSpPr>
          <p:nvPr>
            <p:ph sz="half" idx="2"/>
          </p:nvPr>
        </p:nvSpPr>
        <p:spPr>
          <a:xfrm>
            <a:off x="412294" y="1348275"/>
            <a:ext cx="5683706" cy="5052524"/>
          </a:xfrm>
        </p:spPr>
        <p:txBody>
          <a:bodyPr/>
          <a:lstStyle/>
          <a:p>
            <a:pPr>
              <a:lnSpc>
                <a:spcPct val="100000"/>
              </a:lnSpc>
              <a:spcBef>
                <a:spcPts val="2000"/>
              </a:spcBef>
              <a:spcAft>
                <a:spcPts val="0"/>
              </a:spcAft>
            </a:pPr>
            <a:r>
              <a:rPr lang="en-US" dirty="0"/>
              <a:t>Describe the essential elements of a Security Policy.</a:t>
            </a:r>
          </a:p>
          <a:p>
            <a:pPr>
              <a:lnSpc>
                <a:spcPct val="100000"/>
              </a:lnSpc>
              <a:spcBef>
                <a:spcPts val="2000"/>
              </a:spcBef>
              <a:spcAft>
                <a:spcPts val="0"/>
              </a:spcAft>
            </a:pPr>
            <a:r>
              <a:rPr lang="en-US" dirty="0"/>
              <a:t>Identify features and capabilities that enhance the configuration and management of the Security Policy</a:t>
            </a:r>
            <a:r>
              <a:rPr lang="en-US" sz="2300" dirty="0"/>
              <a:t>.</a:t>
            </a:r>
          </a:p>
        </p:txBody>
      </p:sp>
      <p:sp>
        <p:nvSpPr>
          <p:cNvPr id="4" name="Footer Placeholder 3" hidden="1">
            <a:extLst>
              <a:ext uri="{FF2B5EF4-FFF2-40B4-BE49-F238E27FC236}">
                <a16:creationId xmlns:a16="http://schemas.microsoft.com/office/drawing/2014/main" id="{98747640-6A0B-E4AC-AD61-9D8FC146E05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01BCE07-8DD0-6D79-C97E-C28143FC1EE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89543628"/>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Security Policy Overview</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Security Policy is a collection of rules and settings that control network traffic and enforce organization guidelines for data protection and access to resources with packet inspection. </a:t>
            </a:r>
          </a:p>
          <a:p>
            <a:r>
              <a:rPr lang="en-US" dirty="0"/>
              <a:t>Policies are:</a:t>
            </a:r>
          </a:p>
          <a:p>
            <a:pPr lvl="1"/>
            <a:r>
              <a:rPr lang="en-US" dirty="0"/>
              <a:t>Created and managed using SmartConsole.</a:t>
            </a:r>
          </a:p>
          <a:p>
            <a:pPr lvl="1"/>
            <a:r>
              <a:rPr lang="en-US" dirty="0"/>
              <a:t>Stored on the System Management Server.</a:t>
            </a:r>
          </a:p>
          <a:p>
            <a:pPr lvl="1"/>
            <a:r>
              <a:rPr lang="en-US" dirty="0"/>
              <a:t>Enforced by Security Gateways.</a:t>
            </a:r>
          </a:p>
        </p:txBody>
      </p:sp>
      <p:sp>
        <p:nvSpPr>
          <p:cNvPr id="4" name="Footer Placeholder 3" hidden="1">
            <a:extLst>
              <a:ext uri="{FF2B5EF4-FFF2-40B4-BE49-F238E27FC236}">
                <a16:creationId xmlns:a16="http://schemas.microsoft.com/office/drawing/2014/main" id="{EE7D3ADE-1A56-E00C-4465-BD17BC5CAD8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7DABB72E-6CF1-1426-7A8B-D8DEAFC181F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38392590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Basic Policy Types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Access Control Policy </a:t>
            </a:r>
          </a:p>
          <a:p>
            <a:r>
              <a:rPr lang="en-US" dirty="0"/>
              <a:t>Desktop Security Policy</a:t>
            </a:r>
          </a:p>
          <a:p>
            <a:r>
              <a:rPr lang="en-US" dirty="0"/>
              <a:t>QoS Policy</a:t>
            </a:r>
          </a:p>
          <a:p>
            <a:r>
              <a:rPr lang="en-US" dirty="0"/>
              <a:t>Threat Prevention Policy</a:t>
            </a:r>
          </a:p>
        </p:txBody>
      </p:sp>
      <p:sp>
        <p:nvSpPr>
          <p:cNvPr id="4" name="Footer Placeholder 3" hidden="1">
            <a:extLst>
              <a:ext uri="{FF2B5EF4-FFF2-40B4-BE49-F238E27FC236}">
                <a16:creationId xmlns:a16="http://schemas.microsoft.com/office/drawing/2014/main" id="{3D453C1F-5296-3820-E6BD-E312FD3CA7F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8631FB8-BC53-A841-E3AE-B464433B898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4066034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64770" marR="336550">
              <a:spcBef>
                <a:spcPts val="1075"/>
              </a:spcBef>
              <a:spcAft>
                <a:spcPts val="0"/>
              </a:spcAft>
              <a:buClr>
                <a:srgbClr val="920053"/>
              </a:buClr>
              <a:tabLst>
                <a:tab pos="521970" algn="l"/>
              </a:tabLst>
              <a:defRPr/>
            </a:pPr>
            <a:r>
              <a:rPr lang="en-US" b="1" dirty="0">
                <a:solidFill>
                  <a:srgbClr val="4D4D4F"/>
                </a:solidFill>
              </a:rPr>
              <a:t>The Unified Policy</a:t>
            </a:r>
          </a:p>
          <a:p>
            <a:pPr marL="64770" marR="336550">
              <a:spcBef>
                <a:spcPts val="1075"/>
              </a:spcBef>
              <a:spcAft>
                <a:spcPts val="0"/>
              </a:spcAft>
              <a:buClr>
                <a:srgbClr val="920053"/>
              </a:buClr>
              <a:tabLst>
                <a:tab pos="521970" algn="l"/>
              </a:tabLst>
              <a:defRPr/>
            </a:pPr>
            <a:r>
              <a:rPr lang="en-US" dirty="0">
                <a:solidFill>
                  <a:srgbClr val="4D4D4F"/>
                </a:solidFill>
              </a:rPr>
              <a:t>An innovative feature of SmartConsole is the concept of the Unified Policy, which lets an administrator control several security aspects from a single console. In addition, the information on connections from all Software Blades is collected in one log file.</a:t>
            </a:r>
          </a:p>
        </p:txBody>
      </p:sp>
      <p:sp>
        <p:nvSpPr>
          <p:cNvPr id="2" name="Footer Placeholder 1" hidden="1">
            <a:extLst>
              <a:ext uri="{FF2B5EF4-FFF2-40B4-BE49-F238E27FC236}">
                <a16:creationId xmlns:a16="http://schemas.microsoft.com/office/drawing/2014/main" id="{C5FC7A34-2C45-9B56-F3BC-780CDC09BAF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E8B3CF06-E12D-B185-914A-F6467B13AFDF}"/>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82527453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Access Control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Lets you create a simple and granular rulebase that unifies these Access Control features:</a:t>
            </a:r>
          </a:p>
          <a:p>
            <a:pPr lvl="1"/>
            <a:r>
              <a:rPr lang="en-US" dirty="0"/>
              <a:t>Firewall </a:t>
            </a:r>
          </a:p>
          <a:p>
            <a:pPr lvl="1"/>
            <a:r>
              <a:rPr lang="en-US" dirty="0"/>
              <a:t>Application &amp; URL Filtering </a:t>
            </a:r>
          </a:p>
          <a:p>
            <a:pPr lvl="1"/>
            <a:r>
              <a:rPr lang="en-US" dirty="0"/>
              <a:t>Content Awareness </a:t>
            </a:r>
          </a:p>
          <a:p>
            <a:pPr lvl="1"/>
            <a:r>
              <a:rPr lang="en-US" dirty="0"/>
              <a:t>IPsec VPN and Mobile Access </a:t>
            </a:r>
          </a:p>
          <a:p>
            <a:pPr lvl="1"/>
            <a:r>
              <a:rPr lang="en-US" dirty="0"/>
              <a:t>Identity Awareness</a:t>
            </a:r>
          </a:p>
        </p:txBody>
      </p:sp>
      <p:sp>
        <p:nvSpPr>
          <p:cNvPr id="4" name="Footer Placeholder 3" hidden="1">
            <a:extLst>
              <a:ext uri="{FF2B5EF4-FFF2-40B4-BE49-F238E27FC236}">
                <a16:creationId xmlns:a16="http://schemas.microsoft.com/office/drawing/2014/main" id="{EEF93AA3-F1DF-0480-930E-644093E6C2B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1230587-748B-2407-F638-1DBBB5AF9CD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31447117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Desktop Security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Check Point clients that include Desktop Security, such as Endpoint Security VPN, enforce a Desktop Security Policy on the client to give it Firewall protection. </a:t>
            </a:r>
          </a:p>
          <a:p>
            <a:r>
              <a:rPr lang="en-US" dirty="0"/>
              <a:t>Clients enforce the Desktop Policy to accept, encrypt, or drop connections based on the Source, Destination, and Service.</a:t>
            </a:r>
          </a:p>
        </p:txBody>
      </p:sp>
      <p:sp>
        <p:nvSpPr>
          <p:cNvPr id="4" name="Footer Placeholder 3" hidden="1">
            <a:extLst>
              <a:ext uri="{FF2B5EF4-FFF2-40B4-BE49-F238E27FC236}">
                <a16:creationId xmlns:a16="http://schemas.microsoft.com/office/drawing/2014/main" id="{86E80432-4FDD-777C-4114-DF79BA1F700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BEC3DFB-5BB5-86C4-151A-111E4950274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6036142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QoS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Policy-based bandwidth management solution.</a:t>
            </a:r>
          </a:p>
          <a:p>
            <a:r>
              <a:rPr lang="en-US" dirty="0"/>
              <a:t>Prioritizes business-critical traffic over lower priority traffic.</a:t>
            </a:r>
          </a:p>
          <a:p>
            <a:r>
              <a:rPr lang="en-US" dirty="0"/>
              <a:t>Guarantees bandwidth and control latency for streaming applications, such as Voice over IP (VoIP) and video conferencing.</a:t>
            </a:r>
          </a:p>
          <a:p>
            <a:r>
              <a:rPr lang="en-US" dirty="0"/>
              <a:t>Gives guaranteed or priority access to specified employees, even if they are remotely accessing network resources.</a:t>
            </a:r>
          </a:p>
        </p:txBody>
      </p:sp>
      <p:sp>
        <p:nvSpPr>
          <p:cNvPr id="4" name="Footer Placeholder 3" hidden="1">
            <a:extLst>
              <a:ext uri="{FF2B5EF4-FFF2-40B4-BE49-F238E27FC236}">
                <a16:creationId xmlns:a16="http://schemas.microsoft.com/office/drawing/2014/main" id="{AED2A132-8D4D-5ADB-ABEE-C020292A8C5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C2DAC22-145E-E924-0A45-205A26E5630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8164556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Threat Prevention Policy</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Autonomous (out-of-the box) and Custom Threat Prevention. </a:t>
            </a:r>
          </a:p>
          <a:p>
            <a:r>
              <a:rPr lang="en-US" dirty="0"/>
              <a:t>IPS - Comprehensive protection against malicious and unwanted network traffic.</a:t>
            </a:r>
          </a:p>
          <a:p>
            <a:r>
              <a:rPr lang="en-US" dirty="0"/>
              <a:t>Anti-Bot - Post-infection detection of bots on hosts.</a:t>
            </a:r>
          </a:p>
          <a:p>
            <a:r>
              <a:rPr lang="en-US" dirty="0"/>
              <a:t>Anti-Virus - Pre-infection detection and blocking of malware at the Security Gateway.</a:t>
            </a:r>
          </a:p>
          <a:p>
            <a:r>
              <a:rPr lang="en-US" dirty="0"/>
              <a:t>SandBlast - Protection against infections from undiscovered exploits, zero-day, and targeted attacks.</a:t>
            </a:r>
          </a:p>
        </p:txBody>
      </p:sp>
      <p:sp>
        <p:nvSpPr>
          <p:cNvPr id="4" name="Footer Placeholder 3" hidden="1">
            <a:extLst>
              <a:ext uri="{FF2B5EF4-FFF2-40B4-BE49-F238E27FC236}">
                <a16:creationId xmlns:a16="http://schemas.microsoft.com/office/drawing/2014/main" id="{18B7EC5E-E431-5948-83A7-387C195AABF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B86D7CA9-02F4-580C-EDA5-A4A9D71E134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91872580"/>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AC96BB-AEEB-09D5-4EB4-59EA2A9C39C8}"/>
              </a:ext>
            </a:extLst>
          </p:cNvPr>
          <p:cNvSpPr>
            <a:spLocks noGrp="1"/>
          </p:cNvSpPr>
          <p:nvPr>
            <p:ph type="body" sz="quarter" idx="18"/>
          </p:nvPr>
        </p:nvSpPr>
        <p:spPr/>
        <p:txBody>
          <a:bodyPr/>
          <a:lstStyle/>
          <a:p>
            <a:r>
              <a:rPr lang="en-US" dirty="0"/>
              <a:t>Policy Management</a:t>
            </a:r>
          </a:p>
        </p:txBody>
      </p:sp>
      <p:sp>
        <p:nvSpPr>
          <p:cNvPr id="3" name="Content Placeholder 2">
            <a:extLst>
              <a:ext uri="{FF2B5EF4-FFF2-40B4-BE49-F238E27FC236}">
                <a16:creationId xmlns:a16="http://schemas.microsoft.com/office/drawing/2014/main" id="{092880CC-0150-28CC-2313-3F95DF46E777}"/>
              </a:ext>
            </a:extLst>
          </p:cNvPr>
          <p:cNvSpPr>
            <a:spLocks noGrp="1"/>
          </p:cNvSpPr>
          <p:nvPr>
            <p:ph sz="half" idx="2"/>
          </p:nvPr>
        </p:nvSpPr>
        <p:spPr>
          <a:xfrm>
            <a:off x="4588828" y="1636776"/>
            <a:ext cx="7171944" cy="4422192"/>
          </a:xfrm>
        </p:spPr>
        <p:txBody>
          <a:bodyPr/>
          <a:lstStyle/>
          <a:p>
            <a:r>
              <a:rPr lang="en-US" dirty="0"/>
              <a:t>Policies are managed using SmartConsole from the Security Policies view. </a:t>
            </a:r>
          </a:p>
          <a:p>
            <a:r>
              <a:rPr lang="en-US" dirty="0"/>
              <a:t>This view displays your available Software Blades (features).</a:t>
            </a:r>
          </a:p>
        </p:txBody>
      </p:sp>
      <p:pic>
        <p:nvPicPr>
          <p:cNvPr id="6146" name="Picture 2">
            <a:extLst>
              <a:ext uri="{FF2B5EF4-FFF2-40B4-BE49-F238E27FC236}">
                <a16:creationId xmlns:a16="http://schemas.microsoft.com/office/drawing/2014/main" id="{3467C328-6F43-DB63-F453-80A5CABED7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562" y="1620318"/>
            <a:ext cx="3390900" cy="44386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F88C195F-62DE-F677-6AC8-1A2BCA2747D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1F87183-8196-3056-AFBA-428EB1C0276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0245123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ackground pattern  Description automatically generated">
            <a:extLst>
              <a:ext uri="{FF2B5EF4-FFF2-40B4-BE49-F238E27FC236}">
                <a16:creationId xmlns:a16="http://schemas.microsoft.com/office/drawing/2014/main" id="{A14597FD-C344-4B1D-A2D7-3B0453786A9D}"/>
              </a:ext>
            </a:extLst>
          </p:cNvPr>
          <p:cNvPicPr>
            <a:picLocks noChangeAspect="1"/>
          </p:cNvPicPr>
          <p:nvPr/>
        </p:nvPicPr>
        <p:blipFill rotWithShape="1">
          <a:blip r:embed="rId3">
            <a:extLst>
              <a:ext uri="{28A0092B-C50C-407E-A947-70E740481C1C}">
                <a14:useLocalDpi xmlns:a14="http://schemas.microsoft.com/office/drawing/2010/main" val="0"/>
              </a:ext>
            </a:extLst>
          </a:blip>
          <a:srcRect l="5" r="-4" b="53433"/>
          <a:stretch/>
        </p:blipFill>
        <p:spPr>
          <a:xfrm flipH="1">
            <a:off x="1588" y="1"/>
            <a:ext cx="12188825" cy="3871515"/>
          </a:xfrm>
          <a:prstGeom prst="rect">
            <a:avLst/>
          </a:prstGeom>
        </p:spPr>
      </p:pic>
      <p:sp>
        <p:nvSpPr>
          <p:cNvPr id="3" name="Title 1"/>
          <p:cNvSpPr txBox="1">
            <a:spLocks/>
          </p:cNvSpPr>
          <p:nvPr/>
        </p:nvSpPr>
        <p:spPr>
          <a:xfrm>
            <a:off x="611189" y="636697"/>
            <a:ext cx="11022371" cy="914400"/>
          </a:xfrm>
          <a:prstGeom prst="rect">
            <a:avLst/>
          </a:prstGeom>
        </p:spPr>
        <p:txBody>
          <a:bodyPr/>
          <a:lst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a:lstStyle>
          <a:p>
            <a:r>
              <a:rPr lang="en-US" kern="0" dirty="0">
                <a:solidFill>
                  <a:srgbClr val="DA1572"/>
                </a:solidFill>
              </a:rPr>
              <a:t>Shared Policies</a:t>
            </a:r>
          </a:p>
        </p:txBody>
      </p:sp>
      <p:sp>
        <p:nvSpPr>
          <p:cNvPr id="4" name="Content Placeholder 2"/>
          <p:cNvSpPr txBox="1">
            <a:spLocks/>
          </p:cNvSpPr>
          <p:nvPr/>
        </p:nvSpPr>
        <p:spPr>
          <a:xfrm>
            <a:off x="611189" y="-184458"/>
            <a:ext cx="9970947" cy="3663638"/>
          </a:xfrm>
          <a:prstGeom prst="rect">
            <a:avLst/>
          </a:prstGeom>
        </p:spPr>
        <p:txBody>
          <a:bodyPr vert="horz" lIns="91440" tIns="45720" rIns="91440" bIns="45720" rtlCol="0" anchor="ctr"/>
          <a:lstStyle>
            <a:defPPr>
              <a:defRPr lang="en-US"/>
            </a:defPPr>
            <a:lvl1pPr algn="l" rtl="0" fontAlgn="base">
              <a:spcBef>
                <a:spcPct val="20000"/>
              </a:spcBef>
              <a:spcAft>
                <a:spcPct val="0"/>
              </a:spcAft>
              <a:buClr>
                <a:schemeClr val="accent2"/>
              </a:buClr>
              <a:buSzPct val="65000"/>
              <a:buFont typeface="Wingdings" pitchFamily="2" charset="2"/>
              <a:defRPr sz="1200" kern="1200">
                <a:solidFill>
                  <a:schemeClr val="tx1">
                    <a:tint val="75000"/>
                  </a:schemeClr>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buClr>
                <a:srgbClr val="3075FF"/>
              </a:buClr>
            </a:pPr>
            <a:r>
              <a:rPr lang="en-US" sz="2400" dirty="0">
                <a:solidFill>
                  <a:srgbClr val="4D4D4F"/>
                </a:solidFill>
                <a:latin typeface="Arial" panose="020B0604020202020204" pitchFamily="34" charset="0"/>
                <a:cs typeface="Arial" panose="020B0604020202020204" pitchFamily="34" charset="0"/>
              </a:rPr>
              <a:t>The Shared Policies section in a policy package provides access to these granular Software Blades and features:</a:t>
            </a:r>
          </a:p>
        </p:txBody>
      </p:sp>
      <p:sp>
        <p:nvSpPr>
          <p:cNvPr id="9" name="TextBox 8"/>
          <p:cNvSpPr txBox="1"/>
          <p:nvPr/>
        </p:nvSpPr>
        <p:spPr bwMode="auto">
          <a:xfrm>
            <a:off x="611188" y="2221506"/>
            <a:ext cx="3815880" cy="1138773"/>
          </a:xfrm>
          <a:prstGeom prst="rect">
            <a:avLst/>
          </a:prstGeom>
          <a:noFill/>
          <a:ln>
            <a:noFill/>
          </a:ln>
          <a:effectLst/>
        </p:spPr>
        <p:txBody>
          <a:bodyPr vert="horz" wrap="square" lIns="91440" tIns="45720" rIns="91440" bIns="45720" numCol="1" rtlCol="0" anchor="t" anchorCtr="0" compatLnSpc="1">
            <a:prstTxWarp prst="textNoShape">
              <a:avLst/>
            </a:prstTxWarp>
            <a:spAutoFit/>
          </a:bodyPr>
          <a:lstStyle/>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Mobile Access</a:t>
            </a:r>
          </a:p>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Data Loss Prevention</a:t>
            </a:r>
          </a:p>
          <a:p>
            <a:pPr marL="342900" indent="-342900" fontAlgn="base">
              <a:spcBef>
                <a:spcPct val="20000"/>
              </a:spcBef>
              <a:spcAft>
                <a:spcPct val="0"/>
              </a:spcAft>
              <a:buClr>
                <a:srgbClr val="920053"/>
              </a:buClr>
              <a:buSzPct val="100000"/>
              <a:buFont typeface="Arial" panose="020B0604020202020204" pitchFamily="34" charset="0"/>
              <a:buChar char="•"/>
            </a:pPr>
            <a:r>
              <a:rPr lang="en-US" sz="2000" dirty="0">
                <a:solidFill>
                  <a:srgbClr val="4D4D4F"/>
                </a:solidFill>
                <a:latin typeface="Arial" panose="020B0604020202020204" pitchFamily="34" charset="0"/>
                <a:cs typeface="Arial" panose="020B0604020202020204" pitchFamily="34" charset="0"/>
              </a:rPr>
              <a:t>HTTPS Inspection</a:t>
            </a:r>
          </a:p>
        </p:txBody>
      </p:sp>
      <p:pic>
        <p:nvPicPr>
          <p:cNvPr id="10" name="Picture 9" descr="Graphical user interface, text, application&#10;&#10;Description automatically generated">
            <a:extLst>
              <a:ext uri="{FF2B5EF4-FFF2-40B4-BE49-F238E27FC236}">
                <a16:creationId xmlns:a16="http://schemas.microsoft.com/office/drawing/2014/main" id="{D6DD4B95-A513-5035-764D-6A314B1162A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631" y="4149589"/>
            <a:ext cx="11502190" cy="1698115"/>
          </a:xfrm>
          <a:prstGeom prst="rect">
            <a:avLst/>
          </a:prstGeom>
          <a:ln>
            <a:solidFill>
              <a:schemeClr val="tx1"/>
            </a:solidFill>
          </a:ln>
        </p:spPr>
      </p:pic>
      <p:sp>
        <p:nvSpPr>
          <p:cNvPr id="2" name="Footer Placeholder 1" hidden="1">
            <a:extLst>
              <a:ext uri="{FF2B5EF4-FFF2-40B4-BE49-F238E27FC236}">
                <a16:creationId xmlns:a16="http://schemas.microsoft.com/office/drawing/2014/main" id="{5E558892-DF76-15CC-0974-3123884382F6}"/>
              </a:ext>
            </a:extLst>
          </p:cNvPr>
          <p:cNvSpPr>
            <a:spLocks noGrp="1"/>
          </p:cNvSpPr>
          <p:nvPr>
            <p:ph type="ftr" sz="quarter" idx="10"/>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EFD82DE-A3FA-F8A9-BEF1-9CAAC2EA4DBC}"/>
              </a:ext>
            </a:extLst>
          </p:cNvPr>
          <p:cNvSpPr>
            <a:spLocks noGrp="1"/>
          </p:cNvSpPr>
          <p:nvPr>
            <p:ph type="dt" sz="half" idx="11"/>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88935867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6938AD52-49FA-9C15-279C-1E9667D97768}"/>
              </a:ext>
            </a:extLst>
          </p:cNvPr>
          <p:cNvSpPr>
            <a:spLocks noGrp="1"/>
          </p:cNvSpPr>
          <p:nvPr>
            <p:ph type="body" sz="quarter" idx="16"/>
          </p:nvPr>
        </p:nvSpPr>
        <p:spPr>
          <a:xfrm>
            <a:off x="586804" y="457200"/>
            <a:ext cx="2893126" cy="1539240"/>
          </a:xfrm>
        </p:spPr>
        <p:txBody>
          <a:bodyPr/>
          <a:lstStyle/>
          <a:p>
            <a:r>
              <a:rPr lang="en-US" b="0" dirty="0"/>
              <a:t>Policy Packages</a:t>
            </a:r>
          </a:p>
          <a:p>
            <a:endParaRPr lang="en-US" dirty="0"/>
          </a:p>
        </p:txBody>
      </p:sp>
      <p:sp>
        <p:nvSpPr>
          <p:cNvPr id="8" name="Content Placeholder 7">
            <a:extLst>
              <a:ext uri="{FF2B5EF4-FFF2-40B4-BE49-F238E27FC236}">
                <a16:creationId xmlns:a16="http://schemas.microsoft.com/office/drawing/2014/main" id="{8870E34F-F067-CC99-AF18-BC4F4777EF18}"/>
              </a:ext>
            </a:extLst>
          </p:cNvPr>
          <p:cNvSpPr>
            <a:spLocks noGrp="1"/>
          </p:cNvSpPr>
          <p:nvPr>
            <p:ph sz="half" idx="2"/>
          </p:nvPr>
        </p:nvSpPr>
        <p:spPr>
          <a:xfrm>
            <a:off x="585430" y="1615440"/>
            <a:ext cx="3348078" cy="4443528"/>
          </a:xfrm>
        </p:spPr>
        <p:txBody>
          <a:bodyPr/>
          <a:lstStyle/>
          <a:p>
            <a:r>
              <a:rPr lang="en-US" dirty="0"/>
              <a:t>Group of different types of policies that are installed together on the same installation targets.</a:t>
            </a:r>
          </a:p>
          <a:p>
            <a:r>
              <a:rPr lang="en-US" dirty="0"/>
              <a:t>The Security Gateway enforces all the policies in the package.</a:t>
            </a:r>
          </a:p>
        </p:txBody>
      </p:sp>
      <p:sp>
        <p:nvSpPr>
          <p:cNvPr id="9" name="Content Placeholder 8">
            <a:extLst>
              <a:ext uri="{FF2B5EF4-FFF2-40B4-BE49-F238E27FC236}">
                <a16:creationId xmlns:a16="http://schemas.microsoft.com/office/drawing/2014/main" id="{2CFCB3AB-2A0A-BC92-7519-71964FC4FE5A}"/>
              </a:ext>
            </a:extLst>
          </p:cNvPr>
          <p:cNvSpPr>
            <a:spLocks noGrp="1"/>
          </p:cNvSpPr>
          <p:nvPr>
            <p:ph sz="half" idx="12"/>
          </p:nvPr>
        </p:nvSpPr>
        <p:spPr/>
        <p:txBody>
          <a:bodyPr/>
          <a:lstStyle/>
          <a:p>
            <a:endParaRPr lang="en-US" dirty="0"/>
          </a:p>
        </p:txBody>
      </p:sp>
      <p:pic>
        <p:nvPicPr>
          <p:cNvPr id="6" name="Picture 5" descr="Graphical user interface, application&#10;&#10;Description automatically generated">
            <a:extLst>
              <a:ext uri="{FF2B5EF4-FFF2-40B4-BE49-F238E27FC236}">
                <a16:creationId xmlns:a16="http://schemas.microsoft.com/office/drawing/2014/main" id="{ECE10308-4E7C-B651-BC41-76EE104312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9246" y="913772"/>
            <a:ext cx="7194443" cy="4725028"/>
          </a:xfrm>
          <a:prstGeom prst="rect">
            <a:avLst/>
          </a:prstGeom>
        </p:spPr>
      </p:pic>
      <p:sp>
        <p:nvSpPr>
          <p:cNvPr id="2" name="Footer Placeholder 1" hidden="1">
            <a:extLst>
              <a:ext uri="{FF2B5EF4-FFF2-40B4-BE49-F238E27FC236}">
                <a16:creationId xmlns:a16="http://schemas.microsoft.com/office/drawing/2014/main" id="{04F9CFD6-0658-340E-CF79-E0805FDA189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E28F6A62-1F05-5F9B-9D0E-B34DE876DAF9}"/>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
        <p:nvSpPr>
          <p:cNvPr id="11" name="TextBox 10">
            <a:extLst>
              <a:ext uri="{FF2B5EF4-FFF2-40B4-BE49-F238E27FC236}">
                <a16:creationId xmlns:a16="http://schemas.microsoft.com/office/drawing/2014/main" id="{A8924AD0-D294-D012-13BF-4930F5D46911}"/>
              </a:ext>
            </a:extLst>
          </p:cNvPr>
          <p:cNvSpPr txBox="1"/>
          <p:nvPr/>
        </p:nvSpPr>
        <p:spPr bwMode="auto">
          <a:xfrm>
            <a:off x="5185132" y="5066336"/>
            <a:ext cx="5722669" cy="1144929"/>
          </a:xfrm>
          <a:prstGeom prst="rect">
            <a:avLst/>
          </a:prstGeom>
          <a:solidFill>
            <a:schemeClr val="bg2"/>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fontAlgn="base">
              <a:lnSpc>
                <a:spcPct val="95000"/>
              </a:lnSpc>
              <a:spcBef>
                <a:spcPts val="1000"/>
              </a:spcBef>
              <a:spcAft>
                <a:spcPts val="1000"/>
              </a:spcAft>
              <a:buClr>
                <a:srgbClr val="920053"/>
              </a:buClr>
              <a:buSzPct val="85000"/>
              <a:defRPr/>
            </a:pPr>
            <a:r>
              <a:rPr lang="en-US" sz="2400" kern="0" dirty="0">
                <a:solidFill>
                  <a:srgbClr val="FFFFFF"/>
                </a:solidFill>
                <a:latin typeface="Arial" panose="020B0604020202020204" pitchFamily="34" charset="0"/>
                <a:cs typeface="Arial" pitchFamily="34" charset="0"/>
              </a:rPr>
              <a:t>This is just an overview.  Policy Packages discussed later in this chapter.</a:t>
            </a:r>
          </a:p>
        </p:txBody>
      </p:sp>
    </p:spTree>
    <p:extLst>
      <p:ext uri="{BB962C8B-B14F-4D97-AF65-F5344CB8AC3E}">
        <p14:creationId xmlns:p14="http://schemas.microsoft.com/office/powerpoint/2010/main" val="93792838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CC88BAB7-92DB-70EA-0181-245E9BDC6D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287" y="2226589"/>
            <a:ext cx="10947528" cy="347317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Default Rule</a:t>
            </a:r>
          </a:p>
        </p:txBody>
      </p:sp>
      <p:sp>
        <p:nvSpPr>
          <p:cNvPr id="12" name="TextBox 11">
            <a:extLst>
              <a:ext uri="{FF2B5EF4-FFF2-40B4-BE49-F238E27FC236}">
                <a16:creationId xmlns:a16="http://schemas.microsoft.com/office/drawing/2014/main" id="{6637F9C9-2669-6515-BD35-3BCD9FD4A86E}"/>
              </a:ext>
            </a:extLst>
          </p:cNvPr>
          <p:cNvSpPr txBox="1"/>
          <p:nvPr/>
        </p:nvSpPr>
        <p:spPr bwMode="auto">
          <a:xfrm>
            <a:off x="1589" y="3283816"/>
            <a:ext cx="871537" cy="430887"/>
          </a:xfrm>
          <a:prstGeom prst="rect">
            <a:avLst/>
          </a:prstGeom>
          <a:noFill/>
          <a:ln>
            <a:noFill/>
          </a:ln>
          <a:effectLst/>
        </p:spPr>
        <p:txBody>
          <a:bodyPr wrap="square">
            <a:spAutoFit/>
          </a:bodyPr>
          <a:lstStyle/>
          <a:p>
            <a:pPr algn="ct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Edit</a:t>
            </a:r>
            <a:endParaRPr lang="en-US" sz="2200" dirty="0">
              <a:solidFill>
                <a:srgbClr val="D51067"/>
              </a:solidFill>
              <a:latin typeface="Helvetica" pitchFamily="34" charset="0"/>
            </a:endParaRPr>
          </a:p>
        </p:txBody>
      </p:sp>
      <p:sp>
        <p:nvSpPr>
          <p:cNvPr id="13" name="TextBox 12">
            <a:extLst>
              <a:ext uri="{FF2B5EF4-FFF2-40B4-BE49-F238E27FC236}">
                <a16:creationId xmlns:a16="http://schemas.microsoft.com/office/drawing/2014/main" id="{0136A4FB-8080-1676-7448-C53164B6C6D3}"/>
              </a:ext>
            </a:extLst>
          </p:cNvPr>
          <p:cNvSpPr txBox="1"/>
          <p:nvPr/>
        </p:nvSpPr>
        <p:spPr bwMode="auto">
          <a:xfrm>
            <a:off x="3065543" y="1731469"/>
            <a:ext cx="1631156" cy="430887"/>
          </a:xfrm>
          <a:prstGeom prst="rect">
            <a:avLst/>
          </a:prstGeom>
          <a:noFill/>
          <a:ln>
            <a:noFill/>
          </a:ln>
          <a:effectLst/>
        </p:spPr>
        <p:txBody>
          <a:bodyPr wrap="square">
            <a:spAutoFit/>
          </a:bodyPr>
          <a:lstStyle/>
          <a:p>
            <a:pPr algn="ct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Add</a:t>
            </a:r>
            <a:endParaRPr lang="en-US" sz="2200" dirty="0">
              <a:solidFill>
                <a:srgbClr val="D51067"/>
              </a:solidFill>
              <a:latin typeface="Helvetica" pitchFamily="34" charset="0"/>
            </a:endParaRPr>
          </a:p>
        </p:txBody>
      </p:sp>
      <p:sp>
        <p:nvSpPr>
          <p:cNvPr id="14" name="TextBox 13">
            <a:extLst>
              <a:ext uri="{FF2B5EF4-FFF2-40B4-BE49-F238E27FC236}">
                <a16:creationId xmlns:a16="http://schemas.microsoft.com/office/drawing/2014/main" id="{DAA2CCAE-F1B2-22D8-DB93-BA98E66BCE49}"/>
              </a:ext>
            </a:extLst>
          </p:cNvPr>
          <p:cNvSpPr txBox="1"/>
          <p:nvPr/>
        </p:nvSpPr>
        <p:spPr bwMode="auto">
          <a:xfrm>
            <a:off x="7490161" y="3651834"/>
            <a:ext cx="1172589" cy="1107996"/>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200" kern="0" dirty="0">
                <a:solidFill>
                  <a:srgbClr val="D51067"/>
                </a:solidFill>
                <a:latin typeface="Arial" panose="020B0604020202020204" pitchFamily="34" charset="0"/>
                <a:cs typeface="Arial" pitchFamily="34" charset="0"/>
              </a:rPr>
              <a:t>Select from menu</a:t>
            </a:r>
            <a:endParaRPr lang="en-US" sz="2200" dirty="0">
              <a:solidFill>
                <a:srgbClr val="D51067"/>
              </a:solidFill>
              <a:latin typeface="Helvetica" pitchFamily="34" charset="0"/>
            </a:endParaRPr>
          </a:p>
        </p:txBody>
      </p:sp>
      <p:sp>
        <p:nvSpPr>
          <p:cNvPr id="7" name="TextBox 6">
            <a:extLst>
              <a:ext uri="{FF2B5EF4-FFF2-40B4-BE49-F238E27FC236}">
                <a16:creationId xmlns:a16="http://schemas.microsoft.com/office/drawing/2014/main" id="{A8924AD0-D294-D012-13BF-4930F5D46911}"/>
              </a:ext>
            </a:extLst>
          </p:cNvPr>
          <p:cNvSpPr txBox="1"/>
          <p:nvPr/>
        </p:nvSpPr>
        <p:spPr bwMode="auto">
          <a:xfrm>
            <a:off x="1279182" y="4288342"/>
            <a:ext cx="5722669" cy="1846659"/>
          </a:xfrm>
          <a:prstGeom prst="rect">
            <a:avLst/>
          </a:prstGeom>
          <a:solidFill>
            <a:srgbClr val="F7F5FA"/>
          </a:solidFill>
          <a:ln/>
        </p:spPr>
        <p:style>
          <a:lnRef idx="1">
            <a:schemeClr val="dk1"/>
          </a:lnRef>
          <a:fillRef idx="2">
            <a:schemeClr val="dk1"/>
          </a:fillRef>
          <a:effectRef idx="1">
            <a:schemeClr val="dk1"/>
          </a:effectRef>
          <a:fontRef idx="minor">
            <a:schemeClr val="dk1"/>
          </a:fontRef>
        </p:style>
        <p:txBody>
          <a:bodyPr wrap="square" lIns="274320" rIns="182880" anchor="ctr" anchorCtr="0">
            <a:spAutoFit/>
          </a:bodyPr>
          <a:lstStyle/>
          <a:p>
            <a:pPr fontAlgn="base">
              <a:lnSpc>
                <a:spcPct val="95000"/>
              </a:lnSpc>
              <a:spcBef>
                <a:spcPts val="1000"/>
              </a:spcBef>
              <a:spcAft>
                <a:spcPts val="1000"/>
              </a:spcAft>
              <a:buClr>
                <a:srgbClr val="920053"/>
              </a:buClr>
              <a:buSzPct val="85000"/>
              <a:defRPr/>
            </a:pPr>
            <a:r>
              <a:rPr lang="en-US" sz="2400" kern="0" dirty="0">
                <a:solidFill>
                  <a:srgbClr val="4D4D4F"/>
                </a:solidFill>
                <a:latin typeface="Arial" panose="020B0604020202020204" pitchFamily="34" charset="0"/>
                <a:cs typeface="Arial" pitchFamily="34" charset="0"/>
              </a:rPr>
              <a:t>When you add a rule to the rulebase, a default configuration is applied. You then customize the rule using controls, such as  pencil icon (edit), + (add), and down arrow (menu).</a:t>
            </a:r>
          </a:p>
        </p:txBody>
      </p:sp>
      <p:sp>
        <p:nvSpPr>
          <p:cNvPr id="3" name="Footer Placeholder 2" hidden="1">
            <a:extLst>
              <a:ext uri="{FF2B5EF4-FFF2-40B4-BE49-F238E27FC236}">
                <a16:creationId xmlns:a16="http://schemas.microsoft.com/office/drawing/2014/main" id="{9B024120-D6D8-4497-4301-0EB69F4288B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5D58EDFB-FCEE-4769-ABF3-5B457AD3A9B7}"/>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963658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F68C1B7-8D39-9767-FB70-834D3F2E0D8C}"/>
              </a:ext>
            </a:extLst>
          </p:cNvPr>
          <p:cNvSpPr>
            <a:spLocks noGrp="1"/>
          </p:cNvSpPr>
          <p:nvPr>
            <p:ph type="body" sz="quarter" idx="18"/>
          </p:nvPr>
        </p:nvSpPr>
        <p:spPr/>
        <p:txBody>
          <a:bodyPr/>
          <a:lstStyle/>
          <a:p>
            <a:r>
              <a:rPr lang="en-US" dirty="0"/>
              <a:t>Navigating a Default Rule</a:t>
            </a:r>
          </a:p>
          <a:p>
            <a:endParaRPr lang="en-US" dirty="0"/>
          </a:p>
        </p:txBody>
      </p:sp>
      <p:sp>
        <p:nvSpPr>
          <p:cNvPr id="3" name="Content Placeholder 2">
            <a:extLst>
              <a:ext uri="{FF2B5EF4-FFF2-40B4-BE49-F238E27FC236}">
                <a16:creationId xmlns:a16="http://schemas.microsoft.com/office/drawing/2014/main" id="{B5D74402-9FF7-FE3A-7B93-D9D645CC1AC0}"/>
              </a:ext>
            </a:extLst>
          </p:cNvPr>
          <p:cNvSpPr>
            <a:spLocks noGrp="1"/>
          </p:cNvSpPr>
          <p:nvPr>
            <p:ph sz="half" idx="2"/>
          </p:nvPr>
        </p:nvSpPr>
        <p:spPr/>
        <p:txBody>
          <a:bodyPr/>
          <a:lstStyle/>
          <a:p>
            <a:r>
              <a:rPr lang="en-US" dirty="0"/>
              <a:t>Before creating a rule, it is important to understand a rule's default configuration. The figures on the following slides show a default rule. </a:t>
            </a:r>
          </a:p>
          <a:p>
            <a:r>
              <a:rPr lang="en-US" dirty="0"/>
              <a:t>The following  columns are not shown.</a:t>
            </a:r>
          </a:p>
          <a:p>
            <a:pPr lvl="1"/>
            <a:r>
              <a:rPr lang="en-US" dirty="0"/>
              <a:t>Hits - Accumulated hits a rule has received in the rulebase.</a:t>
            </a:r>
          </a:p>
          <a:p>
            <a:pPr lvl="1"/>
            <a:r>
              <a:rPr lang="en-US" dirty="0"/>
              <a:t>Time - Timeframe. The default is Any.</a:t>
            </a:r>
          </a:p>
          <a:p>
            <a:pPr lvl="1"/>
            <a:r>
              <a:rPr lang="en-US" dirty="0"/>
              <a:t>Comments - Notes about this rule. The default is a blank field. </a:t>
            </a:r>
          </a:p>
        </p:txBody>
      </p:sp>
      <p:sp>
        <p:nvSpPr>
          <p:cNvPr id="4" name="Footer Placeholder 3" hidden="1">
            <a:extLst>
              <a:ext uri="{FF2B5EF4-FFF2-40B4-BE49-F238E27FC236}">
                <a16:creationId xmlns:a16="http://schemas.microsoft.com/office/drawing/2014/main" id="{BB32F33B-E121-AD04-EE7B-4C98CA276E5C}"/>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8511515-37A4-44FA-1FCC-D648F78843B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2694221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No (Number)</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Automatically assigned. </a:t>
            </a:r>
          </a:p>
          <a:p>
            <a:pPr>
              <a:spcBef>
                <a:spcPts val="0"/>
              </a:spcBef>
            </a:pPr>
            <a:r>
              <a:rPr lang="en-US" dirty="0"/>
              <a:t>Indicates the rule's position in the rulebase. </a:t>
            </a:r>
          </a:p>
          <a:p>
            <a:pPr>
              <a:spcBef>
                <a:spcPts val="0"/>
              </a:spcBef>
            </a:pPr>
            <a:r>
              <a:rPr lang="en-US" dirty="0"/>
              <a:t>Changes if the rule's order is changed.</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6645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18E9D0F3-E192-9FB9-FBA3-C2C45887BB4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ED10880-1F6A-69BD-239A-9B00FC495A19}"/>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05316876"/>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Name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Meaningful name for the rule.</a:t>
            </a:r>
          </a:p>
          <a:p>
            <a:pPr>
              <a:spcBef>
                <a:spcPts val="0"/>
              </a:spcBef>
            </a:pPr>
            <a:r>
              <a:rPr lang="en-US" dirty="0"/>
              <a:t>Default is no entry.</a:t>
            </a:r>
          </a:p>
          <a:p>
            <a:pPr>
              <a:spcBef>
                <a:spcPts val="0"/>
              </a:spcBef>
            </a:pPr>
            <a:r>
              <a:rPr lang="en-US" dirty="0"/>
              <a:t>Appears in the logs for monitoring and troubleshooting.</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282860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D6D2B564-8473-40C5-44BE-8158E319897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8F98B32-A352-B95C-19FF-3871460DD2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95797242"/>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Source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Object that is traffic source.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49012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D8CC6F28-8B12-D495-7539-2E46CAF8760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44B94C6-B208-5ADC-A2D5-D04735A87E8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076594962"/>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Destination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Object that is traffic destination. </a:t>
            </a:r>
          </a:p>
          <a:p>
            <a:pPr>
              <a:spcBef>
                <a:spcPts val="0"/>
              </a:spcBef>
            </a:pPr>
            <a:r>
              <a:rPr lang="en-US" dirty="0"/>
              <a:t>Default is </a:t>
            </a:r>
            <a:r>
              <a:rPr lang="en-US" b="1" dirty="0"/>
              <a:t>Any</a:t>
            </a:r>
            <a:r>
              <a:rPr lang="en-US" dirty="0"/>
              <a:t>. </a:t>
            </a:r>
          </a:p>
          <a:p>
            <a:pPr>
              <a:spcBef>
                <a:spcPts val="0"/>
              </a:spcBef>
            </a:pPr>
            <a:r>
              <a:rPr lang="en-US" dirty="0"/>
              <a:t>Can select from a list of network objects or create a new one.</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71872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E77A6013-D891-78D3-2211-2F8B40C4028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8F0CCF5-4BEB-F151-8F62-CE9CC162FEF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39922116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Navigating a Default Rule - VPN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Displays the VPN Community, if applicable.</a:t>
            </a:r>
          </a:p>
          <a:p>
            <a:pPr>
              <a:spcBef>
                <a:spcPts val="0"/>
              </a:spcBef>
            </a:pPr>
            <a:r>
              <a:rPr lang="en-US" dirty="0"/>
              <a:t>Default is </a:t>
            </a:r>
            <a:r>
              <a:rPr lang="en-US" b="1" dirty="0"/>
              <a:t>Any</a:t>
            </a:r>
            <a:r>
              <a:rPr lang="en-US" dirty="0"/>
              <a:t>.</a:t>
            </a:r>
          </a:p>
        </p:txBody>
      </p:sp>
      <p:pic>
        <p:nvPicPr>
          <p:cNvPr id="9" name="Picture 8">
            <a:extLst>
              <a:ext uri="{FF2B5EF4-FFF2-40B4-BE49-F238E27FC236}">
                <a16:creationId xmlns:a16="http://schemas.microsoft.com/office/drawing/2014/main" id="{040B0C61-09CD-DE44-09FE-13EB10F28F1E}"/>
              </a:ext>
            </a:extLst>
          </p:cNvPr>
          <p:cNvPicPr>
            <a:picLocks noChangeAspect="1"/>
          </p:cNvPicPr>
          <p:nvPr/>
        </p:nvPicPr>
        <p:blipFill>
          <a:blip r:embed="rId3"/>
          <a:stretch>
            <a:fillRect/>
          </a:stretch>
        </p:blipFill>
        <p:spPr>
          <a:xfrm>
            <a:off x="611188" y="2322577"/>
            <a:ext cx="10972800" cy="1343955"/>
          </a:xfrm>
          <a:prstGeom prst="rect">
            <a:avLst/>
          </a:prstGeom>
        </p:spPr>
      </p:pic>
      <p:sp>
        <p:nvSpPr>
          <p:cNvPr id="6" name="Arrow: Down 5">
            <a:extLst>
              <a:ext uri="{FF2B5EF4-FFF2-40B4-BE49-F238E27FC236}">
                <a16:creationId xmlns:a16="http://schemas.microsoft.com/office/drawing/2014/main" id="{F5A78607-50F7-3F70-1DA7-7E7CF2177C5B}"/>
              </a:ext>
            </a:extLst>
          </p:cNvPr>
          <p:cNvSpPr/>
          <p:nvPr/>
        </p:nvSpPr>
        <p:spPr bwMode="auto">
          <a:xfrm>
            <a:off x="9182302"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4" name="Footer Placeholder 3" hidden="1">
            <a:extLst>
              <a:ext uri="{FF2B5EF4-FFF2-40B4-BE49-F238E27FC236}">
                <a16:creationId xmlns:a16="http://schemas.microsoft.com/office/drawing/2014/main" id="{237ABF70-883F-AD16-2816-7DE8D71B0E4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D61C4972-3FF7-9010-9800-88D21BD53B3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721363469"/>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Services &amp; Applications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Applicable services or applications. Default </a:t>
            </a:r>
            <a:r>
              <a:rPr lang="en-US" b="1" dirty="0"/>
              <a:t>Any</a:t>
            </a:r>
            <a:r>
              <a:rPr lang="en-US" dirty="0"/>
              <a:t>.</a:t>
            </a:r>
          </a:p>
          <a:p>
            <a:pPr>
              <a:spcBef>
                <a:spcPts val="0"/>
              </a:spcBef>
            </a:pPr>
            <a:r>
              <a:rPr lang="en-US" dirty="0"/>
              <a:t>Select from a list of service and application objects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136556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AC971393-CAF2-DCAD-3D84-ECEB349E397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9733C14-DA43-101B-ED0B-B353782EC8B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083668630"/>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Content</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Content type. Default </a:t>
            </a:r>
            <a:r>
              <a:rPr lang="en-US" b="1" dirty="0"/>
              <a:t>Any</a:t>
            </a:r>
            <a:r>
              <a:rPr lang="en-US" dirty="0"/>
              <a:t>.</a:t>
            </a:r>
          </a:p>
          <a:p>
            <a:pPr>
              <a:spcBef>
                <a:spcPts val="0"/>
              </a:spcBef>
            </a:pPr>
            <a:r>
              <a:rPr lang="en-US" dirty="0"/>
              <a:t>Select from a list of content types (certificate, CSV file, key, media file, etc.)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40935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B40B5F3B-09D1-42D7-80CD-9B668C707A6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373BD8D0-F049-4D3E-9B44-8DAAE592AF13}"/>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155488799"/>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Action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Action to apply to connection. Default </a:t>
            </a:r>
            <a:r>
              <a:rPr lang="en-US" b="1" dirty="0"/>
              <a:t>Drop</a:t>
            </a:r>
            <a:r>
              <a:rPr lang="en-US" dirty="0"/>
              <a:t>.</a:t>
            </a:r>
          </a:p>
          <a:p>
            <a:pPr>
              <a:spcBef>
                <a:spcPts val="0"/>
              </a:spcBef>
            </a:pPr>
            <a:r>
              <a:rPr lang="en-US" dirty="0"/>
              <a:t>Click the down arrow to select a different action; for example, Accept, Drop, Inform, or Reject.</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563276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DD55836F-0FE1-A4F8-5186-A0484A56FE2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4063C9B4-F7DD-2906-F831-BA88C09E64A8}"/>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13942741"/>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Track</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Tracking option for connection. Default </a:t>
            </a:r>
            <a:r>
              <a:rPr lang="en-US" b="1" dirty="0"/>
              <a:t>None</a:t>
            </a:r>
            <a:r>
              <a:rPr lang="en-US" dirty="0"/>
              <a:t>.</a:t>
            </a:r>
          </a:p>
          <a:p>
            <a:pPr>
              <a:spcBef>
                <a:spcPts val="0"/>
              </a:spcBef>
            </a:pPr>
            <a:r>
              <a:rPr lang="en-US" dirty="0"/>
              <a:t>Click the down arrow to select one or more options; for example, Log, Alert, and related settings.</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775112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4C692196-7615-DD05-1B70-DFAE90D0FDA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B2FE4BF-E627-ACE0-5D8F-FE1739F2F60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25512118"/>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a:xfrm>
            <a:off x="586804" y="457200"/>
            <a:ext cx="10997184" cy="914400"/>
          </a:xfrm>
        </p:spPr>
        <p:txBody>
          <a:bodyPr/>
          <a:lstStyle/>
          <a:p>
            <a:r>
              <a:rPr lang="en-US" dirty="0"/>
              <a:t>Navigating a Default Rule – Install On</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a:xfrm>
            <a:off x="585430" y="3931920"/>
            <a:ext cx="11175342" cy="2127048"/>
          </a:xfrm>
        </p:spPr>
        <p:txBody>
          <a:bodyPr/>
          <a:lstStyle/>
          <a:p>
            <a:pPr>
              <a:spcBef>
                <a:spcPts val="0"/>
              </a:spcBef>
            </a:pPr>
            <a:r>
              <a:rPr lang="en-US" dirty="0"/>
              <a:t>Firewall (Gateway) on which to enforce the rule. </a:t>
            </a:r>
          </a:p>
          <a:p>
            <a:pPr>
              <a:spcBef>
                <a:spcPts val="0"/>
              </a:spcBef>
            </a:pPr>
            <a:r>
              <a:rPr lang="en-US" dirty="0"/>
              <a:t>Default </a:t>
            </a:r>
            <a:r>
              <a:rPr lang="en-US" b="1" dirty="0"/>
              <a:t>Policy Targets </a:t>
            </a:r>
            <a:r>
              <a:rPr lang="en-US" dirty="0"/>
              <a:t>(all internal Firewall objects).</a:t>
            </a:r>
          </a:p>
          <a:p>
            <a:pPr>
              <a:spcBef>
                <a:spcPts val="0"/>
              </a:spcBef>
            </a:pPr>
            <a:r>
              <a:rPr lang="en-US" dirty="0"/>
              <a:t>Select a specific object or create a new one.</a:t>
            </a:r>
          </a:p>
        </p:txBody>
      </p:sp>
      <p:sp>
        <p:nvSpPr>
          <p:cNvPr id="6" name="Arrow: Down 5">
            <a:extLst>
              <a:ext uri="{FF2B5EF4-FFF2-40B4-BE49-F238E27FC236}">
                <a16:creationId xmlns:a16="http://schemas.microsoft.com/office/drawing/2014/main" id="{F5A78607-50F7-3F70-1DA7-7E7CF2177C5B}"/>
              </a:ext>
            </a:extLst>
          </p:cNvPr>
          <p:cNvSpPr/>
          <p:nvPr/>
        </p:nvSpPr>
        <p:spPr bwMode="auto">
          <a:xfrm>
            <a:off x="9320848" y="1621750"/>
            <a:ext cx="594360" cy="685587"/>
          </a:xfrm>
          <a:prstGeom prst="down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pic>
        <p:nvPicPr>
          <p:cNvPr id="8" name="Picture 7">
            <a:extLst>
              <a:ext uri="{FF2B5EF4-FFF2-40B4-BE49-F238E27FC236}">
                <a16:creationId xmlns:a16="http://schemas.microsoft.com/office/drawing/2014/main" id="{C6D18D84-08E2-55DA-192D-6EAE7CD4A9A3}"/>
              </a:ext>
            </a:extLst>
          </p:cNvPr>
          <p:cNvPicPr>
            <a:picLocks noChangeAspect="1"/>
          </p:cNvPicPr>
          <p:nvPr/>
        </p:nvPicPr>
        <p:blipFill>
          <a:blip r:embed="rId3"/>
          <a:stretch>
            <a:fillRect/>
          </a:stretch>
        </p:blipFill>
        <p:spPr>
          <a:xfrm>
            <a:off x="611188" y="2348337"/>
            <a:ext cx="10972800" cy="1019597"/>
          </a:xfrm>
          <a:prstGeom prst="rect">
            <a:avLst/>
          </a:prstGeom>
          <a:ln>
            <a:solidFill>
              <a:schemeClr val="tx1"/>
            </a:solidFill>
          </a:ln>
        </p:spPr>
      </p:pic>
      <p:sp>
        <p:nvSpPr>
          <p:cNvPr id="4" name="Footer Placeholder 3" hidden="1">
            <a:extLst>
              <a:ext uri="{FF2B5EF4-FFF2-40B4-BE49-F238E27FC236}">
                <a16:creationId xmlns:a16="http://schemas.microsoft.com/office/drawing/2014/main" id="{63CA29AF-9D2B-10E6-04E9-FEFFB07B7C1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550F1CD7-C8C1-A807-3BE2-F896261FA79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81262802"/>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and Stealth Rules</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For an effective Security Policy, Check Point recommends that rulebases contain Cleanup and Stealth rules. </a:t>
            </a:r>
          </a:p>
          <a:p>
            <a:r>
              <a:rPr lang="en-US" dirty="0"/>
              <a:t>These rules are added first.</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66" y="4082864"/>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10339394-8AFA-E3C0-B83F-939562A1C75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5C046EC-72C7-8318-28FF-9859EA386CB6}"/>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931544347"/>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Cleanup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Recommended to determine how to handle connections not matched by the rules above it in the rulebase. It is also necessary for logging this traffic. </a:t>
            </a:r>
          </a:p>
          <a:p>
            <a:r>
              <a:rPr lang="en-US" dirty="0"/>
              <a:t>Can be configured to allow or drop the connection.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66" y="3728908"/>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611189" y="4537592"/>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1426908" y="5287659"/>
            <a:ext cx="9261987" cy="896702"/>
          </a:xfrm>
          <a:prstGeom prst="rect">
            <a:avLst/>
          </a:prstGeom>
          <a:noFill/>
          <a:ln>
            <a:noFill/>
          </a:ln>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64770" marR="336550" indent="0">
              <a:lnSpc>
                <a:spcPct val="115000"/>
              </a:lnSpc>
              <a:spcBef>
                <a:spcPts val="1075"/>
              </a:spcBef>
              <a:spcAft>
                <a:spcPts val="0"/>
              </a:spcAft>
              <a:buClr>
                <a:srgbClr val="920053"/>
              </a:buClr>
              <a:buNone/>
              <a:tabLst>
                <a:tab pos="521970" algn="l"/>
              </a:tabLst>
              <a:defRPr/>
            </a:pPr>
            <a:r>
              <a:rPr lang="en-US" kern="0" dirty="0">
                <a:solidFill>
                  <a:srgbClr val="D51067"/>
                </a:solidFill>
              </a:rPr>
              <a:t>A Cleanup rule should always be placed at the bottom of the rulebase.</a:t>
            </a:r>
          </a:p>
        </p:txBody>
      </p:sp>
      <p:sp>
        <p:nvSpPr>
          <p:cNvPr id="4" name="Footer Placeholder 3" hidden="1">
            <a:extLst>
              <a:ext uri="{FF2B5EF4-FFF2-40B4-BE49-F238E27FC236}">
                <a16:creationId xmlns:a16="http://schemas.microsoft.com/office/drawing/2014/main" id="{7FAFDFA2-387A-4DA2-682C-F38021D032C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DE4ECC6-58C7-92C6-1062-598B410AA15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85471778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2F3CC66-B5DA-2ADA-2F7E-86AEB2C3A863}"/>
              </a:ext>
            </a:extLst>
          </p:cNvPr>
          <p:cNvSpPr>
            <a:spLocks noGrp="1"/>
          </p:cNvSpPr>
          <p:nvPr>
            <p:ph type="body" sz="quarter" idx="18"/>
          </p:nvPr>
        </p:nvSpPr>
        <p:spPr/>
        <p:txBody>
          <a:bodyPr/>
          <a:lstStyle/>
          <a:p>
            <a:r>
              <a:rPr lang="en-US" dirty="0"/>
              <a:t>Stealth Rule</a:t>
            </a:r>
          </a:p>
        </p:txBody>
      </p:sp>
      <p:sp>
        <p:nvSpPr>
          <p:cNvPr id="3" name="Content Placeholder 2">
            <a:extLst>
              <a:ext uri="{FF2B5EF4-FFF2-40B4-BE49-F238E27FC236}">
                <a16:creationId xmlns:a16="http://schemas.microsoft.com/office/drawing/2014/main" id="{A39383E7-4FB6-0214-198B-F38010FD508B}"/>
              </a:ext>
            </a:extLst>
          </p:cNvPr>
          <p:cNvSpPr>
            <a:spLocks noGrp="1"/>
          </p:cNvSpPr>
          <p:nvPr>
            <p:ph sz="half" idx="2"/>
          </p:nvPr>
        </p:nvSpPr>
        <p:spPr/>
        <p:txBody>
          <a:bodyPr/>
          <a:lstStyle/>
          <a:p>
            <a:r>
              <a:rPr lang="en-US" dirty="0"/>
              <a:t>A Stealth rule is recommended to drop any traffic destined for the Firewall that is not otherwise explicitly allowed. </a:t>
            </a:r>
          </a:p>
        </p:txBody>
      </p:sp>
      <p:pic>
        <p:nvPicPr>
          <p:cNvPr id="6" name="Picture 2">
            <a:extLst>
              <a:ext uri="{FF2B5EF4-FFF2-40B4-BE49-F238E27FC236}">
                <a16:creationId xmlns:a16="http://schemas.microsoft.com/office/drawing/2014/main" id="{3021AC12-6319-905E-32B7-CBFD8B10A3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66" y="2932496"/>
            <a:ext cx="11374423" cy="12706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C2CF831-26AD-3899-4CA4-56C18CE15919}"/>
              </a:ext>
            </a:extLst>
          </p:cNvPr>
          <p:cNvSpPr/>
          <p:nvPr/>
        </p:nvSpPr>
        <p:spPr bwMode="auto">
          <a:xfrm>
            <a:off x="596441" y="3283989"/>
            <a:ext cx="11220649" cy="476676"/>
          </a:xfrm>
          <a:prstGeom prst="rect">
            <a:avLst/>
          </a:prstGeom>
          <a:noFill/>
          <a:ln w="57150" algn="ctr">
            <a:solidFill>
              <a:srgbClr val="D51067"/>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base">
              <a:lnSpc>
                <a:spcPct val="80000"/>
              </a:lnSpc>
              <a:spcBef>
                <a:spcPts val="1200"/>
              </a:spcBef>
              <a:buClr>
                <a:srgbClr val="3075FF"/>
              </a:buClr>
              <a:buSzPct val="115000"/>
            </a:pPr>
            <a:endParaRPr lang="en-US" sz="2400" dirty="0">
              <a:solidFill>
                <a:srgbClr val="4D4D4F"/>
              </a:solidFill>
              <a:latin typeface="Calibri"/>
            </a:endParaRPr>
          </a:p>
        </p:txBody>
      </p:sp>
      <p:sp>
        <p:nvSpPr>
          <p:cNvPr id="9" name="Content Placeholder 2">
            <a:extLst>
              <a:ext uri="{FF2B5EF4-FFF2-40B4-BE49-F238E27FC236}">
                <a16:creationId xmlns:a16="http://schemas.microsoft.com/office/drawing/2014/main" id="{3DFB6B72-160D-265F-F869-03BFF35B1AC7}"/>
              </a:ext>
            </a:extLst>
          </p:cNvPr>
          <p:cNvSpPr txBox="1">
            <a:spLocks/>
          </p:cNvSpPr>
          <p:nvPr/>
        </p:nvSpPr>
        <p:spPr>
          <a:xfrm>
            <a:off x="930737" y="4350775"/>
            <a:ext cx="10958051" cy="1833587"/>
          </a:xfrm>
          <a:prstGeom prst="rect">
            <a:avLst/>
          </a:prstGeom>
          <a:noFill/>
        </p:spPr>
        <p:txBody>
          <a:bodyPr wrap="square" anchor="ctr">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indent="0">
              <a:buClr>
                <a:srgbClr val="920053"/>
              </a:buClr>
              <a:buNone/>
            </a:pPr>
            <a:r>
              <a:rPr lang="en-US" sz="2000" dirty="0">
                <a:solidFill>
                  <a:srgbClr val="D51067"/>
                </a:solidFill>
              </a:rPr>
              <a:t>The Stealth rule should be located as early in your policy as possible, typically immediately after any management rules.</a:t>
            </a:r>
          </a:p>
          <a:p>
            <a:pPr marL="0" indent="0">
              <a:buClr>
                <a:srgbClr val="920053"/>
              </a:buClr>
              <a:buNone/>
            </a:pPr>
            <a:r>
              <a:rPr lang="en-US" sz="2000" dirty="0">
                <a:solidFill>
                  <a:srgbClr val="D51067"/>
                </a:solidFill>
              </a:rPr>
              <a:t>Connections that need to be made directly to the Security Gateway always go above the Stealth rule; for example: Client Authentication, Encryption.</a:t>
            </a:r>
            <a:endParaRPr lang="en-US" sz="2000" kern="0" dirty="0">
              <a:solidFill>
                <a:srgbClr val="D51067"/>
              </a:solidFill>
            </a:endParaRPr>
          </a:p>
        </p:txBody>
      </p:sp>
      <p:sp>
        <p:nvSpPr>
          <p:cNvPr id="4" name="Footer Placeholder 3" hidden="1">
            <a:extLst>
              <a:ext uri="{FF2B5EF4-FFF2-40B4-BE49-F238E27FC236}">
                <a16:creationId xmlns:a16="http://schemas.microsoft.com/office/drawing/2014/main" id="{AD3B92DD-E9FA-AC2C-4BB8-D06E960D9A0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E4B4A0F0-3657-CE62-7CBB-AD01A8F676A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477301099"/>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9C97F07-6FF2-D401-2A40-B1DC080FA73A}"/>
              </a:ext>
            </a:extLst>
          </p:cNvPr>
          <p:cNvSpPr>
            <a:spLocks noGrp="1"/>
          </p:cNvSpPr>
          <p:nvPr>
            <p:ph type="body" sz="quarter" idx="18"/>
          </p:nvPr>
        </p:nvSpPr>
        <p:spPr/>
        <p:txBody>
          <a:bodyPr/>
          <a:lstStyle/>
          <a:p>
            <a:r>
              <a:rPr lang="en-US" dirty="0"/>
              <a:t>Explicit and Implied Rules</a:t>
            </a:r>
          </a:p>
        </p:txBody>
      </p:sp>
      <p:sp>
        <p:nvSpPr>
          <p:cNvPr id="8" name="Content Placeholder 7">
            <a:extLst>
              <a:ext uri="{FF2B5EF4-FFF2-40B4-BE49-F238E27FC236}">
                <a16:creationId xmlns:a16="http://schemas.microsoft.com/office/drawing/2014/main" id="{BBA7DE7E-10BC-BA03-767F-55F21CC950D0}"/>
              </a:ext>
            </a:extLst>
          </p:cNvPr>
          <p:cNvSpPr>
            <a:spLocks noGrp="1"/>
          </p:cNvSpPr>
          <p:nvPr>
            <p:ph sz="half" idx="2"/>
          </p:nvPr>
        </p:nvSpPr>
        <p:spPr>
          <a:xfrm>
            <a:off x="585431" y="1636776"/>
            <a:ext cx="6524881" cy="4422192"/>
          </a:xfrm>
        </p:spPr>
        <p:txBody>
          <a:bodyPr/>
          <a:lstStyle/>
          <a:p>
            <a:r>
              <a:rPr lang="en-US" dirty="0"/>
              <a:t>Explicit rules:</a:t>
            </a:r>
          </a:p>
          <a:p>
            <a:pPr lvl="1"/>
            <a:r>
              <a:rPr lang="en-US" dirty="0"/>
              <a:t>Created by the administrator.</a:t>
            </a:r>
          </a:p>
          <a:p>
            <a:pPr lvl="1"/>
            <a:r>
              <a:rPr lang="en-US" dirty="0"/>
              <a:t>Configured to allow or block traffic based on specified criteria.</a:t>
            </a:r>
          </a:p>
          <a:p>
            <a:pPr>
              <a:spcBef>
                <a:spcPts val="2000"/>
              </a:spcBef>
            </a:pPr>
            <a:r>
              <a:rPr lang="en-US" dirty="0"/>
              <a:t>Implied rules:</a:t>
            </a:r>
          </a:p>
          <a:p>
            <a:pPr lvl="1"/>
            <a:r>
              <a:rPr lang="en-US" dirty="0"/>
              <a:t>Created by the Security Gateway.</a:t>
            </a:r>
          </a:p>
          <a:p>
            <a:pPr lvl="1"/>
            <a:r>
              <a:rPr lang="en-US" dirty="0"/>
              <a:t>Placed first, last, or before the last in the explicitly defined rule.</a:t>
            </a:r>
          </a:p>
          <a:p>
            <a:pPr lvl="1"/>
            <a:r>
              <a:rPr lang="en-US" dirty="0"/>
              <a:t>Not visible in the rulebase.</a:t>
            </a:r>
          </a:p>
        </p:txBody>
      </p:sp>
      <p:sp>
        <p:nvSpPr>
          <p:cNvPr id="9" name="Content Placeholder 7">
            <a:extLst>
              <a:ext uri="{FF2B5EF4-FFF2-40B4-BE49-F238E27FC236}">
                <a16:creationId xmlns:a16="http://schemas.microsoft.com/office/drawing/2014/main" id="{BBA7DE7E-10BC-BA03-767F-55F21CC950D0}"/>
              </a:ext>
            </a:extLst>
          </p:cNvPr>
          <p:cNvSpPr txBox="1">
            <a:spLocks/>
          </p:cNvSpPr>
          <p:nvPr/>
        </p:nvSpPr>
        <p:spPr bwMode="auto">
          <a:xfrm>
            <a:off x="6750156" y="1636776"/>
            <a:ext cx="4837297"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buClr>
                <a:srgbClr val="920053"/>
              </a:buClr>
            </a:pPr>
            <a:r>
              <a:rPr lang="en-US" kern="0" dirty="0">
                <a:solidFill>
                  <a:srgbClr val="4D4D4F"/>
                </a:solidFill>
              </a:rPr>
              <a:t>Implicit Cleanup Action</a:t>
            </a:r>
          </a:p>
          <a:p>
            <a:pPr lvl="1">
              <a:buClr>
                <a:srgbClr val="920053"/>
              </a:buClr>
            </a:pPr>
            <a:r>
              <a:rPr lang="en-US" kern="0" dirty="0">
                <a:solidFill>
                  <a:srgbClr val="4D4D4F"/>
                </a:solidFill>
              </a:rPr>
              <a:t>Often called the Implied Cleanup Rule.</a:t>
            </a:r>
          </a:p>
          <a:p>
            <a:pPr lvl="1">
              <a:buClr>
                <a:srgbClr val="920053"/>
              </a:buClr>
            </a:pPr>
            <a:r>
              <a:rPr lang="en-US" kern="0" dirty="0">
                <a:solidFill>
                  <a:srgbClr val="4D4D4F"/>
                </a:solidFill>
              </a:rPr>
              <a:t>Default function of the policy layer. </a:t>
            </a:r>
          </a:p>
          <a:p>
            <a:pPr lvl="1">
              <a:buClr>
                <a:srgbClr val="920053"/>
              </a:buClr>
            </a:pPr>
            <a:r>
              <a:rPr lang="en-US" kern="0" dirty="0">
                <a:solidFill>
                  <a:srgbClr val="4D4D4F"/>
                </a:solidFill>
              </a:rPr>
              <a:t>Options are drop or accept.</a:t>
            </a:r>
          </a:p>
        </p:txBody>
      </p:sp>
      <p:sp>
        <p:nvSpPr>
          <p:cNvPr id="2" name="Footer Placeholder 1" hidden="1">
            <a:extLst>
              <a:ext uri="{FF2B5EF4-FFF2-40B4-BE49-F238E27FC236}">
                <a16:creationId xmlns:a16="http://schemas.microsoft.com/office/drawing/2014/main" id="{4F6DE28E-A7E9-1A3E-20F4-F21449CD6BF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21C1662-F383-0FB5-4A95-828E89E5293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7007993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72CD7BA-F09F-366A-A54A-717642F2C649}"/>
              </a:ext>
            </a:extLst>
          </p:cNvPr>
          <p:cNvSpPr txBox="1"/>
          <p:nvPr/>
        </p:nvSpPr>
        <p:spPr bwMode="auto">
          <a:xfrm>
            <a:off x="4354849" y="2006841"/>
            <a:ext cx="7154903" cy="2554545"/>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3200" dirty="0">
                <a:solidFill>
                  <a:srgbClr val="4D4D4F"/>
                </a:solidFill>
                <a:latin typeface="Arial" panose="020B0604020202020204" pitchFamily="34" charset="0"/>
                <a:cs typeface="Arial" panose="020B0604020202020204" pitchFamily="34" charset="0"/>
              </a:rPr>
              <a:t>The Implicit Cleanup Action is often called the Implied Cleanup Rule; however, it is not a rule. It is a Gateway action or behavior. The options are Drop or Accept.</a:t>
            </a:r>
            <a:endParaRPr lang="en-US" dirty="0">
              <a:solidFill>
                <a:srgbClr val="4D4D4F"/>
              </a:solidFill>
              <a:latin typeface="Arial" panose="020B0604020202020204" pitchFamily="34" charset="0"/>
              <a:cs typeface="Arial" panose="020B0604020202020204" pitchFamily="34" charset="0"/>
            </a:endParaRPr>
          </a:p>
        </p:txBody>
      </p:sp>
      <p:pic>
        <p:nvPicPr>
          <p:cNvPr id="7" name="Picture 6" descr="Graphical user interface, text  Description automatically generated">
            <a:extLst>
              <a:ext uri="{FF2B5EF4-FFF2-40B4-BE49-F238E27FC236}">
                <a16:creationId xmlns:a16="http://schemas.microsoft.com/office/drawing/2014/main" id="{563845A5-6034-FCD6-5FF8-A9CFCCF162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7981" y="2086430"/>
            <a:ext cx="2566421" cy="2587757"/>
          </a:xfrm>
          <a:prstGeom prst="rect">
            <a:avLst/>
          </a:prstGeom>
        </p:spPr>
      </p:pic>
      <p:sp>
        <p:nvSpPr>
          <p:cNvPr id="4" name="Footer Placeholder 3" hidden="1">
            <a:extLst>
              <a:ext uri="{FF2B5EF4-FFF2-40B4-BE49-F238E27FC236}">
                <a16:creationId xmlns:a16="http://schemas.microsoft.com/office/drawing/2014/main" id="{D89B9AAC-0398-10BD-4049-8D4384F257A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AB1DC822-A672-4891-4E7B-486F1C88DAE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19867312"/>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FC63DB1-16B5-8A78-14AC-0E76353A3FAC}"/>
              </a:ext>
            </a:extLst>
          </p:cNvPr>
          <p:cNvSpPr>
            <a:spLocks noGrp="1"/>
          </p:cNvSpPr>
          <p:nvPr>
            <p:ph type="body" sz="quarter" idx="18"/>
          </p:nvPr>
        </p:nvSpPr>
        <p:spPr/>
        <p:txBody>
          <a:bodyPr/>
          <a:lstStyle/>
          <a:p>
            <a:r>
              <a:rPr lang="en-US" dirty="0"/>
              <a:t>Control Connections Defined by Implied Rules </a:t>
            </a:r>
          </a:p>
        </p:txBody>
      </p:sp>
      <p:sp>
        <p:nvSpPr>
          <p:cNvPr id="3" name="Content Placeholder 2">
            <a:extLst>
              <a:ext uri="{FF2B5EF4-FFF2-40B4-BE49-F238E27FC236}">
                <a16:creationId xmlns:a16="http://schemas.microsoft.com/office/drawing/2014/main" id="{3EBE0A62-18D8-5FD9-3310-379E717CBC23}"/>
              </a:ext>
            </a:extLst>
          </p:cNvPr>
          <p:cNvSpPr>
            <a:spLocks noGrp="1"/>
          </p:cNvSpPr>
          <p:nvPr>
            <p:ph sz="half" idx="2"/>
          </p:nvPr>
        </p:nvSpPr>
        <p:spPr/>
        <p:txBody>
          <a:bodyPr/>
          <a:lstStyle/>
          <a:p>
            <a:pPr>
              <a:spcBef>
                <a:spcPts val="2000"/>
              </a:spcBef>
            </a:pPr>
            <a:r>
              <a:rPr lang="en-US" dirty="0"/>
              <a:t>Gateway-specific traffic that facilitates functionality, such as logging, management, and key exchange.</a:t>
            </a:r>
          </a:p>
          <a:p>
            <a:pPr>
              <a:spcBef>
                <a:spcPts val="2000"/>
              </a:spcBef>
            </a:pPr>
            <a:r>
              <a:rPr lang="en-US" dirty="0"/>
              <a:t>Acceptance of Internet Key Exchange (IKE) and Reliable Datagram Protocol (RDP) traffic for communication and encryption purposes.</a:t>
            </a:r>
          </a:p>
          <a:p>
            <a:pPr>
              <a:spcBef>
                <a:spcPts val="2000"/>
              </a:spcBef>
            </a:pPr>
            <a:r>
              <a:rPr lang="en-US" dirty="0"/>
              <a:t>Communication with various servers (such as RADIUS, CVP, UFP, TACACS, LDAP, and logical servers) even if these servers are not specifically defined resources in the Security Policy.</a:t>
            </a:r>
          </a:p>
        </p:txBody>
      </p:sp>
      <p:sp>
        <p:nvSpPr>
          <p:cNvPr id="4" name="Footer Placeholder 3" hidden="1">
            <a:extLst>
              <a:ext uri="{FF2B5EF4-FFF2-40B4-BE49-F238E27FC236}">
                <a16:creationId xmlns:a16="http://schemas.microsoft.com/office/drawing/2014/main" id="{9FF3C349-8C1D-6105-CBC6-5CDDF837336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8E47188B-B263-E574-858D-5BD9846EF99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61947351"/>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DCF28F9-5005-57CC-5266-F8C16981E500}"/>
              </a:ext>
            </a:extLst>
          </p:cNvPr>
          <p:cNvSpPr>
            <a:spLocks noGrp="1"/>
          </p:cNvSpPr>
          <p:nvPr>
            <p:ph type="body" sz="quarter" idx="18"/>
          </p:nvPr>
        </p:nvSpPr>
        <p:spPr/>
        <p:txBody>
          <a:bodyPr/>
          <a:lstStyle/>
          <a:p>
            <a:r>
              <a:rPr lang="en-US" dirty="0"/>
              <a:t>Rule Examples</a:t>
            </a:r>
          </a:p>
        </p:txBody>
      </p:sp>
      <p:sp>
        <p:nvSpPr>
          <p:cNvPr id="8" name="Content Placeholder 7"/>
          <p:cNvSpPr>
            <a:spLocks noGrp="1"/>
          </p:cNvSpPr>
          <p:nvPr>
            <p:ph sz="half" idx="2"/>
          </p:nvPr>
        </p:nvSpPr>
        <p:spPr/>
        <p:txBody>
          <a:bodyPr/>
          <a:lstStyle/>
          <a:p>
            <a:r>
              <a:rPr lang="en-US" dirty="0"/>
              <a:t>Critical Subnet </a:t>
            </a:r>
          </a:p>
          <a:p>
            <a:r>
              <a:rPr lang="en-US" dirty="0"/>
              <a:t>Tech Support </a:t>
            </a:r>
          </a:p>
          <a:p>
            <a:r>
              <a:rPr lang="en-US" dirty="0"/>
              <a:t>DNS Server</a:t>
            </a:r>
          </a:p>
          <a:p>
            <a:r>
              <a:rPr lang="en-US" dirty="0"/>
              <a:t>Mail and Web Servers </a:t>
            </a:r>
          </a:p>
          <a:p>
            <a:r>
              <a:rPr lang="en-US" dirty="0"/>
              <a:t>SMTP </a:t>
            </a:r>
          </a:p>
          <a:p>
            <a:r>
              <a:rPr lang="en-US" dirty="0"/>
              <a:t>DMZ and Internet</a:t>
            </a:r>
          </a:p>
        </p:txBody>
      </p:sp>
      <p:sp>
        <p:nvSpPr>
          <p:cNvPr id="2" name="Footer Placeholder 1" hidden="1">
            <a:extLst>
              <a:ext uri="{FF2B5EF4-FFF2-40B4-BE49-F238E27FC236}">
                <a16:creationId xmlns:a16="http://schemas.microsoft.com/office/drawing/2014/main" id="{7EDBCC6D-6E9A-C8E8-78F9-6C0574ADF25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91622E7-A50D-3FDD-2917-A08EC16EFDB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59001743"/>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Rulebase Management - Rulebase Order</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Within the rulebase, rules are arranged in top-down order for matching purposes.</a:t>
            </a:r>
          </a:p>
          <a:p>
            <a:r>
              <a:rPr lang="en-US" dirty="0"/>
              <a:t>When the Security Gateway receives a packet for a connection, it examines the first rule in the rulebase to see if there is a match.</a:t>
            </a:r>
          </a:p>
          <a:p>
            <a:r>
              <a:rPr lang="en-US" dirty="0"/>
              <a:t>If there is no match, the Security Gateway works its way down the list until it finds a match.</a:t>
            </a:r>
          </a:p>
          <a:p>
            <a:r>
              <a:rPr lang="en-US" dirty="0"/>
              <a:t>After a rule is matched, the Security Gateway enforces the rule; for example: Accept, Drop, or Reject the connection.</a:t>
            </a:r>
          </a:p>
        </p:txBody>
      </p:sp>
      <p:sp>
        <p:nvSpPr>
          <p:cNvPr id="2" name="Footer Placeholder 1" hidden="1">
            <a:extLst>
              <a:ext uri="{FF2B5EF4-FFF2-40B4-BE49-F238E27FC236}">
                <a16:creationId xmlns:a16="http://schemas.microsoft.com/office/drawing/2014/main" id="{57DDFCCA-904F-9D8E-6D1E-1FD4153B917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64F6F135-DDEB-579E-356C-BAC38D56F26E}"/>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633021452"/>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4"/>
          </p:nvPr>
        </p:nvSpPr>
        <p:spPr/>
        <p:txBody>
          <a:bodyPr wrap="square" anchor="ctr">
            <a:noAutofit/>
          </a:bodyPr>
          <a:lstStyle/>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Rule order is a critical aspect of an effective rulebase. The rule order can affect the performance of the Security Gateway and the accuracy of the policy. </a:t>
            </a:r>
          </a:p>
          <a:p>
            <a:pPr marL="293370" marR="336550" indent="-228600">
              <a:spcBef>
                <a:spcPts val="1075"/>
              </a:spcBef>
              <a:spcAft>
                <a:spcPts val="0"/>
              </a:spcAft>
              <a:buClr>
                <a:srgbClr val="920053"/>
              </a:buClr>
              <a:buFont typeface="Arial" panose="020B0604020202020204" pitchFamily="34" charset="0"/>
              <a:buChar char="•"/>
              <a:tabLst>
                <a:tab pos="521970" algn="l"/>
              </a:tabLst>
              <a:defRPr/>
            </a:pPr>
            <a:r>
              <a:rPr lang="en-US" dirty="0">
                <a:solidFill>
                  <a:srgbClr val="4D4D4F"/>
                </a:solidFill>
              </a:rPr>
              <a:t> Always place more specific rules at the top of the rulebase and place more general rules last to prevent a general rule from being applied before a more specific rule.</a:t>
            </a:r>
          </a:p>
        </p:txBody>
      </p:sp>
      <p:sp>
        <p:nvSpPr>
          <p:cNvPr id="2" name="Footer Placeholder 1" hidden="1">
            <a:extLst>
              <a:ext uri="{FF2B5EF4-FFF2-40B4-BE49-F238E27FC236}">
                <a16:creationId xmlns:a16="http://schemas.microsoft.com/office/drawing/2014/main" id="{DED96D65-0300-2562-5FC7-71DFFF996A0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485F2E14-D624-29DE-221F-29F0928E7B26}"/>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6593439"/>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234440"/>
            <a:ext cx="4032504" cy="4764024"/>
          </a:xfrm>
        </p:spPr>
        <p:txBody>
          <a:bodyPr/>
          <a:lstStyle/>
          <a:p>
            <a:r>
              <a:rPr lang="en-US" dirty="0"/>
              <a:t>The rulebase is processed in a specific top-down order. </a:t>
            </a:r>
          </a:p>
          <a:p>
            <a:r>
              <a:rPr lang="en-US" dirty="0"/>
              <a:t>However, other things happen in the Security Policy besides checking your defined rules. </a:t>
            </a:r>
          </a:p>
          <a:p>
            <a:r>
              <a:rPr lang="en-US" dirty="0"/>
              <a:t>This is the order of operations.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p:txBody>
          <a:bodyPr/>
          <a:lstStyle/>
          <a:p>
            <a:r>
              <a:rPr lang="en-US" dirty="0"/>
              <a:t>Order of Operations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879B6E7B-6E8A-40C7-FDBE-A8BBD5F10D4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8461108C-A617-B170-E614-72DA2DFCEBC9}"/>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74527039"/>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Occurs before rules are processed. </a:t>
            </a:r>
          </a:p>
          <a:p>
            <a:r>
              <a:rPr lang="en-US" dirty="0"/>
              <a:t>Detects such packets by requiring that the interface on which a packet enters a Security Gateway corresponds to its IP address.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Anti-Spoofing Checks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6927ED02-BE1C-B738-FF15-EBD22F8F1E90}"/>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B43BC64-B22D-6981-7626-692DF2CF5C52}"/>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78745553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Cannot be modified, moved or overwritten in the rulebase. </a:t>
            </a:r>
          </a:p>
          <a:p>
            <a:r>
              <a:rPr lang="en-US" dirty="0"/>
              <a:t>No rules can be placed before it. </a:t>
            </a:r>
          </a:p>
          <a:p>
            <a:r>
              <a:rPr lang="en-US" dirty="0"/>
              <a:t>Applied before all other rules, including explicitly-defined and Last Implied rules.</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First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A4F6EAF7-17CE-AD3E-B472-F4E746F08ED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F879BCB5-1C06-BE51-7665-9B6D90DABC2A}"/>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521303548"/>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399032"/>
            <a:ext cx="4032504" cy="4599432"/>
          </a:xfrm>
        </p:spPr>
        <p:txBody>
          <a:bodyPr/>
          <a:lstStyle/>
          <a:p>
            <a:r>
              <a:rPr lang="en-US" dirty="0"/>
              <a:t>Located between First and Last Implied rules.</a:t>
            </a:r>
          </a:p>
          <a:p>
            <a:r>
              <a:rPr lang="en-US" dirty="0"/>
              <a:t>Administrator-defined.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77082CDA-1468-FBC9-5341-8CADE7546D84}"/>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531C229-03C0-3280-F51C-D37B3923624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9619221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More specific Implied rules. </a:t>
            </a:r>
          </a:p>
          <a:p>
            <a:r>
              <a:rPr lang="en-US" dirty="0"/>
              <a:t>Enforced before the last rule is applied.</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Before Last Implied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B8344892-B21B-A1EF-AEBC-74561D12DFE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B55184F-8B9E-03BD-A311-5B4884DDB5D7}"/>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429817739"/>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Should be Explicit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Last Explicit Rules</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5BBC76D2-CB3B-CB29-408D-98FDCBBD2E2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8DDF203E-A489-3A4B-C028-D098A1E6998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6990632"/>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Applied after all other Explicit and Implied rules.</a:t>
            </a:r>
          </a:p>
          <a:p>
            <a:r>
              <a:rPr lang="en-US" dirty="0"/>
              <a:t>In the rulebase, except the final Implied Cleanup rule.</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Last Implied Rule</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05FD1D54-DAA1-A8EC-BA7F-C6C8C5DF334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1C9E7B01-F65C-134D-CF46-39CAC8673673}"/>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402140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2"/>
          </p:nvPr>
        </p:nvSpPr>
        <p:spPr>
          <a:xfrm>
            <a:off x="611188" y="1722120"/>
            <a:ext cx="4032504" cy="4276344"/>
          </a:xfrm>
        </p:spPr>
        <p:txBody>
          <a:bodyPr/>
          <a:lstStyle/>
          <a:p>
            <a:r>
              <a:rPr lang="en-US" dirty="0"/>
              <a:t>Applied when no other rules are matched.</a:t>
            </a:r>
          </a:p>
          <a:p>
            <a:r>
              <a:rPr lang="en-US" dirty="0"/>
              <a:t>Default behavior.</a:t>
            </a:r>
          </a:p>
        </p:txBody>
      </p:sp>
      <p:sp>
        <p:nvSpPr>
          <p:cNvPr id="8" name="Text Placeholder 7">
            <a:extLst>
              <a:ext uri="{FF2B5EF4-FFF2-40B4-BE49-F238E27FC236}">
                <a16:creationId xmlns:a16="http://schemas.microsoft.com/office/drawing/2014/main" id="{228231C9-75AD-F377-301D-D9FB6B582455}"/>
              </a:ext>
            </a:extLst>
          </p:cNvPr>
          <p:cNvSpPr>
            <a:spLocks noGrp="1"/>
          </p:cNvSpPr>
          <p:nvPr>
            <p:ph type="body" sz="quarter" idx="16"/>
          </p:nvPr>
        </p:nvSpPr>
        <p:spPr>
          <a:xfrm>
            <a:off x="586804" y="457200"/>
            <a:ext cx="4474464" cy="941832"/>
          </a:xfrm>
        </p:spPr>
        <p:txBody>
          <a:bodyPr/>
          <a:lstStyle/>
          <a:p>
            <a:r>
              <a:rPr lang="en-US" dirty="0"/>
              <a:t>Implicit Cleanup Action</a:t>
            </a:r>
          </a:p>
        </p:txBody>
      </p:sp>
      <p:graphicFrame>
        <p:nvGraphicFramePr>
          <p:cNvPr id="7" name="Diagram 6">
            <a:extLst>
              <a:ext uri="{FF2B5EF4-FFF2-40B4-BE49-F238E27FC236}">
                <a16:creationId xmlns:a16="http://schemas.microsoft.com/office/drawing/2014/main" id="{7EE5BD5F-DC8E-3A1D-91FB-42214350CD69}"/>
              </a:ext>
            </a:extLst>
          </p:cNvPr>
          <p:cNvGraphicFramePr/>
          <p:nvPr/>
        </p:nvGraphicFramePr>
        <p:xfrm>
          <a:off x="6440021" y="457200"/>
          <a:ext cx="4181168" cy="56359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hidden="1">
            <a:extLst>
              <a:ext uri="{FF2B5EF4-FFF2-40B4-BE49-F238E27FC236}">
                <a16:creationId xmlns:a16="http://schemas.microsoft.com/office/drawing/2014/main" id="{41808843-404D-9898-E31C-30298B38F40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7F0C84C6-2506-1558-25A0-805FF2B1081D}"/>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070554389"/>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F07A34C1-49EB-F5AE-B9B8-730AE5AE2FD6}"/>
              </a:ext>
            </a:extLst>
          </p:cNvPr>
          <p:cNvSpPr>
            <a:spLocks noGrp="1"/>
          </p:cNvSpPr>
          <p:nvPr>
            <p:ph type="body" sz="quarter" idx="18"/>
          </p:nvPr>
        </p:nvSpPr>
        <p:spPr/>
        <p:txBody>
          <a:bodyPr/>
          <a:lstStyle/>
          <a:p>
            <a:r>
              <a:rPr lang="en-US" dirty="0"/>
              <a:t>Sections</a:t>
            </a:r>
          </a:p>
        </p:txBody>
      </p:sp>
      <p:sp>
        <p:nvSpPr>
          <p:cNvPr id="4" name="Content Placeholder 3">
            <a:extLst>
              <a:ext uri="{FF2B5EF4-FFF2-40B4-BE49-F238E27FC236}">
                <a16:creationId xmlns:a16="http://schemas.microsoft.com/office/drawing/2014/main" id="{2204D4C7-6787-7B58-B8AC-F705CF79648B}"/>
              </a:ext>
            </a:extLst>
          </p:cNvPr>
          <p:cNvSpPr>
            <a:spLocks noGrp="1"/>
          </p:cNvSpPr>
          <p:nvPr>
            <p:ph sz="half" idx="2"/>
          </p:nvPr>
        </p:nvSpPr>
        <p:spPr/>
        <p:txBody>
          <a:bodyPr/>
          <a:lstStyle/>
          <a:p>
            <a:r>
              <a:rPr lang="en-US" dirty="0"/>
              <a:t>Useful when managing a large network.</a:t>
            </a:r>
          </a:p>
          <a:p>
            <a:r>
              <a:rPr lang="en-US" dirty="0"/>
              <a:t>Simple visual divisions of the rulebase.</a:t>
            </a:r>
          </a:p>
          <a:p>
            <a:r>
              <a:rPr lang="en-US" dirty="0"/>
              <a:t>Do not hinder the order of rule enforcement.</a:t>
            </a:r>
          </a:p>
          <a:p>
            <a:r>
              <a:rPr lang="en-US" dirty="0"/>
              <a:t>Are not sent to the Security Gateway side.</a:t>
            </a:r>
          </a:p>
        </p:txBody>
      </p:sp>
      <p:pic>
        <p:nvPicPr>
          <p:cNvPr id="7" name="Picture 6">
            <a:extLst>
              <a:ext uri="{FF2B5EF4-FFF2-40B4-BE49-F238E27FC236}">
                <a16:creationId xmlns:a16="http://schemas.microsoft.com/office/drawing/2014/main" id="{C8678E72-8B80-303E-63BB-4870B5DC035B}"/>
              </a:ext>
            </a:extLst>
          </p:cNvPr>
          <p:cNvPicPr>
            <a:picLocks noChangeAspect="1"/>
          </p:cNvPicPr>
          <p:nvPr/>
        </p:nvPicPr>
        <p:blipFill>
          <a:blip r:embed="rId3"/>
          <a:stretch>
            <a:fillRect/>
          </a:stretch>
        </p:blipFill>
        <p:spPr>
          <a:xfrm>
            <a:off x="585431" y="1593234"/>
            <a:ext cx="7434199" cy="4763117"/>
          </a:xfrm>
          <a:prstGeom prst="rect">
            <a:avLst/>
          </a:prstGeom>
        </p:spPr>
      </p:pic>
      <p:sp>
        <p:nvSpPr>
          <p:cNvPr id="8" name="TextBox 7">
            <a:extLst>
              <a:ext uri="{FF2B5EF4-FFF2-40B4-BE49-F238E27FC236}">
                <a16:creationId xmlns:a16="http://schemas.microsoft.com/office/drawing/2014/main" id="{BA96376B-EF47-69E1-79B8-97FD4FCE5E27}"/>
              </a:ext>
            </a:extLst>
          </p:cNvPr>
          <p:cNvSpPr txBox="1"/>
          <p:nvPr/>
        </p:nvSpPr>
        <p:spPr bwMode="auto">
          <a:xfrm>
            <a:off x="8154989" y="1647379"/>
            <a:ext cx="3621024" cy="5570756"/>
          </a:xfrm>
          <a:prstGeom prst="rect">
            <a:avLst/>
          </a:prstGeom>
          <a:noFill/>
          <a:ln>
            <a:noFill/>
          </a:ln>
          <a:effectLst/>
        </p:spPr>
        <p:txBody>
          <a:bodyPr wrap="square">
            <a:spAutoFit/>
          </a:bodyPr>
          <a:lstStyle/>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Useful for managing large networks.</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Simple visual divisions. </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Do not hinder the order of rule enforcement. </a:t>
            </a:r>
          </a:p>
          <a:p>
            <a:pPr marL="457200" indent="-457200" fontAlgn="base">
              <a:spcBef>
                <a:spcPct val="20000"/>
              </a:spcBef>
              <a:spcAft>
                <a:spcPct val="0"/>
              </a:spcAft>
              <a:buClr>
                <a:srgbClr val="C00000"/>
              </a:buClr>
              <a:buSzPct val="100000"/>
              <a:buFont typeface="Arial" panose="020B0604020202020204" pitchFamily="34" charset="0"/>
              <a:buChar char="•"/>
            </a:pPr>
            <a:r>
              <a:rPr lang="en-US" sz="2700" dirty="0">
                <a:solidFill>
                  <a:srgbClr val="4D4D4F"/>
                </a:solidFill>
                <a:latin typeface="Arial" panose="020B0604020202020204" pitchFamily="34" charset="0"/>
                <a:cs typeface="Arial" panose="020B0604020202020204" pitchFamily="34" charset="0"/>
              </a:rPr>
              <a:t>Are not sent to the Security Gateway side.</a:t>
            </a:r>
          </a:p>
          <a:p>
            <a:pPr marL="457200" indent="-457200" fontAlgn="base">
              <a:spcBef>
                <a:spcPct val="20000"/>
              </a:spcBef>
              <a:spcAft>
                <a:spcPct val="0"/>
              </a:spcAft>
              <a:buClr>
                <a:srgbClr val="C00000"/>
              </a:buClr>
              <a:buSzPct val="100000"/>
              <a:buFont typeface="Arial" panose="020B0604020202020204" pitchFamily="34" charset="0"/>
              <a:buChar char="•"/>
            </a:pPr>
            <a:endParaRPr lang="en-US" sz="2600" dirty="0">
              <a:solidFill>
                <a:srgbClr val="4D4D4F"/>
              </a:solidFill>
              <a:latin typeface="Arial" panose="020B0604020202020204" pitchFamily="34" charset="0"/>
              <a:cs typeface="Arial" panose="020B0604020202020204" pitchFamily="34" charset="0"/>
            </a:endParaRPr>
          </a:p>
        </p:txBody>
      </p:sp>
      <p:sp>
        <p:nvSpPr>
          <p:cNvPr id="2" name="Footer Placeholder 1" hidden="1">
            <a:extLst>
              <a:ext uri="{FF2B5EF4-FFF2-40B4-BE49-F238E27FC236}">
                <a16:creationId xmlns:a16="http://schemas.microsoft.com/office/drawing/2014/main" id="{FC3E7E27-F824-4B3B-F3B3-120DFCE62BBF}"/>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0A494572-9FF6-8F27-17D8-A9E6EEAE6834}"/>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0214478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11188" y="1399032"/>
            <a:ext cx="4032504" cy="4599432"/>
          </a:xfrm>
        </p:spPr>
        <p:txBody>
          <a:bodyPr/>
          <a:lstStyle/>
          <a:p>
            <a:r>
              <a:rPr lang="en-US" dirty="0"/>
              <a:t>Enforced by all Security Gateways managed by the Security Management Server. </a:t>
            </a:r>
          </a:p>
          <a:p>
            <a:r>
              <a:rPr lang="en-US" dirty="0"/>
              <a:t>Configured from the Global Properties window, which is accessed from the SmartConsole applications menu.</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a:t>
            </a:r>
          </a:p>
          <a:p>
            <a:endParaRPr lang="en-US" dirty="0"/>
          </a:p>
        </p:txBody>
      </p:sp>
      <p:pic>
        <p:nvPicPr>
          <p:cNvPr id="7172" name="Picture 4">
            <a:extLst>
              <a:ext uri="{FF2B5EF4-FFF2-40B4-BE49-F238E27FC236}">
                <a16:creationId xmlns:a16="http://schemas.microsoft.com/office/drawing/2014/main" id="{B022E77C-62BA-B84D-1E54-8467394984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5080" y="464646"/>
            <a:ext cx="4207828" cy="5928708"/>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07DDA4AB-FF4B-CA85-AAFA-418458C20BF3}"/>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B01DF54E-DA3B-FCA0-0470-248EC2B9167F}"/>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80541556"/>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EEC42881-5B63-50F1-BD0E-001159919CD3}"/>
              </a:ext>
            </a:extLst>
          </p:cNvPr>
          <p:cNvSpPr>
            <a:spLocks noGrp="1"/>
          </p:cNvSpPr>
          <p:nvPr>
            <p:ph type="body" sz="quarter" idx="12"/>
          </p:nvPr>
        </p:nvSpPr>
        <p:spPr>
          <a:xfrm>
            <a:off x="611188" y="1630680"/>
            <a:ext cx="4032504" cy="4367784"/>
          </a:xfrm>
        </p:spPr>
        <p:txBody>
          <a:bodyPr/>
          <a:lstStyle/>
          <a:p>
            <a:r>
              <a:rPr lang="en-US" dirty="0"/>
              <a:t>Settings apply to a variety of Check Point products, services and functions, such as Firewall, NAT, VPN, and Logging and Alerts.</a:t>
            </a:r>
          </a:p>
          <a:p>
            <a:r>
              <a:rPr lang="en-US" dirty="0"/>
              <a:t>Click </a:t>
            </a:r>
            <a:r>
              <a:rPr lang="en-US" b="1" dirty="0"/>
              <a:t>? </a:t>
            </a:r>
            <a:r>
              <a:rPr lang="en-US" dirty="0"/>
              <a:t>(question mark icon) for Help for each setting.</a:t>
            </a:r>
          </a:p>
        </p:txBody>
      </p:sp>
      <p:sp>
        <p:nvSpPr>
          <p:cNvPr id="6" name="Text Placeholder 5">
            <a:extLst>
              <a:ext uri="{FF2B5EF4-FFF2-40B4-BE49-F238E27FC236}">
                <a16:creationId xmlns:a16="http://schemas.microsoft.com/office/drawing/2014/main" id="{29A0DF0E-3E4D-0FD2-5023-FED7EC91AA2E}"/>
              </a:ext>
            </a:extLst>
          </p:cNvPr>
          <p:cNvSpPr>
            <a:spLocks noGrp="1"/>
          </p:cNvSpPr>
          <p:nvPr>
            <p:ph type="body" sz="quarter" idx="16"/>
          </p:nvPr>
        </p:nvSpPr>
        <p:spPr/>
        <p:txBody>
          <a:bodyPr/>
          <a:lstStyle/>
          <a:p>
            <a:r>
              <a:rPr lang="en-US" dirty="0"/>
              <a:t>Global Properties Window</a:t>
            </a:r>
          </a:p>
        </p:txBody>
      </p:sp>
      <p:pic>
        <p:nvPicPr>
          <p:cNvPr id="11266" name="Picture 2">
            <a:extLst>
              <a:ext uri="{FF2B5EF4-FFF2-40B4-BE49-F238E27FC236}">
                <a16:creationId xmlns:a16="http://schemas.microsoft.com/office/drawing/2014/main" id="{66F68976-0028-B097-C9E7-075C54CE12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7105" y="304800"/>
            <a:ext cx="6783663" cy="591312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hidden="1">
            <a:extLst>
              <a:ext uri="{FF2B5EF4-FFF2-40B4-BE49-F238E27FC236}">
                <a16:creationId xmlns:a16="http://schemas.microsoft.com/office/drawing/2014/main" id="{F1F7CEED-0C78-E86B-B4E2-0E36910EE0B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3" name="Date Placeholder 2" hidden="1">
            <a:extLst>
              <a:ext uri="{FF2B5EF4-FFF2-40B4-BE49-F238E27FC236}">
                <a16:creationId xmlns:a16="http://schemas.microsoft.com/office/drawing/2014/main" id="{4B9452D9-21F3-2D6B-3B44-8CC0D6795887}"/>
              </a:ext>
            </a:extLst>
          </p:cNvPr>
          <p:cNvSpPr>
            <a:spLocks noGrp="1"/>
          </p:cNvSpPr>
          <p:nvPr>
            <p:ph type="dt" sz="half" idx="17"/>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896007197"/>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E25878B-2160-C435-45E1-FA83434F2889}"/>
              </a:ext>
            </a:extLst>
          </p:cNvPr>
          <p:cNvSpPr>
            <a:spLocks noGrp="1"/>
          </p:cNvSpPr>
          <p:nvPr>
            <p:ph type="body" sz="quarter" idx="18"/>
          </p:nvPr>
        </p:nvSpPr>
        <p:spPr/>
        <p:txBody>
          <a:bodyPr/>
          <a:lstStyle/>
          <a:p>
            <a:r>
              <a:rPr lang="en-US" dirty="0"/>
              <a:t>Policy Packages Overview</a:t>
            </a:r>
          </a:p>
        </p:txBody>
      </p:sp>
      <p:sp>
        <p:nvSpPr>
          <p:cNvPr id="3" name="Content Placeholder 2">
            <a:extLst>
              <a:ext uri="{FF2B5EF4-FFF2-40B4-BE49-F238E27FC236}">
                <a16:creationId xmlns:a16="http://schemas.microsoft.com/office/drawing/2014/main" id="{7292237B-95DD-9721-3C41-74B5FFD24C17}"/>
              </a:ext>
            </a:extLst>
          </p:cNvPr>
          <p:cNvSpPr>
            <a:spLocks noGrp="1"/>
          </p:cNvSpPr>
          <p:nvPr>
            <p:ph sz="half" idx="2"/>
          </p:nvPr>
        </p:nvSpPr>
        <p:spPr>
          <a:xfrm>
            <a:off x="585430" y="1525588"/>
            <a:ext cx="6227775" cy="4875212"/>
          </a:xfrm>
        </p:spPr>
        <p:txBody>
          <a:bodyPr/>
          <a:lstStyle/>
          <a:p>
            <a:r>
              <a:rPr lang="en-US" dirty="0"/>
              <a:t>After policy configuration, it is useful to create policy packages. </a:t>
            </a:r>
          </a:p>
          <a:p>
            <a:r>
              <a:rPr lang="en-US" dirty="0"/>
              <a:t>Policy packages are logical grouping of one or more of these policy types:</a:t>
            </a:r>
          </a:p>
          <a:p>
            <a:pPr lvl="1">
              <a:spcBef>
                <a:spcPts val="0"/>
              </a:spcBef>
            </a:pPr>
            <a:r>
              <a:rPr lang="en-US" dirty="0"/>
              <a:t>Access Control </a:t>
            </a:r>
          </a:p>
          <a:p>
            <a:pPr lvl="1">
              <a:spcBef>
                <a:spcPts val="0"/>
              </a:spcBef>
            </a:pPr>
            <a:r>
              <a:rPr lang="en-US" dirty="0"/>
              <a:t>QoS</a:t>
            </a:r>
          </a:p>
          <a:p>
            <a:pPr lvl="1">
              <a:spcBef>
                <a:spcPts val="0"/>
              </a:spcBef>
            </a:pPr>
            <a:r>
              <a:rPr lang="en-US" dirty="0"/>
              <a:t>Desktop Security</a:t>
            </a:r>
          </a:p>
          <a:p>
            <a:pPr lvl="1">
              <a:spcBef>
                <a:spcPts val="0"/>
              </a:spcBef>
            </a:pPr>
            <a:r>
              <a:rPr lang="en-US" dirty="0"/>
              <a:t>Threat Prevention </a:t>
            </a:r>
          </a:p>
          <a:p>
            <a:endParaRPr lang="en-US" dirty="0"/>
          </a:p>
        </p:txBody>
      </p:sp>
      <p:sp>
        <p:nvSpPr>
          <p:cNvPr id="7" name="TextBox 6">
            <a:extLst>
              <a:ext uri="{FF2B5EF4-FFF2-40B4-BE49-F238E27FC236}">
                <a16:creationId xmlns:a16="http://schemas.microsoft.com/office/drawing/2014/main" id="{4F2144B8-B531-2A0A-A107-8D0D7D58D2C6}"/>
              </a:ext>
            </a:extLst>
          </p:cNvPr>
          <p:cNvSpPr txBox="1"/>
          <p:nvPr/>
        </p:nvSpPr>
        <p:spPr bwMode="auto">
          <a:xfrm>
            <a:off x="7389810" y="2207726"/>
            <a:ext cx="4288667" cy="2246769"/>
          </a:xfrm>
          <a:prstGeom prst="rect">
            <a:avLst/>
          </a:prstGeom>
          <a:noFill/>
          <a:ln>
            <a:noFill/>
          </a:ln>
          <a:effectLst/>
        </p:spPr>
        <p:txBody>
          <a:bodyPr wrap="square">
            <a:spAutoFit/>
          </a:bodyPr>
          <a:lstStyle/>
          <a:p>
            <a:pPr marL="246888" lvl="1" fontAlgn="base">
              <a:spcBef>
                <a:spcPts val="1000"/>
              </a:spcBef>
              <a:spcAft>
                <a:spcPts val="800"/>
              </a:spcAft>
              <a:buClr>
                <a:srgbClr val="920053"/>
              </a:buClr>
              <a:buSzPct val="100000"/>
              <a:defRPr/>
            </a:pPr>
            <a:r>
              <a:rPr lang="en-US" sz="2800" kern="0" dirty="0">
                <a:solidFill>
                  <a:srgbClr val="E45785"/>
                </a:solidFill>
                <a:latin typeface="Arial" panose="020B0604020202020204" pitchFamily="34" charset="0"/>
                <a:cs typeface="Arial" pitchFamily="34" charset="0"/>
              </a:rPr>
              <a:t>Policy packages let you </a:t>
            </a:r>
            <a:r>
              <a:rPr lang="en-US" sz="2800" kern="0" dirty="0">
                <a:solidFill>
                  <a:srgbClr val="E45785"/>
                </a:solidFill>
                <a:latin typeface="Arial" panose="020B0604020202020204" pitchFamily="34" charset="0"/>
              </a:rPr>
              <a:t>install different combinations of policies on an organization's Security Gateways.</a:t>
            </a:r>
          </a:p>
        </p:txBody>
      </p:sp>
      <p:sp>
        <p:nvSpPr>
          <p:cNvPr id="4" name="Footer Placeholder 3" hidden="1">
            <a:extLst>
              <a:ext uri="{FF2B5EF4-FFF2-40B4-BE49-F238E27FC236}">
                <a16:creationId xmlns:a16="http://schemas.microsoft.com/office/drawing/2014/main" id="{546C4B57-22E7-CB4E-ED6E-8982381BBE55}"/>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1D970B81-C7E4-22E1-F2AF-0D567AAF0E0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53865121"/>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BEB7BF4-E9DA-23A7-9275-0A6B6C81C20E}"/>
              </a:ext>
            </a:extLst>
          </p:cNvPr>
          <p:cNvSpPr>
            <a:spLocks noGrp="1"/>
          </p:cNvSpPr>
          <p:nvPr>
            <p:ph type="body" sz="quarter" idx="18"/>
          </p:nvPr>
        </p:nvSpPr>
        <p:spPr/>
        <p:txBody>
          <a:bodyPr/>
          <a:lstStyle/>
          <a:p>
            <a:r>
              <a:rPr lang="en-US" dirty="0"/>
              <a:t>Working with Policy Packages</a:t>
            </a:r>
          </a:p>
        </p:txBody>
      </p:sp>
      <p:sp>
        <p:nvSpPr>
          <p:cNvPr id="3" name="Content Placeholder 2">
            <a:extLst>
              <a:ext uri="{FF2B5EF4-FFF2-40B4-BE49-F238E27FC236}">
                <a16:creationId xmlns:a16="http://schemas.microsoft.com/office/drawing/2014/main" id="{310948DE-E8AB-1C54-9A56-AA0D5C6E2A71}"/>
              </a:ext>
            </a:extLst>
          </p:cNvPr>
          <p:cNvSpPr>
            <a:spLocks noGrp="1"/>
          </p:cNvSpPr>
          <p:nvPr>
            <p:ph sz="half" idx="2"/>
          </p:nvPr>
        </p:nvSpPr>
        <p:spPr/>
        <p:txBody>
          <a:bodyPr/>
          <a:lstStyle/>
          <a:p>
            <a:r>
              <a:rPr lang="en-US" dirty="0"/>
              <a:t>Policy packages are configured using SmartConsole:</a:t>
            </a:r>
          </a:p>
        </p:txBody>
      </p:sp>
      <p:pic>
        <p:nvPicPr>
          <p:cNvPr id="1026" name="Picture 2">
            <a:extLst>
              <a:ext uri="{FF2B5EF4-FFF2-40B4-BE49-F238E27FC236}">
                <a16:creationId xmlns:a16="http://schemas.microsoft.com/office/drawing/2014/main" id="{041656BE-FFDF-A54A-DB8F-8B6C72A0B4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973" y="2334215"/>
            <a:ext cx="792513" cy="5547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ABFC82-ED01-4672-2070-5EA87E8941DF}"/>
              </a:ext>
            </a:extLst>
          </p:cNvPr>
          <p:cNvSpPr txBox="1"/>
          <p:nvPr/>
        </p:nvSpPr>
        <p:spPr bwMode="auto">
          <a:xfrm>
            <a:off x="6602252" y="2897434"/>
            <a:ext cx="4723164" cy="904863"/>
          </a:xfrm>
          <a:prstGeom prst="rect">
            <a:avLst/>
          </a:prstGeom>
          <a:noFill/>
          <a:ln>
            <a:noFill/>
          </a:ln>
          <a:effectLst/>
        </p:spPr>
        <p:txBody>
          <a:bodyPr wrap="square">
            <a:spAutoFit/>
          </a:bodyPr>
          <a:lstStyle/>
          <a:p>
            <a:pPr fontAlgn="base">
              <a:spcBef>
                <a:spcPct val="20000"/>
              </a:spcBef>
              <a:spcAft>
                <a:spcPct val="0"/>
              </a:spcAft>
              <a:buClr>
                <a:srgbClr val="3075FF"/>
              </a:buClr>
              <a:buSzPct val="65000"/>
            </a:pPr>
            <a:r>
              <a:rPr lang="en-US" sz="2400" b="1" kern="0" dirty="0">
                <a:solidFill>
                  <a:srgbClr val="4D4D4F"/>
                </a:solidFill>
                <a:latin typeface="Arial" panose="020B0604020202020204" pitchFamily="34" charset="0"/>
                <a:cs typeface="Arial" pitchFamily="34" charset="0"/>
              </a:rPr>
              <a:t>Applications</a:t>
            </a:r>
            <a:r>
              <a:rPr lang="en-US" sz="2400" kern="0" dirty="0">
                <a:solidFill>
                  <a:srgbClr val="4D4D4F"/>
                </a:solidFill>
                <a:latin typeface="Arial" panose="020B0604020202020204" pitchFamily="34" charset="0"/>
                <a:cs typeface="Arial" pitchFamily="34" charset="0"/>
              </a:rPr>
              <a:t> menu → </a:t>
            </a:r>
          </a:p>
          <a:p>
            <a:pPr fontAlgn="base">
              <a:spcBef>
                <a:spcPct val="20000"/>
              </a:spcBef>
              <a:spcAft>
                <a:spcPct val="0"/>
              </a:spcAft>
              <a:buClr>
                <a:srgbClr val="3075FF"/>
              </a:buClr>
              <a:buSzPct val="65000"/>
            </a:pPr>
            <a:r>
              <a:rPr lang="en-US" sz="2400" b="1" kern="0" dirty="0">
                <a:solidFill>
                  <a:srgbClr val="4D4D4F"/>
                </a:solidFill>
                <a:latin typeface="Arial" panose="020B0604020202020204" pitchFamily="34" charset="0"/>
                <a:cs typeface="Arial" pitchFamily="34" charset="0"/>
              </a:rPr>
              <a:t>Manage policies and layers </a:t>
            </a:r>
            <a:endParaRPr lang="en-US" sz="2400" b="1" dirty="0">
              <a:solidFill>
                <a:srgbClr val="4D4D4F"/>
              </a:solidFill>
              <a:latin typeface="Helvetica" pitchFamily="34" charset="0"/>
            </a:endParaRPr>
          </a:p>
        </p:txBody>
      </p:sp>
      <p:pic>
        <p:nvPicPr>
          <p:cNvPr id="1028" name="Picture 4">
            <a:extLst>
              <a:ext uri="{FF2B5EF4-FFF2-40B4-BE49-F238E27FC236}">
                <a16:creationId xmlns:a16="http://schemas.microsoft.com/office/drawing/2014/main" id="{67B4FBDF-E22F-EB02-C8AC-B55A311BFC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836" y="2888974"/>
            <a:ext cx="5452357" cy="118529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hidden="1">
            <a:extLst>
              <a:ext uri="{FF2B5EF4-FFF2-40B4-BE49-F238E27FC236}">
                <a16:creationId xmlns:a16="http://schemas.microsoft.com/office/drawing/2014/main" id="{763C8B8F-FE4B-30DC-B65F-9183B5FE1B88}"/>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0D288BB1-D8BB-6E7E-9208-BAC93BC5667A}"/>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162869841"/>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B55C08-3019-4F70-D025-2C7063201BDC}"/>
              </a:ext>
            </a:extLst>
          </p:cNvPr>
          <p:cNvSpPr>
            <a:spLocks noGrp="1"/>
          </p:cNvSpPr>
          <p:nvPr>
            <p:ph type="body" sz="quarter" idx="18"/>
          </p:nvPr>
        </p:nvSpPr>
        <p:spPr/>
        <p:txBody>
          <a:bodyPr/>
          <a:lstStyle/>
          <a:p>
            <a:r>
              <a:rPr lang="en-US" dirty="0"/>
              <a:t>Workflow</a:t>
            </a:r>
          </a:p>
        </p:txBody>
      </p:sp>
      <p:graphicFrame>
        <p:nvGraphicFramePr>
          <p:cNvPr id="4" name="Content Placeholder 3">
            <a:extLst>
              <a:ext uri="{FF2B5EF4-FFF2-40B4-BE49-F238E27FC236}">
                <a16:creationId xmlns:a16="http://schemas.microsoft.com/office/drawing/2014/main" id="{02B9481B-E209-8730-6F12-AFB423B69BC9}"/>
              </a:ext>
            </a:extLst>
          </p:cNvPr>
          <p:cNvGraphicFramePr>
            <a:graphicFrameLocks noGrp="1"/>
          </p:cNvGraphicFramePr>
          <p:nvPr>
            <p:ph sz="half" idx="2"/>
          </p:nvPr>
        </p:nvGraphicFramePr>
        <p:xfrm>
          <a:off x="586804" y="2068927"/>
          <a:ext cx="11093450" cy="337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1267C747-7662-009D-D11A-D9136AAF2851}"/>
              </a:ext>
            </a:extLst>
          </p:cNvPr>
          <p:cNvPicPr>
            <a:picLocks noChangeAspect="1"/>
          </p:cNvPicPr>
          <p:nvPr/>
        </p:nvPicPr>
        <p:blipFill>
          <a:blip r:embed="rId8"/>
          <a:stretch>
            <a:fillRect/>
          </a:stretch>
        </p:blipFill>
        <p:spPr>
          <a:xfrm>
            <a:off x="8623843" y="2851194"/>
            <a:ext cx="2121575" cy="597897"/>
          </a:xfrm>
          <a:prstGeom prst="rect">
            <a:avLst/>
          </a:prstGeom>
        </p:spPr>
      </p:pic>
      <p:pic>
        <p:nvPicPr>
          <p:cNvPr id="15" name="Picture 14">
            <a:extLst>
              <a:ext uri="{FF2B5EF4-FFF2-40B4-BE49-F238E27FC236}">
                <a16:creationId xmlns:a16="http://schemas.microsoft.com/office/drawing/2014/main" id="{4FCDABE1-8AAA-8400-8891-79618313BAA5}"/>
              </a:ext>
            </a:extLst>
          </p:cNvPr>
          <p:cNvPicPr>
            <a:picLocks noChangeAspect="1"/>
          </p:cNvPicPr>
          <p:nvPr/>
        </p:nvPicPr>
        <p:blipFill>
          <a:blip r:embed="rId9"/>
          <a:stretch>
            <a:fillRect/>
          </a:stretch>
        </p:blipFill>
        <p:spPr>
          <a:xfrm>
            <a:off x="5075863" y="2851194"/>
            <a:ext cx="2364239" cy="591059"/>
          </a:xfrm>
          <a:prstGeom prst="rect">
            <a:avLst/>
          </a:prstGeom>
        </p:spPr>
      </p:pic>
      <p:pic>
        <p:nvPicPr>
          <p:cNvPr id="2052" name="Picture 4">
            <a:extLst>
              <a:ext uri="{FF2B5EF4-FFF2-40B4-BE49-F238E27FC236}">
                <a16:creationId xmlns:a16="http://schemas.microsoft.com/office/drawing/2014/main" id="{BBBE312B-BFE6-CCDE-3EFB-4A88EFE9B77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82829" y="2756616"/>
            <a:ext cx="748504" cy="67238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hidden="1">
            <a:extLst>
              <a:ext uri="{FF2B5EF4-FFF2-40B4-BE49-F238E27FC236}">
                <a16:creationId xmlns:a16="http://schemas.microsoft.com/office/drawing/2014/main" id="{BBD3CDCB-3DF6-5DD9-850A-56E51F8503DA}"/>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93B5658-40F1-8B85-3EB4-54432590B85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107430933"/>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C02FE92-816B-69C5-1235-9CD160A547F7}"/>
              </a:ext>
            </a:extLst>
          </p:cNvPr>
          <p:cNvSpPr>
            <a:spLocks noGrp="1"/>
          </p:cNvSpPr>
          <p:nvPr>
            <p:ph type="body" sz="quarter" idx="14"/>
          </p:nvPr>
        </p:nvSpPr>
        <p:spPr>
          <a:xfrm>
            <a:off x="4724417" y="980661"/>
            <a:ext cx="7032396" cy="5118481"/>
          </a:xfrm>
        </p:spPr>
        <p:txBody>
          <a:bodyPr/>
          <a:lstStyle/>
          <a:p>
            <a:r>
              <a:rPr lang="en-US" sz="2400" dirty="0"/>
              <a:t>Publishing changes is not the same as saving changes. </a:t>
            </a:r>
          </a:p>
          <a:p>
            <a:r>
              <a:rPr lang="en-US" sz="2400" dirty="0"/>
              <a:t>Changes made during a session in SmartConsole creates a draft of the edited policy on the Security Management Server. </a:t>
            </a:r>
          </a:p>
          <a:p>
            <a:r>
              <a:rPr lang="en-US" sz="2400" dirty="0"/>
              <a:t>Publishing updates the policy on the Security Management Server and/or Log Server and makes the changes visible in SmartConsole. </a:t>
            </a:r>
          </a:p>
          <a:p>
            <a:r>
              <a:rPr lang="en-US" sz="2400" dirty="0"/>
              <a:t>Many organizations amend policy regularly but only publish policy during a change window</a:t>
            </a:r>
            <a:r>
              <a:rPr lang="en-US" dirty="0"/>
              <a:t>.</a:t>
            </a:r>
          </a:p>
        </p:txBody>
      </p:sp>
      <p:sp>
        <p:nvSpPr>
          <p:cNvPr id="3" name="Footer Placeholder 2" hidden="1">
            <a:extLst>
              <a:ext uri="{FF2B5EF4-FFF2-40B4-BE49-F238E27FC236}">
                <a16:creationId xmlns:a16="http://schemas.microsoft.com/office/drawing/2014/main" id="{783CC1AA-C61D-E846-335A-81AD15F0E741}"/>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94DC5530-97D7-EEB4-5248-4EAFC0F6C1FD}"/>
              </a:ext>
            </a:extLst>
          </p:cNvPr>
          <p:cNvSpPr>
            <a:spLocks noGrp="1"/>
          </p:cNvSpPr>
          <p:nvPr>
            <p:ph type="dt" sz="half" idx="15"/>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200656204"/>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1802297"/>
            <a:ext cx="3336235" cy="3594651"/>
          </a:xfrm>
        </p:spPr>
        <p:txBody>
          <a:bodyPr/>
          <a:lstStyle/>
          <a:p>
            <a:pPr marL="0" indent="0">
              <a:buNone/>
            </a:pPr>
            <a:r>
              <a:rPr lang="en-US" dirty="0"/>
              <a:t>General:</a:t>
            </a:r>
          </a:p>
          <a:p>
            <a:r>
              <a:rPr lang="en-US" dirty="0"/>
              <a:t>Name</a:t>
            </a:r>
          </a:p>
          <a:p>
            <a:r>
              <a:rPr lang="en-US" dirty="0"/>
              <a:t>Description (optional)</a:t>
            </a:r>
          </a:p>
          <a:p>
            <a:r>
              <a:rPr lang="en-US" dirty="0"/>
              <a:t>Policy Types to include/exclude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252330"/>
          </a:xfrm>
        </p:spPr>
        <p:txBody>
          <a:bodyPr/>
          <a:lstStyle/>
          <a:p>
            <a:r>
              <a:rPr lang="en-US" b="0" dirty="0"/>
              <a:t>Creating a Policy Package</a:t>
            </a:r>
          </a:p>
        </p:txBody>
      </p:sp>
      <p:pic>
        <p:nvPicPr>
          <p:cNvPr id="3074" name="Picture 2">
            <a:extLst>
              <a:ext uri="{FF2B5EF4-FFF2-40B4-BE49-F238E27FC236}">
                <a16:creationId xmlns:a16="http://schemas.microsoft.com/office/drawing/2014/main" id="{03BFEA12-E50A-73B3-161A-6BBBEE112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7954" y="727172"/>
            <a:ext cx="6953250" cy="336232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668005" y="4234067"/>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buClr>
                <a:srgbClr val="920053"/>
              </a:buClr>
            </a:pPr>
            <a:r>
              <a:rPr lang="en-US" b="1" kern="0" dirty="0">
                <a:solidFill>
                  <a:srgbClr val="4D4D4F"/>
                </a:solidFill>
                <a:sym typeface="Wingdings 3" panose="05040102010807070707" pitchFamily="18" charset="2"/>
              </a:rPr>
              <a:t>New Policy window  * (new )  </a:t>
            </a:r>
            <a:r>
              <a:rPr lang="en-US" b="1" kern="0" dirty="0">
                <a:solidFill>
                  <a:srgbClr val="4D4D4F"/>
                </a:solidFill>
              </a:rPr>
              <a:t>General</a:t>
            </a:r>
          </a:p>
        </p:txBody>
      </p:sp>
      <p:sp>
        <p:nvSpPr>
          <p:cNvPr id="3" name="Footer Placeholder 2" hidden="1">
            <a:extLst>
              <a:ext uri="{FF2B5EF4-FFF2-40B4-BE49-F238E27FC236}">
                <a16:creationId xmlns:a16="http://schemas.microsoft.com/office/drawing/2014/main" id="{FF1BAE36-E951-6AA5-A4C6-4BBD18488866}"/>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4633E1E2-8C97-9D65-275D-F5170B859C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376132095"/>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2279375"/>
            <a:ext cx="3336235" cy="3117573"/>
          </a:xfrm>
        </p:spPr>
        <p:txBody>
          <a:bodyPr/>
          <a:lstStyle/>
          <a:p>
            <a:pPr marL="0" indent="0">
              <a:buNone/>
            </a:pPr>
            <a:r>
              <a:rPr lang="en-US" dirty="0"/>
              <a:t>Installation Targets:</a:t>
            </a:r>
          </a:p>
          <a:p>
            <a:r>
              <a:rPr lang="en-US" dirty="0"/>
              <a:t>All gateways or specific gateways</a:t>
            </a:r>
          </a:p>
          <a:p>
            <a:r>
              <a:rPr lang="en-US" dirty="0"/>
              <a:t>OK</a:t>
            </a:r>
          </a:p>
          <a:p>
            <a:r>
              <a:rPr lang="en-US" dirty="0"/>
              <a:t>Close</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822174"/>
          </a:xfrm>
        </p:spPr>
        <p:txBody>
          <a:bodyPr/>
          <a:lstStyle/>
          <a:p>
            <a:r>
              <a:rPr lang="en-US" b="0" dirty="0"/>
              <a:t>Creating a Policy Package (Continued)</a:t>
            </a:r>
          </a:p>
        </p:txBody>
      </p:sp>
      <p:sp>
        <p:nvSpPr>
          <p:cNvPr id="7" name="Content Placeholder 6">
            <a:extLst>
              <a:ext uri="{FF2B5EF4-FFF2-40B4-BE49-F238E27FC236}">
                <a16:creationId xmlns:a16="http://schemas.microsoft.com/office/drawing/2014/main" id="{B1D750CE-0959-A1F7-F137-9A0603167CAF}"/>
              </a:ext>
            </a:extLst>
          </p:cNvPr>
          <p:cNvSpPr>
            <a:spLocks noGrp="1"/>
          </p:cNvSpPr>
          <p:nvPr>
            <p:ph sz="half" idx="17"/>
          </p:nvPr>
        </p:nvSpPr>
        <p:spPr>
          <a:xfrm>
            <a:off x="4668005" y="4075043"/>
            <a:ext cx="7153148" cy="844826"/>
          </a:xfrm>
        </p:spPr>
        <p:txBody>
          <a:bodyPr/>
          <a:lstStyle/>
          <a:p>
            <a:pPr>
              <a:spcBef>
                <a:spcPts val="0"/>
              </a:spcBef>
            </a:pPr>
            <a:r>
              <a:rPr lang="en-US" b="1" kern="0" dirty="0">
                <a:sym typeface="Wingdings 3" panose="05040102010807070707" pitchFamily="18" charset="2"/>
              </a:rPr>
              <a:t>New Policy window  Installation Targets</a:t>
            </a:r>
            <a:endParaRPr lang="en-US" b="1" kern="0" dirty="0"/>
          </a:p>
        </p:txBody>
      </p:sp>
      <p:pic>
        <p:nvPicPr>
          <p:cNvPr id="4" name="Picture 3">
            <a:extLst>
              <a:ext uri="{FF2B5EF4-FFF2-40B4-BE49-F238E27FC236}">
                <a16:creationId xmlns:a16="http://schemas.microsoft.com/office/drawing/2014/main" id="{BAC92545-6732-8BDF-E49F-DFF5A16F260D}"/>
              </a:ext>
            </a:extLst>
          </p:cNvPr>
          <p:cNvPicPr>
            <a:picLocks noChangeAspect="1"/>
          </p:cNvPicPr>
          <p:nvPr/>
        </p:nvPicPr>
        <p:blipFill>
          <a:blip r:embed="rId3"/>
          <a:stretch>
            <a:fillRect/>
          </a:stretch>
        </p:blipFill>
        <p:spPr>
          <a:xfrm>
            <a:off x="4767954" y="788007"/>
            <a:ext cx="6997182" cy="3121385"/>
          </a:xfrm>
          <a:prstGeom prst="rect">
            <a:avLst/>
          </a:prstGeom>
        </p:spPr>
      </p:pic>
      <p:sp>
        <p:nvSpPr>
          <p:cNvPr id="3" name="Footer Placeholder 2" hidden="1">
            <a:extLst>
              <a:ext uri="{FF2B5EF4-FFF2-40B4-BE49-F238E27FC236}">
                <a16:creationId xmlns:a16="http://schemas.microsoft.com/office/drawing/2014/main" id="{9086EF7F-4902-B0EC-6261-B3C53113EC82}"/>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97E4E6DF-A29B-9FA0-6984-37FF8B2B4C9B}"/>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3202908230"/>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2279375"/>
            <a:ext cx="3336235" cy="3117573"/>
          </a:xfrm>
        </p:spPr>
        <p:txBody>
          <a:bodyPr/>
          <a:lstStyle/>
          <a:p>
            <a:pPr marL="0" indent="0">
              <a:buNone/>
            </a:pPr>
            <a:r>
              <a:rPr lang="en-US" dirty="0"/>
              <a:t>From the Global Toolbar:</a:t>
            </a:r>
          </a:p>
          <a:p>
            <a:r>
              <a:rPr lang="en-US" dirty="0"/>
              <a:t>Click </a:t>
            </a:r>
            <a:r>
              <a:rPr lang="en-US" b="1" dirty="0"/>
              <a:t>Publish</a:t>
            </a:r>
            <a:r>
              <a:rPr lang="en-US" dirty="0"/>
              <a:t>.</a:t>
            </a:r>
          </a:p>
          <a:p>
            <a:r>
              <a:rPr lang="en-US" dirty="0"/>
              <a:t>Type a name.</a:t>
            </a:r>
          </a:p>
          <a:p>
            <a:r>
              <a:rPr lang="en-US" dirty="0"/>
              <a:t>Provide an optional description.</a:t>
            </a:r>
          </a:p>
          <a:p>
            <a:r>
              <a:rPr lang="en-US" dirty="0"/>
              <a:t>Click </a:t>
            </a:r>
            <a:r>
              <a:rPr lang="en-US" b="1" dirty="0"/>
              <a:t>Publish</a:t>
            </a:r>
            <a:r>
              <a:rPr lang="en-US" dirty="0"/>
              <a:t>.</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822174"/>
          </a:xfrm>
        </p:spPr>
        <p:txBody>
          <a:bodyPr/>
          <a:lstStyle/>
          <a:p>
            <a:r>
              <a:rPr lang="en-US" b="0" dirty="0"/>
              <a:t>Publishing a Policy Package</a:t>
            </a:r>
          </a:p>
        </p:txBody>
      </p:sp>
      <p:pic>
        <p:nvPicPr>
          <p:cNvPr id="4" name="Picture 3"/>
          <p:cNvPicPr>
            <a:picLocks noChangeAspect="1"/>
          </p:cNvPicPr>
          <p:nvPr/>
        </p:nvPicPr>
        <p:blipFill>
          <a:blip r:embed="rId3"/>
          <a:stretch>
            <a:fillRect/>
          </a:stretch>
        </p:blipFill>
        <p:spPr>
          <a:xfrm>
            <a:off x="5269455" y="1634597"/>
            <a:ext cx="5780952" cy="3876190"/>
          </a:xfrm>
          <a:prstGeom prst="rect">
            <a:avLst/>
          </a:prstGeom>
        </p:spPr>
      </p:pic>
      <p:sp>
        <p:nvSpPr>
          <p:cNvPr id="3" name="Footer Placeholder 2" hidden="1">
            <a:extLst>
              <a:ext uri="{FF2B5EF4-FFF2-40B4-BE49-F238E27FC236}">
                <a16:creationId xmlns:a16="http://schemas.microsoft.com/office/drawing/2014/main" id="{263B4626-2201-A2BA-02AA-543C5762496B}"/>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C1E7BBB2-A2AE-B5B8-685C-B182A3A72931}"/>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2555076542"/>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A8EE663-9560-61C8-22EB-A84E2FC6C3ED}"/>
              </a:ext>
            </a:extLst>
          </p:cNvPr>
          <p:cNvSpPr>
            <a:spLocks noGrp="1"/>
          </p:cNvSpPr>
          <p:nvPr>
            <p:ph type="body" sz="quarter" idx="12"/>
          </p:nvPr>
        </p:nvSpPr>
        <p:spPr>
          <a:xfrm>
            <a:off x="611189" y="1802297"/>
            <a:ext cx="3336235" cy="3594651"/>
          </a:xfrm>
        </p:spPr>
        <p:txBody>
          <a:bodyPr/>
          <a:lstStyle/>
          <a:p>
            <a:pPr marL="0" indent="0">
              <a:buNone/>
            </a:pPr>
            <a:r>
              <a:rPr lang="en-US" dirty="0"/>
              <a:t>Global toolbar:</a:t>
            </a:r>
          </a:p>
          <a:p>
            <a:r>
              <a:rPr lang="en-US" dirty="0"/>
              <a:t> Install Policy</a:t>
            </a:r>
          </a:p>
          <a:p>
            <a:pPr marL="0" indent="0">
              <a:buNone/>
            </a:pPr>
            <a:r>
              <a:rPr lang="en-US" dirty="0"/>
              <a:t>Install Policy window:</a:t>
            </a:r>
          </a:p>
          <a:p>
            <a:r>
              <a:rPr lang="en-US" dirty="0"/>
              <a:t>Policy package</a:t>
            </a:r>
          </a:p>
          <a:p>
            <a:r>
              <a:rPr lang="en-US" dirty="0"/>
              <a:t>Install Mode</a:t>
            </a:r>
          </a:p>
          <a:p>
            <a:pPr marL="0" indent="0">
              <a:buNone/>
            </a:pPr>
            <a:r>
              <a:rPr lang="en-US" dirty="0"/>
              <a:t>Install</a:t>
            </a:r>
          </a:p>
        </p:txBody>
      </p:sp>
      <p:sp>
        <p:nvSpPr>
          <p:cNvPr id="6" name="Text Placeholder 5">
            <a:extLst>
              <a:ext uri="{FF2B5EF4-FFF2-40B4-BE49-F238E27FC236}">
                <a16:creationId xmlns:a16="http://schemas.microsoft.com/office/drawing/2014/main" id="{E93D7851-1D4A-B9A7-9089-74B97BFA1C96}"/>
              </a:ext>
            </a:extLst>
          </p:cNvPr>
          <p:cNvSpPr>
            <a:spLocks noGrp="1"/>
          </p:cNvSpPr>
          <p:nvPr>
            <p:ph type="body" sz="quarter" idx="16"/>
          </p:nvPr>
        </p:nvSpPr>
        <p:spPr>
          <a:xfrm>
            <a:off x="586804" y="457200"/>
            <a:ext cx="3456697" cy="1252330"/>
          </a:xfrm>
        </p:spPr>
        <p:txBody>
          <a:bodyPr/>
          <a:lstStyle/>
          <a:p>
            <a:r>
              <a:rPr lang="en-US" b="0" dirty="0"/>
              <a:t>Installing a Policy Package</a:t>
            </a:r>
          </a:p>
        </p:txBody>
      </p:sp>
      <p:sp>
        <p:nvSpPr>
          <p:cNvPr id="12" name="Content Placeholder 6">
            <a:extLst>
              <a:ext uri="{FF2B5EF4-FFF2-40B4-BE49-F238E27FC236}">
                <a16:creationId xmlns:a16="http://schemas.microsoft.com/office/drawing/2014/main" id="{D09230D8-F054-88E1-2E73-192CEB16DDC6}"/>
              </a:ext>
            </a:extLst>
          </p:cNvPr>
          <p:cNvSpPr txBox="1">
            <a:spLocks/>
          </p:cNvSpPr>
          <p:nvPr/>
        </p:nvSpPr>
        <p:spPr bwMode="auto">
          <a:xfrm>
            <a:off x="4578586" y="4359959"/>
            <a:ext cx="7153148" cy="844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1" fontAlgn="base" hangingPunct="1">
              <a:lnSpc>
                <a:spcPct val="95000"/>
              </a:lnSpc>
              <a:spcBef>
                <a:spcPts val="1000"/>
              </a:spcBef>
              <a:spcAft>
                <a:spcPts val="1000"/>
              </a:spcAft>
              <a:buClr>
                <a:schemeClr val="tx2"/>
              </a:buClr>
              <a:buSzPct val="85000"/>
              <a:buFont typeface="Arial" panose="020B0604020202020204" pitchFamily="34" charset="0"/>
              <a:buNone/>
              <a:defRPr lang="en-US" sz="24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a:spcBef>
                <a:spcPts val="0"/>
              </a:spcBef>
              <a:buClr>
                <a:srgbClr val="920053"/>
              </a:buClr>
            </a:pPr>
            <a:r>
              <a:rPr lang="en-US" b="1" kern="0" dirty="0">
                <a:solidFill>
                  <a:srgbClr val="4D4D4F"/>
                </a:solidFill>
                <a:sym typeface="Wingdings 3" panose="05040102010807070707" pitchFamily="18" charset="2"/>
              </a:rPr>
              <a:t>Global toolbar  Install Policy</a:t>
            </a:r>
            <a:endParaRPr lang="en-US" b="1" kern="0" dirty="0">
              <a:solidFill>
                <a:srgbClr val="4D4D4F"/>
              </a:solidFill>
            </a:endParaRPr>
          </a:p>
        </p:txBody>
      </p:sp>
      <p:pic>
        <p:nvPicPr>
          <p:cNvPr id="1026" name="Picture 2">
            <a:extLst>
              <a:ext uri="{FF2B5EF4-FFF2-40B4-BE49-F238E27FC236}">
                <a16:creationId xmlns:a16="http://schemas.microsoft.com/office/drawing/2014/main" id="{74C4E09F-A9ED-726C-6AD2-372335B0C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4579" y="824952"/>
            <a:ext cx="6906234" cy="140537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FACD663-08A9-D357-E0EC-E354B1CA6045}"/>
              </a:ext>
            </a:extLst>
          </p:cNvPr>
          <p:cNvPicPr>
            <a:picLocks noChangeAspect="1"/>
          </p:cNvPicPr>
          <p:nvPr/>
        </p:nvPicPr>
        <p:blipFill>
          <a:blip r:embed="rId4"/>
          <a:stretch>
            <a:fillRect/>
          </a:stretch>
        </p:blipFill>
        <p:spPr>
          <a:xfrm>
            <a:off x="4757424" y="2772880"/>
            <a:ext cx="6974310" cy="1312240"/>
          </a:xfrm>
          <a:prstGeom prst="rect">
            <a:avLst/>
          </a:prstGeom>
        </p:spPr>
      </p:pic>
      <p:sp>
        <p:nvSpPr>
          <p:cNvPr id="3" name="Footer Placeholder 2" hidden="1">
            <a:extLst>
              <a:ext uri="{FF2B5EF4-FFF2-40B4-BE49-F238E27FC236}">
                <a16:creationId xmlns:a16="http://schemas.microsoft.com/office/drawing/2014/main" id="{36775137-5786-B8AD-AFF0-C7FBBC8B58B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D8641542-55E0-680D-2F8D-810A7328794C}"/>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945521564"/>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Install Modes</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p:txBody>
          <a:bodyPr/>
          <a:lstStyle/>
          <a:p>
            <a:r>
              <a:rPr lang="en-US" dirty="0"/>
              <a:t>Install on each Gateway independently (default):</a:t>
            </a:r>
          </a:p>
          <a:p>
            <a:pPr lvl="1"/>
            <a:r>
              <a:rPr lang="en-US" dirty="0"/>
              <a:t>If the installation fails on one target Gateway, it does not affect the installation on the rest of the target Gateways.</a:t>
            </a:r>
          </a:p>
          <a:p>
            <a:r>
              <a:rPr lang="en-US" dirty="0"/>
              <a:t>Install on all selected Gateways:</a:t>
            </a:r>
          </a:p>
          <a:p>
            <a:pPr lvl="1"/>
            <a:r>
              <a:rPr lang="en-US" dirty="0"/>
              <a:t>If the policy fails to install on one of the Gateways, the policy is not installed on any of the other target Gateways.</a:t>
            </a:r>
          </a:p>
        </p:txBody>
      </p:sp>
      <p:sp>
        <p:nvSpPr>
          <p:cNvPr id="4" name="Footer Placeholder 3" hidden="1">
            <a:extLst>
              <a:ext uri="{FF2B5EF4-FFF2-40B4-BE49-F238E27FC236}">
                <a16:creationId xmlns:a16="http://schemas.microsoft.com/office/drawing/2014/main" id="{20CE9945-59F7-8D28-1DB1-88F0823C8D77}"/>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6BD223CA-DBBB-79F6-7D68-3F0E098E57CD}"/>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580299421"/>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2180EB-1F2A-B645-4814-85AA19C880E0}"/>
              </a:ext>
            </a:extLst>
          </p:cNvPr>
          <p:cNvSpPr>
            <a:spLocks noGrp="1"/>
          </p:cNvSpPr>
          <p:nvPr>
            <p:ph type="body" sz="quarter" idx="18"/>
          </p:nvPr>
        </p:nvSpPr>
        <p:spPr/>
        <p:txBody>
          <a:bodyPr/>
          <a:lstStyle/>
          <a:p>
            <a:r>
              <a:rPr lang="en-US" dirty="0"/>
              <a:t>Policy Installation - A Closer Look</a:t>
            </a:r>
          </a:p>
        </p:txBody>
      </p:sp>
      <p:sp>
        <p:nvSpPr>
          <p:cNvPr id="3" name="Content Placeholder 2">
            <a:extLst>
              <a:ext uri="{FF2B5EF4-FFF2-40B4-BE49-F238E27FC236}">
                <a16:creationId xmlns:a16="http://schemas.microsoft.com/office/drawing/2014/main" id="{FE788AF3-8A14-EB06-BA01-17640B7FEBEF}"/>
              </a:ext>
            </a:extLst>
          </p:cNvPr>
          <p:cNvSpPr>
            <a:spLocks noGrp="1"/>
          </p:cNvSpPr>
          <p:nvPr>
            <p:ph sz="half" idx="2"/>
          </p:nvPr>
        </p:nvSpPr>
        <p:spPr>
          <a:xfrm>
            <a:off x="585430" y="3562576"/>
            <a:ext cx="11093046" cy="2612937"/>
          </a:xfrm>
        </p:spPr>
        <p:txBody>
          <a:bodyPr/>
          <a:lstStyle/>
          <a:p>
            <a:r>
              <a:rPr lang="en-US" sz="2400" dirty="0"/>
              <a:t>Runs a heuristic verification on rules to make sure they are consistent and that there are no redundant rules. </a:t>
            </a:r>
          </a:p>
          <a:p>
            <a:r>
              <a:rPr lang="en-US" sz="2400" dirty="0"/>
              <a:t>Makes sure each Security Gateways enforce at least one of the rules. If no rules are enforced, the default drop rule is enforced.</a:t>
            </a:r>
          </a:p>
          <a:p>
            <a:r>
              <a:rPr lang="en-US" sz="2400" dirty="0"/>
              <a:t>Distributes the user database and object database to the selected installation targets.</a:t>
            </a:r>
          </a:p>
        </p:txBody>
      </p:sp>
      <p:pic>
        <p:nvPicPr>
          <p:cNvPr id="5" name="Picture 4">
            <a:extLst>
              <a:ext uri="{FF2B5EF4-FFF2-40B4-BE49-F238E27FC236}">
                <a16:creationId xmlns:a16="http://schemas.microsoft.com/office/drawing/2014/main" id="{E0CE98A6-7B4C-FFFB-4159-7C223924B0EF}"/>
              </a:ext>
            </a:extLst>
          </p:cNvPr>
          <p:cNvPicPr>
            <a:picLocks noChangeAspect="1"/>
          </p:cNvPicPr>
          <p:nvPr/>
        </p:nvPicPr>
        <p:blipFill>
          <a:blip r:embed="rId3"/>
          <a:stretch>
            <a:fillRect/>
          </a:stretch>
        </p:blipFill>
        <p:spPr>
          <a:xfrm>
            <a:off x="586805" y="1733774"/>
            <a:ext cx="11151667" cy="1561652"/>
          </a:xfrm>
          <a:prstGeom prst="rect">
            <a:avLst/>
          </a:prstGeom>
        </p:spPr>
      </p:pic>
      <p:sp>
        <p:nvSpPr>
          <p:cNvPr id="4" name="Footer Placeholder 3" hidden="1">
            <a:extLst>
              <a:ext uri="{FF2B5EF4-FFF2-40B4-BE49-F238E27FC236}">
                <a16:creationId xmlns:a16="http://schemas.microsoft.com/office/drawing/2014/main" id="{DDEFA7A5-B768-8FC0-12E8-D141A5FD0B29}"/>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6" name="Date Placeholder 5" hidden="1">
            <a:extLst>
              <a:ext uri="{FF2B5EF4-FFF2-40B4-BE49-F238E27FC236}">
                <a16:creationId xmlns:a16="http://schemas.microsoft.com/office/drawing/2014/main" id="{343B6D02-3F85-BF0E-737A-28BE157B59B5}"/>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4204302115"/>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D34434D-D4E5-A92C-5265-A95EFB943603}"/>
              </a:ext>
            </a:extLst>
          </p:cNvPr>
          <p:cNvSpPr>
            <a:spLocks noGrp="1"/>
          </p:cNvSpPr>
          <p:nvPr>
            <p:ph type="body" sz="quarter" idx="12"/>
          </p:nvPr>
        </p:nvSpPr>
        <p:spPr>
          <a:xfrm>
            <a:off x="611189" y="1868557"/>
            <a:ext cx="3336235" cy="3962400"/>
          </a:xfrm>
        </p:spPr>
        <p:txBody>
          <a:bodyPr/>
          <a:lstStyle/>
          <a:p>
            <a:r>
              <a:rPr lang="en-US" dirty="0"/>
              <a:t>Shows history of all the policy installations so that the administrators can revert to a previous version. </a:t>
            </a:r>
          </a:p>
          <a:p>
            <a:r>
              <a:rPr lang="en-US" dirty="0"/>
              <a:t>Can view as Audit Logs or they can be viewed in a Read Only instance.</a:t>
            </a:r>
          </a:p>
        </p:txBody>
      </p:sp>
      <p:sp>
        <p:nvSpPr>
          <p:cNvPr id="6" name="Text Placeholder 5">
            <a:extLst>
              <a:ext uri="{FF2B5EF4-FFF2-40B4-BE49-F238E27FC236}">
                <a16:creationId xmlns:a16="http://schemas.microsoft.com/office/drawing/2014/main" id="{1FC0D765-A632-7E67-0239-AC1A485D7997}"/>
              </a:ext>
            </a:extLst>
          </p:cNvPr>
          <p:cNvSpPr>
            <a:spLocks noGrp="1"/>
          </p:cNvSpPr>
          <p:nvPr>
            <p:ph type="body" sz="quarter" idx="16"/>
          </p:nvPr>
        </p:nvSpPr>
        <p:spPr>
          <a:xfrm>
            <a:off x="586804" y="457201"/>
            <a:ext cx="2893126" cy="1411357"/>
          </a:xfrm>
        </p:spPr>
        <p:txBody>
          <a:bodyPr/>
          <a:lstStyle/>
          <a:p>
            <a:r>
              <a:rPr lang="en-US" dirty="0"/>
              <a:t>Installation History</a:t>
            </a:r>
          </a:p>
        </p:txBody>
      </p:sp>
      <p:sp>
        <p:nvSpPr>
          <p:cNvPr id="7" name="Content Placeholder 6">
            <a:extLst>
              <a:ext uri="{FF2B5EF4-FFF2-40B4-BE49-F238E27FC236}">
                <a16:creationId xmlns:a16="http://schemas.microsoft.com/office/drawing/2014/main" id="{F57280DA-DD9C-8AA1-0930-66AA6CE12497}"/>
              </a:ext>
            </a:extLst>
          </p:cNvPr>
          <p:cNvSpPr>
            <a:spLocks noGrp="1"/>
          </p:cNvSpPr>
          <p:nvPr>
            <p:ph sz="half" idx="17"/>
          </p:nvPr>
        </p:nvSpPr>
        <p:spPr>
          <a:xfrm>
            <a:off x="4284363" y="5065938"/>
            <a:ext cx="7153148" cy="1162584"/>
          </a:xfrm>
        </p:spPr>
        <p:txBody>
          <a:bodyPr/>
          <a:lstStyle/>
          <a:p>
            <a:r>
              <a:rPr lang="en-US" b="1" dirty="0"/>
              <a:t>SmartConsole Security Policies </a:t>
            </a:r>
            <a:r>
              <a:rPr lang="en-US" dirty="0"/>
              <a:t>view:</a:t>
            </a:r>
          </a:p>
          <a:p>
            <a:pPr>
              <a:spcBef>
                <a:spcPts val="0"/>
              </a:spcBef>
            </a:pPr>
            <a:r>
              <a:rPr lang="en-US" b="1" dirty="0"/>
              <a:t>Access Tools </a:t>
            </a:r>
            <a:r>
              <a:rPr lang="en-US" b="1" dirty="0">
                <a:sym typeface="Wingdings 3" panose="05040102010807070707" pitchFamily="18" charset="2"/>
              </a:rPr>
              <a:t>  Installation History</a:t>
            </a:r>
            <a:endParaRPr lang="en-US" b="1" dirty="0"/>
          </a:p>
        </p:txBody>
      </p:sp>
      <p:pic>
        <p:nvPicPr>
          <p:cNvPr id="5" name="Picture 4">
            <a:extLst>
              <a:ext uri="{FF2B5EF4-FFF2-40B4-BE49-F238E27FC236}">
                <a16:creationId xmlns:a16="http://schemas.microsoft.com/office/drawing/2014/main" id="{24A731B3-0019-C58A-7B86-F4081EF0D67D}"/>
              </a:ext>
            </a:extLst>
          </p:cNvPr>
          <p:cNvPicPr>
            <a:picLocks noChangeAspect="1"/>
          </p:cNvPicPr>
          <p:nvPr/>
        </p:nvPicPr>
        <p:blipFill>
          <a:blip r:embed="rId3"/>
          <a:stretch>
            <a:fillRect/>
          </a:stretch>
        </p:blipFill>
        <p:spPr>
          <a:xfrm>
            <a:off x="5979254" y="815044"/>
            <a:ext cx="3763367" cy="3763367"/>
          </a:xfrm>
          <a:prstGeom prst="rect">
            <a:avLst/>
          </a:prstGeom>
          <a:ln>
            <a:solidFill>
              <a:srgbClr val="0C0C0C"/>
            </a:solidFill>
          </a:ln>
        </p:spPr>
      </p:pic>
      <p:sp>
        <p:nvSpPr>
          <p:cNvPr id="3" name="Footer Placeholder 2" hidden="1">
            <a:extLst>
              <a:ext uri="{FF2B5EF4-FFF2-40B4-BE49-F238E27FC236}">
                <a16:creationId xmlns:a16="http://schemas.microsoft.com/office/drawing/2014/main" id="{A7E5C068-05E4-1B77-85F3-63A04C23663D}"/>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4" name="Date Placeholder 3" hidden="1">
            <a:extLst>
              <a:ext uri="{FF2B5EF4-FFF2-40B4-BE49-F238E27FC236}">
                <a16:creationId xmlns:a16="http://schemas.microsoft.com/office/drawing/2014/main" id="{9789C561-1D59-0686-933E-9A8AC19E5502}"/>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143206692"/>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C7A4109-4F8E-2555-9E18-43EFE1442045}"/>
              </a:ext>
            </a:extLst>
          </p:cNvPr>
          <p:cNvSpPr>
            <a:spLocks noGrp="1"/>
          </p:cNvSpPr>
          <p:nvPr>
            <p:ph type="body" sz="quarter" idx="18"/>
          </p:nvPr>
        </p:nvSpPr>
        <p:spPr/>
        <p:txBody>
          <a:bodyPr/>
          <a:lstStyle/>
          <a:p>
            <a:r>
              <a:rPr lang="en-US" dirty="0"/>
              <a:t>Accelerated Policy Installation</a:t>
            </a:r>
          </a:p>
        </p:txBody>
      </p:sp>
      <p:sp>
        <p:nvSpPr>
          <p:cNvPr id="3" name="Content Placeholder 2">
            <a:extLst>
              <a:ext uri="{FF2B5EF4-FFF2-40B4-BE49-F238E27FC236}">
                <a16:creationId xmlns:a16="http://schemas.microsoft.com/office/drawing/2014/main" id="{D74444DD-FDC8-E9E3-0A12-FD7BBFCCE955}"/>
              </a:ext>
            </a:extLst>
          </p:cNvPr>
          <p:cNvSpPr>
            <a:spLocks noGrp="1"/>
          </p:cNvSpPr>
          <p:nvPr>
            <p:ph sz="half" idx="2"/>
          </p:nvPr>
        </p:nvSpPr>
        <p:spPr>
          <a:xfrm>
            <a:off x="585430" y="1525588"/>
            <a:ext cx="11093046" cy="4782447"/>
          </a:xfrm>
        </p:spPr>
        <p:txBody>
          <a:bodyPr/>
          <a:lstStyle/>
          <a:p>
            <a:r>
              <a:rPr lang="en-US" dirty="0"/>
              <a:t>Decreases Access Control policy installation (R81 and higher).</a:t>
            </a:r>
          </a:p>
          <a:p>
            <a:pPr>
              <a:spcBef>
                <a:spcPts val="0"/>
              </a:spcBef>
            </a:pPr>
            <a:r>
              <a:rPr lang="en-US" dirty="0"/>
              <a:t>Example Access Control operations that trigger Accelerated Install Policy:</a:t>
            </a:r>
          </a:p>
          <a:p>
            <a:pPr lvl="1">
              <a:spcBef>
                <a:spcPts val="0"/>
              </a:spcBef>
            </a:pPr>
            <a:r>
              <a:rPr lang="en-US" dirty="0"/>
              <a:t>Access Control Rule</a:t>
            </a:r>
          </a:p>
          <a:p>
            <a:pPr lvl="1">
              <a:spcBef>
                <a:spcPts val="0"/>
              </a:spcBef>
            </a:pPr>
            <a:r>
              <a:rPr lang="en-US" dirty="0"/>
              <a:t>Creating a rule (without editing it)</a:t>
            </a:r>
          </a:p>
          <a:p>
            <a:pPr lvl="1">
              <a:spcBef>
                <a:spcPts val="0"/>
              </a:spcBef>
            </a:pPr>
            <a:r>
              <a:rPr lang="en-US" dirty="0"/>
              <a:t>Editing selected columns, such as Name, Source, Destination, VPN, Services &amp; Applications, Content, Action, Track, and Time</a:t>
            </a:r>
          </a:p>
          <a:p>
            <a:pPr lvl="1">
              <a:spcBef>
                <a:spcPts val="0"/>
              </a:spcBef>
            </a:pPr>
            <a:r>
              <a:rPr lang="en-US" dirty="0"/>
              <a:t>Deleting, enabling, or disabling rule</a:t>
            </a:r>
          </a:p>
          <a:p>
            <a:pPr lvl="1">
              <a:spcBef>
                <a:spcPts val="0"/>
              </a:spcBef>
            </a:pPr>
            <a:r>
              <a:rPr lang="en-US" dirty="0"/>
              <a:t>Access Control Layer:</a:t>
            </a:r>
          </a:p>
          <a:p>
            <a:pPr lvl="1">
              <a:spcBef>
                <a:spcPts val="0"/>
              </a:spcBef>
            </a:pPr>
            <a:r>
              <a:rPr lang="en-US" dirty="0"/>
              <a:t>Creating a layer or editing layer properties</a:t>
            </a:r>
          </a:p>
        </p:txBody>
      </p:sp>
      <p:sp>
        <p:nvSpPr>
          <p:cNvPr id="4" name="Footer Placeholder 3" hidden="1">
            <a:extLst>
              <a:ext uri="{FF2B5EF4-FFF2-40B4-BE49-F238E27FC236}">
                <a16:creationId xmlns:a16="http://schemas.microsoft.com/office/drawing/2014/main" id="{B4EB598B-D3F8-1C6E-8F94-3631C56A8EFE}"/>
              </a:ext>
            </a:extLst>
          </p:cNvPr>
          <p:cNvSpPr>
            <a:spLocks noGrp="1"/>
          </p:cNvSpPr>
          <p:nvPr>
            <p:ph type="ftr" sz="quarter" idx="11"/>
          </p:nvPr>
        </p:nvSpPr>
        <p:spPr/>
        <p:txBody>
          <a:bodyPr/>
          <a:lstStyle/>
          <a:p>
            <a:pPr fontAlgn="base">
              <a:spcBef>
                <a:spcPct val="20000"/>
              </a:spcBef>
              <a:spcAft>
                <a:spcPct val="0"/>
              </a:spcAft>
              <a:buClr>
                <a:srgbClr val="3075FF"/>
              </a:buClr>
              <a:buSzPct val="65000"/>
            </a:pPr>
            <a:endParaRPr lang="en-US" dirty="0">
              <a:solidFill>
                <a:srgbClr val="FFFFFF">
                  <a:lumMod val="75000"/>
                </a:srgbClr>
              </a:solidFill>
              <a:latin typeface="Calibri"/>
            </a:endParaRPr>
          </a:p>
        </p:txBody>
      </p:sp>
      <p:sp>
        <p:nvSpPr>
          <p:cNvPr id="5" name="Date Placeholder 4" hidden="1">
            <a:extLst>
              <a:ext uri="{FF2B5EF4-FFF2-40B4-BE49-F238E27FC236}">
                <a16:creationId xmlns:a16="http://schemas.microsoft.com/office/drawing/2014/main" id="{7837F69F-3F41-9801-5747-CC7E1BBC95DF}"/>
              </a:ext>
            </a:extLst>
          </p:cNvPr>
          <p:cNvSpPr>
            <a:spLocks noGrp="1"/>
          </p:cNvSpPr>
          <p:nvPr>
            <p:ph type="dt" sz="half" idx="19"/>
          </p:nvPr>
        </p:nvSpPr>
        <p:spPr/>
        <p:txBody>
          <a:bodyPr/>
          <a:lstStyle/>
          <a:p>
            <a:pPr fontAlgn="base">
              <a:spcBef>
                <a:spcPct val="20000"/>
              </a:spcBef>
              <a:spcAft>
                <a:spcPct val="0"/>
              </a:spcAft>
              <a:buClr>
                <a:srgbClr val="3075FF"/>
              </a:buClr>
              <a:buSzPct val="65000"/>
            </a:pPr>
            <a:endParaRPr lang="en-US" dirty="0">
              <a:solidFill>
                <a:srgbClr val="4D4D4F">
                  <a:tint val="75000"/>
                </a:srgbClr>
              </a:solidFill>
              <a:latin typeface="Helvetica" pitchFamily="34" charset="0"/>
            </a:endParaRPr>
          </a:p>
        </p:txBody>
      </p:sp>
    </p:spTree>
    <p:extLst>
      <p:ext uri="{BB962C8B-B14F-4D97-AF65-F5344CB8AC3E}">
        <p14:creationId xmlns:p14="http://schemas.microsoft.com/office/powerpoint/2010/main" val="1986771299"/>
      </p:ext>
    </p:extLst>
  </p:cSld>
  <p:clrMapOvr>
    <a:masterClrMapping/>
  </p:clrMapOvr>
  <p:transition>
    <p:fade/>
  </p:transition>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4803</Words>
  <Application>Microsoft Office PowerPoint</Application>
  <PresentationFormat>Widescreen</PresentationFormat>
  <Paragraphs>541</Paragraphs>
  <Slides>57</Slides>
  <Notes>53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57</vt:i4>
      </vt:variant>
    </vt:vector>
  </HeadingPairs>
  <TitlesOfParts>
    <vt:vector size="67" baseType="lpstr">
      <vt:lpstr>Ciscolight</vt:lpstr>
      <vt:lpstr>MicrosoftSansSerif</vt:lpstr>
      <vt:lpstr>Aptos</vt:lpstr>
      <vt:lpstr>Arial</vt:lpstr>
      <vt:lpstr>Calibri</vt:lpstr>
      <vt:lpstr>Calibri Light</vt:lpstr>
      <vt:lpstr>Helvetica</vt:lpstr>
      <vt:lpstr>Wingdings 3</vt:lpstr>
      <vt:lpstr>UWTSD Holding Page</vt:lpstr>
      <vt:lpstr>CP_CorpTemp2020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Renuga Jayakumar</dc:creator>
  <cp:lastModifiedBy>Renuga Jayakumar</cp:lastModifiedBy>
  <cp:revision>2</cp:revision>
  <dcterms:created xsi:type="dcterms:W3CDTF">2025-07-09T22:31:56Z</dcterms:created>
  <dcterms:modified xsi:type="dcterms:W3CDTF">2026-04-14T17:37:56Z</dcterms:modified>
</cp:coreProperties>
</file>