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6" r:id="rId4"/>
    <p:sldId id="279" r:id="rId5"/>
    <p:sldId id="280" r:id="rId6"/>
    <p:sldId id="281" r:id="rId7"/>
    <p:sldId id="282" r:id="rId8"/>
    <p:sldId id="283" r:id="rId9"/>
    <p:sldId id="28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0F75B-FBE8-41D5-B931-BA3F6922F1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D8820-2E0E-4107-8225-845D1E473C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D9465-8580-457A-9600-65401ED11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B0DE9-C6B8-46BE-9219-2145EA20D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405DF-0CC1-4275-A7D4-DB0BBD24B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529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FCE15-36FB-42CF-A1F2-CAFF781F7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1DB0D-C56B-437D-B47E-46CC9F52B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E3564-5AA0-4341-9932-E3EF32272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A07AEC-E9FC-4BFE-BC3D-4C00F1E94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016ED-AA1A-45DD-94D1-DBE81597D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91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7022B-09EA-4797-8E09-E8B3A3E34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C4C0D-92E0-44C4-97AD-8C62E4967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343E1A-DBCA-4C6F-AD8A-AA06187B4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30F23-EE57-4E1E-9FF5-F45130300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B8439-C978-4F05-868E-2801EF400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301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4B022-FA9D-4D7B-80ED-EB2063305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D4EBE-CB08-4DA0-BB8A-436EF8E45D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EFBB9-CC2A-4B53-90C5-8A0D509FF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47CE1E-0989-42BA-A69D-6E674948C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15F97-2AB8-493D-A72E-149570F5C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4576B-4FDB-4353-B2F7-A852A48B7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82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51098-3397-41B0-8B29-8C8FF00D7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A8505-526F-447D-83F2-0104B3318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55C36-844E-4819-8A2C-775FA028A3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B93A86-7169-4774-8193-05E18EA609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95E9ED-AA5C-453D-BD30-2236F38148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913138-89BE-419F-8B6C-0C5F66635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20E27A-4F9A-44C3-B3AF-82EE5AF02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5767AC-711E-4A5E-A715-314BAC9BA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996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C141C-6E22-4570-9051-B976E998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C15256-A1EF-46A5-AB98-F670F8FEF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E4A8D9-284A-459C-A69C-335988D36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F56EF4-8124-4BE9-8C52-7551950A5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324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BCA0B3-5E65-49F5-B3AA-4219434E8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00213A-FB94-43C2-BB63-05434C2D7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C61ED5-E80B-44D4-B7F9-7FF611006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570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F9BB1-BCBD-45D5-848C-812B544A5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11049-8C66-4434-B87C-6B3E58F31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DDB5CA-4AA5-4129-9DD9-C5AE36FB64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89C65-019F-455B-932B-9FF07C7C3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7B7AC-790E-4598-9B65-7BEF4B546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B47FC5-95E3-44F8-AC70-562775930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77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09F03-1553-40C6-9E90-190A68EF8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416B14-C76C-437F-9481-2F40E0503F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9FF97A-48EE-4B4C-9DBA-315FAD0204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1DE55-A850-4EC9-9B85-9A56231ED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6A180-C583-4FCE-8847-65594CE47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9E52F4-3D88-4622-A2D3-09FC8B13F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617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B1198-5FBE-4B77-8E25-27B8A16C4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4EF677-06CF-4B39-A714-511B0765E3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39B814-FFCD-4FC5-BA47-BD24FCCC6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2C01C-6D2D-430E-90D5-82C5EF35B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037B3-40D1-4E9D-8317-9B993DD88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83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48BCC2-6EB3-460C-B6B0-75B6EEA635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EA150C-2699-46C2-995D-529E20700E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DE96F-5D3A-4B24-BB49-B3E94B539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33504-DE49-4452-A7F9-FDD417C9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8ED04-5140-4427-9F58-6C836BD20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291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68B98A-6943-46A3-AD00-B4299104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DF8272-4AB8-40F7-B739-CE8FD30E6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AC7A2-5006-470A-866F-633FC2CA3B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668F2-A8E6-4692-AE75-713B52C60FD1}" type="datetimeFigureOut">
              <a:rPr lang="en-GB" smtClean="0"/>
              <a:t>16/11/2020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2A8DB-5632-48E3-A01A-2835624029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8C8CB-DC1E-4856-8E11-D48F260D67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F12BD-2C6A-4588-BE5B-14C9B95E9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93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BA32D-03D3-4A30-A9D4-B887950602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Application of Neural Networks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26F329-3B9D-468F-B430-F7EBECBD2F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61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3DEC0-BD21-404E-9B0E-6BD63E2A1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Single Perceptron Neuron with linear threshold</a:t>
            </a:r>
            <a:br>
              <a:rPr lang="en-GB" dirty="0"/>
            </a:br>
            <a:r>
              <a:rPr lang="en-GB" dirty="0"/>
              <a:t>The Linear Threshold Unit (LTU)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9581B-FBC9-4B2E-BDFC-5C1E5A069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Recall the single perceptron training rule:</a:t>
            </a:r>
          </a:p>
        </p:txBody>
      </p:sp>
    </p:spTree>
    <p:extLst>
      <p:ext uri="{BB962C8B-B14F-4D97-AF65-F5344CB8AC3E}">
        <p14:creationId xmlns:p14="http://schemas.microsoft.com/office/powerpoint/2010/main" val="1267136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291EC69-C115-49A3-B897-97FFE05E1E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4939" y="0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dirty="0"/>
              <a:t>Perceptron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011" name="Text Box 3">
                <a:extLst>
                  <a:ext uri="{FF2B5EF4-FFF2-40B4-BE49-F238E27FC236}">
                    <a16:creationId xmlns:a16="http://schemas.microsoft.com/office/drawing/2014/main" id="{D4A4061D-2007-4DDA-B1D5-07E025C2132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73377" y="1700809"/>
                <a:ext cx="4533870" cy="31393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The perceptron training rule:</a:t>
                </a:r>
              </a:p>
              <a:p>
                <a:pPr marL="457200" indent="-457200">
                  <a:defRPr/>
                </a:pPr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For a new training example X = (x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1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, x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2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, …, x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), 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update each weight,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34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according to this rule:</a:t>
                </a:r>
              </a:p>
              <a:p>
                <a:pPr marL="457200" indent="-457200">
                  <a:defRPr/>
                </a:pPr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  <a:p>
                <a:pPr marL="457200" indent="-457200">
                  <a:defRPr/>
                </a:pP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34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 =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34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 +  Δ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34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Where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Δw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=  η (t-o) x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t: target output of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th.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perceptron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,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i.e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y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o: output generated by the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</a:t>
                </a:r>
                <a:r>
                  <a:rPr lang="en-US" baseline="30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perceptron,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ie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𝑦</m:t>
                        </m:r>
                        <m:r>
                          <m:rPr>
                            <m:nor/>
                          </m:rPr>
                          <a:rPr lang="en-US" baseline="-25000" dirty="0" err="1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cs typeface="Times New Roman" pitchFamily="18" charset="0"/>
                          </a:rPr>
                          <m:t>j</m:t>
                        </m:r>
                      </m:e>
                    </m:acc>
                  </m:oMath>
                </a14:m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η: constant called the learning rate (e.g., 0.1)</a:t>
                </a:r>
              </a:p>
              <a:p>
                <a:pPr marL="457200" indent="-457200">
                  <a:defRPr/>
                </a:pPr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3011" name="Text Box 3">
                <a:extLst>
                  <a:ext uri="{FF2B5EF4-FFF2-40B4-BE49-F238E27FC236}">
                    <a16:creationId xmlns:a16="http://schemas.microsoft.com/office/drawing/2014/main" id="{D4A4061D-2007-4DDA-B1D5-07E025C213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073377" y="1700809"/>
                <a:ext cx="4533870" cy="3139321"/>
              </a:xfrm>
              <a:prstGeom prst="rect">
                <a:avLst/>
              </a:prstGeom>
              <a:blipFill>
                <a:blip r:embed="rId2"/>
                <a:stretch>
                  <a:fillRect l="-1210" t="-1165" r="-7930"/>
                </a:stretch>
              </a:blip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291EC69-C115-49A3-B897-97FFE05E1E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74939" y="0"/>
            <a:ext cx="77930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dirty="0"/>
              <a:t>Perceptron Rule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011" name="Text Box 3">
                <a:extLst>
                  <a:ext uri="{FF2B5EF4-FFF2-40B4-BE49-F238E27FC236}">
                    <a16:creationId xmlns:a16="http://schemas.microsoft.com/office/drawing/2014/main" id="{D4A4061D-2007-4DDA-B1D5-07E025C2132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438401" y="1647826"/>
                <a:ext cx="5990871" cy="313932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Equivalently, the perceptron training rule as a for loop is:</a:t>
                </a:r>
              </a:p>
              <a:p>
                <a:pPr marL="457200" indent="-457200">
                  <a:defRPr/>
                </a:pPr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for(j=0; j &lt;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Num_Output_Neurons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;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j++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) 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for(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=0;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&lt; N;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++)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    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i,j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=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i,j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+ η(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y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-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𝑦</m:t>
                        </m:r>
                        <m:r>
                          <m:rPr>
                            <m:nor/>
                          </m:rPr>
                          <a:rPr lang="en-US" baseline="-25000" dirty="0" err="1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cs typeface="Times New Roman" pitchFamily="18" charset="0"/>
                          </a:rPr>
                          <m:t>j</m:t>
                        </m:r>
                      </m:e>
                    </m:acc>
                  </m:oMath>
                </a14:m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) x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</a:p>
              <a:p>
                <a:pPr marL="457200" indent="-457200">
                  <a:defRPr/>
                </a:pPr>
                <a:endParaRPr lang="en-US" dirty="0">
                  <a:effectLst>
                    <a:outerShdw blurRad="38100" dist="38100" dir="2700000" algn="tl">
                      <a:srgbClr val="C0C0C0"/>
                    </a:outerShdw>
                  </a:effectLst>
                  <a:cs typeface="Times New Roman" pitchFamily="18" charset="0"/>
                </a:endParaRPr>
              </a:p>
              <a:p>
                <a:pPr marL="457200" indent="-457200">
                  <a:defRPr/>
                </a:pP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y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-25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   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: target output of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</a:t>
                </a:r>
                <a:r>
                  <a:rPr lang="en-US" baseline="30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perceptron,</a:t>
                </a:r>
              </a:p>
              <a:p>
                <a:pPr marL="457200" indent="-457200">
                  <a:defRPr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en-US" i="1" dirty="0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latin typeface="Cambria Math" panose="02040503050406030204" pitchFamily="18" charset="0"/>
                            <a:cs typeface="Times New Roman" pitchFamily="18" charset="0"/>
                          </a:rPr>
                          <m:t>𝑦</m:t>
                        </m:r>
                        <m:r>
                          <m:rPr>
                            <m:nor/>
                          </m:rPr>
                          <a:rPr lang="en-US" baseline="-25000" dirty="0" err="1">
                            <a:effectLst>
                              <a:outerShdw blurRad="38100" dist="38100" dir="2700000" algn="tl">
                                <a:srgbClr val="C0C0C0"/>
                              </a:outerShdw>
                            </a:effectLst>
                            <a:cs typeface="Times New Roman" pitchFamily="18" charset="0"/>
                          </a:rPr>
                          <m:t>j</m:t>
                        </m:r>
                      </m:e>
                    </m:acc>
                  </m:oMath>
                </a14:m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  : output generated by the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</a:t>
                </a:r>
                <a:r>
                  <a:rPr lang="en-US" baseline="30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perceptron,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η    : constant called the learning rate (e.g., 0.1)</a:t>
                </a:r>
              </a:p>
              <a:p>
                <a:pPr marL="457200" indent="-457200">
                  <a:defRPr/>
                </a:pP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w</a:t>
                </a:r>
                <a:r>
                  <a:rPr lang="en-US" baseline="-25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i,j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:connection weighting between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i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input and </a:t>
                </a:r>
                <a:r>
                  <a:rPr lang="en-US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j</a:t>
                </a:r>
                <a:r>
                  <a:rPr lang="en-US" baseline="30000" dirty="0" err="1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th</a:t>
                </a:r>
                <a:r>
                  <a:rPr lang="en-US" baseline="30000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 </a:t>
                </a: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perceptron</a:t>
                </a:r>
              </a:p>
              <a:p>
                <a:pPr marL="457200" indent="-457200">
                  <a:defRPr/>
                </a:pPr>
                <a:r>
                  <a:rPr lang="en-US" dirty="0">
                    <a:effectLst>
                      <a:outerShdw blurRad="38100" dist="38100" dir="2700000" algn="tl">
                        <a:srgbClr val="C0C0C0"/>
                      </a:outerShdw>
                    </a:effectLst>
                    <a:cs typeface="Times New Roman" pitchFamily="18" charset="0"/>
                  </a:rPr>
                  <a:t>N   : number of inputs to the perceptron</a:t>
                </a:r>
              </a:p>
            </p:txBody>
          </p:sp>
        </mc:Choice>
        <mc:Fallback xmlns="">
          <p:sp>
            <p:nvSpPr>
              <p:cNvPr id="43011" name="Text Box 3">
                <a:extLst>
                  <a:ext uri="{FF2B5EF4-FFF2-40B4-BE49-F238E27FC236}">
                    <a16:creationId xmlns:a16="http://schemas.microsoft.com/office/drawing/2014/main" id="{D4A4061D-2007-4DDA-B1D5-07E025C2132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2438401" y="1647826"/>
                <a:ext cx="5990871" cy="3139321"/>
              </a:xfrm>
              <a:prstGeom prst="rect">
                <a:avLst/>
              </a:prstGeom>
              <a:blipFill>
                <a:blip r:embed="rId2"/>
                <a:stretch>
                  <a:fillRect l="-916" t="-1165" r="-407" b="-3107"/>
                </a:stretch>
              </a:blip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6948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84D027-961A-4888-B46B-28BD22A4911A}"/>
              </a:ext>
            </a:extLst>
          </p:cNvPr>
          <p:cNvSpPr txBox="1"/>
          <p:nvPr/>
        </p:nvSpPr>
        <p:spPr>
          <a:xfrm>
            <a:off x="733647" y="701749"/>
            <a:ext cx="953740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Note the output is a step function here.</a:t>
            </a:r>
          </a:p>
          <a:p>
            <a:r>
              <a:rPr lang="en-GB" sz="4000" dirty="0"/>
              <a:t>It’s output is binary, not a float so it does not output a probability.</a:t>
            </a:r>
          </a:p>
          <a:p>
            <a:r>
              <a:rPr lang="en-GB" sz="4000" dirty="0"/>
              <a:t>Remember also, it cannot solve linearly non-separable problems.  We need hidden layers to do that.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BD8C57-3774-4C16-A655-28760A2ACAEE}"/>
              </a:ext>
            </a:extLst>
          </p:cNvPr>
          <p:cNvSpPr txBox="1"/>
          <p:nvPr/>
        </p:nvSpPr>
        <p:spPr>
          <a:xfrm>
            <a:off x="680482" y="4688958"/>
            <a:ext cx="964373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We can implement a perceptron using </a:t>
            </a:r>
            <a:r>
              <a:rPr lang="en-GB" sz="3200" b="1" dirty="0" err="1"/>
              <a:t>sklearn’s</a:t>
            </a:r>
            <a:r>
              <a:rPr lang="en-GB" sz="3200" b="1" dirty="0"/>
              <a:t> perceptron.</a:t>
            </a:r>
          </a:p>
          <a:p>
            <a:r>
              <a:rPr lang="en-GB" sz="3200" b="1" dirty="0"/>
              <a:t>It is essentially stochastic gradient descent.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835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B9933FD-4D16-4FF2-99BB-9B684F8AAA37}"/>
              </a:ext>
            </a:extLst>
          </p:cNvPr>
          <p:cNvSpPr txBox="1"/>
          <p:nvPr/>
        </p:nvSpPr>
        <p:spPr>
          <a:xfrm>
            <a:off x="762886" y="2774016"/>
            <a:ext cx="10061058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import </a:t>
            </a:r>
            <a:r>
              <a:rPr lang="en-GB" sz="2000" dirty="0" err="1"/>
              <a:t>numpy</a:t>
            </a:r>
            <a:r>
              <a:rPr lang="en-GB" sz="2000" dirty="0"/>
              <a:t> as np</a:t>
            </a:r>
          </a:p>
          <a:p>
            <a:r>
              <a:rPr lang="en-GB" sz="2000" dirty="0"/>
              <a:t>from </a:t>
            </a:r>
            <a:r>
              <a:rPr lang="en-GB" sz="2000" dirty="0" err="1"/>
              <a:t>sklearn.datasets</a:t>
            </a:r>
            <a:r>
              <a:rPr lang="en-GB" sz="2000" dirty="0"/>
              <a:t> import </a:t>
            </a:r>
            <a:r>
              <a:rPr lang="en-GB" sz="2000" dirty="0" err="1"/>
              <a:t>load_iris</a:t>
            </a:r>
            <a:endParaRPr lang="en-GB" sz="2000" dirty="0"/>
          </a:p>
          <a:p>
            <a:r>
              <a:rPr lang="en-GB" sz="2000" dirty="0"/>
              <a:t>from </a:t>
            </a:r>
            <a:r>
              <a:rPr lang="en-GB" sz="2000" dirty="0" err="1"/>
              <a:t>sklearn.linear_model</a:t>
            </a:r>
            <a:r>
              <a:rPr lang="en-GB" sz="2000" dirty="0"/>
              <a:t> import Perceptron</a:t>
            </a:r>
          </a:p>
          <a:p>
            <a:r>
              <a:rPr lang="en-GB" sz="2000" dirty="0"/>
              <a:t>iris = </a:t>
            </a:r>
            <a:r>
              <a:rPr lang="en-GB" sz="2000" dirty="0" err="1"/>
              <a:t>load_iris</a:t>
            </a:r>
            <a:r>
              <a:rPr lang="en-GB" sz="2000" dirty="0"/>
              <a:t>()</a:t>
            </a:r>
          </a:p>
          <a:p>
            <a:r>
              <a:rPr lang="en-GB" sz="2000" dirty="0"/>
              <a:t>X=</a:t>
            </a:r>
            <a:r>
              <a:rPr lang="en-GB" sz="2000" dirty="0" err="1"/>
              <a:t>iris.data</a:t>
            </a:r>
            <a:r>
              <a:rPr lang="en-GB" sz="2000" dirty="0"/>
              <a:t>[:,(2,3)] #cols 2 and 3 correspond to petal length and petal width. All rows loaded.</a:t>
            </a:r>
          </a:p>
          <a:p>
            <a:r>
              <a:rPr lang="en-GB" sz="2000" dirty="0"/>
              <a:t>y= (</a:t>
            </a:r>
            <a:r>
              <a:rPr lang="en-GB" sz="2000" dirty="0" err="1"/>
              <a:t>iris.target</a:t>
            </a:r>
            <a:r>
              <a:rPr lang="en-GB" sz="2000" dirty="0"/>
              <a:t>==0).</a:t>
            </a:r>
            <a:r>
              <a:rPr lang="en-GB" sz="2000" dirty="0" err="1"/>
              <a:t>astype</a:t>
            </a:r>
            <a:r>
              <a:rPr lang="en-GB" sz="2000" dirty="0"/>
              <a:t>(np.int) # Is it Iris </a:t>
            </a:r>
            <a:r>
              <a:rPr lang="en-GB" sz="2000" dirty="0" err="1"/>
              <a:t>Setsosa</a:t>
            </a:r>
            <a:r>
              <a:rPr lang="en-GB" sz="2000" dirty="0"/>
              <a:t> ?</a:t>
            </a:r>
          </a:p>
          <a:p>
            <a:r>
              <a:rPr lang="en-GB" sz="2000" dirty="0" err="1"/>
              <a:t>per_clf</a:t>
            </a:r>
            <a:r>
              <a:rPr lang="en-GB" sz="2000" dirty="0"/>
              <a:t>= Perceptron(</a:t>
            </a:r>
            <a:r>
              <a:rPr lang="en-GB" sz="2000" dirty="0" err="1"/>
              <a:t>random_state</a:t>
            </a:r>
            <a:r>
              <a:rPr lang="en-GB" sz="2000" dirty="0"/>
              <a:t>=42)</a:t>
            </a:r>
          </a:p>
          <a:p>
            <a:r>
              <a:rPr lang="en-GB" sz="2000" dirty="0" err="1"/>
              <a:t>per_clf.fit</a:t>
            </a:r>
            <a:r>
              <a:rPr lang="en-GB" sz="2000" dirty="0"/>
              <a:t>(</a:t>
            </a:r>
            <a:r>
              <a:rPr lang="en-GB" sz="2000" dirty="0" err="1"/>
              <a:t>X,y</a:t>
            </a:r>
            <a:r>
              <a:rPr lang="en-GB" sz="2000" dirty="0"/>
              <a:t>)</a:t>
            </a:r>
          </a:p>
          <a:p>
            <a:endParaRPr lang="en-GB" sz="2000" dirty="0"/>
          </a:p>
          <a:p>
            <a:r>
              <a:rPr lang="en-GB" sz="2000" dirty="0" err="1"/>
              <a:t>y_pred</a:t>
            </a:r>
            <a:r>
              <a:rPr lang="en-GB" sz="2000" dirty="0"/>
              <a:t> = </a:t>
            </a:r>
            <a:r>
              <a:rPr lang="en-GB" sz="2000" dirty="0" err="1"/>
              <a:t>per_clf.predict</a:t>
            </a:r>
            <a:r>
              <a:rPr lang="en-GB" sz="2000" dirty="0"/>
              <a:t>([[2,0.5]])  #petal length = 2cm, width = 0.5cm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803DC8-135F-4C51-B3AD-A5D00FDCDE1B}"/>
              </a:ext>
            </a:extLst>
          </p:cNvPr>
          <p:cNvSpPr txBox="1"/>
          <p:nvPr/>
        </p:nvSpPr>
        <p:spPr>
          <a:xfrm>
            <a:off x="754912" y="627321"/>
            <a:ext cx="101115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Sklearn</a:t>
            </a:r>
            <a:r>
              <a:rPr lang="en-GB" sz="2400" dirty="0"/>
              <a:t> has a Perceptron class that mimics a LTU (single binary output step threshold activation unit). It is equivalent to stochastic gradient descent but without the logistic output.</a:t>
            </a:r>
          </a:p>
          <a:p>
            <a:r>
              <a:rPr lang="en-GB" sz="2400" dirty="0"/>
              <a:t>Try this in your notebook:- </a:t>
            </a:r>
          </a:p>
        </p:txBody>
      </p:sp>
    </p:spTree>
    <p:extLst>
      <p:ext uri="{BB962C8B-B14F-4D97-AF65-F5344CB8AC3E}">
        <p14:creationId xmlns:p14="http://schemas.microsoft.com/office/powerpoint/2010/main" val="1428371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60CAFF-A62F-488E-9B47-E2BB977ACF40}"/>
              </a:ext>
            </a:extLst>
          </p:cNvPr>
          <p:cNvSpPr txBox="1"/>
          <p:nvPr/>
        </p:nvSpPr>
        <p:spPr>
          <a:xfrm>
            <a:off x="1881963" y="531628"/>
            <a:ext cx="807011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Recall we can solve linearly non-separable problems using the Multilayer Perceptron (MLP).  </a:t>
            </a:r>
          </a:p>
          <a:p>
            <a:endParaRPr lang="en-GB" sz="2400" dirty="0"/>
          </a:p>
          <a:p>
            <a:r>
              <a:rPr lang="en-GB" sz="2400" dirty="0"/>
              <a:t>An MLP with a single output neuron can output a real number or a suitable activation function can output a class prediction.</a:t>
            </a:r>
          </a:p>
          <a:p>
            <a:endParaRPr lang="en-GB" sz="2400" dirty="0"/>
          </a:p>
          <a:p>
            <a:r>
              <a:rPr lang="en-GB" sz="2400" dirty="0"/>
              <a:t>What if we want more than a binary classifier?  That is, what if we have multiple classes and we want to choose just one from these.  </a:t>
            </a:r>
            <a:r>
              <a:rPr lang="en-GB" sz="2400" dirty="0" err="1"/>
              <a:t>Eg</a:t>
            </a:r>
            <a:r>
              <a:rPr lang="en-GB" sz="2400" dirty="0"/>
              <a:t> from 10 hand written digits we want to select the most likely digit.</a:t>
            </a:r>
          </a:p>
          <a:p>
            <a:endParaRPr lang="en-GB" sz="2400" dirty="0"/>
          </a:p>
          <a:p>
            <a:r>
              <a:rPr lang="en-GB" sz="2400" dirty="0"/>
              <a:t>We can use the </a:t>
            </a:r>
            <a:r>
              <a:rPr lang="en-GB" sz="2400" b="1" dirty="0" err="1"/>
              <a:t>Softmax</a:t>
            </a:r>
            <a:r>
              <a:rPr lang="en-GB" sz="2400" dirty="0"/>
              <a:t> function.  Adding a </a:t>
            </a:r>
            <a:r>
              <a:rPr lang="en-GB" sz="2400" dirty="0" err="1"/>
              <a:t>Softmax</a:t>
            </a:r>
            <a:r>
              <a:rPr lang="en-GB" sz="2400" dirty="0"/>
              <a:t> layer to multiple output neurons results in the MLP outputting the estimated probability (between zero and one) for each class.</a:t>
            </a:r>
          </a:p>
          <a:p>
            <a:r>
              <a:rPr lang="en-GB" sz="2400" b="1" dirty="0"/>
              <a:t>Note the sum of probabilities is 1.0.</a:t>
            </a:r>
          </a:p>
        </p:txBody>
      </p:sp>
    </p:spTree>
    <p:extLst>
      <p:ext uri="{BB962C8B-B14F-4D97-AF65-F5344CB8AC3E}">
        <p14:creationId xmlns:p14="http://schemas.microsoft.com/office/powerpoint/2010/main" val="593599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98F102-3E5F-4709-8F82-24DC6CDEEDB6}"/>
              </a:ext>
            </a:extLst>
          </p:cNvPr>
          <p:cNvSpPr txBox="1"/>
          <p:nvPr/>
        </p:nvSpPr>
        <p:spPr>
          <a:xfrm>
            <a:off x="1935126" y="712381"/>
            <a:ext cx="917589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TensorFlow Playground</a:t>
            </a:r>
          </a:p>
          <a:p>
            <a:endParaRPr lang="en-GB" sz="3200" b="1" dirty="0"/>
          </a:p>
          <a:p>
            <a:r>
              <a:rPr lang="en-GB" sz="1200" dirty="0"/>
              <a:t>https://playground.tensorflow.org/#activation=tanh&amp;batchSize=10&amp;dataset=circle&amp;regDataset=reg-plane&amp;learningRate=0.03&amp;regularizationRate=0&amp;noise=0&amp;networkShape=4,2&amp;seed=0.02111&amp;showTestData=false&amp;discretize=false&amp;percTrainData=50&amp;x=true&amp;y=true&amp;xTimesY=false&amp;xSquared=false&amp;ySquared=false&amp;cosX=false&amp;sinX=false&amp;cosY=false&amp;sinY=false&amp;collectStats=false&amp;problem=classification&amp;initZero=false&amp;hideText=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845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911B5C-B6AD-4A96-B5E4-451B9528AD66}"/>
              </a:ext>
            </a:extLst>
          </p:cNvPr>
          <p:cNvSpPr txBox="1"/>
          <p:nvPr/>
        </p:nvSpPr>
        <p:spPr>
          <a:xfrm>
            <a:off x="595423" y="648587"/>
            <a:ext cx="10579396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We can experiment with this tool to become familiar with neural nets.</a:t>
            </a:r>
          </a:p>
          <a:p>
            <a:r>
              <a:rPr lang="en-GB" sz="2400" dirty="0"/>
              <a:t>1) Familiarise yourself with the simulator by running the default network.</a:t>
            </a:r>
          </a:p>
          <a:p>
            <a:r>
              <a:rPr lang="en-GB" sz="2400" dirty="0"/>
              <a:t>2) Replace the tanh() activation function with the </a:t>
            </a:r>
            <a:r>
              <a:rPr lang="en-GB" sz="2400" dirty="0" err="1"/>
              <a:t>ReLU</a:t>
            </a:r>
            <a:r>
              <a:rPr lang="en-GB" sz="2400" dirty="0"/>
              <a:t> activation function.  Does it find a solution faster? Note the boundaries are now linear.</a:t>
            </a:r>
          </a:p>
          <a:p>
            <a:r>
              <a:rPr lang="en-GB" sz="2400" dirty="0"/>
              <a:t>3) Change the default to just one hidden layer and three neurons.  Run it several times (every new run changes the starting weights).  Note it may sometimes get stuck in a local minima.</a:t>
            </a:r>
          </a:p>
          <a:p>
            <a:r>
              <a:rPr lang="en-GB" sz="2400" dirty="0"/>
              <a:t>4)Change the number of neurons to just two.  Does it find a good solution?  Is it always underfitting or overfitting?</a:t>
            </a:r>
          </a:p>
          <a:p>
            <a:r>
              <a:rPr lang="en-GB" sz="2400" dirty="0"/>
              <a:t>5) Make the network much larger (say 8 or 10 neurons), train it several times.  Does it get stuck in a local minima? Does it quickly find a solution? Does it ever “plateau” for a while before finding a good solution?</a:t>
            </a:r>
          </a:p>
          <a:p>
            <a:r>
              <a:rPr lang="en-GB" sz="2400" dirty="0"/>
              <a:t>6) Spend time exploring this tool to get insights into neural nets.</a:t>
            </a:r>
          </a:p>
        </p:txBody>
      </p:sp>
    </p:spTree>
    <p:extLst>
      <p:ext uri="{BB962C8B-B14F-4D97-AF65-F5344CB8AC3E}">
        <p14:creationId xmlns:p14="http://schemas.microsoft.com/office/powerpoint/2010/main" val="3328912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841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Cambria Math</vt:lpstr>
      <vt:lpstr>Times New Roman</vt:lpstr>
      <vt:lpstr>Office Theme</vt:lpstr>
      <vt:lpstr>Application of Neural Networks</vt:lpstr>
      <vt:lpstr>Single Perceptron Neuron with linear threshold The Linear Threshold Unit (LTU)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 of Neural Networks</dc:title>
  <dc:creator>Gordon Dickers</dc:creator>
  <cp:lastModifiedBy>Gordon Dickers</cp:lastModifiedBy>
  <cp:revision>12</cp:revision>
  <dcterms:created xsi:type="dcterms:W3CDTF">2020-11-12T14:32:43Z</dcterms:created>
  <dcterms:modified xsi:type="dcterms:W3CDTF">2020-11-16T15:37:43Z</dcterms:modified>
</cp:coreProperties>
</file>