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1"/>
  </p:sldMasterIdLst>
  <p:notesMasterIdLst>
    <p:notesMasterId r:id="rId6"/>
  </p:notesMasterIdLst>
  <p:sldIdLst>
    <p:sldId id="256" r:id="rId2"/>
    <p:sldId id="260" r:id="rId3"/>
    <p:sldId id="261" r:id="rId4"/>
    <p:sldId id="262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83707" autoAdjust="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E3EC7B-6C72-4FBB-87DF-2BD2CB7DC1E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62A795-6F94-4A96-B820-B9038480D04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495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your classroom colors different than what you see in this template? That’s OK! Click on Design -&gt; Variants (the down arrow) -&gt; Pick the color scheme that works for you!</a:t>
            </a:r>
          </a:p>
          <a:p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Feel free to change any “You will…” and “I will…” statements to ensure they align with your classroom procedures and rules!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62A795-6F94-4A96-B820-B9038480D04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546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785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284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7076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525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006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27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20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246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0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245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219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619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1F489-B701-4C74-9747-27C8656A89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latin typeface="Rockwell" panose="02060603020205020403" pitchFamily="18" charset="0"/>
              </a:rPr>
              <a:t>Contemporary teaching strategies</a:t>
            </a:r>
            <a:endParaRPr lang="en-US" dirty="0">
              <a:latin typeface="Rockwell" panose="02060603020205020403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699F35-1401-4ECD-9F96-7017DB9FA1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By Ruth Amery, Sarah Dalton and Stephanie Anne</a:t>
            </a: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6906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53DD3-C27C-457D-ADDD-066D01CB9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Rockwell" panose="02060603020205020403" pitchFamily="18" charset="0"/>
              </a:rPr>
              <a:t>Rip and Review</a:t>
            </a:r>
            <a:endParaRPr lang="en-US" dirty="0">
              <a:latin typeface="Rockwell" panose="02060603020205020403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1F44B22-324B-4DE8-B32C-853121849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207721"/>
              </p:ext>
            </p:extLst>
          </p:nvPr>
        </p:nvGraphicFramePr>
        <p:xfrm>
          <a:off x="943494" y="1965960"/>
          <a:ext cx="9872094" cy="39942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047">
                  <a:extLst>
                    <a:ext uri="{9D8B030D-6E8A-4147-A177-3AD203B41FA5}">
                      <a16:colId xmlns:a16="http://schemas.microsoft.com/office/drawing/2014/main" val="743422230"/>
                    </a:ext>
                  </a:extLst>
                </a:gridCol>
                <a:gridCol w="4936047">
                  <a:extLst>
                    <a:ext uri="{9D8B030D-6E8A-4147-A177-3AD203B41FA5}">
                      <a16:colId xmlns:a16="http://schemas.microsoft.com/office/drawing/2014/main" val="777156215"/>
                    </a:ext>
                  </a:extLst>
                </a:gridCol>
              </a:tblGrid>
              <a:tr h="448769">
                <a:tc>
                  <a:txBody>
                    <a:bodyPr/>
                    <a:lstStyle/>
                    <a:p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What</a:t>
                      </a:r>
                      <a:r>
                        <a:rPr lang="en-US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it is</a:t>
                      </a:r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</a:t>
                      </a:r>
                      <a:endParaRPr lang="en-US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75220" marR="75220"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How</a:t>
                      </a:r>
                      <a:r>
                        <a:rPr lang="en-US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it works</a:t>
                      </a:r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</a:t>
                      </a:r>
                      <a:endParaRPr lang="en-US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75220" marR="75220"/>
                </a:tc>
                <a:extLst>
                  <a:ext uri="{0D108BD9-81ED-4DB2-BD59-A6C34878D82A}">
                    <a16:rowId xmlns:a16="http://schemas.microsoft.com/office/drawing/2014/main" val="2496822786"/>
                  </a:ext>
                </a:extLst>
              </a:tr>
              <a:tr h="3545497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</a:t>
                      </a: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way of recalling existing knowledge and organizing ideas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Helps student consider others’ views and ideas</a:t>
                      </a:r>
                      <a:endParaRPr lang="en-US" sz="1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75220" marR="7522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In</a:t>
                      </a: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groups of 4 students sit facing each other to facilitate dialogue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Each student is given a piece of paper and instructed to fold it into quarters, numbering each quarter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The educator writes 4 questions or statements on the board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Students are asked to consider the 4 questions or statements and provide a response to each on their piece of paper</a:t>
                      </a:r>
                      <a:r>
                        <a:rPr lang="en-US" sz="1200" baseline="0" dirty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(without discussion)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Following this, they then rip their response sheet into the 4 squares and create piles numbered 1-4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2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Each students collects one pile of responses and summarises to present to the group</a:t>
                      </a:r>
                    </a:p>
                  </a:txBody>
                  <a:tcPr marL="75220" marR="75220"/>
                </a:tc>
                <a:extLst>
                  <a:ext uri="{0D108BD9-81ED-4DB2-BD59-A6C34878D82A}">
                    <a16:rowId xmlns:a16="http://schemas.microsoft.com/office/drawing/2014/main" val="744739329"/>
                  </a:ext>
                </a:extLst>
              </a:tr>
            </a:tbl>
          </a:graphicData>
        </a:graphic>
      </p:graphicFrame>
      <p:pic>
        <p:nvPicPr>
          <p:cNvPr id="7" name="Graphic 6" descr="Sun">
            <a:extLst>
              <a:ext uri="{FF2B5EF4-FFF2-40B4-BE49-F238E27FC236}">
                <a16:creationId xmlns:a16="http://schemas.microsoft.com/office/drawing/2014/main" id="{6314C98B-D1E0-4291-8DE1-BABBB730A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198003" y="609600"/>
            <a:ext cx="914400" cy="9144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434945" y="6032854"/>
            <a:ext cx="3632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Sdera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, 2018)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4077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53DD3-C27C-457D-ADDD-066D01CB9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766" y="244867"/>
            <a:ext cx="9875520" cy="1356360"/>
          </a:xfrm>
        </p:spPr>
        <p:txBody>
          <a:bodyPr/>
          <a:lstStyle/>
          <a:p>
            <a:r>
              <a:rPr lang="en-US" dirty="0" smtClean="0">
                <a:latin typeface="Rockwell" panose="02060603020205020403" pitchFamily="18" charset="0"/>
              </a:rPr>
              <a:t>Finding Out</a:t>
            </a:r>
            <a:endParaRPr lang="en-US" dirty="0">
              <a:latin typeface="Rockwell" panose="02060603020205020403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1F44B22-324B-4DE8-B32C-853121849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7026325"/>
              </p:ext>
            </p:extLst>
          </p:nvPr>
        </p:nvGraphicFramePr>
        <p:xfrm>
          <a:off x="1159668" y="1601227"/>
          <a:ext cx="9872664" cy="4435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332">
                  <a:extLst>
                    <a:ext uri="{9D8B030D-6E8A-4147-A177-3AD203B41FA5}">
                      <a16:colId xmlns:a16="http://schemas.microsoft.com/office/drawing/2014/main" val="743422230"/>
                    </a:ext>
                  </a:extLst>
                </a:gridCol>
                <a:gridCol w="4936332">
                  <a:extLst>
                    <a:ext uri="{9D8B030D-6E8A-4147-A177-3AD203B41FA5}">
                      <a16:colId xmlns:a16="http://schemas.microsoft.com/office/drawing/2014/main" val="777156215"/>
                    </a:ext>
                  </a:extLst>
                </a:gridCol>
              </a:tblGrid>
              <a:tr h="472727">
                <a:tc>
                  <a:txBody>
                    <a:bodyPr/>
                    <a:lstStyle/>
                    <a:p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Advantages…</a:t>
                      </a:r>
                      <a:endParaRPr lang="en-US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Disadvantages...</a:t>
                      </a:r>
                      <a:endParaRPr lang="en-US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6822786"/>
                  </a:ext>
                </a:extLst>
              </a:tr>
              <a:tr h="3963142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GB" sz="1600" dirty="0" smtClean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Develops students’ ability to identify gaps in their existing knowledge and understanding of key concepts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GB" sz="1600" dirty="0" smtClean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work collaboratively to gather information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GB" sz="1600" dirty="0" smtClean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self-directed investigation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GB" sz="1600" dirty="0" smtClean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use the information gathered to generate and communicate ideas and record responses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600" dirty="0" smtClean="0">
                          <a:latin typeface="Calibri" panose="020F0502020204030204" pitchFamily="34" charset="0"/>
                          <a:ea typeface="Tahoma" panose="020B0604030504040204" pitchFamily="34" charset="0"/>
                          <a:cs typeface="Calibri" panose="020F0502020204030204" pitchFamily="34" charset="0"/>
                        </a:rPr>
                        <a:t>Encourages</a:t>
                      </a:r>
                      <a:r>
                        <a:rPr lang="en-US" sz="1600" baseline="0" dirty="0" smtClean="0">
                          <a:latin typeface="Calibri" panose="020F0502020204030204" pitchFamily="34" charset="0"/>
                          <a:ea typeface="Tahoma" panose="020B0604030504040204" pitchFamily="34" charset="0"/>
                          <a:cs typeface="Calibri" panose="020F0502020204030204" pitchFamily="34" charset="0"/>
                        </a:rPr>
                        <a:t> creativity of ideas</a:t>
                      </a:r>
                      <a:endParaRPr lang="en-US" sz="1600" dirty="0">
                        <a:latin typeface="Calibri" panose="020F0502020204030204" pitchFamily="34" charset="0"/>
                        <a:ea typeface="Tahoma" panose="020B060403050404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600" baseline="0" dirty="0" smtClean="0">
                          <a:latin typeface="Calibri" panose="020F0502020204030204" pitchFamily="34" charset="0"/>
                          <a:ea typeface="Tahoma" panose="020B0604030504040204" pitchFamily="34" charset="0"/>
                          <a:cs typeface="Calibri" panose="020F0502020204030204" pitchFamily="34" charset="0"/>
                        </a:rPr>
                        <a:t>Potentially not adaptable to subjects such as mathematics  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600" baseline="0" dirty="0" smtClean="0">
                          <a:latin typeface="Calibri" panose="020F0502020204030204" pitchFamily="34" charset="0"/>
                          <a:ea typeface="Tahoma" panose="020B0604030504040204" pitchFamily="34" charset="0"/>
                          <a:cs typeface="Calibri" panose="020F0502020204030204" pitchFamily="34" charset="0"/>
                        </a:rPr>
                        <a:t>Immaturity, unfamiliarity and lack of prerequisite knowledge may affect participation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600" baseline="0" dirty="0" smtClean="0">
                          <a:latin typeface="Calibri" panose="020F0502020204030204" pitchFamily="34" charset="0"/>
                          <a:ea typeface="Tahoma" panose="020B0604030504040204" pitchFamily="34" charset="0"/>
                          <a:cs typeface="Calibri" panose="020F0502020204030204" pitchFamily="34" charset="0"/>
                        </a:rPr>
                        <a:t>Time consuming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739329"/>
                  </a:ext>
                </a:extLst>
              </a:tr>
            </a:tbl>
          </a:graphicData>
        </a:graphic>
      </p:graphicFrame>
      <p:pic>
        <p:nvPicPr>
          <p:cNvPr id="5" name="Graphic 4" descr="Pencil">
            <a:extLst>
              <a:ext uri="{FF2B5EF4-FFF2-40B4-BE49-F238E27FC236}">
                <a16:creationId xmlns:a16="http://schemas.microsoft.com/office/drawing/2014/main" id="{0A74E1BB-B1CA-413B-8313-F68AA049A9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90363" y="404888"/>
            <a:ext cx="767542" cy="767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404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53DD3-C27C-457D-ADDD-066D01CB9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766" y="244867"/>
            <a:ext cx="9875520" cy="1356360"/>
          </a:xfrm>
        </p:spPr>
        <p:txBody>
          <a:bodyPr/>
          <a:lstStyle/>
          <a:p>
            <a:r>
              <a:rPr lang="en-US" dirty="0" smtClean="0">
                <a:latin typeface="Rockwell" panose="02060603020205020403" pitchFamily="18" charset="0"/>
              </a:rPr>
              <a:t>Practical Implementation</a:t>
            </a:r>
            <a:endParaRPr lang="en-US" dirty="0">
              <a:latin typeface="Rockwell" panose="02060603020205020403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1F44B22-324B-4DE8-B32C-853121849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3811"/>
              </p:ext>
            </p:extLst>
          </p:nvPr>
        </p:nvGraphicFramePr>
        <p:xfrm>
          <a:off x="1159668" y="1601227"/>
          <a:ext cx="9872664" cy="50345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332">
                  <a:extLst>
                    <a:ext uri="{9D8B030D-6E8A-4147-A177-3AD203B41FA5}">
                      <a16:colId xmlns:a16="http://schemas.microsoft.com/office/drawing/2014/main" val="743422230"/>
                    </a:ext>
                  </a:extLst>
                </a:gridCol>
                <a:gridCol w="4936332">
                  <a:extLst>
                    <a:ext uri="{9D8B030D-6E8A-4147-A177-3AD203B41FA5}">
                      <a16:colId xmlns:a16="http://schemas.microsoft.com/office/drawing/2014/main" val="777156215"/>
                    </a:ext>
                  </a:extLst>
                </a:gridCol>
              </a:tblGrid>
              <a:tr h="472727">
                <a:tc>
                  <a:txBody>
                    <a:bodyPr/>
                    <a:lstStyle/>
                    <a:p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Examples in…</a:t>
                      </a:r>
                      <a:endParaRPr lang="en-US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How</a:t>
                      </a:r>
                      <a:r>
                        <a:rPr lang="en-US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it could be used</a:t>
                      </a:r>
                      <a:r>
                        <a:rPr lang="en-US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...</a:t>
                      </a:r>
                      <a:endParaRPr lang="en-US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6822786"/>
                  </a:ext>
                </a:extLst>
              </a:tr>
              <a:tr h="3963142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800" b="0" i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Social care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800" b="0" i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Sociology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800" b="0" i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Psychology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800" b="0" i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Business and</a:t>
                      </a:r>
                      <a:r>
                        <a:rPr lang="en-US" sz="1800" b="0" i="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Management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800" b="0" i="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Education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US" sz="1800" b="0" i="0" dirty="0" smtClean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800" b="0" i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Example…”What do you</a:t>
                      </a:r>
                      <a:r>
                        <a:rPr lang="en-US" sz="1800" b="0" i="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think a leader is?”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800" b="0" i="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“What do you think represents a good role model?”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r>
                        <a:rPr lang="en-US" sz="1800" b="0" i="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“What does sustainability mean </a:t>
                      </a:r>
                      <a:r>
                        <a:rPr lang="en-US" sz="1800" b="0" i="0" baseline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to you?”</a:t>
                      </a:r>
                      <a:endParaRPr lang="en-US" sz="1800" b="0" i="0" dirty="0" smtClean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  <a:defRPr/>
                      </a:pPr>
                      <a:endParaRPr lang="en-US" sz="1800" b="0" i="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In tutorials to back</a:t>
                      </a:r>
                      <a:r>
                        <a:rPr lang="en-US" sz="16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up lectures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6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To consider other peoples views and ideas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US" sz="16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Measure existing knowledge (at start or finish)</a:t>
                      </a:r>
                      <a:endParaRPr lang="en-US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739329"/>
                  </a:ext>
                </a:extLst>
              </a:tr>
            </a:tbl>
          </a:graphicData>
        </a:graphic>
      </p:graphicFrame>
      <p:pic>
        <p:nvPicPr>
          <p:cNvPr id="5" name="Graphic 4" descr="Teacher">
            <a:extLst>
              <a:ext uri="{FF2B5EF4-FFF2-40B4-BE49-F238E27FC236}">
                <a16:creationId xmlns:a16="http://schemas.microsoft.com/office/drawing/2014/main" id="{79AA3F49-E7A4-4660-84DA-0DC43809C2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174183" y="3494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25804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udent Does Teacher Does.potx" id="{FA74037E-C2FC-4BF7-AB86-6A115E48A405}" vid="{B793C75E-005D-4C72-AFC4-95BDBA26D48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Student doesteacher does</Template>
  <TotalTime>0</TotalTime>
  <Words>342</Words>
  <Application>Microsoft Office PowerPoint</Application>
  <PresentationFormat>Widescreen</PresentationFormat>
  <Paragraphs>44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Calibri</vt:lpstr>
      <vt:lpstr>Corbel</vt:lpstr>
      <vt:lpstr>Rockwell</vt:lpstr>
      <vt:lpstr>Tahoma</vt:lpstr>
      <vt:lpstr>Wingdings</vt:lpstr>
      <vt:lpstr>Basis</vt:lpstr>
      <vt:lpstr>Contemporary teaching strategies</vt:lpstr>
      <vt:lpstr>Rip and Review</vt:lpstr>
      <vt:lpstr>Finding Out</vt:lpstr>
      <vt:lpstr>Practical Implementation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2018-10-23T09:50:35Z</dcterms:created>
  <dcterms:modified xsi:type="dcterms:W3CDTF">2018-10-23T10:57:20Z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v-abdarl@microsoft.com</vt:lpwstr>
  </property>
  <property fmtid="{D5CDD505-2E9C-101B-9397-08002B2CF9AE}" pid="5" name="MSIP_Label_f42aa342-8706-4288-bd11-ebb85995028c_SetDate">
    <vt:lpwstr>2018-08-20T20:03:10.9182338Z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