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327" r:id="rId2"/>
    <p:sldId id="257" r:id="rId3"/>
    <p:sldId id="329" r:id="rId4"/>
    <p:sldId id="328" r:id="rId5"/>
    <p:sldId id="330" r:id="rId6"/>
    <p:sldId id="331" r:id="rId7"/>
    <p:sldId id="333" r:id="rId8"/>
    <p:sldId id="332" r:id="rId9"/>
    <p:sldId id="334" r:id="rId1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4" autoAdjust="0"/>
    <p:restoredTop sz="94660"/>
  </p:normalViewPr>
  <p:slideViewPr>
    <p:cSldViewPr snapToGrid="0">
      <p:cViewPr varScale="1">
        <p:scale>
          <a:sx n="87" d="100"/>
          <a:sy n="87" d="100"/>
        </p:scale>
        <p:origin x="1524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2666C-1ABB-4645-9C1D-9E2A5BC8C561}" type="datetimeFigureOut">
              <a:rPr lang="en-GB" smtClean="0"/>
              <a:t>18/02/2022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107F64-A4B8-4A58-A5C1-651DB61042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26444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2666C-1ABB-4645-9C1D-9E2A5BC8C561}" type="datetimeFigureOut">
              <a:rPr lang="en-GB" smtClean="0"/>
              <a:t>18/02/2022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107F64-A4B8-4A58-A5C1-651DB61042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79200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2666C-1ABB-4645-9C1D-9E2A5BC8C561}" type="datetimeFigureOut">
              <a:rPr lang="en-GB" smtClean="0"/>
              <a:t>18/02/2022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107F64-A4B8-4A58-A5C1-651DB61042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01220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2666C-1ABB-4645-9C1D-9E2A5BC8C561}" type="datetimeFigureOut">
              <a:rPr lang="en-GB" smtClean="0"/>
              <a:t>18/02/2022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107F64-A4B8-4A58-A5C1-651DB61042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00625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2666C-1ABB-4645-9C1D-9E2A5BC8C561}" type="datetimeFigureOut">
              <a:rPr lang="en-GB" smtClean="0"/>
              <a:t>18/02/2022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107F64-A4B8-4A58-A5C1-651DB61042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65955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2666C-1ABB-4645-9C1D-9E2A5BC8C561}" type="datetimeFigureOut">
              <a:rPr lang="en-GB" smtClean="0"/>
              <a:t>18/02/2022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107F64-A4B8-4A58-A5C1-651DB61042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3638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2666C-1ABB-4645-9C1D-9E2A5BC8C561}" type="datetimeFigureOut">
              <a:rPr lang="en-GB" smtClean="0"/>
              <a:t>18/02/2022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107F64-A4B8-4A58-A5C1-651DB61042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40353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2666C-1ABB-4645-9C1D-9E2A5BC8C561}" type="datetimeFigureOut">
              <a:rPr lang="en-GB" smtClean="0"/>
              <a:t>18/02/2022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107F64-A4B8-4A58-A5C1-651DB61042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36647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2666C-1ABB-4645-9C1D-9E2A5BC8C561}" type="datetimeFigureOut">
              <a:rPr lang="en-GB" smtClean="0"/>
              <a:t>18/02/2022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107F64-A4B8-4A58-A5C1-651DB61042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33418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2666C-1ABB-4645-9C1D-9E2A5BC8C561}" type="datetimeFigureOut">
              <a:rPr lang="en-GB" smtClean="0"/>
              <a:t>18/02/2022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107F64-A4B8-4A58-A5C1-651DB61042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64570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2666C-1ABB-4645-9C1D-9E2A5BC8C561}" type="datetimeFigureOut">
              <a:rPr lang="en-GB" smtClean="0"/>
              <a:t>18/02/2022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107F64-A4B8-4A58-A5C1-651DB61042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10997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42666C-1ABB-4645-9C1D-9E2A5BC8C561}" type="datetimeFigureOut">
              <a:rPr lang="en-GB" smtClean="0"/>
              <a:t>18/02/2022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107F64-A4B8-4A58-A5C1-651DB61042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21937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assets.publishing.service.gov.uk/government/uploads/system/uploads/attachment_data/file/507831/LIT_10212_SEVERN_FRMP_SUMMARY_DOCUMENT.pdf" TargetMode="External"/><Relationship Id="rId2" Type="http://schemas.openxmlformats.org/officeDocument/2006/relationships/hyperlink" Target="https://www.gov.uk/government/publications/severn-river-basin-district-flood-risk-management-plan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assets.publishing.service.gov.uk/government/uploads/system/uploads/attachment_data/file/505387/LIT_10247_SEVERN_FRMP_HRA.pdf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assets.publishing.service.gov.uk/government/uploads/system/uploads/attachment_data/file/505387/LIT_10247_SEVERN_FRMP_HRA.pdf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outlook.office.com/mail/inbox/id/AAQkADA2NDYzN2ZkLTU0NzQtNDViNC1hMmYwLTk5NDdmYzRjNGJiNgAQALupIonVnDdLmix4YS6sT10%3D" TargetMode="External"/><Relationship Id="rId2" Type="http://schemas.openxmlformats.org/officeDocument/2006/relationships/hyperlink" Target="https://www.gov.uk/flood-and-coastal-erosion-risk-management-research-reports/working-with-natural-processes-to-reduce-flood-risk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assets.publishing.service.gov.uk/media/60b0cfe78fa8f5488a8e624e/SC150005_Mapping_User_Guide_updated_July_2020.pdf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Box 1">
            <a:extLst>
              <a:ext uri="{FF2B5EF4-FFF2-40B4-BE49-F238E27FC236}">
                <a16:creationId xmlns:a16="http://schemas.microsoft.com/office/drawing/2014/main" id="{8EA32863-8C94-4530-8F47-4891971BFEE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8473" y="337536"/>
            <a:ext cx="8471970" cy="56323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4500" b="1" i="1" dirty="0"/>
              <a:t>Field and Lab Skills</a:t>
            </a:r>
          </a:p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4500" b="1" i="1" dirty="0"/>
              <a:t> Methods of Evaluation </a:t>
            </a:r>
          </a:p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4500" b="1" i="1" dirty="0"/>
              <a:t>in Relation to</a:t>
            </a:r>
          </a:p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4500" b="1" i="1" dirty="0"/>
              <a:t> River Flooding</a:t>
            </a:r>
          </a:p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GB" altLang="en-US" sz="4500" b="1" i="1" dirty="0"/>
          </a:p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4500" b="1" i="1" dirty="0"/>
              <a:t>Case Studies</a:t>
            </a:r>
          </a:p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GB" altLang="en-US" sz="4500" b="1" i="1" dirty="0"/>
          </a:p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4500" b="1" i="1" dirty="0"/>
              <a:t> 21</a:t>
            </a:r>
            <a:r>
              <a:rPr lang="en-GB" altLang="en-US" sz="4500" b="1" i="1" baseline="30000" dirty="0"/>
              <a:t>st</a:t>
            </a:r>
            <a:r>
              <a:rPr lang="en-GB" altLang="en-US" sz="4500" b="1" i="1" dirty="0"/>
              <a:t> February 2022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911BB29-B9CC-4F4F-BD14-6DEE4CD698C0}"/>
              </a:ext>
            </a:extLst>
          </p:cNvPr>
          <p:cNvSpPr txBox="1"/>
          <p:nvPr/>
        </p:nvSpPr>
        <p:spPr>
          <a:xfrm>
            <a:off x="374573" y="572877"/>
            <a:ext cx="8262651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High Level Management Coordinated at the National Level</a:t>
            </a:r>
          </a:p>
          <a:p>
            <a:pPr algn="ctr"/>
            <a:endParaRPr lang="en-GB" sz="2400" b="1" dirty="0"/>
          </a:p>
          <a:p>
            <a:pPr algn="ctr"/>
            <a:r>
              <a:rPr lang="en-GB" sz="2400" b="1" dirty="0"/>
              <a:t>e.g. Environment Agency / Natural Resources Wales </a:t>
            </a:r>
          </a:p>
          <a:p>
            <a:endParaRPr lang="en-GB" dirty="0"/>
          </a:p>
          <a:p>
            <a:endParaRPr lang="en-GB" sz="2000" dirty="0"/>
          </a:p>
          <a:p>
            <a:r>
              <a:rPr lang="en-GB" sz="2000" dirty="0"/>
              <a:t>Produce management plans that cover an entire river catchment area</a:t>
            </a:r>
          </a:p>
          <a:p>
            <a:endParaRPr lang="en-GB" sz="2000" dirty="0"/>
          </a:p>
          <a:p>
            <a:r>
              <a:rPr lang="en-GB" sz="2000" dirty="0"/>
              <a:t>e.g. </a:t>
            </a:r>
            <a:r>
              <a:rPr lang="en-GB" sz="2000" dirty="0">
                <a:hlinkClick r:id="rId2"/>
              </a:rPr>
              <a:t>Severn river basin district flood risk management plan</a:t>
            </a:r>
            <a:endParaRPr lang="en-GB" sz="2000" dirty="0"/>
          </a:p>
          <a:p>
            <a:endParaRPr lang="en-GB" sz="2000" dirty="0"/>
          </a:p>
          <a:p>
            <a:r>
              <a:rPr lang="en-GB" sz="2000" dirty="0"/>
              <a:t>Produce a range of policy documents; reports etc e.g. </a:t>
            </a:r>
          </a:p>
          <a:p>
            <a:endParaRPr lang="en-GB" sz="2000" dirty="0"/>
          </a:p>
          <a:p>
            <a:r>
              <a:rPr lang="en-GB" sz="2000" dirty="0">
                <a:hlinkClick r:id="rId3"/>
              </a:rPr>
              <a:t>Flood risk management plan Severn river basin district summary</a:t>
            </a:r>
            <a:r>
              <a:rPr lang="en-GB" sz="2000" dirty="0"/>
              <a:t>  gives and overview </a:t>
            </a:r>
          </a:p>
          <a:p>
            <a:endParaRPr lang="en-GB" sz="2000" dirty="0"/>
          </a:p>
          <a:p>
            <a:r>
              <a:rPr lang="en-GB" sz="2000" dirty="0">
                <a:hlinkClick r:id="rId4"/>
              </a:rPr>
              <a:t>Severn River Basin District Flood Risk Management Plan 2015 to 2021 Habitats Regulations Assessment March 2016</a:t>
            </a:r>
            <a:r>
              <a:rPr lang="en-GB" sz="2000" dirty="0"/>
              <a:t>   covers habitats and biodiversity </a:t>
            </a:r>
          </a:p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68095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ap&#10;&#10;Description automatically generated">
            <a:extLst>
              <a:ext uri="{FF2B5EF4-FFF2-40B4-BE49-F238E27FC236}">
                <a16:creationId xmlns:a16="http://schemas.microsoft.com/office/drawing/2014/main" id="{E097F417-2B33-48EE-8451-196E24B5D00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8213" y="616945"/>
            <a:ext cx="8555787" cy="4927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89971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6B05CBE-8E8C-4061-A538-D451D72E9FA7}"/>
              </a:ext>
            </a:extLst>
          </p:cNvPr>
          <p:cNvSpPr txBox="1"/>
          <p:nvPr/>
        </p:nvSpPr>
        <p:spPr>
          <a:xfrm>
            <a:off x="330506" y="253387"/>
            <a:ext cx="8516039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In the Severn river basin district</a:t>
            </a:r>
            <a:r>
              <a:rPr lang="en-GB" sz="2400" b="1" dirty="0"/>
              <a:t>:</a:t>
            </a:r>
          </a:p>
          <a:p>
            <a:endParaRPr lang="en-GB" sz="2400" dirty="0"/>
          </a:p>
          <a:p>
            <a:r>
              <a:rPr lang="en-GB" sz="2400" dirty="0"/>
              <a:t>• about 32,600 people are at high risk of flooding from rivers and the sea (more than a 1 in 30 (3.3%) chance of being flooded in any year);</a:t>
            </a:r>
          </a:p>
          <a:p>
            <a:endParaRPr lang="en-GB" sz="2400" dirty="0"/>
          </a:p>
          <a:p>
            <a:r>
              <a:rPr lang="en-GB" sz="2400" dirty="0"/>
              <a:t>• 67,400 people are at medium risk of flooding from rivers and the sea (less than a 1 in 30 (3.3%) but more than a 1 in 100 (1%) chance of being flooded in any year);</a:t>
            </a:r>
          </a:p>
          <a:p>
            <a:endParaRPr lang="en-GB" sz="2400" dirty="0"/>
          </a:p>
          <a:p>
            <a:r>
              <a:rPr lang="en-GB" sz="2400" dirty="0"/>
              <a:t>• 260,000 people are at risk of flooding from reservoirs;</a:t>
            </a:r>
          </a:p>
          <a:p>
            <a:endParaRPr lang="en-GB" sz="2400" dirty="0"/>
          </a:p>
          <a:p>
            <a:r>
              <a:rPr lang="en-GB" sz="2400" dirty="0"/>
              <a:t>• about 120,000 people are at medium to high risk of surface water flooding;</a:t>
            </a:r>
          </a:p>
          <a:p>
            <a:endParaRPr lang="en-GB" sz="2400" dirty="0"/>
          </a:p>
          <a:p>
            <a:r>
              <a:rPr lang="en-GB" sz="2400" dirty="0"/>
              <a:t>• flooding from sewers occurs in some towns and cities.</a:t>
            </a:r>
          </a:p>
        </p:txBody>
      </p:sp>
    </p:spTree>
    <p:extLst>
      <p:ext uri="{BB962C8B-B14F-4D97-AF65-F5344CB8AC3E}">
        <p14:creationId xmlns:p14="http://schemas.microsoft.com/office/powerpoint/2010/main" val="728595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5BFEDA8-2F81-4045-930B-EA69792D0D51}"/>
              </a:ext>
            </a:extLst>
          </p:cNvPr>
          <p:cNvSpPr txBox="1"/>
          <p:nvPr/>
        </p:nvSpPr>
        <p:spPr>
          <a:xfrm>
            <a:off x="253388" y="176266"/>
            <a:ext cx="8703325" cy="6427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Inclusion of Habitats; Biodiversity and Nature Based Solutions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Habitats Regulation Assessment works across the whole river basin and coordinates with: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·"/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Local Plans – plans of local planning authorities to determine consent for proposed 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·"/>
            </a:pP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·"/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Water resource management plans – plans to manage the supply of water to communities by Water Companies.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·"/>
            </a:pP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·"/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River Basin Management Plan – plans that seek to ensure the objectives of sites of key importance are maintained.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·"/>
            </a:pP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sym typeface="Symbol" panose="05050102010706020507" pitchFamily="18" charset="2"/>
              </a:rPr>
              <a:t>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Marine Plans – plans to manage the sustainable use of marine resources for inshore areas.</a:t>
            </a:r>
          </a:p>
        </p:txBody>
      </p:sp>
    </p:spTree>
    <p:extLst>
      <p:ext uri="{BB962C8B-B14F-4D97-AF65-F5344CB8AC3E}">
        <p14:creationId xmlns:p14="http://schemas.microsoft.com/office/powerpoint/2010/main" val="1019684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alendar&#10;&#10;Description automatically generated">
            <a:extLst>
              <a:ext uri="{FF2B5EF4-FFF2-40B4-BE49-F238E27FC236}">
                <a16:creationId xmlns:a16="http://schemas.microsoft.com/office/drawing/2014/main" id="{CBCDA2D1-CA4E-4BB3-B62F-F193027B2C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253" y="2001837"/>
            <a:ext cx="8604174" cy="2854325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2F9218E-4E67-44D4-A640-5EA12150F5D7}"/>
              </a:ext>
            </a:extLst>
          </p:cNvPr>
          <p:cNvSpPr txBox="1"/>
          <p:nvPr/>
        </p:nvSpPr>
        <p:spPr>
          <a:xfrm>
            <a:off x="462708" y="385590"/>
            <a:ext cx="83067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Severn River Basin District Flood Risk Management Plan 2015 to 2021 Habitats Regulations Assessment March 2016</a:t>
            </a:r>
            <a:r>
              <a:rPr lang="en-GB" dirty="0"/>
              <a:t>  page 74</a:t>
            </a:r>
          </a:p>
        </p:txBody>
      </p:sp>
    </p:spTree>
    <p:extLst>
      <p:ext uri="{BB962C8B-B14F-4D97-AF65-F5344CB8AC3E}">
        <p14:creationId xmlns:p14="http://schemas.microsoft.com/office/powerpoint/2010/main" val="28095371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E370673-2270-48B6-B669-CD15B046AD54}"/>
              </a:ext>
            </a:extLst>
          </p:cNvPr>
          <p:cNvSpPr txBox="1"/>
          <p:nvPr/>
        </p:nvSpPr>
        <p:spPr>
          <a:xfrm>
            <a:off x="308472" y="429658"/>
            <a:ext cx="8284685" cy="49454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UK Govt Website has an extensive range of information and case studies for approaches to flood management including </a:t>
            </a:r>
            <a:r>
              <a:rPr lang="en-GB" sz="2800" dirty="0">
                <a:hlinkClick r:id="rId2"/>
              </a:rPr>
              <a:t>Working with natural processes to reduce flood risk</a:t>
            </a:r>
            <a:endParaRPr lang="en-GB" sz="2800" dirty="0"/>
          </a:p>
          <a:p>
            <a:endParaRPr lang="en-GB" sz="2800" dirty="0"/>
          </a:p>
          <a:p>
            <a:r>
              <a:rPr lang="en-GB" sz="2800" dirty="0"/>
              <a:t>And provides numerous </a:t>
            </a:r>
            <a:r>
              <a:rPr lang="en-GB" sz="2800" dirty="0">
                <a:hlinkClick r:id="rId2"/>
              </a:rPr>
              <a:t>Case Studies </a:t>
            </a:r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r>
              <a:rPr lang="en-GB" sz="2800" dirty="0"/>
              <a:t>And a review of the </a:t>
            </a:r>
            <a:r>
              <a:rPr lang="en-GB" sz="2800" dirty="0">
                <a:hlinkClick r:id="rId3"/>
              </a:rPr>
              <a:t>Evidence Base</a:t>
            </a:r>
            <a:endParaRPr lang="en-GB" sz="2800" dirty="0"/>
          </a:p>
          <a:p>
            <a:endParaRPr lang="en-GB" sz="2800" dirty="0"/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39289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E370673-2270-48B6-B669-CD15B046AD54}"/>
              </a:ext>
            </a:extLst>
          </p:cNvPr>
          <p:cNvSpPr txBox="1"/>
          <p:nvPr/>
        </p:nvSpPr>
        <p:spPr>
          <a:xfrm>
            <a:off x="308472" y="88134"/>
            <a:ext cx="8284685" cy="64811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See also </a:t>
            </a:r>
            <a:r>
              <a:rPr lang="en-GB" sz="1600" dirty="0">
                <a:hlinkClick r:id="rId2"/>
              </a:rPr>
              <a:t>Mapping the potential for Working with Natural Processes – user guide SC150005</a:t>
            </a:r>
            <a:endParaRPr lang="en-GB" sz="1600" dirty="0"/>
          </a:p>
          <a:p>
            <a:r>
              <a:rPr lang="en-GB" sz="1600" dirty="0"/>
              <a:t>See page 13 for links to:</a:t>
            </a: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Guidance on design and maintenance requirements for WWNP interventions Floodplain reconnection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sym typeface="Symbol" panose="05050102010706020507" pitchFamily="18" charset="2"/>
              </a:rPr>
              <a:t></a:t>
            </a: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Ecoflood</a:t>
            </a: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guidelines: how to use floodplains for flood risk reduction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sym typeface="Symbol" panose="05050102010706020507" pitchFamily="18" charset="2"/>
              </a:rPr>
              <a:t></a:t>
            </a: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Manual of River Restoration Techniques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sym typeface="Symbol" panose="05050102010706020507" pitchFamily="18" charset="2"/>
              </a:rPr>
              <a:t></a:t>
            </a: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Flood planner – a manual for the natural management of river floods Run-off attenuation features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sym typeface="Symbol" panose="05050102010706020507" pitchFamily="18" charset="2"/>
              </a:rPr>
              <a:t></a:t>
            </a: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Rural sustainable drainage systems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sym typeface="Symbol" panose="05050102010706020507" pitchFamily="18" charset="2"/>
              </a:rPr>
              <a:t></a:t>
            </a: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Run-off attenuation features: A guide for all those working in catchment management </a:t>
            </a: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sym typeface="Symbol" panose="05050102010706020507" pitchFamily="18" charset="2"/>
              </a:rPr>
              <a:t></a:t>
            </a: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Flood storage and attenuation on farms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sym typeface="Symbol" panose="05050102010706020507" pitchFamily="18" charset="2"/>
              </a:rPr>
              <a:t></a:t>
            </a: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Potential use of run-off attenuation features in small rural catchments for flood mitigation Woodlands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sym typeface="Symbol" panose="05050102010706020507" pitchFamily="18" charset="2"/>
              </a:rPr>
              <a:t></a:t>
            </a: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The UK Forestry Standard 3 http://naturalprocesses.jbahosting.com/#6/54.188/-1.945 Mapping the potential for Working with Natural Processes – user guide 14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sym typeface="Symbol" panose="05050102010706020507" pitchFamily="18" charset="2"/>
              </a:rPr>
              <a:t></a:t>
            </a: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Restoring floodplain woodland for flood alleviation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sym typeface="Symbol" panose="05050102010706020507" pitchFamily="18" charset="2"/>
              </a:rPr>
              <a:t></a:t>
            </a: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Restoring and managing riparian woodlands See the Bibliography for full details of these sources.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32678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D9EC8C9-6F31-4A15-BF8F-2DBB0E51A091}"/>
              </a:ext>
            </a:extLst>
          </p:cNvPr>
          <p:cNvSpPr txBox="1"/>
          <p:nvPr/>
        </p:nvSpPr>
        <p:spPr>
          <a:xfrm>
            <a:off x="220337" y="242369"/>
            <a:ext cx="8813494" cy="73263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Case Studies</a:t>
            </a:r>
          </a:p>
          <a:p>
            <a:endParaRPr lang="en-GB" sz="2400" dirty="0"/>
          </a:p>
          <a:p>
            <a:r>
              <a:rPr lang="en-GB" sz="2400" dirty="0"/>
              <a:t>Case study 20 From </a:t>
            </a:r>
            <a:r>
              <a:rPr lang="en-GB" sz="2400" b="1" dirty="0"/>
              <a:t>Source to Sea </a:t>
            </a:r>
            <a:r>
              <a:rPr lang="en-GB" sz="2400" dirty="0"/>
              <a:t>the </a:t>
            </a:r>
            <a:r>
              <a:rPr lang="en-GB" sz="2400" dirty="0" err="1"/>
              <a:t>Holnicote</a:t>
            </a:r>
            <a:r>
              <a:rPr lang="en-GB" sz="2400" dirty="0"/>
              <a:t> Experience</a:t>
            </a:r>
          </a:p>
          <a:p>
            <a:endParaRPr lang="en-GB" sz="2400" dirty="0"/>
          </a:p>
          <a:p>
            <a:r>
              <a:rPr lang="en-GB" sz="2400" dirty="0"/>
              <a:t>Case study 37 </a:t>
            </a:r>
            <a:r>
              <a:rPr lang="en-GB" sz="2400" dirty="0" err="1"/>
              <a:t>Pumlumon</a:t>
            </a:r>
            <a:r>
              <a:rPr lang="en-GB" sz="2400" dirty="0"/>
              <a:t> </a:t>
            </a:r>
            <a:r>
              <a:rPr lang="en-GB" sz="2400" b="1" dirty="0"/>
              <a:t>Peatland Restoration </a:t>
            </a:r>
            <a:r>
              <a:rPr lang="en-GB" sz="2400" dirty="0"/>
              <a:t>for Floodwater Management</a:t>
            </a:r>
          </a:p>
          <a:p>
            <a:endParaRPr lang="en-GB" dirty="0"/>
          </a:p>
          <a:p>
            <a:r>
              <a:rPr lang="en-GB" sz="2400" dirty="0"/>
              <a:t>Case study 27 Investigating the Impacts of </a:t>
            </a:r>
            <a:r>
              <a:rPr lang="en-GB" sz="2400" b="1" dirty="0"/>
              <a:t>Upland Land Use Management </a:t>
            </a:r>
            <a:r>
              <a:rPr lang="en-GB" sz="2400" dirty="0"/>
              <a:t>on Flood Risk at </a:t>
            </a:r>
            <a:r>
              <a:rPr lang="en-GB" sz="2400" dirty="0" err="1"/>
              <a:t>Pontbren</a:t>
            </a:r>
            <a:r>
              <a:rPr lang="en-GB" sz="2400" dirty="0"/>
              <a:t> Wales </a:t>
            </a:r>
            <a:r>
              <a:rPr lang="en-GB" b="1" dirty="0"/>
              <a:t>(Sheep Grazing)</a:t>
            </a:r>
          </a:p>
          <a:p>
            <a:endParaRPr lang="en-GB" sz="2400" dirty="0"/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/>
              <a:t>Case study 29 Investigating the interaction between semi natural </a:t>
            </a:r>
            <a:r>
              <a:rPr lang="en-GB" sz="2400" b="1" dirty="0"/>
              <a:t>floodplain woodland </a:t>
            </a:r>
            <a:r>
              <a:rPr lang="en-GB" sz="2400" dirty="0"/>
              <a:t>and flood flows at Great </a:t>
            </a:r>
            <a:r>
              <a:rPr lang="en-GB" sz="2400" dirty="0" err="1"/>
              <a:t>Triley</a:t>
            </a:r>
            <a:r>
              <a:rPr lang="en-GB" sz="2400" dirty="0"/>
              <a:t> Wood </a:t>
            </a:r>
            <a:r>
              <a:rPr lang="en-GB" dirty="0"/>
              <a:t>(</a:t>
            </a:r>
            <a:r>
              <a:rPr lang="en-GB" sz="16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trees, undergrowth and woody debris affect the hydraulic roughness of the floodplain and therefore the storage and passage of flood flows)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2400" b="1" i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Case study 41 Nant </a:t>
            </a:r>
            <a:r>
              <a:rPr lang="en-GB" sz="2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Barrog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(proposal) </a:t>
            </a:r>
            <a:r>
              <a:rPr lang="en-GB" sz="16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Planting of trees along the riparian zone to increase interception, reducing the volume and speed of run-off.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68873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83</TotalTime>
  <Words>652</Words>
  <Application>Microsoft Office PowerPoint</Application>
  <PresentationFormat>On-screen Show (4:3)</PresentationFormat>
  <Paragraphs>77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Calibri Light</vt:lpstr>
      <vt:lpstr>Symbol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John Leah</dc:creator>
  <cp:lastModifiedBy>John Leah</cp:lastModifiedBy>
  <cp:revision>3</cp:revision>
  <dcterms:created xsi:type="dcterms:W3CDTF">2022-02-18T10:41:26Z</dcterms:created>
  <dcterms:modified xsi:type="dcterms:W3CDTF">2022-02-18T12:08:01Z</dcterms:modified>
</cp:coreProperties>
</file>