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9D855-4F20-4EA5-A0F5-200D486FA7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D354B4-CE31-44F0-BDBD-679E88D717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4C3605-8FCD-4567-A2A6-73F7F3D38D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45547-6EBB-456A-8F00-D20369CC554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9BC08B-2AD6-4E49-B09D-DC54199865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F7153F-8C81-4B5D-A164-CA0273AD8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D2E90-D401-481E-99C7-51069B6C7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1619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25F69-B3F8-4344-9677-0CC63A6DB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B2FF08-D1C4-4D67-BF24-78A08FAEBC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5DE21C-3000-4746-8F13-ED78792D2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45547-6EBB-456A-8F00-D20369CC554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A36E2-053C-4C49-ADC5-4C675BF5E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A0D79-9718-4D75-8608-BCD012A11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D2E90-D401-481E-99C7-51069B6C7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4117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2B029-07AA-471C-950C-98B92DE43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836EEA-13D0-4CC5-9A38-9DAFCF24A4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8B1884-ED28-4AE0-A838-296870167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45547-6EBB-456A-8F00-D20369CC554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DFF06B-EAAC-48E8-9CE7-B778FE0604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412FF3-2E3A-4ACE-9181-340331AF2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D2E90-D401-481E-99C7-51069B6C7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7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18275-DC89-4084-BC3E-80EB7A9840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5A183E-45E0-4421-A29E-9CA50370A6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9C1BB6-0AB2-499E-A64C-0E4987040B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50CA6E-1757-4C51-BF23-769F4BA9E5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45547-6EBB-456A-8F00-D20369CC554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014397-1D75-4675-BEB2-18ABB443AC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9A01A5-BCFA-4FCB-AD9C-B69DFCE1F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D2E90-D401-481E-99C7-51069B6C7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1486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5C7AC-50A7-4B45-A040-DAB6213BC6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1599B0-C0B0-4EE8-BB70-148CA9D610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265754-4D65-4298-9196-01E7929E74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A19579-73D3-40A0-BA4A-73263A9EC6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413D9B-9EDE-4D09-93A9-7D84FDF439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C475317-EB2F-48DA-9DCD-4EEFCF4289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45547-6EBB-456A-8F00-D20369CC554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90A5FD-6B16-4A0E-BEC8-F590AA885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98507D-F309-4F9C-998D-66B2C30C5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D2E90-D401-481E-99C7-51069B6C7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5104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FC408-4C08-4E9B-8172-0208135CCB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E689B7-296A-410C-82C1-8E30031790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45547-6EBB-456A-8F00-D20369CC554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D333A7-51DD-4A71-9B27-1930B93D8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F71662-8D91-4F13-B3CC-E8FC93755F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D2E90-D401-481E-99C7-51069B6C7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8313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80A916-47F3-467A-87FD-0E123F8CB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45547-6EBB-456A-8F00-D20369CC554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173512-73E1-4C2C-BE55-1D7524AD87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2DFA78-DC02-40DC-9633-04B76847E9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D2E90-D401-481E-99C7-51069B6C7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1973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0F8A0-36CD-4C8D-A826-636EEB0FA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FB1C02-BAC9-4521-936A-D22155170E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F950F9-AA93-4527-9F77-C97DA9749D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1A8AF3-9C34-4139-879C-710CD6063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45547-6EBB-456A-8F00-D20369CC554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8C4EF6-0E3D-42BD-9764-56161CE99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F62FEA-428F-443F-8ADC-466F4EB717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D2E90-D401-481E-99C7-51069B6C7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903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A9805-B835-40A2-94B1-D56ADBED3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0ACBF7-6DA2-45E0-A69E-D8FD0AFA638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27FE0A-DDFF-41B8-A1DC-D7A6A382A0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A80A9E-22A9-4450-B473-82D643E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45547-6EBB-456A-8F00-D20369CC554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4AFF66-CD2E-49A7-A92A-9656443452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E15F0F-3203-412D-AFF7-A031946169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D2E90-D401-481E-99C7-51069B6C7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3325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5ADAB-21D9-4DAC-9F5E-C769BEA9D2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ABBBE7-236D-4012-B6F4-0BF1564A64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D1CFB6-9A74-4F16-AA73-54F50C122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45547-6EBB-456A-8F00-D20369CC554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BD077-9341-48DC-A676-600C7815F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D974A9-354F-4A11-830A-51661664A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D2E90-D401-481E-99C7-51069B6C7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5588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1920DBE-6A3C-4698-BA0B-9DFBE7245D4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F75418-DA5E-4216-8710-C0EEB9657E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A4FD66-C260-446E-9D73-2DE7F8547A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45547-6EBB-456A-8F00-D20369CC554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D67C27-C105-49FD-B834-CB9D1C4E10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A16A18-3B0B-44E4-9776-E6B9C77EF7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D2E90-D401-481E-99C7-51069B6C7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906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602466-AD4C-4955-A5B8-E11CB32A0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930C72-A5B1-459C-BA1C-7E3283A3E3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8CC977-0113-401D-B297-04D8816355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645547-6EBB-456A-8F00-D20369CC554C}" type="datetimeFigureOut">
              <a:rPr lang="en-GB" smtClean="0"/>
              <a:t>11/04/2022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32159C-3729-4B4C-A273-EA83B86FA4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EA67ED-FDC7-4747-9FF4-50431061C4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CD2E90-D401-481E-99C7-51069B6C7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5595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g"/><Relationship Id="rId3" Type="http://schemas.openxmlformats.org/officeDocument/2006/relationships/hyperlink" Target="https://www.youtube.com/watch?v=12Qy69zb-fl" TargetMode="External"/><Relationship Id="rId7" Type="http://schemas.openxmlformats.org/officeDocument/2006/relationships/hyperlink" Target="https://texascreative.com/blog/4-tips-improve-your-time-management-skills/" TargetMode="External"/><Relationship Id="rId2" Type="http://schemas.openxmlformats.org/officeDocument/2006/relationships/hyperlink" Target="https://www.pinterest.co.uk/pin/11822017745708474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pmmajik.com/Eisenhower-matrix-for-project-time-management/" TargetMode="External"/><Relationship Id="rId5" Type="http://schemas.openxmlformats.org/officeDocument/2006/relationships/hyperlink" Target="https://whatshesay.com/10-proven-methods-for-establishing-your-life-goals-how-to-identify-what-you-want-in-life/smart-goals/" TargetMode="External"/><Relationship Id="rId4" Type="http://schemas.openxmlformats.org/officeDocument/2006/relationships/hyperlink" Target="https://www.groovyghoulies.net/the-benefits-of-timesheet-report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27A6991-32E6-462E-9340-09BA32A5D1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Academic and Employability Skills</a:t>
            </a:r>
          </a:p>
          <a:p>
            <a:pPr marL="0" indent="0">
              <a:buNone/>
            </a:pPr>
            <a:r>
              <a:rPr lang="en-GB" sz="2000" dirty="0"/>
              <a:t>(Time Management Skills)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Petya Slavcheva-ID 2125729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Lecturer-Silvia Hoffmann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                                                                                                           11.04.2022</a:t>
            </a:r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rgbClr val="3276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rgbClr val="F3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Text&#10;&#10;Description automatically generated">
            <a:extLst>
              <a:ext uri="{FF2B5EF4-FFF2-40B4-BE49-F238E27FC236}">
                <a16:creationId xmlns:a16="http://schemas.microsoft.com/office/drawing/2014/main" id="{25DD9BD3-F2CC-42FE-A2EF-CDDDDB2A7A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4442" y="3142065"/>
            <a:ext cx="1462088" cy="573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603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169D286-F4D7-4C8B-A6BD-D05384C7F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 6">
            <a:extLst>
              <a:ext uri="{FF2B5EF4-FFF2-40B4-BE49-F238E27FC236}">
                <a16:creationId xmlns:a16="http://schemas.microsoft.com/office/drawing/2014/main" id="{39E8235E-135E-4261-8F54-2B316E493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610728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" name="Freeform 7">
            <a:extLst>
              <a:ext uri="{FF2B5EF4-FFF2-40B4-BE49-F238E27FC236}">
                <a16:creationId xmlns:a16="http://schemas.microsoft.com/office/drawing/2014/main" id="{D4ED8EC3-4D57-4620-93CE-4E6661F09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343079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3BCB34A-2F40-4F41-8488-A134C1C15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5" y="340424"/>
            <a:ext cx="4630139" cy="5265795"/>
          </a:xfrm>
          <a:custGeom>
            <a:avLst/>
            <a:gdLst>
              <a:gd name="connsiteX0" fmla="*/ 0 w 4630139"/>
              <a:gd name="connsiteY0" fmla="*/ 0 h 5265795"/>
              <a:gd name="connsiteX1" fmla="*/ 4630139 w 4630139"/>
              <a:gd name="connsiteY1" fmla="*/ 0 h 5265795"/>
              <a:gd name="connsiteX2" fmla="*/ 4630139 w 4630139"/>
              <a:gd name="connsiteY2" fmla="*/ 5265795 h 5265795"/>
              <a:gd name="connsiteX3" fmla="*/ 0 w 4630139"/>
              <a:gd name="connsiteY3" fmla="*/ 5265795 h 5265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0139" h="5265795">
                <a:moveTo>
                  <a:pt x="0" y="0"/>
                </a:moveTo>
                <a:lnTo>
                  <a:pt x="4630139" y="0"/>
                </a:lnTo>
                <a:lnTo>
                  <a:pt x="4630139" y="5265795"/>
                </a:lnTo>
                <a:lnTo>
                  <a:pt x="0" y="526579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picture containing text, clock, gauge&#10;&#10;Description automatically generated">
            <a:extLst>
              <a:ext uri="{FF2B5EF4-FFF2-40B4-BE49-F238E27FC236}">
                <a16:creationId xmlns:a16="http://schemas.microsoft.com/office/drawing/2014/main" id="{2F4A1DC3-1BA3-467C-A24A-2FDC5E4A6A6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4" b="-1"/>
          <a:stretch/>
        </p:blipFill>
        <p:spPr>
          <a:xfrm>
            <a:off x="637376" y="2040173"/>
            <a:ext cx="3343202" cy="1880561"/>
          </a:xfrm>
          <a:prstGeom prst="rect">
            <a:avLst/>
          </a:prstGeom>
        </p:spPr>
      </p:pic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F78382DC-4207-465E-B379-1E16448AA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1780" y="1071563"/>
            <a:ext cx="7290218" cy="5242298"/>
          </a:xfrm>
          <a:custGeom>
            <a:avLst/>
            <a:gdLst>
              <a:gd name="connsiteX0" fmla="*/ 0 w 7290218"/>
              <a:gd name="connsiteY0" fmla="*/ 0 h 5242298"/>
              <a:gd name="connsiteX1" fmla="*/ 7290218 w 7290218"/>
              <a:gd name="connsiteY1" fmla="*/ 0 h 5242298"/>
              <a:gd name="connsiteX2" fmla="*/ 7290218 w 7290218"/>
              <a:gd name="connsiteY2" fmla="*/ 5242298 h 5242298"/>
              <a:gd name="connsiteX3" fmla="*/ 0 w 7290218"/>
              <a:gd name="connsiteY3" fmla="*/ 5242298 h 52422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0218" h="5242298">
                <a:moveTo>
                  <a:pt x="0" y="0"/>
                </a:moveTo>
                <a:lnTo>
                  <a:pt x="7290218" y="0"/>
                </a:lnTo>
                <a:lnTo>
                  <a:pt x="7290218" y="5242298"/>
                </a:lnTo>
                <a:lnTo>
                  <a:pt x="0" y="5242298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1A2CD22-4158-4924-8CEA-15DFF79A2C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5244" y="2517018"/>
            <a:ext cx="6020730" cy="2363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32355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B0A19BDA-40B6-4DE7-81A4-6B1F1E40A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 45">
            <a:extLst>
              <a:ext uri="{FF2B5EF4-FFF2-40B4-BE49-F238E27FC236}">
                <a16:creationId xmlns:a16="http://schemas.microsoft.com/office/drawing/2014/main" id="{0A628AD8-1356-4BF5-8A59-3549B2C7C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2" name="Freeform 46">
            <a:extLst>
              <a:ext uri="{FF2B5EF4-FFF2-40B4-BE49-F238E27FC236}">
                <a16:creationId xmlns:a16="http://schemas.microsoft.com/office/drawing/2014/main" id="{9F2E6F73-36C2-4E56-AB0C-4D6936FF5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4" name="Freeform 47">
            <a:extLst>
              <a:ext uri="{FF2B5EF4-FFF2-40B4-BE49-F238E27FC236}">
                <a16:creationId xmlns:a16="http://schemas.microsoft.com/office/drawing/2014/main" id="{8AA5DD19-98A6-4E28-999C-2C074B9CBF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6" name="Freeform 44">
            <a:extLst>
              <a:ext uri="{FF2B5EF4-FFF2-40B4-BE49-F238E27FC236}">
                <a16:creationId xmlns:a16="http://schemas.microsoft.com/office/drawing/2014/main" id="{5F24A71D-C0A9-49AC-B2D1-5A9EA2BD3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348538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99535B11-4A49-4A02-9CB6-3F8A60128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7033095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C48F8CA3-4683-4CBA-934B-88AF82A0D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60" y="804328"/>
            <a:ext cx="6091312" cy="12058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i="1">
                <a:solidFill>
                  <a:srgbClr val="FEFFFF"/>
                </a:solidFill>
              </a:rPr>
              <a:t>Human Resources Management</a:t>
            </a:r>
            <a:br>
              <a:rPr lang="en-US" sz="3400">
                <a:solidFill>
                  <a:srgbClr val="FEFFFF"/>
                </a:solidFill>
              </a:rPr>
            </a:br>
            <a:endParaRPr lang="en-US" sz="3400">
              <a:solidFill>
                <a:srgbClr val="FEFFFF"/>
              </a:solidFill>
            </a:endParaRPr>
          </a:p>
        </p:txBody>
      </p:sp>
      <p:pic>
        <p:nvPicPr>
          <p:cNvPr id="15" name="Picture 14" descr="Text&#10;&#10;Description automatically generated">
            <a:extLst>
              <a:ext uri="{FF2B5EF4-FFF2-40B4-BE49-F238E27FC236}">
                <a16:creationId xmlns:a16="http://schemas.microsoft.com/office/drawing/2014/main" id="{1838965B-F11B-44DD-8851-593BCFA7A0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4706" y="862078"/>
            <a:ext cx="3343407" cy="1312287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E119FA9-3EDE-4B24-83CD-ECB6172E7E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82189" y="2494450"/>
            <a:ext cx="5773883" cy="356315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100" i="1"/>
              <a:t>Recruiting and staffing</a:t>
            </a:r>
            <a:br>
              <a:rPr lang="en-US" sz="1100" i="1"/>
            </a:br>
            <a:r>
              <a:rPr lang="en-US" sz="1100" i="1"/>
              <a:t>and learning</a:t>
            </a:r>
            <a:br>
              <a:rPr lang="en-US" sz="1100" i="1"/>
            </a:br>
            <a:r>
              <a:rPr lang="en-US" sz="1100" i="1"/>
              <a:t>Labor and employee relations</a:t>
            </a:r>
            <a:br>
              <a:rPr lang="en-US" sz="1100" i="1"/>
            </a:br>
            <a:r>
              <a:rPr lang="en-US" sz="1100" i="1"/>
              <a:t>Organization development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100" i="1"/>
              <a:t>Training development specialist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100" i="1"/>
              <a:t>HR manager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100" i="1"/>
              <a:t>Benefits specialist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100" i="1"/>
              <a:t>Human resource generalist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100" i="1"/>
              <a:t>Employment services manager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100" i="1"/>
              <a:t>Compensation and job analysis specialist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100" i="1"/>
              <a:t>Training and development manager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100" i="1"/>
              <a:t>Recruiter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100" i="1"/>
              <a:t>Benefits counselor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100" i="1"/>
              <a:t>Personnel analyst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100" i="1"/>
          </a:p>
        </p:txBody>
      </p:sp>
      <p:pic>
        <p:nvPicPr>
          <p:cNvPr id="7" name="Picture 6" descr="Text, whiteboard&#10;&#10;Description automatically generated">
            <a:extLst>
              <a:ext uri="{FF2B5EF4-FFF2-40B4-BE49-F238E27FC236}">
                <a16:creationId xmlns:a16="http://schemas.microsoft.com/office/drawing/2014/main" id="{8B12A5BE-77DB-4A0C-A4D5-4C07A31F3E3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30" r="1" b="2031"/>
          <a:stretch/>
        </p:blipFill>
        <p:spPr>
          <a:xfrm>
            <a:off x="8558635" y="2529756"/>
            <a:ext cx="2261236" cy="1833639"/>
          </a:xfrm>
          <a:prstGeom prst="rect">
            <a:avLst/>
          </a:prstGeom>
        </p:spPr>
      </p:pic>
      <p:pic>
        <p:nvPicPr>
          <p:cNvPr id="9" name="Picture 8" descr="Chart, diagram, treemap chart&#10;&#10;Description automatically generated">
            <a:extLst>
              <a:ext uri="{FF2B5EF4-FFF2-40B4-BE49-F238E27FC236}">
                <a16:creationId xmlns:a16="http://schemas.microsoft.com/office/drawing/2014/main" id="{12872282-2C4E-456A-931F-E03524B8BE0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76"/>
          <a:stretch/>
        </p:blipFill>
        <p:spPr>
          <a:xfrm>
            <a:off x="8534026" y="4490560"/>
            <a:ext cx="2321718" cy="1778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9659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ext&#10;&#10;Description automatically generated with low confidence">
            <a:extLst>
              <a:ext uri="{FF2B5EF4-FFF2-40B4-BE49-F238E27FC236}">
                <a16:creationId xmlns:a16="http://schemas.microsoft.com/office/drawing/2014/main" id="{3F4113D9-55AB-4B12-8830-BA0CDD5196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8" b="-1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BC722645-38C5-42CA-BCED-26F91779D6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3575"/>
            <a:ext cx="3113907" cy="12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2159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EB270761-CC40-4F3F-A916-7E3BC3989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F5FE77B-EA4C-4573-8509-E577DCA8A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1540"/>
            <a:ext cx="722376" cy="5071110"/>
          </a:xfrm>
          <a:prstGeom prst="rect">
            <a:avLst/>
          </a:prstGeom>
          <a:solidFill>
            <a:srgbClr val="4C52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ext, whiteboard&#10;&#10;Description automatically generated">
            <a:extLst>
              <a:ext uri="{FF2B5EF4-FFF2-40B4-BE49-F238E27FC236}">
                <a16:creationId xmlns:a16="http://schemas.microsoft.com/office/drawing/2014/main" id="{6D4E9C83-F035-450A-82F9-AFAB013D8B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7916" y="895760"/>
            <a:ext cx="4825404" cy="3208893"/>
          </a:xfrm>
          <a:prstGeom prst="rect">
            <a:avLst/>
          </a:prstGeom>
          <a:solidFill>
            <a:srgbClr val="FFFFFF">
              <a:shade val="85000"/>
            </a:srgbClr>
          </a:solidFill>
          <a:effectLst>
            <a:outerShdw blurRad="406400" dist="317500" dir="5400000" sx="89000" sy="89000" rotWithShape="0">
              <a:prstClr val="black">
                <a:alpha val="15000"/>
              </a:prst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5AA14E10-A376-4F6E-85E5-C850718A86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5054" y="1553220"/>
            <a:ext cx="4825407" cy="1893972"/>
          </a:xfrm>
          <a:prstGeom prst="rect">
            <a:avLst/>
          </a:prstGeom>
          <a:effectLst>
            <a:outerShdw blurRad="406400" dist="317500" dir="5400000" sx="89000" sy="89000" rotWithShape="0">
              <a:prstClr val="black">
                <a:alpha val="15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5516457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C4492-83C7-4CB6-9340-91EBFF948A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4400" i="1" dirty="0"/>
              <a:t>Academic Skills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Background pattern&#10;&#10;Description automatically generated with low confidence">
            <a:extLst>
              <a:ext uri="{FF2B5EF4-FFF2-40B4-BE49-F238E27FC236}">
                <a16:creationId xmlns:a16="http://schemas.microsoft.com/office/drawing/2014/main" id="{A724E06A-A666-4447-8B2E-3B871B8FFB3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26" r="12609"/>
          <a:stretch/>
        </p:blipFill>
        <p:spPr>
          <a:xfrm>
            <a:off x="-159555" y="-155675"/>
            <a:ext cx="7188051" cy="7013675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7" name="Picture 6" descr="Background pattern&#10;&#10;Description automatically generated with low confidence">
            <a:extLst>
              <a:ext uri="{FF2B5EF4-FFF2-40B4-BE49-F238E27FC236}">
                <a16:creationId xmlns:a16="http://schemas.microsoft.com/office/drawing/2014/main" id="{02DB126B-7AFE-4B8F-9180-8B5D510340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92175" y="-155675"/>
            <a:ext cx="7423185" cy="708913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1FAEBFC-05E7-4BEF-A577-B0A14531D9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85532" y="0"/>
            <a:ext cx="2106467" cy="82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43718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text, toy&#10;&#10;Description automatically generated">
            <a:extLst>
              <a:ext uri="{FF2B5EF4-FFF2-40B4-BE49-F238E27FC236}">
                <a16:creationId xmlns:a16="http://schemas.microsoft.com/office/drawing/2014/main" id="{DE776812-9D90-4F56-9EF2-65C782C47B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287998" cy="6912000"/>
          </a:xfrm>
          <a:prstGeom prst="rect">
            <a:avLst/>
          </a:prstGeom>
        </p:spPr>
      </p:pic>
      <p:sp>
        <p:nvSpPr>
          <p:cNvPr id="13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07B910-C9BC-4ECF-A485-87F832720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2021" y="3231931"/>
            <a:ext cx="3852041" cy="1834056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2000" dirty="0"/>
              <a:t>-</a:t>
            </a:r>
            <a:r>
              <a:rPr lang="en-US" sz="2000" b="1" i="1" dirty="0"/>
              <a:t>Attend Student Success Week</a:t>
            </a:r>
            <a:br>
              <a:rPr lang="en-US" sz="2000" b="1" i="1" dirty="0"/>
            </a:br>
            <a:r>
              <a:rPr lang="en-US" sz="2000" b="1" i="1" dirty="0"/>
              <a:t>-Learning Development</a:t>
            </a:r>
            <a:br>
              <a:rPr lang="en-US" sz="2000" b="1" i="1" dirty="0"/>
            </a:br>
            <a:r>
              <a:rPr lang="en-US" sz="2000" b="1" i="1" dirty="0"/>
              <a:t>-PASS</a:t>
            </a:r>
            <a:br>
              <a:rPr lang="en-US" sz="2000" b="1" i="1" dirty="0"/>
            </a:br>
            <a:r>
              <a:rPr lang="en-US" sz="2000" b="1" i="1" dirty="0"/>
              <a:t>-Peer Writing Mentors</a:t>
            </a:r>
            <a:br>
              <a:rPr lang="en-US" sz="2000" b="1" i="1" dirty="0"/>
            </a:br>
            <a:r>
              <a:rPr lang="en-US" sz="2000" b="1" i="1" dirty="0"/>
              <a:t>-Library</a:t>
            </a:r>
            <a:br>
              <a:rPr lang="en-US" sz="2000" b="1" i="1" dirty="0"/>
            </a:br>
            <a:r>
              <a:rPr lang="en-US" sz="2000" b="1" i="1" dirty="0"/>
              <a:t>-</a:t>
            </a:r>
            <a:r>
              <a:rPr lang="en-GB" sz="2000" b="1" i="1" dirty="0"/>
              <a:t>UON Prep – Bridging &amp; Refresher Courses</a:t>
            </a:r>
            <a:br>
              <a:rPr lang="en-GB" sz="2000" b="1" i="1" dirty="0"/>
            </a:br>
            <a:r>
              <a:rPr lang="en-GB" sz="2000" b="1" i="1" dirty="0"/>
              <a:t>-Academic Apps</a:t>
            </a:r>
            <a:endParaRPr lang="en-US" sz="2000" b="1" i="1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730B01B7-633C-40BF-AAFE-B7995D6C80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" y="0"/>
            <a:ext cx="1648539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9433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B75A2BC-4F51-424A-8BA0-6CEF3221B5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96941" y="3346882"/>
            <a:ext cx="4121308" cy="2624781"/>
          </a:xfrm>
        </p:spPr>
        <p:txBody>
          <a:bodyPr anchor="t">
            <a:noAutofit/>
          </a:bodyPr>
          <a:lstStyle/>
          <a:p>
            <a:pPr algn="l"/>
            <a:r>
              <a:rPr lang="en-GB" sz="1600" b="1" i="1" dirty="0"/>
              <a:t>Building Resiliency Skills</a:t>
            </a:r>
          </a:p>
          <a:p>
            <a:pPr algn="l"/>
            <a:r>
              <a:rPr lang="en-GB" sz="1600" b="1" i="1" dirty="0"/>
              <a:t>Contact Us</a:t>
            </a:r>
          </a:p>
          <a:p>
            <a:pPr algn="l"/>
            <a:r>
              <a:rPr lang="en-GB" sz="1600" b="1" i="1" dirty="0"/>
              <a:t>Depression and Anxiety</a:t>
            </a:r>
          </a:p>
          <a:p>
            <a:pPr algn="l"/>
            <a:r>
              <a:rPr lang="en-GB" sz="1600" b="1" i="1" dirty="0"/>
              <a:t>Meet The </a:t>
            </a:r>
            <a:r>
              <a:rPr lang="en-GB" sz="1600" b="1" i="1" dirty="0" err="1"/>
              <a:t>Counselors</a:t>
            </a:r>
            <a:endParaRPr lang="en-GB" sz="1600" b="1" i="1" dirty="0"/>
          </a:p>
          <a:p>
            <a:pPr algn="l"/>
            <a:r>
              <a:rPr lang="en-GB" sz="1600" b="1" i="1" dirty="0"/>
              <a:t>Relationship Issues</a:t>
            </a:r>
          </a:p>
          <a:p>
            <a:pPr algn="l"/>
            <a:r>
              <a:rPr lang="en-GB" sz="1600" b="1" i="1" dirty="0"/>
              <a:t>Resources</a:t>
            </a:r>
          </a:p>
          <a:p>
            <a:pPr algn="l"/>
            <a:r>
              <a:rPr lang="en-GB" sz="1600" b="1" i="1" dirty="0"/>
              <a:t>Substance Use and Abuse</a:t>
            </a:r>
          </a:p>
          <a:p>
            <a:pPr algn="l"/>
            <a:r>
              <a:rPr lang="en-GB" sz="1600" b="1" i="1" dirty="0"/>
              <a:t>Suicide Prevention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11844F28-6EA1-47A9-8772-BB11BDA3B3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2425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7" name="Picture 6" descr="A person with the hands on the head&#10;&#10;Description automatically generated with low confidence">
            <a:extLst>
              <a:ext uri="{FF2B5EF4-FFF2-40B4-BE49-F238E27FC236}">
                <a16:creationId xmlns:a16="http://schemas.microsoft.com/office/drawing/2014/main" id="{134C8C74-863C-41EF-969C-A655C5730F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3288" y="149490"/>
            <a:ext cx="3320092" cy="2913306"/>
          </a:xfrm>
          <a:prstGeom prst="rect">
            <a:avLst/>
          </a:prstGeom>
        </p:spPr>
      </p:pic>
      <p:pic>
        <p:nvPicPr>
          <p:cNvPr id="9" name="Picture 8" descr="Text&#10;&#10;Description automatically generated">
            <a:extLst>
              <a:ext uri="{FF2B5EF4-FFF2-40B4-BE49-F238E27FC236}">
                <a16:creationId xmlns:a16="http://schemas.microsoft.com/office/drawing/2014/main" id="{31863AB8-33C9-44AF-8339-57F0DC9F0CA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5" y="0"/>
            <a:ext cx="2014883" cy="7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4948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E9782-0A18-4BB2-8DA9-B32AB79BB1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45719"/>
          </a:xfrm>
        </p:spPr>
        <p:txBody>
          <a:bodyPr>
            <a:normAutofit fontScale="90000"/>
          </a:bodyPr>
          <a:lstStyle/>
          <a:p>
            <a:r>
              <a:rPr lang="en-GB" i="1" dirty="0"/>
              <a:t>REFERENCESS: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C7940F-5E1B-4E9F-BF6C-0C0D2A3843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9026" y="1411551"/>
            <a:ext cx="9287848" cy="5193436"/>
          </a:xfrm>
        </p:spPr>
        <p:txBody>
          <a:bodyPr>
            <a:normAutofit lnSpcReduction="1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Maria Hernandez (unknow) Steps-In-Problem-Solving/available at: </a:t>
            </a:r>
            <a:r>
              <a:rPr lang="en-GB" sz="2000" dirty="0">
                <a:hlinkClick r:id="rId2"/>
              </a:rPr>
              <a:t>https://www.pinterest.co.uk/pin/11822017745708474/</a:t>
            </a:r>
            <a:r>
              <a:rPr lang="en-GB" sz="2000" dirty="0"/>
              <a:t> [Accessed:07-04-2022]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Assignment Desk UK (November12,2019)8-Scientific-Ways-To-Improve-Academic-Skills/available at: </a:t>
            </a:r>
            <a:r>
              <a:rPr lang="en-GB" sz="2000" dirty="0">
                <a:hlinkClick r:id="rId3"/>
              </a:rPr>
              <a:t>https://www.youtube.com/watch?v=12Qy69zb-fl</a:t>
            </a:r>
            <a:r>
              <a:rPr lang="en-GB" sz="2000" dirty="0"/>
              <a:t> [Accessed:06-04-2022]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Joseph Mills (May20,2019) The-Benefits-of-Time-Sheet-Reporting/available at: </a:t>
            </a:r>
            <a:r>
              <a:rPr lang="en-GB" sz="2000" dirty="0">
                <a:hlinkClick r:id="rId4"/>
              </a:rPr>
              <a:t>https://www.groovyghoulies.net/the-benefits-of-timesheet-reporting/</a:t>
            </a:r>
            <a:r>
              <a:rPr lang="en-GB" sz="2000" dirty="0"/>
              <a:t> [Accessed:09-04-2022]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Kimberly Clay (July19,2018)Smart-Goals/ available at: </a:t>
            </a:r>
            <a:r>
              <a:rPr lang="en-GB" sz="2000" dirty="0">
                <a:hlinkClick r:id="rId5"/>
              </a:rPr>
              <a:t>https://whatshesay.com/10-proven-methods-for-establishing-your-life-goals-how-to-identify-what-you-want-in-life/smart-goals/</a:t>
            </a:r>
            <a:r>
              <a:rPr lang="en-GB" sz="2000" dirty="0"/>
              <a:t> [Accessed:07-04-2022]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Unknow (2018) Eisenhower-Matrix-for-Project-Time-Management/Available </a:t>
            </a:r>
            <a:r>
              <a:rPr lang="en-GB" sz="2000" dirty="0" err="1"/>
              <a:t>at:</a:t>
            </a:r>
            <a:r>
              <a:rPr lang="en-GB" sz="2000" dirty="0" err="1">
                <a:hlinkClick r:id="rId6"/>
              </a:rPr>
              <a:t>https</a:t>
            </a:r>
            <a:r>
              <a:rPr lang="en-GB" sz="2000" dirty="0">
                <a:hlinkClick r:id="rId6"/>
              </a:rPr>
              <a:t>://www.pmmajik.com/Eisenhower-matrix-for-project-time-management/</a:t>
            </a:r>
            <a:r>
              <a:rPr lang="en-GB" sz="2000" dirty="0"/>
              <a:t> [Accessed:09-04-2022]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Rebeca Kellogg(May 9,2019)4-tips-to-improve-your-time-management-skills/available at: </a:t>
            </a:r>
            <a:r>
              <a:rPr lang="en-GB" sz="2000" dirty="0">
                <a:hlinkClick r:id="rId7"/>
              </a:rPr>
              <a:t>https://texascreative.com//blog/4-tips-improve-your-time-management-skills/</a:t>
            </a:r>
            <a:r>
              <a:rPr lang="en-GB" sz="2000" dirty="0"/>
              <a:t> [Accessed:09-04-2022]</a:t>
            </a: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AB8C74C1-1A91-4E87-8CBB-3DF04380EB7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198052" cy="86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7061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633</TotalTime>
  <Words>272</Words>
  <Application>Microsoft Office PowerPoint</Application>
  <PresentationFormat>Widescreen</PresentationFormat>
  <Paragraphs>37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Human Resources Management </vt:lpstr>
      <vt:lpstr>PowerPoint Presentation</vt:lpstr>
      <vt:lpstr>PowerPoint Presentation</vt:lpstr>
      <vt:lpstr>Academic Skills</vt:lpstr>
      <vt:lpstr>-Attend Student Success Week -Learning Development -PASS -Peer Writing Mentors -Library -UON Prep – Bridging &amp; Refresher Courses -Academic Apps</vt:lpstr>
      <vt:lpstr>PowerPoint Presentation</vt:lpstr>
      <vt:lpstr>REFERENCESS: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Petya Slavcheva ID:2125729</dc:title>
  <dc:creator>Petya</dc:creator>
  <cp:lastModifiedBy>Petya</cp:lastModifiedBy>
  <cp:revision>2</cp:revision>
  <dcterms:created xsi:type="dcterms:W3CDTF">2022-04-11T12:16:29Z</dcterms:created>
  <dcterms:modified xsi:type="dcterms:W3CDTF">2022-04-11T22:50:01Z</dcterms:modified>
</cp:coreProperties>
</file>