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4" r:id="rId4"/>
  </p:sldMasterIdLst>
  <p:notesMasterIdLst>
    <p:notesMasterId r:id="rId23"/>
  </p:notesMasterIdLst>
  <p:sldIdLst>
    <p:sldId id="289" r:id="rId5"/>
    <p:sldId id="957" r:id="rId6"/>
    <p:sldId id="958" r:id="rId7"/>
    <p:sldId id="956" r:id="rId8"/>
    <p:sldId id="350" r:id="rId9"/>
    <p:sldId id="964" r:id="rId10"/>
    <p:sldId id="297" r:id="rId11"/>
    <p:sldId id="967" r:id="rId12"/>
    <p:sldId id="938" r:id="rId13"/>
    <p:sldId id="786" r:id="rId14"/>
    <p:sldId id="965" r:id="rId15"/>
    <p:sldId id="939" r:id="rId16"/>
    <p:sldId id="954" r:id="rId17"/>
    <p:sldId id="966" r:id="rId18"/>
    <p:sldId id="959" r:id="rId19"/>
    <p:sldId id="962" r:id="rId20"/>
    <p:sldId id="324" r:id="rId21"/>
    <p:sldId id="961" r:id="rId22"/>
  </p:sldIdLst>
  <p:sldSz cx="9144000" cy="6858000" type="screen4x3"/>
  <p:notesSz cx="6794500" cy="9906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618">
          <p15:clr>
            <a:srgbClr val="A4A3A4"/>
          </p15:clr>
        </p15:guide>
        <p15:guide id="2" pos="249">
          <p15:clr>
            <a:srgbClr val="A4A3A4"/>
          </p15:clr>
        </p15:guide>
      </p15:sldGuideLst>
    </p:ext>
    <p:ext uri="{2D200454-40CA-4A62-9FC3-DE9A4176ACB9}">
      <p15:notesGuideLst xmlns:p15="http://schemas.microsoft.com/office/powerpoint/2012/main">
        <p15:guide id="1" orient="horz" pos="3120"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4C6C9B-20A7-4D2A-9615-617BFC25165E}" v="48" dt="2024-06-10T08:44:49.2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0283" autoAdjust="0"/>
  </p:normalViewPr>
  <p:slideViewPr>
    <p:cSldViewPr snapToGrid="0">
      <p:cViewPr varScale="1">
        <p:scale>
          <a:sx n="67" d="100"/>
          <a:sy n="67" d="100"/>
        </p:scale>
        <p:origin x="544" y="44"/>
      </p:cViewPr>
      <p:guideLst>
        <p:guide orient="horz" pos="618"/>
        <p:guide pos="249"/>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120"/>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4" cy="497021"/>
          </a:xfrm>
          <a:prstGeom prst="rect">
            <a:avLst/>
          </a:prstGeom>
        </p:spPr>
        <p:txBody>
          <a:bodyPr vert="horz" lIns="92062" tIns="46031" rIns="92062" bIns="46031" rtlCol="0"/>
          <a:lstStyle>
            <a:lvl1pPr algn="l">
              <a:defRPr sz="1200"/>
            </a:lvl1pPr>
          </a:lstStyle>
          <a:p>
            <a:endParaRPr lang="en-GB"/>
          </a:p>
        </p:txBody>
      </p:sp>
      <p:sp>
        <p:nvSpPr>
          <p:cNvPr id="3" name="Date Placeholder 2"/>
          <p:cNvSpPr>
            <a:spLocks noGrp="1"/>
          </p:cNvSpPr>
          <p:nvPr>
            <p:ph type="dt" idx="1"/>
          </p:nvPr>
        </p:nvSpPr>
        <p:spPr>
          <a:xfrm>
            <a:off x="3848645" y="0"/>
            <a:ext cx="2944284" cy="497021"/>
          </a:xfrm>
          <a:prstGeom prst="rect">
            <a:avLst/>
          </a:prstGeom>
        </p:spPr>
        <p:txBody>
          <a:bodyPr vert="horz" lIns="92062" tIns="46031" rIns="92062" bIns="46031" rtlCol="0"/>
          <a:lstStyle>
            <a:lvl1pPr algn="r">
              <a:defRPr sz="1200"/>
            </a:lvl1pPr>
          </a:lstStyle>
          <a:p>
            <a:fld id="{75FEAA8C-1EE4-4A79-B1B6-B1D1E4CEF76A}" type="datetimeFigureOut">
              <a:rPr lang="en-GB" smtClean="0"/>
              <a:t>14/06/2024</a:t>
            </a:fld>
            <a:endParaRPr lang="en-GB"/>
          </a:p>
        </p:txBody>
      </p:sp>
      <p:sp>
        <p:nvSpPr>
          <p:cNvPr id="4" name="Slide Image Placeholder 3"/>
          <p:cNvSpPr>
            <a:spLocks noGrp="1" noRot="1" noChangeAspect="1"/>
          </p:cNvSpPr>
          <p:nvPr>
            <p:ph type="sldImg" idx="2"/>
          </p:nvPr>
        </p:nvSpPr>
        <p:spPr>
          <a:xfrm>
            <a:off x="1168400" y="1238250"/>
            <a:ext cx="4457700" cy="3343275"/>
          </a:xfrm>
          <a:prstGeom prst="rect">
            <a:avLst/>
          </a:prstGeom>
          <a:noFill/>
          <a:ln w="12700">
            <a:solidFill>
              <a:prstClr val="black"/>
            </a:solidFill>
          </a:ln>
        </p:spPr>
        <p:txBody>
          <a:bodyPr vert="horz" lIns="92062" tIns="46031" rIns="92062" bIns="46031" rtlCol="0" anchor="ctr"/>
          <a:lstStyle/>
          <a:p>
            <a:endParaRPr lang="en-GB"/>
          </a:p>
        </p:txBody>
      </p:sp>
      <p:sp>
        <p:nvSpPr>
          <p:cNvPr id="5" name="Notes Placeholder 4"/>
          <p:cNvSpPr>
            <a:spLocks noGrp="1"/>
          </p:cNvSpPr>
          <p:nvPr>
            <p:ph type="body" sz="quarter" idx="3"/>
          </p:nvPr>
        </p:nvSpPr>
        <p:spPr>
          <a:xfrm>
            <a:off x="679450" y="4767263"/>
            <a:ext cx="5435600" cy="3900488"/>
          </a:xfrm>
          <a:prstGeom prst="rect">
            <a:avLst/>
          </a:prstGeom>
        </p:spPr>
        <p:txBody>
          <a:bodyPr vert="horz" lIns="92062" tIns="46031" rIns="92062" bIns="46031"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08981"/>
            <a:ext cx="2944284" cy="497019"/>
          </a:xfrm>
          <a:prstGeom prst="rect">
            <a:avLst/>
          </a:prstGeom>
        </p:spPr>
        <p:txBody>
          <a:bodyPr vert="horz" lIns="92062" tIns="46031" rIns="92062" bIns="46031"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08981"/>
            <a:ext cx="2944284" cy="497019"/>
          </a:xfrm>
          <a:prstGeom prst="rect">
            <a:avLst/>
          </a:prstGeom>
        </p:spPr>
        <p:txBody>
          <a:bodyPr vert="horz" lIns="92062" tIns="46031" rIns="92062" bIns="46031" rtlCol="0" anchor="b"/>
          <a:lstStyle>
            <a:lvl1pPr algn="r">
              <a:defRPr sz="1200"/>
            </a:lvl1pPr>
          </a:lstStyle>
          <a:p>
            <a:fld id="{5922896F-89C6-4680-84FF-2B3EEC0AC501}" type="slidenum">
              <a:rPr lang="en-GB" smtClean="0"/>
              <a:t>‹#›</a:t>
            </a:fld>
            <a:endParaRPr lang="en-GB"/>
          </a:p>
        </p:txBody>
      </p:sp>
    </p:spTree>
    <p:extLst>
      <p:ext uri="{BB962C8B-B14F-4D97-AF65-F5344CB8AC3E}">
        <p14:creationId xmlns:p14="http://schemas.microsoft.com/office/powerpoint/2010/main" val="3897670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ourceessay.com/online-essay-writing-servic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0B2D2702-90CE-4030-8250-B6AEEA0F8CC4}"/>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7EF5DF5D-0970-48AF-BFBD-D172FB46AA65}"/>
              </a:ext>
            </a:extLst>
          </p:cNvPr>
          <p:cNvSpPr>
            <a:spLocks noGrp="1" noChangeArrowheads="1"/>
          </p:cNvSpPr>
          <p:nvPr>
            <p:ph type="body" idx="1"/>
          </p:nvPr>
        </p:nvSpPr>
        <p:spPr>
          <a:noFill/>
        </p:spPr>
        <p:txBody>
          <a:bodyPr/>
          <a:lstStyle/>
          <a:p>
            <a:endParaRPr lang="en-US" altLang="en-US" b="1"/>
          </a:p>
        </p:txBody>
      </p:sp>
      <p:sp>
        <p:nvSpPr>
          <p:cNvPr id="8196" name="Slide Number Placeholder 3">
            <a:extLst>
              <a:ext uri="{FF2B5EF4-FFF2-40B4-BE49-F238E27FC236}">
                <a16:creationId xmlns:a16="http://schemas.microsoft.com/office/drawing/2014/main" id="{85CF0427-ED49-444F-84BE-C229FE61BDC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8002" indent="-287693">
              <a:defRPr>
                <a:solidFill>
                  <a:schemeClr val="tx1"/>
                </a:solidFill>
                <a:latin typeface="Arial" panose="020B0604020202020204" pitchFamily="34" charset="0"/>
                <a:cs typeface="Arial" panose="020B0604020202020204" pitchFamily="34" charset="0"/>
              </a:defRPr>
            </a:lvl2pPr>
            <a:lvl3pPr marL="1150772" indent="-230154">
              <a:defRPr>
                <a:solidFill>
                  <a:schemeClr val="tx1"/>
                </a:solidFill>
                <a:latin typeface="Arial" panose="020B0604020202020204" pitchFamily="34" charset="0"/>
                <a:cs typeface="Arial" panose="020B0604020202020204" pitchFamily="34" charset="0"/>
              </a:defRPr>
            </a:lvl3pPr>
            <a:lvl4pPr marL="1611081" indent="-230154">
              <a:defRPr>
                <a:solidFill>
                  <a:schemeClr val="tx1"/>
                </a:solidFill>
                <a:latin typeface="Arial" panose="020B0604020202020204" pitchFamily="34" charset="0"/>
                <a:cs typeface="Arial" panose="020B0604020202020204" pitchFamily="34" charset="0"/>
              </a:defRPr>
            </a:lvl4pPr>
            <a:lvl5pPr marL="2071390" indent="-230154">
              <a:defRPr>
                <a:solidFill>
                  <a:schemeClr val="tx1"/>
                </a:solidFill>
                <a:latin typeface="Arial" panose="020B0604020202020204" pitchFamily="34" charset="0"/>
                <a:cs typeface="Arial" panose="020B0604020202020204" pitchFamily="34" charset="0"/>
              </a:defRPr>
            </a:lvl5pPr>
            <a:lvl6pPr marL="2531699" indent="-230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008" indent="-230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52317" indent="-230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12626" indent="-230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7C9978-E6DA-4281-8CC5-EFF6C2C91C8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1" i="0">
                <a:solidFill>
                  <a:srgbClr val="000000"/>
                </a:solidFill>
                <a:effectLst/>
                <a:latin typeface="Calibri" panose="020F0502020204030204" pitchFamily="34" charset="0"/>
              </a:rPr>
              <a:t>Handout.</a:t>
            </a:r>
          </a:p>
          <a:p>
            <a:pPr algn="l" rtl="0" fontAlgn="base"/>
            <a:endParaRPr lang="en-GB" sz="1800" b="1" i="0">
              <a:solidFill>
                <a:srgbClr val="000000"/>
              </a:solidFill>
              <a:effectLst/>
              <a:latin typeface="Calibri" panose="020F0502020204030204" pitchFamily="34" charset="0"/>
            </a:endParaRPr>
          </a:p>
          <a:p>
            <a:pPr algn="l" rtl="0" fontAlgn="base"/>
            <a:r>
              <a:rPr lang="en-GB" sz="1800" b="1" i="0">
                <a:solidFill>
                  <a:srgbClr val="000000"/>
                </a:solidFill>
                <a:effectLst/>
                <a:latin typeface="Calibri" panose="020F0502020204030204" pitchFamily="34" charset="0"/>
              </a:rPr>
              <a:t>Background:</a:t>
            </a:r>
          </a:p>
          <a:p>
            <a:pPr algn="l" rtl="0" fontAlgn="base"/>
            <a:r>
              <a:rPr lang="en-GB" sz="1800" b="0" i="0">
                <a:solidFill>
                  <a:srgbClr val="000000"/>
                </a:solidFill>
                <a:effectLst/>
                <a:latin typeface="Calibri" panose="020F0502020204030204" pitchFamily="34" charset="0"/>
              </a:rPr>
              <a:t>Didn’t pass as didn’t use the University Method of Presentation, but used the military one…</a:t>
            </a:r>
          </a:p>
          <a:p>
            <a:pPr algn="l" rtl="0" fontAlgn="base"/>
            <a:endParaRPr lang="en-GB"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I now do Presentation Skills as an Instructor to young/newly joined RAF Aviators, and I am part of the Junior Development Team here at Benson!</a:t>
            </a:r>
          </a:p>
          <a:p>
            <a:pPr algn="l" rtl="0" fontAlgn="base"/>
            <a:endParaRPr lang="en-GB" sz="1800" b="0" i="0">
              <a:solidFill>
                <a:srgbClr val="000000"/>
              </a:solidFill>
              <a:effectLst/>
              <a:latin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a:solidFill>
                  <a:srgbClr val="000000"/>
                </a:solidFill>
                <a:effectLst/>
                <a:latin typeface="Calibri" panose="020F0502020204030204" pitchFamily="34" charset="0"/>
              </a:rPr>
              <a:t>Therefore, I am going to incorporate the two as this I think will best illustrate my Presentation Skills while hopefully meeting the </a:t>
            </a:r>
            <a:r>
              <a:rPr lang="en-GB" sz="1800" b="0" i="0" err="1">
                <a:solidFill>
                  <a:srgbClr val="000000"/>
                </a:solidFill>
                <a:effectLst/>
                <a:latin typeface="Calibri" panose="020F0502020204030204" pitchFamily="34" charset="0"/>
              </a:rPr>
              <a:t>MAinPP</a:t>
            </a:r>
            <a:r>
              <a:rPr lang="en-GB" sz="1800" b="0" i="0">
                <a:solidFill>
                  <a:srgbClr val="000000"/>
                </a:solidFill>
                <a:effectLst/>
                <a:latin typeface="Calibri" panose="020F0502020204030204" pitchFamily="34" charset="0"/>
              </a:rPr>
              <a:t> criteria.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1800" b="0" i="0">
              <a:solidFill>
                <a:srgbClr val="000000"/>
              </a:solidFill>
              <a:effectLst/>
              <a:latin typeface="Calibri" panose="020F050202020403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a:solidFill>
                  <a:srgbClr val="000000"/>
                </a:solidFill>
                <a:effectLst/>
                <a:latin typeface="Calibri" panose="020F0502020204030204" pitchFamily="34" charset="0"/>
              </a:rPr>
              <a:t>We must enable our future leaders in the RAF with the best way to explain things, and instruct when things go wrong. We must therefore have a structured/universal way to Present. </a:t>
            </a:r>
          </a:p>
          <a:p>
            <a:pPr algn="l" rtl="0" fontAlgn="base"/>
            <a:endParaRPr lang="en-GB"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Calibri" panose="020F0502020204030204" pitchFamily="34" charset="0"/>
            </a:endParaRPr>
          </a:p>
          <a:p>
            <a:pPr algn="l" rtl="0" fontAlgn="base"/>
            <a:r>
              <a:rPr lang="en-GB" sz="1800" b="1" i="0">
                <a:solidFill>
                  <a:srgbClr val="000000"/>
                </a:solidFill>
                <a:effectLst/>
                <a:latin typeface="Calibri" panose="020F0502020204030204" pitchFamily="34" charset="0"/>
              </a:rPr>
              <a:t>Introduction (INTRO)</a:t>
            </a:r>
            <a:r>
              <a:rPr lang="en-GB" sz="1800" b="0" i="0">
                <a:solidFill>
                  <a:srgbClr val="000000"/>
                </a:solidFill>
                <a:effectLst/>
                <a:latin typeface="Calibri" panose="020F0502020204030204" pitchFamily="34" charset="0"/>
              </a:rPr>
              <a:t> Use the pneumonic!!! </a:t>
            </a:r>
            <a:endParaRPr lang="en-GB"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sz="1800" b="0" i="0">
                <a:solidFill>
                  <a:srgbClr val="000000"/>
                </a:solidFill>
                <a:effectLst/>
                <a:latin typeface="Calibri" panose="020F0502020204030204" pitchFamily="34" charset="0"/>
              </a:rPr>
              <a:t>Your name, maybe a refresh on your background </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Interest</a:t>
            </a:r>
            <a:r>
              <a:rPr lang="en-GB" sz="1800" b="0" i="0">
                <a:solidFill>
                  <a:srgbClr val="000000"/>
                </a:solidFill>
                <a:effectLst/>
                <a:latin typeface="Calibri" panose="020F0502020204030204" pitchFamily="34" charset="0"/>
              </a:rPr>
              <a:t> – Draw the audience in </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Need</a:t>
            </a:r>
            <a:r>
              <a:rPr lang="en-GB" sz="1800" b="0" i="0">
                <a:solidFill>
                  <a:srgbClr val="000000"/>
                </a:solidFill>
                <a:effectLst/>
                <a:latin typeface="Calibri" panose="020F0502020204030204" pitchFamily="34" charset="0"/>
              </a:rPr>
              <a:t> – Why does the audience need to pay attention - attention to detail is critical and presentations need to be clear, concise and achieve the Aim!</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Title</a:t>
            </a:r>
            <a:r>
              <a:rPr lang="en-GB" sz="1800" b="0" i="0">
                <a:solidFill>
                  <a:srgbClr val="000000"/>
                </a:solidFill>
                <a:effectLst/>
                <a:latin typeface="Calibri" panose="020F0502020204030204" pitchFamily="34" charset="0"/>
              </a:rPr>
              <a:t> – What is the title of your presentation </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Range</a:t>
            </a:r>
            <a:r>
              <a:rPr lang="en-GB" sz="1800" b="0" i="0">
                <a:solidFill>
                  <a:srgbClr val="000000"/>
                </a:solidFill>
                <a:effectLst/>
                <a:latin typeface="Calibri" panose="020F0502020204030204" pitchFamily="34" charset="0"/>
              </a:rPr>
              <a:t> – Length, Food &amp; Drink, Fire H&amp;S, Question policy </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Objectives</a:t>
            </a:r>
            <a:r>
              <a:rPr lang="en-GB" sz="1800" b="0" i="0">
                <a:solidFill>
                  <a:srgbClr val="000000"/>
                </a:solidFill>
                <a:effectLst/>
                <a:latin typeface="Calibri" panose="020F0502020204030204" pitchFamily="34" charset="0"/>
              </a:rPr>
              <a:t> – Go through your objectives </a:t>
            </a:r>
          </a:p>
          <a:p>
            <a:endParaRPr lang="en-GB"/>
          </a:p>
        </p:txBody>
      </p:sp>
      <p:sp>
        <p:nvSpPr>
          <p:cNvPr id="4" name="Slide Number Placeholder 3"/>
          <p:cNvSpPr>
            <a:spLocks noGrp="1"/>
          </p:cNvSpPr>
          <p:nvPr>
            <p:ph type="sldNum" sz="quarter" idx="5"/>
          </p:nvPr>
        </p:nvSpPr>
        <p:spPr/>
        <p:txBody>
          <a:bodyPr/>
          <a:lstStyle/>
          <a:p>
            <a:fld id="{5922896F-89C6-4680-84FF-2B3EEC0AC501}" type="slidenum">
              <a:rPr lang="en-GB" smtClean="0"/>
              <a:t>2</a:t>
            </a:fld>
            <a:endParaRPr lang="en-GB"/>
          </a:p>
        </p:txBody>
      </p:sp>
    </p:spTree>
    <p:extLst>
      <p:ext uri="{BB962C8B-B14F-4D97-AF65-F5344CB8AC3E}">
        <p14:creationId xmlns:p14="http://schemas.microsoft.com/office/powerpoint/2010/main" val="1703703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a:solidFill>
                  <a:srgbClr val="000000"/>
                </a:solidFill>
                <a:effectLst/>
                <a:latin typeface="Calibri" panose="020F0502020204030204" pitchFamily="34" charset="0"/>
              </a:rPr>
              <a:t>Title</a:t>
            </a:r>
            <a:r>
              <a:rPr lang="en-GB" sz="1200" b="0" i="0">
                <a:solidFill>
                  <a:srgbClr val="000000"/>
                </a:solidFill>
                <a:effectLst/>
                <a:latin typeface="Calibri" panose="020F0502020204030204" pitchFamily="34" charset="0"/>
              </a:rPr>
              <a:t> – What is the title of your presentation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latin typeface="Calibri" panose="020F0502020204030204" pitchFamily="34" charset="0"/>
              </a:rPr>
              <a:t>This helps the audience understand what you there to present to them</a:t>
            </a:r>
          </a:p>
          <a:p>
            <a:endParaRPr lang="en-GB"/>
          </a:p>
        </p:txBody>
      </p:sp>
      <p:sp>
        <p:nvSpPr>
          <p:cNvPr id="4" name="Slide Number Placeholder 3"/>
          <p:cNvSpPr>
            <a:spLocks noGrp="1"/>
          </p:cNvSpPr>
          <p:nvPr>
            <p:ph type="sldNum" sz="quarter" idx="5"/>
          </p:nvPr>
        </p:nvSpPr>
        <p:spPr/>
        <p:txBody>
          <a:bodyPr/>
          <a:lstStyle/>
          <a:p>
            <a:fld id="{5922896F-89C6-4680-84FF-2B3EEC0AC501}" type="slidenum">
              <a:rPr lang="en-GB" smtClean="0"/>
              <a:t>3</a:t>
            </a:fld>
            <a:endParaRPr lang="en-GB"/>
          </a:p>
        </p:txBody>
      </p:sp>
    </p:spTree>
    <p:extLst>
      <p:ext uri="{BB962C8B-B14F-4D97-AF65-F5344CB8AC3E}">
        <p14:creationId xmlns:p14="http://schemas.microsoft.com/office/powerpoint/2010/main" val="2840751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lain" startAt="10"/>
            </a:pPr>
            <a:r>
              <a:rPr lang="en-GB" sz="1200"/>
              <a:t>min sessions</a:t>
            </a:r>
          </a:p>
          <a:p>
            <a:pPr marL="0" indent="0">
              <a:buNone/>
            </a:pPr>
            <a:r>
              <a:rPr lang="en-GB" sz="1200" b="1"/>
              <a:t>Explains to the audience what will happen to motivate their interest –</a:t>
            </a:r>
            <a:r>
              <a:rPr lang="en-GB" sz="1200"/>
              <a:t> </a:t>
            </a:r>
            <a:r>
              <a:rPr lang="en-GB" sz="1200" err="1"/>
              <a:t>e.g</a:t>
            </a:r>
            <a:r>
              <a:rPr lang="en-GB" sz="1200"/>
              <a:t>…</a:t>
            </a:r>
          </a:p>
          <a:p>
            <a:r>
              <a:rPr lang="en-GB" sz="1200"/>
              <a:t>Group Work &amp; Discussions, quiz at the end, etc</a:t>
            </a:r>
          </a:p>
          <a:p>
            <a:endParaRPr lang="en-GB" sz="1200"/>
          </a:p>
          <a:p>
            <a:r>
              <a:rPr lang="en-GB" sz="1200"/>
              <a:t>Food &amp; Drink – No Food, drinks allowed. Coffee shop (Costa Machine) available at… etc, Water cooler on first floor.</a:t>
            </a:r>
          </a:p>
          <a:p>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H&amp;S - </a:t>
            </a:r>
            <a:r>
              <a:rPr lang="en-GB" sz="1200" kern="1200">
                <a:solidFill>
                  <a:schemeClr val="tx1"/>
                </a:solidFill>
                <a:effectLst/>
                <a:latin typeface="+mn-lt"/>
                <a:ea typeface="+mn-ea"/>
                <a:cs typeface="+mn-cs"/>
              </a:rPr>
              <a:t>Fire – Inform students of fire exit and muster point, Testing completed on a Tue PM, highlight to take care when moving round classroom.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r>
              <a:rPr lang="en-GB" sz="1200"/>
              <a:t>Questions – Questions throughout and further opportunity at the end. Don’t interrupt others – and provides structure.</a:t>
            </a:r>
            <a:endParaRPr lang="en-GB"/>
          </a:p>
          <a:p>
            <a:endParaRPr lang="en-GB"/>
          </a:p>
        </p:txBody>
      </p:sp>
      <p:sp>
        <p:nvSpPr>
          <p:cNvPr id="4" name="Slide Number Placeholder 3"/>
          <p:cNvSpPr>
            <a:spLocks noGrp="1"/>
          </p:cNvSpPr>
          <p:nvPr>
            <p:ph type="sldNum" sz="quarter" idx="5"/>
          </p:nvPr>
        </p:nvSpPr>
        <p:spPr/>
        <p:txBody>
          <a:bodyPr/>
          <a:lstStyle/>
          <a:p>
            <a:fld id="{5922896F-89C6-4680-84FF-2B3EEC0AC501}" type="slidenum">
              <a:rPr lang="en-GB" smtClean="0"/>
              <a:t>4</a:t>
            </a:fld>
            <a:endParaRPr lang="en-GB"/>
          </a:p>
        </p:txBody>
      </p:sp>
    </p:spTree>
    <p:extLst>
      <p:ext uri="{BB962C8B-B14F-4D97-AF65-F5344CB8AC3E}">
        <p14:creationId xmlns:p14="http://schemas.microsoft.com/office/powerpoint/2010/main" val="2223534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Objectives </a:t>
            </a:r>
          </a:p>
          <a:p>
            <a:endParaRPr lang="en-GB" b="1"/>
          </a:p>
          <a:p>
            <a:r>
              <a:rPr lang="en-GB" b="0"/>
              <a:t>This is where you break down the AIM into bite sized chunks so that it is easier for the audience to follow.</a:t>
            </a:r>
          </a:p>
          <a:p>
            <a:endParaRPr lang="en-GB" b="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a:solidFill>
                  <a:srgbClr val="000000"/>
                </a:solidFill>
                <a:effectLst/>
                <a:latin typeface="Calibri" panose="020F0502020204030204" pitchFamily="34" charset="0"/>
              </a:rPr>
              <a:t>Objectives</a:t>
            </a:r>
            <a:r>
              <a:rPr lang="en-GB" sz="1200" b="0" i="0">
                <a:solidFill>
                  <a:srgbClr val="000000"/>
                </a:solidFill>
                <a:effectLst/>
                <a:latin typeface="Calibri" panose="020F0502020204030204" pitchFamily="34" charset="0"/>
              </a:rPr>
              <a:t> – Go through your objectives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latin typeface="Calibri" panose="020F0502020204030204" pitchFamily="34" charset="0"/>
              </a:rPr>
              <a:t>* These x5 bullet points are the areas where I failed in my last presentation. </a:t>
            </a:r>
          </a:p>
          <a:p>
            <a:endParaRPr lang="en-GB" b="0"/>
          </a:p>
        </p:txBody>
      </p:sp>
      <p:sp>
        <p:nvSpPr>
          <p:cNvPr id="4" name="Slide Number Placeholder 3"/>
          <p:cNvSpPr>
            <a:spLocks noGrp="1"/>
          </p:cNvSpPr>
          <p:nvPr>
            <p:ph type="sldNum" sz="quarter" idx="5"/>
          </p:nvPr>
        </p:nvSpPr>
        <p:spPr/>
        <p:txBody>
          <a:bodyPr/>
          <a:lstStyle/>
          <a:p>
            <a:fld id="{5922896F-89C6-4680-84FF-2B3EEC0AC501}" type="slidenum">
              <a:rPr lang="en-GB" smtClean="0"/>
              <a:t>5</a:t>
            </a:fld>
            <a:endParaRPr lang="en-GB"/>
          </a:p>
        </p:txBody>
      </p:sp>
    </p:spTree>
    <p:extLst>
      <p:ext uri="{BB962C8B-B14F-4D97-AF65-F5344CB8AC3E}">
        <p14:creationId xmlns:p14="http://schemas.microsoft.com/office/powerpoint/2010/main" val="3869583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can easily relate to </a:t>
            </a:r>
            <a:r>
              <a:rPr lang="en-GB" b="0" i="0" dirty="0">
                <a:solidFill>
                  <a:srgbClr val="333333"/>
                </a:solidFill>
                <a:effectLst/>
                <a:latin typeface="Arial" panose="020B0604020202020204" pitchFamily="34" charset="0"/>
              </a:rPr>
              <a:t>David Kolb's Experimental Learning Cycle </a:t>
            </a:r>
            <a:r>
              <a:rPr lang="en-GB" dirty="0"/>
              <a:t> as we use the PDCA model all the time in the military daily. In fact, I used this last week on my Waste management course, as we do not efficiently recycle/reuse as well as we should in the military, which wastes resources and costs us financially – anyway… </a:t>
            </a:r>
          </a:p>
          <a:p>
            <a:endParaRPr lang="en-GB" dirty="0"/>
          </a:p>
          <a:p>
            <a:r>
              <a:rPr lang="en-GB" b="0" i="0" dirty="0">
                <a:solidFill>
                  <a:srgbClr val="444444"/>
                </a:solidFill>
                <a:effectLst/>
                <a:latin typeface="Roboto" panose="02000000000000000000" pitchFamily="2" charset="0"/>
              </a:rPr>
              <a:t>plan–do–check–act is an iterative aspect design and management method used for the control and </a:t>
            </a:r>
            <a:r>
              <a:rPr lang="en-GB" b="1" i="0" dirty="0">
                <a:solidFill>
                  <a:srgbClr val="444444"/>
                </a:solidFill>
                <a:effectLst/>
                <a:latin typeface="Roboto" panose="02000000000000000000" pitchFamily="2" charset="0"/>
              </a:rPr>
              <a:t>continual improvement </a:t>
            </a:r>
            <a:r>
              <a:rPr lang="en-GB" b="0" i="0" dirty="0">
                <a:solidFill>
                  <a:srgbClr val="444444"/>
                </a:solidFill>
                <a:effectLst/>
                <a:latin typeface="Roboto" panose="02000000000000000000" pitchFamily="2" charset="0"/>
              </a:rPr>
              <a:t>of processes and products – working in Cyber, we are all about the continual Improvement! </a:t>
            </a:r>
          </a:p>
          <a:p>
            <a:endParaRPr lang="en-GB" b="0" i="0" dirty="0">
              <a:solidFill>
                <a:srgbClr val="444444"/>
              </a:solidFill>
              <a:effectLst/>
              <a:latin typeface="Roboto" panose="02000000000000000000" pitchFamily="2" charset="0"/>
            </a:endParaRPr>
          </a:p>
          <a:p>
            <a:pPr algn="l"/>
            <a:r>
              <a:rPr lang="en-GB" b="0" i="0" dirty="0">
                <a:solidFill>
                  <a:srgbClr val="333333"/>
                </a:solidFill>
                <a:effectLst/>
                <a:latin typeface="Arial" panose="020B0604020202020204" pitchFamily="34" charset="0"/>
              </a:rPr>
              <a:t>I can make a direct comparison with David Kolb's Experimental Learning Cycle – which combined in a four-stage learning cycle of:</a:t>
            </a:r>
          </a:p>
          <a:p>
            <a:pPr algn="l"/>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1. Concrete experience: </a:t>
            </a:r>
            <a:r>
              <a:rPr lang="en-GB" b="1" i="0" dirty="0">
                <a:solidFill>
                  <a:srgbClr val="333333"/>
                </a:solidFill>
                <a:effectLst/>
                <a:latin typeface="Arial" panose="020B0604020202020204" pitchFamily="34" charset="0"/>
              </a:rPr>
              <a:t>Your experience - to Plan something</a:t>
            </a:r>
          </a:p>
          <a:p>
            <a:pPr algn="l"/>
            <a:r>
              <a:rPr lang="en-GB" b="0" i="0" dirty="0">
                <a:solidFill>
                  <a:srgbClr val="333333"/>
                </a:solidFill>
                <a:effectLst/>
                <a:latin typeface="Arial" panose="020B0604020202020204" pitchFamily="34" charset="0"/>
              </a:rPr>
              <a:t>2. Reflective observation: </a:t>
            </a:r>
            <a:r>
              <a:rPr lang="en-GB" b="1" i="0" dirty="0">
                <a:solidFill>
                  <a:srgbClr val="333333"/>
                </a:solidFill>
                <a:effectLst/>
                <a:latin typeface="Arial" panose="020B0604020202020204" pitchFamily="34" charset="0"/>
              </a:rPr>
              <a:t>Your reflection - how you did it</a:t>
            </a:r>
          </a:p>
          <a:p>
            <a:pPr algn="l"/>
            <a:r>
              <a:rPr lang="en-GB" b="0" i="0" dirty="0">
                <a:solidFill>
                  <a:srgbClr val="333333"/>
                </a:solidFill>
                <a:effectLst/>
                <a:latin typeface="Arial" panose="020B0604020202020204" pitchFamily="34" charset="0"/>
              </a:rPr>
              <a:t>3. Abstract conceptualisation: </a:t>
            </a:r>
            <a:r>
              <a:rPr lang="en-GB" b="1" i="0" dirty="0">
                <a:solidFill>
                  <a:srgbClr val="333333"/>
                </a:solidFill>
                <a:effectLst/>
                <a:latin typeface="Arial" panose="020B0604020202020204" pitchFamily="34" charset="0"/>
              </a:rPr>
              <a:t>Learning from the experience - what to check and why</a:t>
            </a:r>
          </a:p>
          <a:p>
            <a:pPr algn="l"/>
            <a:r>
              <a:rPr lang="en-GB" b="0" i="0" dirty="0">
                <a:solidFill>
                  <a:srgbClr val="333333"/>
                </a:solidFill>
                <a:effectLst/>
                <a:latin typeface="Arial" panose="020B0604020202020204" pitchFamily="34" charset="0"/>
              </a:rPr>
              <a:t>4. Active experimentation: </a:t>
            </a:r>
            <a:r>
              <a:rPr lang="en-GB" b="1" i="0" dirty="0">
                <a:solidFill>
                  <a:srgbClr val="333333"/>
                </a:solidFill>
                <a:effectLst/>
                <a:latin typeface="Arial" panose="020B0604020202020204" pitchFamily="34" charset="0"/>
              </a:rPr>
              <a:t>Using what you have learned – act, test, adjust if necessary to formulate a better Plan.</a:t>
            </a:r>
          </a:p>
        </p:txBody>
      </p:sp>
      <p:sp>
        <p:nvSpPr>
          <p:cNvPr id="4" name="Slide Number Placeholder 3"/>
          <p:cNvSpPr>
            <a:spLocks noGrp="1"/>
          </p:cNvSpPr>
          <p:nvPr>
            <p:ph type="sldNum" sz="quarter" idx="5"/>
          </p:nvPr>
        </p:nvSpPr>
        <p:spPr/>
        <p:txBody>
          <a:bodyPr/>
          <a:lstStyle/>
          <a:p>
            <a:fld id="{5922896F-89C6-4680-84FF-2B3EEC0AC501}" type="slidenum">
              <a:rPr lang="en-GB" smtClean="0"/>
              <a:t>6</a:t>
            </a:fld>
            <a:endParaRPr lang="en-GB"/>
          </a:p>
        </p:txBody>
      </p:sp>
    </p:spTree>
    <p:extLst>
      <p:ext uri="{BB962C8B-B14F-4D97-AF65-F5344CB8AC3E}">
        <p14:creationId xmlns:p14="http://schemas.microsoft.com/office/powerpoint/2010/main" val="3070068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 have used this is the Presentation Lesson I Instruct on.</a:t>
            </a:r>
          </a:p>
          <a:p>
            <a:endParaRPr lang="en-GB" b="1" dirty="0"/>
          </a:p>
          <a:p>
            <a:r>
              <a:rPr lang="en-GB" b="1" dirty="0"/>
              <a:t>5 minutes</a:t>
            </a:r>
          </a:p>
          <a:p>
            <a:endParaRPr lang="en-GB" dirty="0"/>
          </a:p>
          <a:p>
            <a:r>
              <a:rPr lang="en-GB" dirty="0"/>
              <a:t>Split into groups and allow 2 minutes to research and 3 minutes to </a:t>
            </a:r>
            <a:r>
              <a:rPr lang="en-GB" baseline="0" dirty="0"/>
              <a:t>teach back the basic information they have found out.</a:t>
            </a:r>
          </a:p>
          <a:p>
            <a:endParaRPr lang="en-GB" baseline="0" dirty="0"/>
          </a:p>
          <a:p>
            <a:endParaRPr lang="en-GB" baseline="0" dirty="0"/>
          </a:p>
          <a:p>
            <a:r>
              <a:rPr lang="en-GB" b="1" i="0" dirty="0">
                <a:solidFill>
                  <a:srgbClr val="333333"/>
                </a:solidFill>
                <a:effectLst/>
                <a:latin typeface="Raleway" panose="020F0502020204030204" pitchFamily="2" charset="0"/>
              </a:rPr>
              <a:t>Honey and Mumford </a:t>
            </a:r>
            <a:r>
              <a:rPr lang="en-GB" b="0" i="0" dirty="0">
                <a:solidFill>
                  <a:srgbClr val="333333"/>
                </a:solidFill>
                <a:effectLst/>
                <a:latin typeface="Raleway" panose="020F0502020204030204" pitchFamily="2" charset="0"/>
              </a:rPr>
              <a:t>– Provides a questionnaire that is  designed to find out your preferred learning style(s) – </a:t>
            </a:r>
            <a:r>
              <a:rPr lang="en-GB" b="0" i="0" dirty="0" err="1">
                <a:solidFill>
                  <a:srgbClr val="333333"/>
                </a:solidFill>
                <a:effectLst/>
                <a:latin typeface="Raleway" panose="020F0502020204030204" pitchFamily="2" charset="0"/>
              </a:rPr>
              <a:t>ie</a:t>
            </a:r>
            <a:r>
              <a:rPr lang="en-GB" b="0" i="0" dirty="0">
                <a:solidFill>
                  <a:srgbClr val="333333"/>
                </a:solidFill>
                <a:effectLst/>
                <a:latin typeface="Raleway" panose="020F0502020204030204" pitchFamily="2" charset="0"/>
              </a:rPr>
              <a:t> what colour you are.</a:t>
            </a:r>
            <a:endParaRPr lang="en-GB" baseline="0" dirty="0"/>
          </a:p>
          <a:p>
            <a:endParaRPr lang="en-GB" baseline="0" dirty="0"/>
          </a:p>
          <a:p>
            <a:pPr algn="l" fontAlgn="base">
              <a:buFont typeface="Arial" panose="020B0604020202020204" pitchFamily="34" charset="0"/>
              <a:buChar char="•"/>
            </a:pPr>
            <a:r>
              <a:rPr lang="en-GB" baseline="0" dirty="0"/>
              <a:t> </a:t>
            </a:r>
            <a:r>
              <a:rPr lang="en-GB" b="1" baseline="0" dirty="0"/>
              <a:t>VARK</a:t>
            </a:r>
            <a:r>
              <a:rPr lang="en-GB" baseline="0" dirty="0"/>
              <a:t> – can be related to the Kolb styles </a:t>
            </a:r>
          </a:p>
          <a:p>
            <a:pPr algn="l" fontAlgn="base">
              <a:buFont typeface="Arial" panose="020B0604020202020204" pitchFamily="34" charset="0"/>
              <a:buChar char="•"/>
            </a:pPr>
            <a:r>
              <a:rPr lang="en-GB" b="0" i="0" baseline="0" dirty="0">
                <a:solidFill>
                  <a:srgbClr val="212121"/>
                </a:solidFill>
                <a:effectLst/>
                <a:latin typeface="Merriweather" panose="020F0502020204030204" pitchFamily="2" charset="0"/>
              </a:rPr>
              <a:t> </a:t>
            </a:r>
            <a:r>
              <a:rPr lang="en-GB" b="0" i="0" dirty="0">
                <a:solidFill>
                  <a:srgbClr val="212121"/>
                </a:solidFill>
                <a:effectLst/>
                <a:latin typeface="Merriweather" panose="020F0502020204030204" pitchFamily="2" charset="0"/>
              </a:rPr>
              <a:t>Visual learning (pictures, movies, diagrams)</a:t>
            </a:r>
          </a:p>
          <a:p>
            <a:pPr algn="l" fontAlgn="base">
              <a:buFont typeface="Arial" panose="020B0604020202020204" pitchFamily="34" charset="0"/>
              <a:buChar char="•"/>
            </a:pPr>
            <a:r>
              <a:rPr lang="en-GB" b="0" i="0" dirty="0">
                <a:solidFill>
                  <a:srgbClr val="212121"/>
                </a:solidFill>
                <a:effectLst/>
                <a:latin typeface="Merriweather" panose="020F0502020204030204" pitchFamily="2" charset="0"/>
              </a:rPr>
              <a:t> Auditory learning (music, discussion, lectures)</a:t>
            </a:r>
          </a:p>
          <a:p>
            <a:pPr algn="l" fontAlgn="base">
              <a:buFont typeface="Arial" panose="020B0604020202020204" pitchFamily="34" charset="0"/>
              <a:buChar char="•"/>
            </a:pPr>
            <a:r>
              <a:rPr lang="en-GB" b="0" i="0" dirty="0">
                <a:solidFill>
                  <a:srgbClr val="212121"/>
                </a:solidFill>
                <a:effectLst/>
                <a:latin typeface="Merriweather" panose="020F0502020204030204" pitchFamily="2" charset="0"/>
              </a:rPr>
              <a:t> Reading and writing (making lists, reading textbooks, taking notes)</a:t>
            </a:r>
          </a:p>
          <a:p>
            <a:pPr algn="l" fontAlgn="base">
              <a:buFont typeface="Arial" panose="020B0604020202020204" pitchFamily="34" charset="0"/>
              <a:buChar char="•"/>
            </a:pPr>
            <a:r>
              <a:rPr lang="en-GB" b="0" i="0" dirty="0">
                <a:solidFill>
                  <a:srgbClr val="212121"/>
                </a:solidFill>
                <a:effectLst/>
                <a:latin typeface="Merriweather" panose="020F0502020204030204" pitchFamily="2" charset="0"/>
              </a:rPr>
              <a:t> </a:t>
            </a:r>
            <a:r>
              <a:rPr lang="en-GB" b="0" i="0" dirty="0" err="1">
                <a:solidFill>
                  <a:srgbClr val="212121"/>
                </a:solidFill>
                <a:effectLst/>
                <a:latin typeface="Merriweather" panose="020F0502020204030204" pitchFamily="2" charset="0"/>
              </a:rPr>
              <a:t>Kinesthetic</a:t>
            </a:r>
            <a:r>
              <a:rPr lang="en-GB" b="0" i="0" dirty="0">
                <a:solidFill>
                  <a:srgbClr val="212121"/>
                </a:solidFill>
                <a:effectLst/>
                <a:latin typeface="Merriweather" panose="020F0502020204030204" pitchFamily="2" charset="0"/>
              </a:rPr>
              <a:t> learning (movement, experiments, hands-on activities)</a:t>
            </a:r>
          </a:p>
          <a:p>
            <a:endParaRPr lang="en-GB" dirty="0"/>
          </a:p>
        </p:txBody>
      </p:sp>
      <p:sp>
        <p:nvSpPr>
          <p:cNvPr id="4" name="Slide Number Placeholder 3"/>
          <p:cNvSpPr>
            <a:spLocks noGrp="1"/>
          </p:cNvSpPr>
          <p:nvPr>
            <p:ph type="sldNum" sz="quarter" idx="10"/>
          </p:nvPr>
        </p:nvSpPr>
        <p:spPr/>
        <p:txBody>
          <a:bodyPr/>
          <a:lstStyle/>
          <a:p>
            <a:fld id="{5922896F-89C6-4680-84FF-2B3EEC0AC501}" type="slidenum">
              <a:rPr lang="en-GB" smtClean="0"/>
              <a:t>7</a:t>
            </a:fld>
            <a:endParaRPr lang="en-GB"/>
          </a:p>
        </p:txBody>
      </p:sp>
    </p:spTree>
    <p:extLst>
      <p:ext uri="{BB962C8B-B14F-4D97-AF65-F5344CB8AC3E}">
        <p14:creationId xmlns:p14="http://schemas.microsoft.com/office/powerpoint/2010/main" val="2167516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Most individuals embody one style, with their choice determined by the social environment, workplace, previous educational experiences as well as their unique personalities. </a:t>
            </a:r>
          </a:p>
          <a:p>
            <a:r>
              <a:rPr lang="en-GB" b="0" i="0" dirty="0">
                <a:solidFill>
                  <a:srgbClr val="000000"/>
                </a:solidFill>
                <a:effectLst/>
                <a:latin typeface="Times New Roman" panose="02020603050405020304" pitchFamily="18" charset="0"/>
              </a:rPr>
              <a:t>Here I tried to focus on the reflective meaning from my last presentation experience.</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This enabled me to “observe” what I did last time – taking a step back and looking at myself - and think about what I  did, why I  did it, and what was the result.</a:t>
            </a:r>
            <a:endParaRPr lang="en-GB" dirty="0"/>
          </a:p>
        </p:txBody>
      </p:sp>
      <p:sp>
        <p:nvSpPr>
          <p:cNvPr id="4" name="Slide Number Placeholder 3"/>
          <p:cNvSpPr>
            <a:spLocks noGrp="1"/>
          </p:cNvSpPr>
          <p:nvPr>
            <p:ph type="sldNum" sz="quarter" idx="5"/>
          </p:nvPr>
        </p:nvSpPr>
        <p:spPr/>
        <p:txBody>
          <a:bodyPr/>
          <a:lstStyle/>
          <a:p>
            <a:fld id="{5922896F-89C6-4680-84FF-2B3EEC0AC501}" type="slidenum">
              <a:rPr lang="en-GB" smtClean="0"/>
              <a:t>8</a:t>
            </a:fld>
            <a:endParaRPr lang="en-GB"/>
          </a:p>
        </p:txBody>
      </p:sp>
    </p:spTree>
    <p:extLst>
      <p:ext uri="{BB962C8B-B14F-4D97-AF65-F5344CB8AC3E}">
        <p14:creationId xmlns:p14="http://schemas.microsoft.com/office/powerpoint/2010/main" val="1867914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B6FB7EE3-9B57-43AF-BAAC-FDE5333BC756}"/>
              </a:ext>
            </a:extLst>
          </p:cNvPr>
          <p:cNvSpPr txBox="1">
            <a:spLocks noGrp="1" noChangeArrowheads="1"/>
          </p:cNvSpPr>
          <p:nvPr/>
        </p:nvSpPr>
        <p:spPr bwMode="auto">
          <a:xfrm>
            <a:off x="3832225" y="9407525"/>
            <a:ext cx="2935288"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0" tIns="45739" rIns="91480" bIns="45739" anchor="b"/>
          <a:lstStyle>
            <a:lvl1pPr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1pPr>
            <a:lvl2pPr marL="738188" indent="-28257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2pPr>
            <a:lvl3pPr marL="1136650"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3pPr>
            <a:lvl4pPr marL="1590675" indent="-22542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4pPr>
            <a:lvl5pPr marL="2046288"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5pPr>
            <a:lvl6pPr marL="25034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6pPr>
            <a:lvl7pPr marL="29606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7pPr>
            <a:lvl8pPr marL="34178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8pPr>
            <a:lvl9pPr marL="38750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9pPr>
          </a:lstStyle>
          <a:p>
            <a:pPr algn="r" eaLnBrk="1" hangingPunct="1">
              <a:lnSpc>
                <a:spcPct val="100000"/>
              </a:lnSpc>
              <a:spcBef>
                <a:spcPct val="0"/>
              </a:spcBef>
            </a:pPr>
            <a:fld id="{5EB1E97F-8CA0-493E-AB63-F039518C3093}" type="slidenum">
              <a:rPr lang="en-GB" altLang="en-US" sz="1200" b="0">
                <a:latin typeface="Arial" panose="020B0604020202020204" pitchFamily="34" charset="0"/>
              </a:rPr>
              <a:pPr algn="r" eaLnBrk="1" hangingPunct="1">
                <a:lnSpc>
                  <a:spcPct val="100000"/>
                </a:lnSpc>
                <a:spcBef>
                  <a:spcPct val="0"/>
                </a:spcBef>
              </a:pPr>
              <a:t>9</a:t>
            </a:fld>
            <a:endParaRPr lang="en-GB" altLang="en-US" sz="1200" b="0">
              <a:latin typeface="Arial" panose="020B0604020202020204" pitchFamily="34" charset="0"/>
            </a:endParaRPr>
          </a:p>
        </p:txBody>
      </p:sp>
      <p:sp>
        <p:nvSpPr>
          <p:cNvPr id="14339" name="Rectangle 2">
            <a:extLst>
              <a:ext uri="{FF2B5EF4-FFF2-40B4-BE49-F238E27FC236}">
                <a16:creationId xmlns:a16="http://schemas.microsoft.com/office/drawing/2014/main" id="{8C6F1482-0706-453C-A65C-32F896DEB28A}"/>
              </a:ext>
            </a:extLst>
          </p:cNvPr>
          <p:cNvSpPr>
            <a:spLocks noGrp="1" noRot="1" noChangeAspect="1" noChangeArrowheads="1" noTextEdit="1"/>
          </p:cNvSpPr>
          <p:nvPr>
            <p:ph type="sldImg"/>
          </p:nvPr>
        </p:nvSpPr>
        <p:spPr>
          <a:xfrm>
            <a:off x="911225" y="742950"/>
            <a:ext cx="4951413" cy="3713163"/>
          </a:xfrm>
          <a:ln/>
        </p:spPr>
      </p:sp>
      <p:sp>
        <p:nvSpPr>
          <p:cNvPr id="14340" name="Rectangle 3">
            <a:extLst>
              <a:ext uri="{FF2B5EF4-FFF2-40B4-BE49-F238E27FC236}">
                <a16:creationId xmlns:a16="http://schemas.microsoft.com/office/drawing/2014/main" id="{6FE06223-FCFF-4043-B9BD-1A3F72859A88}"/>
              </a:ext>
            </a:extLst>
          </p:cNvPr>
          <p:cNvSpPr>
            <a:spLocks noGrp="1" noChangeArrowheads="1"/>
          </p:cNvSpPr>
          <p:nvPr>
            <p:ph type="body" idx="1"/>
          </p:nvPr>
        </p:nvSpPr>
        <p:spPr>
          <a:xfrm>
            <a:off x="904875" y="4703763"/>
            <a:ext cx="4959350" cy="4459287"/>
          </a:xfrm>
          <a:noFill/>
        </p:spPr>
        <p:txBody>
          <a:bodyPr lIns="91480" tIns="45739" rIns="91480" bIns="45739"/>
          <a:lstStyle/>
          <a:p>
            <a:pPr algn="l"/>
            <a:r>
              <a:rPr lang="en-GB" b="0" i="0" dirty="0">
                <a:solidFill>
                  <a:srgbClr val="333333"/>
                </a:solidFill>
                <a:effectLst/>
                <a:latin typeface="Source Sans Pro" panose="020B0503030403020204" pitchFamily="34" charset="0"/>
              </a:rPr>
              <a:t>Using Gibbs' Reflective Cycle - One of the most famous cycle-models of reflection, helped me to evaluate through the six stages exploring an experience: description, </a:t>
            </a:r>
            <a:r>
              <a:rPr lang="en-GB" b="1" i="0" dirty="0">
                <a:solidFill>
                  <a:srgbClr val="333333"/>
                </a:solidFill>
                <a:effectLst/>
                <a:latin typeface="Source Sans Pro" panose="020B0503030403020204" pitchFamily="34" charset="0"/>
              </a:rPr>
              <a:t>feelings</a:t>
            </a:r>
            <a:r>
              <a:rPr lang="en-GB" b="0" i="0" dirty="0">
                <a:solidFill>
                  <a:srgbClr val="333333"/>
                </a:solidFill>
                <a:effectLst/>
                <a:latin typeface="Source Sans Pro" panose="020B0503030403020204" pitchFamily="34" charset="0"/>
              </a:rPr>
              <a:t>, evaluation, analysis, conclusion and arriving at an action plan.</a:t>
            </a:r>
          </a:p>
          <a:p>
            <a:pPr marL="0" indent="0" eaLnBrk="1" hangingPunct="1">
              <a:buFont typeface="Arial" panose="020B0604020202020204" pitchFamily="34" charset="0"/>
              <a:buNone/>
            </a:pPr>
            <a:endParaRPr lang="en-US" altLang="en-US" dirty="0">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b="0" i="0" dirty="0">
                <a:solidFill>
                  <a:srgbClr val="5A5D60"/>
                </a:solidFill>
                <a:effectLst/>
                <a:latin typeface="lato" panose="020F0502020204030203" pitchFamily="34" charset="0"/>
              </a:rPr>
              <a:t>The potential benefit of </a:t>
            </a:r>
            <a:r>
              <a:rPr lang="en-GB" b="1" i="0" u="none" strike="noStrike" dirty="0">
                <a:solidFill>
                  <a:srgbClr val="0472C3"/>
                </a:solidFill>
                <a:effectLst/>
                <a:latin typeface="lato" panose="020F0502020204030203" pitchFamily="34" charset="0"/>
                <a:hlinkClick r:id="rId3"/>
              </a:rPr>
              <a:t>Gibb’s reflective model</a:t>
            </a:r>
            <a:r>
              <a:rPr lang="en-GB" b="0" i="0" dirty="0">
                <a:solidFill>
                  <a:srgbClr val="5A5D60"/>
                </a:solidFill>
                <a:effectLst/>
                <a:latin typeface="lato" panose="020F0502020204030203" pitchFamily="34" charset="0"/>
              </a:rPr>
              <a:t> is that it is responsible for offering a MORE structured model, improving on the PDCA model which can I easily relate to.</a:t>
            </a:r>
          </a:p>
          <a:p>
            <a:pPr marL="171450" indent="-171450" eaLnBrk="1" hangingPunct="1">
              <a:buFont typeface="Arial" panose="020B0604020202020204" pitchFamily="34" charset="0"/>
              <a:buChar char="•"/>
            </a:pPr>
            <a:endParaRPr lang="en-GB" altLang="en-US" b="0" i="0" dirty="0">
              <a:solidFill>
                <a:srgbClr val="5A5D60"/>
              </a:solidFill>
              <a:effectLst/>
              <a:latin typeface="lato" panose="020F0502020204030203" pitchFamily="34" charset="0"/>
              <a:cs typeface="Arial" panose="020B0604020202020204" pitchFamily="34" charset="0"/>
            </a:endParaRPr>
          </a:p>
          <a:p>
            <a:pPr algn="l"/>
            <a:r>
              <a:rPr lang="en-GB" b="0" i="0" dirty="0">
                <a:solidFill>
                  <a:srgbClr val="333333"/>
                </a:solidFill>
                <a:effectLst/>
                <a:latin typeface="Source Sans Pro" panose="020B0503030403020204" pitchFamily="34" charset="0"/>
              </a:rPr>
              <a:t>Gibbs' Reflective Cycle helped me with my </a:t>
            </a:r>
            <a:r>
              <a:rPr lang="en-GB" b="1" i="0" dirty="0">
                <a:solidFill>
                  <a:srgbClr val="333333"/>
                </a:solidFill>
                <a:effectLst/>
                <a:latin typeface="Source Sans Pro" panose="020B0503030403020204" pitchFamily="34" charset="0"/>
              </a:rPr>
              <a:t>feelings</a:t>
            </a:r>
            <a:r>
              <a:rPr lang="en-GB" b="0" i="0" dirty="0">
                <a:solidFill>
                  <a:srgbClr val="333333"/>
                </a:solidFill>
                <a:effectLst/>
                <a:latin typeface="Source Sans Pro" panose="020B0503030403020204" pitchFamily="34" charset="0"/>
              </a:rPr>
              <a:t> (and hence why it is better than PDCA and </a:t>
            </a:r>
            <a:r>
              <a:rPr lang="en-GB" b="0" i="0" dirty="0">
                <a:solidFill>
                  <a:srgbClr val="333333"/>
                </a:solidFill>
                <a:effectLst/>
                <a:latin typeface="Arial" panose="020B0604020202020204" pitchFamily="34" charset="0"/>
              </a:rPr>
              <a:t>Kolb's</a:t>
            </a:r>
            <a:r>
              <a:rPr lang="en-GB" b="0" i="0" dirty="0">
                <a:solidFill>
                  <a:srgbClr val="333333"/>
                </a:solidFill>
                <a:effectLst/>
                <a:latin typeface="Source Sans Pro" panose="020B0503030403020204" pitchFamily="34" charset="0"/>
              </a:rPr>
              <a:t> ) especially -  as obviously my feelings were hurt at not achieving a pass. </a:t>
            </a:r>
          </a:p>
          <a:p>
            <a:pPr algn="l"/>
            <a:endParaRPr lang="en-GB" b="0" i="0" dirty="0">
              <a:solidFill>
                <a:srgbClr val="333333"/>
              </a:solidFill>
              <a:effectLst/>
              <a:latin typeface="Source Sans Pro" panose="020B0503030403020204" pitchFamily="34" charset="0"/>
            </a:endParaRPr>
          </a:p>
          <a:p>
            <a:pPr algn="l"/>
            <a:r>
              <a:rPr lang="en-GB" b="1" i="0" dirty="0">
                <a:solidFill>
                  <a:srgbClr val="333333"/>
                </a:solidFill>
                <a:effectLst/>
                <a:latin typeface="Source Sans Pro" panose="020B0503030403020204" pitchFamily="34" charset="0"/>
              </a:rPr>
              <a:t>Evaluating</a:t>
            </a:r>
            <a:r>
              <a:rPr lang="en-GB" b="0" i="0" dirty="0">
                <a:solidFill>
                  <a:srgbClr val="333333"/>
                </a:solidFill>
                <a:effectLst/>
                <a:latin typeface="Source Sans Pro" panose="020B0503030403020204" pitchFamily="34" charset="0"/>
              </a:rPr>
              <a:t> further:</a:t>
            </a:r>
          </a:p>
          <a:p>
            <a:pPr algn="l"/>
            <a:endParaRPr lang="en-GB" b="0" i="0" dirty="0">
              <a:solidFill>
                <a:srgbClr val="333333"/>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What was </a:t>
            </a:r>
            <a:r>
              <a:rPr lang="en-GB" b="1" i="0" dirty="0">
                <a:solidFill>
                  <a:srgbClr val="333333"/>
                </a:solidFill>
                <a:effectLst/>
                <a:latin typeface="Source Sans Pro" panose="020B0503030403020204" pitchFamily="34" charset="0"/>
              </a:rPr>
              <a:t>good</a:t>
            </a:r>
            <a:r>
              <a:rPr lang="en-GB" b="0" i="0" dirty="0">
                <a:solidFill>
                  <a:srgbClr val="333333"/>
                </a:solidFill>
                <a:effectLst/>
                <a:latin typeface="Source Sans Pro" panose="020B0503030403020204" pitchFamily="34" charset="0"/>
              </a:rPr>
              <a:t> about the experience - is that it highlighted that even after 25 years of being an Instructor, you can still learn things, and make improvements to better yourself.</a:t>
            </a:r>
          </a:p>
          <a:p>
            <a:pPr algn="l"/>
            <a:r>
              <a:rPr lang="en-GB" b="0" i="0" dirty="0">
                <a:solidFill>
                  <a:srgbClr val="333333"/>
                </a:solidFill>
                <a:effectLst/>
                <a:latin typeface="Source Sans Pro" panose="020B0503030403020204" pitchFamily="34" charset="0"/>
              </a:rPr>
              <a:t>What was </a:t>
            </a:r>
            <a:r>
              <a:rPr lang="en-GB" b="1" i="0" dirty="0">
                <a:solidFill>
                  <a:srgbClr val="333333"/>
                </a:solidFill>
                <a:effectLst/>
                <a:latin typeface="Source Sans Pro" panose="020B0503030403020204" pitchFamily="34" charset="0"/>
              </a:rPr>
              <a:t>bad</a:t>
            </a:r>
            <a:r>
              <a:rPr lang="en-GB" b="0" i="0" dirty="0">
                <a:solidFill>
                  <a:srgbClr val="333333"/>
                </a:solidFill>
                <a:effectLst/>
                <a:latin typeface="Source Sans Pro" panose="020B0503030403020204" pitchFamily="34" charset="0"/>
              </a:rPr>
              <a:t> - is that it certainly knocked my confidence, especially as I often use humour in my Presentations, and this was seen as a weakness and a cover up for nerves. </a:t>
            </a:r>
          </a:p>
          <a:p>
            <a:pPr algn="l"/>
            <a:endParaRPr lang="en-GB" b="0" i="0" dirty="0">
              <a:solidFill>
                <a:srgbClr val="333333"/>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Therefore, the  </a:t>
            </a:r>
            <a:r>
              <a:rPr lang="en-GB" b="1" i="0" dirty="0">
                <a:solidFill>
                  <a:srgbClr val="333333"/>
                </a:solidFill>
                <a:effectLst/>
                <a:latin typeface="Source Sans Pro" panose="020B0503030403020204" pitchFamily="34" charset="0"/>
              </a:rPr>
              <a:t>Analysis</a:t>
            </a:r>
            <a:r>
              <a:rPr lang="en-GB" b="0" i="0" dirty="0">
                <a:solidFill>
                  <a:srgbClr val="333333"/>
                </a:solidFill>
                <a:effectLst/>
                <a:latin typeface="Source Sans Pro" panose="020B0503030403020204" pitchFamily="34" charset="0"/>
              </a:rPr>
              <a:t> – What else can I make of the situation – I also conducted a SWOT analysis of my Strengths, Weaknesses, Opportunities to make my presentations better, and any threats to that happening – I like doing these, as I use them Quarterly with my Defence Cyber Protection Team for a whole plethora of manager</a:t>
            </a:r>
          </a:p>
          <a:p>
            <a:pPr algn="l"/>
            <a:endParaRPr lang="en-GB" b="0" i="0" dirty="0">
              <a:solidFill>
                <a:srgbClr val="333333"/>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In </a:t>
            </a:r>
            <a:r>
              <a:rPr lang="en-GB" b="1" i="0" dirty="0">
                <a:solidFill>
                  <a:srgbClr val="333333"/>
                </a:solidFill>
                <a:effectLst/>
                <a:latin typeface="Source Sans Pro" panose="020B0503030403020204" pitchFamily="34" charset="0"/>
              </a:rPr>
              <a:t>conclusion</a:t>
            </a:r>
            <a:r>
              <a:rPr lang="en-GB" b="0" i="0" dirty="0">
                <a:solidFill>
                  <a:srgbClr val="333333"/>
                </a:solidFill>
                <a:effectLst/>
                <a:latin typeface="Source Sans Pro" panose="020B0503030403020204" pitchFamily="34" charset="0"/>
              </a:rPr>
              <a:t>, my deployment to the Falklands was the major threat as there they do not have the bandwidth nor the up-to-date level of windows for me to produce a reshow of this presentation. </a:t>
            </a:r>
          </a:p>
          <a:p>
            <a:pPr algn="l"/>
            <a:endParaRPr lang="en-GB" b="0" i="0" dirty="0">
              <a:solidFill>
                <a:srgbClr val="333333"/>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However, I presented regularly as the Diversity &amp; Inclusion advisor out there. Basically, due to rapid deployment, certain SP can out without their D&amp;I tick, so I had to produce additional training. </a:t>
            </a:r>
          </a:p>
          <a:p>
            <a:pPr algn="l"/>
            <a:endParaRPr lang="en-GB" b="0" i="0" dirty="0">
              <a:solidFill>
                <a:srgbClr val="333333"/>
              </a:solidFill>
              <a:effectLst/>
              <a:latin typeface="Source Sans Pro" panose="020B0503030403020204" pitchFamily="34" charset="0"/>
            </a:endParaRPr>
          </a:p>
          <a:p>
            <a:pPr algn="l"/>
            <a:r>
              <a:rPr lang="en-GB" b="0" i="0" dirty="0">
                <a:solidFill>
                  <a:srgbClr val="333333"/>
                </a:solidFill>
                <a:effectLst/>
                <a:latin typeface="Source Sans Pro" panose="020B0503030403020204" pitchFamily="34" charset="0"/>
              </a:rPr>
              <a:t>That meant I could still formulate my </a:t>
            </a:r>
            <a:r>
              <a:rPr lang="en-GB" b="1" i="0" dirty="0">
                <a:solidFill>
                  <a:srgbClr val="333333"/>
                </a:solidFill>
                <a:effectLst/>
                <a:latin typeface="Source Sans Pro" panose="020B0503030403020204" pitchFamily="34" charset="0"/>
              </a:rPr>
              <a:t>Action Plan </a:t>
            </a:r>
            <a:r>
              <a:rPr lang="en-GB" b="0" i="0" dirty="0">
                <a:solidFill>
                  <a:srgbClr val="333333"/>
                </a:solidFill>
                <a:effectLst/>
                <a:latin typeface="Source Sans Pro" panose="020B0503030403020204" pitchFamily="34" charset="0"/>
              </a:rPr>
              <a:t>for Presentations and Public speaking, albeit for D&amp;I, if not for </a:t>
            </a:r>
            <a:r>
              <a:rPr lang="en-GB" b="0" i="0" dirty="0" err="1">
                <a:solidFill>
                  <a:srgbClr val="333333"/>
                </a:solidFill>
                <a:effectLst/>
                <a:latin typeface="Source Sans Pro" panose="020B0503030403020204" pitchFamily="34" charset="0"/>
              </a:rPr>
              <a:t>MAinPP</a:t>
            </a:r>
            <a:r>
              <a:rPr lang="en-GB" b="0" i="0" dirty="0">
                <a:solidFill>
                  <a:srgbClr val="333333"/>
                </a:solidFill>
                <a:effectLst/>
                <a:latin typeface="Source Sans Pro" panose="020B0503030403020204" pitchFamily="34" charset="0"/>
              </a:rPr>
              <a:t> – btw, I gained a Level 5 Foundation Degree in D&amp;I from this! </a:t>
            </a:r>
          </a:p>
          <a:p>
            <a:pPr marL="171450" indent="-171450" eaLnBrk="1" hangingPunct="1">
              <a:buFont typeface="Arial" panose="020B0604020202020204" pitchFamily="34" charset="0"/>
              <a:buChar char="•"/>
            </a:pP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3162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B6FB7EE3-9B57-43AF-BAAC-FDE5333BC756}"/>
              </a:ext>
            </a:extLst>
          </p:cNvPr>
          <p:cNvSpPr txBox="1">
            <a:spLocks noGrp="1" noChangeArrowheads="1"/>
          </p:cNvSpPr>
          <p:nvPr/>
        </p:nvSpPr>
        <p:spPr bwMode="auto">
          <a:xfrm>
            <a:off x="3832225" y="9407525"/>
            <a:ext cx="2935288"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0" tIns="45739" rIns="91480" bIns="45739" anchor="b"/>
          <a:lstStyle>
            <a:lvl1pPr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1pPr>
            <a:lvl2pPr marL="738188" indent="-28257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2pPr>
            <a:lvl3pPr marL="1136650"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3pPr>
            <a:lvl4pPr marL="1590675" indent="-22542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4pPr>
            <a:lvl5pPr marL="2046288"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5pPr>
            <a:lvl6pPr marL="25034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6pPr>
            <a:lvl7pPr marL="29606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7pPr>
            <a:lvl8pPr marL="34178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8pPr>
            <a:lvl9pPr marL="38750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9pPr>
          </a:lstStyle>
          <a:p>
            <a:pPr algn="r" eaLnBrk="1" hangingPunct="1">
              <a:lnSpc>
                <a:spcPct val="100000"/>
              </a:lnSpc>
              <a:spcBef>
                <a:spcPct val="0"/>
              </a:spcBef>
            </a:pPr>
            <a:fld id="{5EB1E97F-8CA0-493E-AB63-F039518C3093}" type="slidenum">
              <a:rPr lang="en-GB" altLang="en-US" sz="1200" b="0">
                <a:latin typeface="Arial" panose="020B0604020202020204" pitchFamily="34" charset="0"/>
              </a:rPr>
              <a:pPr algn="r" eaLnBrk="1" hangingPunct="1">
                <a:lnSpc>
                  <a:spcPct val="100000"/>
                </a:lnSpc>
                <a:spcBef>
                  <a:spcPct val="0"/>
                </a:spcBef>
              </a:pPr>
              <a:t>10</a:t>
            </a:fld>
            <a:endParaRPr lang="en-GB" altLang="en-US" sz="1200" b="0">
              <a:latin typeface="Arial" panose="020B0604020202020204" pitchFamily="34" charset="0"/>
            </a:endParaRPr>
          </a:p>
        </p:txBody>
      </p:sp>
      <p:sp>
        <p:nvSpPr>
          <p:cNvPr id="14339" name="Rectangle 2">
            <a:extLst>
              <a:ext uri="{FF2B5EF4-FFF2-40B4-BE49-F238E27FC236}">
                <a16:creationId xmlns:a16="http://schemas.microsoft.com/office/drawing/2014/main" id="{8C6F1482-0706-453C-A65C-32F896DEB28A}"/>
              </a:ext>
            </a:extLst>
          </p:cNvPr>
          <p:cNvSpPr>
            <a:spLocks noGrp="1" noRot="1" noChangeAspect="1" noChangeArrowheads="1" noTextEdit="1"/>
          </p:cNvSpPr>
          <p:nvPr>
            <p:ph type="sldImg"/>
          </p:nvPr>
        </p:nvSpPr>
        <p:spPr>
          <a:xfrm>
            <a:off x="911225" y="742950"/>
            <a:ext cx="4951413" cy="3713163"/>
          </a:xfrm>
          <a:ln/>
        </p:spPr>
      </p:sp>
      <p:sp>
        <p:nvSpPr>
          <p:cNvPr id="14340" name="Rectangle 3">
            <a:extLst>
              <a:ext uri="{FF2B5EF4-FFF2-40B4-BE49-F238E27FC236}">
                <a16:creationId xmlns:a16="http://schemas.microsoft.com/office/drawing/2014/main" id="{6FE06223-FCFF-4043-B9BD-1A3F72859A88}"/>
              </a:ext>
            </a:extLst>
          </p:cNvPr>
          <p:cNvSpPr>
            <a:spLocks noGrp="1" noChangeArrowheads="1"/>
          </p:cNvSpPr>
          <p:nvPr>
            <p:ph type="body" idx="1"/>
          </p:nvPr>
        </p:nvSpPr>
        <p:spPr>
          <a:xfrm>
            <a:off x="904875" y="4703763"/>
            <a:ext cx="4959350" cy="4459287"/>
          </a:xfrm>
          <a:noFill/>
        </p:spPr>
        <p:txBody>
          <a:bodyPr lIns="91480" tIns="45739" rIns="91480" bIns="45739"/>
          <a:lstStyle/>
          <a:p>
            <a:pPr eaLnBrk="1" hangingPunct="1"/>
            <a:r>
              <a:rPr lang="en-US" altLang="en-US" dirty="0">
                <a:latin typeface="Arial" panose="020B0604020202020204" pitchFamily="34" charset="0"/>
                <a:cs typeface="Arial" panose="020B0604020202020204" pitchFamily="34" charset="0"/>
              </a:rPr>
              <a:t>I used a SWOT analysis for this (part of this module)… – but basically, I wanted to produce a </a:t>
            </a:r>
            <a:r>
              <a:rPr lang="en-GB" dirty="0"/>
              <a:t>critical awareness of current problems in my workplace, and gain a new insight to the way I look at things. </a:t>
            </a:r>
          </a:p>
          <a:p>
            <a:pPr eaLnBrk="1" hangingPunct="1"/>
            <a:endParaRPr lang="en-GB" dirty="0"/>
          </a:p>
          <a:p>
            <a:pPr eaLnBrk="1" hangingPunct="1"/>
            <a:r>
              <a:rPr lang="en-GB" dirty="0"/>
              <a:t>I like SWOTs as it formulates a highly critical response of how the boundaries of knowledge – as an example, between the junior ranks and senior leaders -  are advanced through research and groupthink.  </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Using the model, I made a list of my Strengths - My qualities of a good public speaker, and my weaknesses - the bad points of a poor public speaker. </a:t>
            </a:r>
          </a:p>
          <a:p>
            <a:pPr eaLnBrk="1" hangingPunct="1"/>
            <a:endParaRPr lang="en-US" altLang="en-US" dirty="0">
              <a:latin typeface="Arial" panose="020B0604020202020204" pitchFamily="34" charset="0"/>
              <a:cs typeface="Arial" panose="020B0604020202020204" pitchFamily="34" charset="0"/>
            </a:endParaRP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S = Confident, Speaks clearly, Addresses the audience &amp; know their audience, </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W = fidget, walk around, talk with my hands</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O = Humorous when needed – I can do this easily with the military, but I am not sure about with Civilians, so best avoided </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T = 10min timeline to ensure I can achieve the Aim/Objectives and gets the point across. Possible lack of interaction with the audience due to it being online.</a:t>
            </a:r>
          </a:p>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reading this book, I have learnt that I am a Cool Blue, and not a Gung-Ho Red. </a:t>
            </a:r>
          </a:p>
          <a:p>
            <a:endParaRPr lang="en-GB" dirty="0"/>
          </a:p>
          <a:p>
            <a:r>
              <a:rPr lang="en-GB" dirty="0"/>
              <a:t>This quite shocked me! As an ex-Army Soldier I was surprised how analytical I am, as admittedly I do like lists and attention to detail. </a:t>
            </a:r>
          </a:p>
          <a:p>
            <a:endParaRPr lang="en-GB" dirty="0"/>
          </a:p>
          <a:p>
            <a:r>
              <a:rPr lang="en-GB" dirty="0"/>
              <a:t>This has helped me to formulate an Action Plan in how to become a better Presenter, as well as aiding me further in the other aspects of this course, such as:</a:t>
            </a:r>
          </a:p>
          <a:p>
            <a:endParaRPr lang="en-GB" dirty="0"/>
          </a:p>
          <a:p>
            <a:pPr marL="171450" indent="-171450">
              <a:buFont typeface="Arial" panose="020B0604020202020204" pitchFamily="34" charset="0"/>
              <a:buChar char="•"/>
            </a:pPr>
            <a:r>
              <a:rPr lang="en-GB" dirty="0"/>
              <a:t>Personal Planning for learning and development, </a:t>
            </a:r>
          </a:p>
          <a:p>
            <a:pPr marL="171450" indent="-171450">
              <a:buFont typeface="Arial" panose="020B0604020202020204" pitchFamily="34" charset="0"/>
              <a:buChar char="•"/>
            </a:pPr>
            <a:r>
              <a:rPr lang="en-GB" dirty="0"/>
              <a:t>Accessing the learning resource centre to support my writing </a:t>
            </a:r>
          </a:p>
          <a:p>
            <a:pPr marL="171450" indent="-171450">
              <a:buFont typeface="Arial" panose="020B0604020202020204" pitchFamily="34" charset="0"/>
              <a:buChar char="•"/>
            </a:pPr>
            <a:r>
              <a:rPr lang="en-GB" dirty="0"/>
              <a:t>To make improvements on my CV</a:t>
            </a:r>
          </a:p>
          <a:p>
            <a:pPr marL="171450" indent="-171450">
              <a:buFont typeface="Arial" panose="020B0604020202020204" pitchFamily="34" charset="0"/>
              <a:buChar char="•"/>
            </a:pPr>
            <a:r>
              <a:rPr lang="en-GB" dirty="0"/>
              <a:t>I have used this to further develop my TORs – Terms of Reference – military term for Job Description and make it more understandable to Civilians with less jargon military speak. </a:t>
            </a:r>
          </a:p>
          <a:p>
            <a:pPr marL="171450" indent="-171450">
              <a:buFont typeface="Arial" panose="020B0604020202020204" pitchFamily="34" charset="0"/>
              <a:buChar char="•"/>
            </a:pPr>
            <a:r>
              <a:rPr lang="en-GB" dirty="0"/>
              <a:t>Hopefully, all the above will prove I have used various reflective models, read further to analyse if they are good, and not just used verbatim, along with improving on my verbal skills in emails, and adding to my Presentation skillset. </a:t>
            </a:r>
          </a:p>
        </p:txBody>
      </p:sp>
      <p:sp>
        <p:nvSpPr>
          <p:cNvPr id="4" name="Slide Number Placeholder 3"/>
          <p:cNvSpPr>
            <a:spLocks noGrp="1"/>
          </p:cNvSpPr>
          <p:nvPr>
            <p:ph type="sldNum" sz="quarter" idx="5"/>
          </p:nvPr>
        </p:nvSpPr>
        <p:spPr/>
        <p:txBody>
          <a:bodyPr/>
          <a:lstStyle/>
          <a:p>
            <a:fld id="{5922896F-89C6-4680-84FF-2B3EEC0AC501}" type="slidenum">
              <a:rPr lang="en-GB" smtClean="0"/>
              <a:t>11</a:t>
            </a:fld>
            <a:endParaRPr lang="en-GB"/>
          </a:p>
        </p:txBody>
      </p:sp>
    </p:spTree>
    <p:extLst>
      <p:ext uri="{BB962C8B-B14F-4D97-AF65-F5344CB8AC3E}">
        <p14:creationId xmlns:p14="http://schemas.microsoft.com/office/powerpoint/2010/main" val="1353005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B6FB7EE3-9B57-43AF-BAAC-FDE5333BC756}"/>
              </a:ext>
            </a:extLst>
          </p:cNvPr>
          <p:cNvSpPr txBox="1">
            <a:spLocks noGrp="1" noChangeArrowheads="1"/>
          </p:cNvSpPr>
          <p:nvPr/>
        </p:nvSpPr>
        <p:spPr bwMode="auto">
          <a:xfrm>
            <a:off x="3832225" y="9407525"/>
            <a:ext cx="2935288"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0" tIns="45739" rIns="91480" bIns="45739" anchor="b"/>
          <a:lstStyle>
            <a:lvl1pPr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1pPr>
            <a:lvl2pPr marL="738188" indent="-28257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2pPr>
            <a:lvl3pPr marL="1136650"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3pPr>
            <a:lvl4pPr marL="1590675" indent="-225425"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4pPr>
            <a:lvl5pPr marL="2046288" indent="-227013" defTabSz="909638">
              <a:lnSpc>
                <a:spcPct val="90000"/>
              </a:lnSpc>
              <a:spcBef>
                <a:spcPct val="40000"/>
              </a:spcBef>
              <a:defRPr sz="1100">
                <a:solidFill>
                  <a:schemeClr val="tx1"/>
                </a:solidFill>
                <a:latin typeface="Book Antiqua" panose="02040602050305030304" pitchFamily="18" charset="0"/>
                <a:cs typeface="Arial" panose="020B0604020202020204" pitchFamily="34" charset="0"/>
              </a:defRPr>
            </a:lvl5pPr>
            <a:lvl6pPr marL="25034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6pPr>
            <a:lvl7pPr marL="29606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7pPr>
            <a:lvl8pPr marL="34178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8pPr>
            <a:lvl9pPr marL="3875088" indent="-227013" defTabSz="909638"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9pPr>
          </a:lstStyle>
          <a:p>
            <a:pPr algn="r" eaLnBrk="1" hangingPunct="1">
              <a:lnSpc>
                <a:spcPct val="100000"/>
              </a:lnSpc>
              <a:spcBef>
                <a:spcPct val="0"/>
              </a:spcBef>
            </a:pPr>
            <a:fld id="{5EB1E97F-8CA0-493E-AB63-F039518C3093}" type="slidenum">
              <a:rPr lang="en-GB" altLang="en-US" sz="1200" b="0">
                <a:latin typeface="Arial" panose="020B0604020202020204" pitchFamily="34" charset="0"/>
              </a:rPr>
              <a:pPr algn="r" eaLnBrk="1" hangingPunct="1">
                <a:lnSpc>
                  <a:spcPct val="100000"/>
                </a:lnSpc>
                <a:spcBef>
                  <a:spcPct val="0"/>
                </a:spcBef>
              </a:pPr>
              <a:t>12</a:t>
            </a:fld>
            <a:endParaRPr lang="en-GB" altLang="en-US" sz="1200" b="0">
              <a:latin typeface="Arial" panose="020B0604020202020204" pitchFamily="34" charset="0"/>
            </a:endParaRPr>
          </a:p>
        </p:txBody>
      </p:sp>
      <p:sp>
        <p:nvSpPr>
          <p:cNvPr id="14339" name="Rectangle 2">
            <a:extLst>
              <a:ext uri="{FF2B5EF4-FFF2-40B4-BE49-F238E27FC236}">
                <a16:creationId xmlns:a16="http://schemas.microsoft.com/office/drawing/2014/main" id="{8C6F1482-0706-453C-A65C-32F896DEB28A}"/>
              </a:ext>
            </a:extLst>
          </p:cNvPr>
          <p:cNvSpPr>
            <a:spLocks noGrp="1" noRot="1" noChangeAspect="1" noChangeArrowheads="1" noTextEdit="1"/>
          </p:cNvSpPr>
          <p:nvPr>
            <p:ph type="sldImg"/>
          </p:nvPr>
        </p:nvSpPr>
        <p:spPr>
          <a:xfrm>
            <a:off x="911225" y="742950"/>
            <a:ext cx="4951413" cy="3713163"/>
          </a:xfrm>
          <a:ln/>
        </p:spPr>
      </p:sp>
      <p:sp>
        <p:nvSpPr>
          <p:cNvPr id="14340" name="Rectangle 3">
            <a:extLst>
              <a:ext uri="{FF2B5EF4-FFF2-40B4-BE49-F238E27FC236}">
                <a16:creationId xmlns:a16="http://schemas.microsoft.com/office/drawing/2014/main" id="{6FE06223-FCFF-4043-B9BD-1A3F72859A88}"/>
              </a:ext>
            </a:extLst>
          </p:cNvPr>
          <p:cNvSpPr>
            <a:spLocks noGrp="1" noChangeArrowheads="1"/>
          </p:cNvSpPr>
          <p:nvPr>
            <p:ph type="body" idx="1"/>
          </p:nvPr>
        </p:nvSpPr>
        <p:spPr>
          <a:xfrm>
            <a:off x="904875" y="4703763"/>
            <a:ext cx="4959350" cy="4459287"/>
          </a:xfrm>
          <a:noFill/>
        </p:spPr>
        <p:txBody>
          <a:bodyPr lIns="91480" tIns="45739" rIns="91480" bIns="45739"/>
          <a:lstStyle/>
          <a:p>
            <a:pPr eaLnBrk="1" hangingPunct="1"/>
            <a:r>
              <a:rPr lang="en-GB" altLang="en-US" b="0">
                <a:latin typeface="Arial" panose="020B0604020202020204" pitchFamily="34" charset="0"/>
                <a:cs typeface="Arial" panose="020B0604020202020204" pitchFamily="34" charset="0"/>
              </a:rPr>
              <a:t>This particular slide is taken from the Presentation I give to our Junior Ranks, </a:t>
            </a:r>
          </a:p>
          <a:p>
            <a:pPr eaLnBrk="1" hangingPunct="1"/>
            <a:endParaRPr lang="en-GB" altLang="en-US" b="0">
              <a:latin typeface="Arial" panose="020B0604020202020204" pitchFamily="34" charset="0"/>
              <a:cs typeface="Arial" panose="020B0604020202020204" pitchFamily="34" charset="0"/>
            </a:endParaRPr>
          </a:p>
          <a:p>
            <a:pPr eaLnBrk="1" hangingPunct="1"/>
            <a:r>
              <a:rPr lang="en-GB" altLang="en-US" b="0">
                <a:latin typeface="Arial" panose="020B0604020202020204" pitchFamily="34" charset="0"/>
                <a:cs typeface="Arial" panose="020B0604020202020204" pitchFamily="34" charset="0"/>
              </a:rPr>
              <a:t>It provides more detail into the qualities of a public speaker. Although I could not derive a pneumonic for it, I would not have been able to reflect so deeply without my further reading, and thus gain significant knowledge and understanding from it. </a:t>
            </a:r>
          </a:p>
          <a:p>
            <a:pPr eaLnBrk="1" hangingPunct="1"/>
            <a:endParaRPr lang="en-GB" altLang="en-US" b="0">
              <a:latin typeface="Arial" panose="020B0604020202020204" pitchFamily="34" charset="0"/>
              <a:cs typeface="Arial" panose="020B0604020202020204" pitchFamily="34" charset="0"/>
            </a:endParaRPr>
          </a:p>
          <a:p>
            <a:pPr eaLnBrk="1" hangingPunct="1"/>
            <a:r>
              <a:rPr lang="en-GB" altLang="en-US" b="0">
                <a:latin typeface="Arial" panose="020B0604020202020204" pitchFamily="34" charset="0"/>
                <a:cs typeface="Arial" panose="020B0604020202020204" pitchFamily="34" charset="0"/>
              </a:rPr>
              <a:t>D&amp;I taught me a lot about body language too, and active listening, enabling me to produce these qualities to pass on to others – </a:t>
            </a:r>
            <a:r>
              <a:rPr lang="en-GB" altLang="en-US" b="1">
                <a:latin typeface="Arial" panose="020B0604020202020204" pitchFamily="34" charset="0"/>
                <a:cs typeface="Arial" panose="020B0604020202020204" pitchFamily="34" charset="0"/>
              </a:rPr>
              <a:t>Laney’s Top Tips! – that I would like to share with you</a:t>
            </a:r>
          </a:p>
          <a:p>
            <a:pPr eaLnBrk="1" hangingPunct="1"/>
            <a:endParaRPr lang="en-GB" altLang="en-US" b="0">
              <a:latin typeface="Arial" panose="020B0604020202020204" pitchFamily="34" charset="0"/>
              <a:cs typeface="Arial" panose="020B0604020202020204" pitchFamily="34" charset="0"/>
            </a:endParaRPr>
          </a:p>
          <a:p>
            <a:pPr eaLnBrk="1" hangingPunct="1"/>
            <a:r>
              <a:rPr lang="en-GB" altLang="en-US" b="1">
                <a:latin typeface="Arial" panose="020B0604020202020204" pitchFamily="34" charset="0"/>
                <a:cs typeface="Arial" panose="020B0604020202020204" pitchFamily="34" charset="0"/>
              </a:rPr>
              <a:t>Projection </a:t>
            </a:r>
            <a:r>
              <a:rPr lang="en-GB" altLang="en-US">
                <a:latin typeface="Arial" panose="020B0604020202020204" pitchFamily="34" charset="0"/>
                <a:cs typeface="Arial" panose="020B0604020202020204" pitchFamily="34" charset="0"/>
              </a:rPr>
              <a:t>– Keep your head up, speak clearly (don’t mumble)</a:t>
            </a:r>
          </a:p>
          <a:p>
            <a:pPr eaLnBrk="1" hangingPunct="1"/>
            <a:r>
              <a:rPr lang="en-GB" altLang="en-US" b="1">
                <a:latin typeface="Arial" panose="020B0604020202020204" pitchFamily="34" charset="0"/>
                <a:cs typeface="Arial" panose="020B0604020202020204" pitchFamily="34" charset="0"/>
              </a:rPr>
              <a:t>Pace</a:t>
            </a:r>
            <a:r>
              <a:rPr lang="en-GB" altLang="en-US">
                <a:latin typeface="Arial" panose="020B0604020202020204" pitchFamily="34" charset="0"/>
                <a:cs typeface="Arial" panose="020B0604020202020204" pitchFamily="34" charset="0"/>
              </a:rPr>
              <a:t> – (we may talk more quickly when we are nervous)</a:t>
            </a:r>
          </a:p>
          <a:p>
            <a:pPr eaLnBrk="1" hangingPunct="1"/>
            <a:r>
              <a:rPr lang="en-GB" altLang="en-US" b="1">
                <a:latin typeface="Arial" panose="020B0604020202020204" pitchFamily="34" charset="0"/>
                <a:cs typeface="Arial" panose="020B0604020202020204" pitchFamily="34" charset="0"/>
              </a:rPr>
              <a:t>Pause</a:t>
            </a:r>
            <a:r>
              <a:rPr lang="en-GB" altLang="en-US">
                <a:latin typeface="Arial" panose="020B0604020202020204" pitchFamily="34" charset="0"/>
                <a:cs typeface="Arial" panose="020B0604020202020204" pitchFamily="34" charset="0"/>
              </a:rPr>
              <a:t> – a pause is always a lot longer in the mind of the pauser (pause) than in the minds of the audience.</a:t>
            </a:r>
          </a:p>
          <a:p>
            <a:pPr eaLnBrk="1" hangingPunct="1"/>
            <a:r>
              <a:rPr lang="en-GB" altLang="en-US" b="1">
                <a:latin typeface="Arial" panose="020B0604020202020204" pitchFamily="34" charset="0"/>
                <a:cs typeface="Arial" panose="020B0604020202020204" pitchFamily="34" charset="0"/>
              </a:rPr>
              <a:t>Pitch</a:t>
            </a:r>
            <a:r>
              <a:rPr lang="en-GB" altLang="en-US">
                <a:latin typeface="Arial" panose="020B0604020202020204" pitchFamily="34" charset="0"/>
                <a:cs typeface="Arial" panose="020B0604020202020204" pitchFamily="34" charset="0"/>
              </a:rPr>
              <a:t> – vary the pitch of your voice – keep up the energy and the enthusiasm</a:t>
            </a:r>
            <a:endParaRPr lang="en-GB" altLang="en-US" b="1">
              <a:latin typeface="Arial" panose="020B0604020202020204" pitchFamily="34" charset="0"/>
              <a:cs typeface="Arial" panose="020B0604020202020204" pitchFamily="34" charset="0"/>
            </a:endParaRPr>
          </a:p>
          <a:p>
            <a:pPr eaLnBrk="1" hangingPunct="1"/>
            <a:r>
              <a:rPr lang="en-GB" altLang="en-US" b="1">
                <a:latin typeface="Arial" panose="020B0604020202020204" pitchFamily="34" charset="0"/>
                <a:cs typeface="Arial" panose="020B0604020202020204" pitchFamily="34" charset="0"/>
              </a:rPr>
              <a:t>Presence</a:t>
            </a:r>
            <a:r>
              <a:rPr lang="en-GB" altLang="en-US">
                <a:latin typeface="Arial" panose="020B0604020202020204" pitchFamily="34" charset="0"/>
                <a:cs typeface="Arial" panose="020B0604020202020204" pitchFamily="34" charset="0"/>
              </a:rPr>
              <a:t> - Stand up straight, have a good posture and appearance. Do not lean on the podium.</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b="1">
                <a:latin typeface="Arial" panose="020B0604020202020204" pitchFamily="34" charset="0"/>
                <a:cs typeface="Arial" panose="020B0604020202020204" pitchFamily="34" charset="0"/>
              </a:rPr>
              <a:t>Humour</a:t>
            </a:r>
            <a:r>
              <a:rPr lang="en-GB" altLang="en-US">
                <a:latin typeface="Arial" panose="020B0604020202020204" pitchFamily="34" charset="0"/>
                <a:cs typeface="Arial" panose="020B0604020202020204" pitchFamily="34" charset="0"/>
              </a:rPr>
              <a:t> if appropriate</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b="1">
                <a:latin typeface="Arial" panose="020B0604020202020204" pitchFamily="34" charset="0"/>
                <a:cs typeface="Arial" panose="020B0604020202020204" pitchFamily="34" charset="0"/>
              </a:rPr>
              <a:t>Awareness of the audience</a:t>
            </a:r>
            <a:r>
              <a:rPr lang="en-GB" altLang="en-US">
                <a:latin typeface="Arial" panose="020B0604020202020204" pitchFamily="34" charset="0"/>
                <a:cs typeface="Arial" panose="020B0604020202020204" pitchFamily="34" charset="0"/>
              </a:rPr>
              <a:t> - Establish eye contact with the audience - Use gestures to emphasize and clarify your points. Good eye contact with everyone shows that you are genuinely interested in talking to them and not at their shoes</a:t>
            </a:r>
            <a:br>
              <a:rPr lang="en-GB" altLang="en-US">
                <a:latin typeface="Arial" panose="020B0604020202020204" pitchFamily="34" charset="0"/>
                <a:cs typeface="Arial" panose="020B0604020202020204" pitchFamily="34" charset="0"/>
              </a:rPr>
            </a:br>
            <a:endParaRPr lang="en-GB" altLang="en-US">
              <a:latin typeface="Arial" panose="020B0604020202020204" pitchFamily="34" charset="0"/>
              <a:cs typeface="Arial" panose="020B0604020202020204" pitchFamily="34" charset="0"/>
            </a:endParaRPr>
          </a:p>
          <a:p>
            <a:pPr eaLnBrk="1" hangingPunct="1"/>
            <a:r>
              <a:rPr lang="en-GB" altLang="en-US" b="1">
                <a:latin typeface="Arial" panose="020B0604020202020204" pitchFamily="34" charset="0"/>
                <a:cs typeface="Arial" panose="020B0604020202020204" pitchFamily="34" charset="0"/>
              </a:rPr>
              <a:t>Knowledgeable</a:t>
            </a:r>
            <a:r>
              <a:rPr lang="en-GB" altLang="en-US">
                <a:latin typeface="Arial" panose="020B0604020202020204" pitchFamily="34" charset="0"/>
                <a:cs typeface="Arial" panose="020B0604020202020204" pitchFamily="34" charset="0"/>
              </a:rPr>
              <a:t> - As a public speaker you should be knowledgeable in your subject,  and your speech should be informative </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With a view to improving on my </a:t>
            </a:r>
            <a:r>
              <a:rPr lang="en-GB" altLang="en-US" b="1">
                <a:latin typeface="Arial" panose="020B0604020202020204" pitchFamily="34" charset="0"/>
                <a:cs typeface="Arial" panose="020B0604020202020204" pitchFamily="34" charset="0"/>
              </a:rPr>
              <a:t>Cognitive and Intellectual </a:t>
            </a:r>
            <a:r>
              <a:rPr lang="en-GB" altLang="en-US">
                <a:latin typeface="Arial" panose="020B0604020202020204" pitchFamily="34" charset="0"/>
                <a:cs typeface="Arial" panose="020B0604020202020204" pitchFamily="34" charset="0"/>
              </a:rPr>
              <a:t>skills, I have provided a </a:t>
            </a:r>
            <a:r>
              <a:rPr lang="en-GB"/>
              <a:t>critical evaluation of PDCA and why using Gibbs reflective model is an improvement. </a:t>
            </a:r>
          </a:p>
          <a:p>
            <a:pPr eaLnBrk="1" hangingPunct="1"/>
            <a:r>
              <a:rPr lang="en-GB"/>
              <a:t>Both can be critiqued further with current research and methodologies, a lot of which are online, not just from the research centre. </a:t>
            </a:r>
          </a:p>
          <a:p>
            <a:pPr eaLnBrk="1" hangingPunct="1"/>
            <a:r>
              <a:rPr lang="en-GB"/>
              <a:t>This has allowed me to make proposals to my CoC, with some pioneering propositions – e.g. a Presentation on how regular Cyber Assurance Visits (CAVs) to the departments on station, meant that we were not hacked when everyone else was in the MOD – I’m sure you saw this is recent news. </a:t>
            </a:r>
          </a:p>
          <a:p>
            <a:pPr eaLnBrk="1" hangingPunct="1"/>
            <a:r>
              <a:rPr lang="en-GB"/>
              <a:t>Since then, I have synthesised complex issues – like and unplanned outage and CISRP call out (CIS Recovery Plan) -  systematically and creatively, using a tabletop exercise. </a:t>
            </a:r>
          </a:p>
          <a:p>
            <a:pPr eaLnBrk="1" hangingPunct="1"/>
            <a:r>
              <a:rPr lang="en-GB"/>
              <a:t>This has given my staff and I the  ability to investigate contradictory or incomplete information and make strong, persuasive, arguments and sophisticated judgements – where the Higher CoC listen to our findings and how to enforce Continual Improvement. </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Furthermore, I feel I now know how to speak to people better – for instance I know I must give further context to grounded greens and reward sunshine yellows with positive feedback for a job well done. </a:t>
            </a:r>
            <a:endParaRPr lang="en-US" altLang="en-US">
              <a:latin typeface="Arial" panose="020B0604020202020204" pitchFamily="34" charset="0"/>
              <a:cs typeface="Arial" panose="020B0604020202020204" pitchFamily="34" charset="0"/>
            </a:endParaRPr>
          </a:p>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02907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b="1">
                <a:latin typeface="Arial" panose="020B0604020202020204" pitchFamily="34" charset="0"/>
                <a:cs typeface="Arial" panose="020B0604020202020204" pitchFamily="34" charset="0"/>
              </a:rPr>
              <a:t>Summarise – </a:t>
            </a:r>
            <a:r>
              <a:rPr lang="en-GB" altLang="en-US" sz="1200" b="0">
                <a:latin typeface="Arial" panose="020B0604020202020204" pitchFamily="34" charset="0"/>
                <a:cs typeface="Arial" panose="020B0604020202020204" pitchFamily="34" charset="0"/>
              </a:rPr>
              <a:t>If </a:t>
            </a:r>
            <a:r>
              <a:rPr lang="en-GB" altLang="en-US" sz="1200">
                <a:latin typeface="Arial" panose="020B0604020202020204" pitchFamily="34" charset="0"/>
                <a:cs typeface="Arial" panose="020B0604020202020204" pitchFamily="34" charset="0"/>
              </a:rPr>
              <a:t>you finish with a quote or statistic, you must </a:t>
            </a:r>
            <a:r>
              <a:rPr lang="en-GB" altLang="en-US" sz="1200" b="1">
                <a:latin typeface="Arial" panose="020B0604020202020204" pitchFamily="34" charset="0"/>
                <a:cs typeface="Arial" panose="020B0604020202020204" pitchFamily="34" charset="0"/>
              </a:rPr>
              <a:t>summarise </a:t>
            </a:r>
            <a:r>
              <a:rPr lang="en-GB" altLang="en-US" sz="1200" b="0">
                <a:latin typeface="Arial" panose="020B0604020202020204" pitchFamily="34" charset="0"/>
                <a:cs typeface="Arial" panose="020B0604020202020204" pitchFamily="34" charset="0"/>
              </a:rPr>
              <a:t>what you have spoken about - Go through the objectives again, confirm that they have been covered and relate it back to the presentation.</a:t>
            </a:r>
          </a:p>
          <a:p>
            <a:pPr eaLnBrk="1" hangingPunct="1"/>
            <a:endParaRPr lang="en-GB" altLang="en-US" sz="1200" b="0">
              <a:latin typeface="Arial" panose="020B0604020202020204" pitchFamily="34" charset="0"/>
              <a:cs typeface="Arial" panose="020B0604020202020204" pitchFamily="34" charset="0"/>
            </a:endParaRPr>
          </a:p>
          <a:p>
            <a:pPr eaLnBrk="1" hangingPunct="1"/>
            <a:r>
              <a:rPr lang="en-GB" altLang="en-US" sz="1200" b="1">
                <a:latin typeface="Arial" panose="020B0604020202020204" pitchFamily="34" charset="0"/>
                <a:cs typeface="Arial" panose="020B0604020202020204" pitchFamily="34" charset="0"/>
              </a:rPr>
              <a:t>Understanding</a:t>
            </a:r>
            <a:r>
              <a:rPr lang="en-GB" altLang="en-US" sz="1200" b="0">
                <a:latin typeface="Arial" panose="020B0604020202020204" pitchFamily="34" charset="0"/>
                <a:cs typeface="Arial" panose="020B0604020202020204" pitchFamily="34" charset="0"/>
              </a:rPr>
              <a:t> – Ask questions of the audience to confirm they have understood the presentation.</a:t>
            </a:r>
          </a:p>
          <a:p>
            <a:pPr eaLnBrk="1" hangingPunct="1"/>
            <a:endParaRPr lang="en-GB" altLang="en-US" sz="1200" b="1">
              <a:latin typeface="Arial" panose="020B0604020202020204" pitchFamily="34" charset="0"/>
              <a:cs typeface="Arial" panose="020B0604020202020204" pitchFamily="34" charset="0"/>
            </a:endParaRPr>
          </a:p>
          <a:p>
            <a:pPr eaLnBrk="1" hangingPunct="1"/>
            <a:r>
              <a:rPr lang="en-GB" altLang="en-US" sz="1200" b="1">
                <a:latin typeface="Arial" panose="020B0604020202020204" pitchFamily="34" charset="0"/>
                <a:cs typeface="Arial" panose="020B0604020202020204" pitchFamily="34" charset="0"/>
              </a:rPr>
              <a:t>Questions </a:t>
            </a:r>
            <a:r>
              <a:rPr lang="en-GB" altLang="en-US" sz="1200" b="0">
                <a:latin typeface="Arial" panose="020B0604020202020204" pitchFamily="34" charset="0"/>
                <a:cs typeface="Arial" panose="020B0604020202020204" pitchFamily="34" charset="0"/>
              </a:rPr>
              <a:t>– Allow the students to ask any questions.</a:t>
            </a:r>
            <a:endParaRPr lang="en-GB" altLang="en-US" sz="12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5922896F-89C6-4680-84FF-2B3EEC0AC501}" type="slidenum">
              <a:rPr lang="en-GB" smtClean="0"/>
              <a:t>13</a:t>
            </a:fld>
            <a:endParaRPr lang="en-GB"/>
          </a:p>
        </p:txBody>
      </p:sp>
    </p:spTree>
    <p:extLst>
      <p:ext uri="{BB962C8B-B14F-4D97-AF65-F5344CB8AC3E}">
        <p14:creationId xmlns:p14="http://schemas.microsoft.com/office/powerpoint/2010/main" val="487865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Objectives</a:t>
            </a:r>
          </a:p>
          <a:p>
            <a:endParaRPr lang="en-GB" b="1"/>
          </a:p>
          <a:p>
            <a:r>
              <a:rPr lang="en-GB" b="1"/>
              <a:t>Practical Skills</a:t>
            </a:r>
          </a:p>
          <a:p>
            <a:r>
              <a:rPr lang="en-GB" b="0"/>
              <a:t>Presentations</a:t>
            </a:r>
          </a:p>
          <a:p>
            <a:r>
              <a:rPr lang="en-GB" b="0"/>
              <a:t>Speaking Publicly</a:t>
            </a:r>
          </a:p>
          <a:p>
            <a:r>
              <a:rPr lang="en-GB" b="0"/>
              <a:t>Email writing</a:t>
            </a:r>
          </a:p>
          <a:p>
            <a:r>
              <a:rPr lang="en-GB" b="0"/>
              <a:t>Report Writing clearer with Objectives understood with better </a:t>
            </a:r>
            <a:r>
              <a:rPr lang="en-GB" b="0" err="1"/>
              <a:t>termanology</a:t>
            </a:r>
            <a:endParaRPr lang="en-GB" b="0"/>
          </a:p>
          <a:p>
            <a:endParaRPr lang="en-GB" b="1"/>
          </a:p>
          <a:p>
            <a:r>
              <a:rPr lang="en-GB" b="1"/>
              <a:t>Transferable Skills</a:t>
            </a:r>
          </a:p>
          <a:p>
            <a:r>
              <a:rPr lang="en-GB" b="0"/>
              <a:t>D&amp;I – Level 5</a:t>
            </a:r>
          </a:p>
          <a:p>
            <a:r>
              <a:rPr lang="en-GB" b="0"/>
              <a:t>Continuous Improvement</a:t>
            </a:r>
          </a:p>
          <a:p>
            <a:r>
              <a:rPr lang="en-GB" b="0"/>
              <a:t>Junior development trainer/instructor</a:t>
            </a:r>
          </a:p>
          <a:p>
            <a:r>
              <a:rPr lang="en-GB" b="0"/>
              <a:t>Middle Management leader – can be depended upon to deliver accurate information to Senior Ranks in a plethora of formats/graphs to best explain faults</a:t>
            </a:r>
          </a:p>
          <a:p>
            <a:r>
              <a:rPr lang="en-GB" b="0"/>
              <a:t>Make changes using models to exploit continuous improvement and aid productivity. </a:t>
            </a:r>
          </a:p>
        </p:txBody>
      </p:sp>
      <p:sp>
        <p:nvSpPr>
          <p:cNvPr id="4" name="Slide Number Placeholder 3"/>
          <p:cNvSpPr>
            <a:spLocks noGrp="1"/>
          </p:cNvSpPr>
          <p:nvPr>
            <p:ph type="sldNum" sz="quarter" idx="5"/>
          </p:nvPr>
        </p:nvSpPr>
        <p:spPr/>
        <p:txBody>
          <a:bodyPr/>
          <a:lstStyle/>
          <a:p>
            <a:fld id="{5922896F-89C6-4680-84FF-2B3EEC0AC501}" type="slidenum">
              <a:rPr lang="en-GB" smtClean="0"/>
              <a:t>15</a:t>
            </a:fld>
            <a:endParaRPr lang="en-GB"/>
          </a:p>
        </p:txBody>
      </p:sp>
    </p:spTree>
    <p:extLst>
      <p:ext uri="{BB962C8B-B14F-4D97-AF65-F5344CB8AC3E}">
        <p14:creationId xmlns:p14="http://schemas.microsoft.com/office/powerpoint/2010/main" val="2823315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1" i="0">
                <a:solidFill>
                  <a:srgbClr val="000000"/>
                </a:solidFill>
                <a:effectLst/>
                <a:latin typeface="Calibri" panose="020F0502020204030204" pitchFamily="34" charset="0"/>
              </a:rPr>
              <a:t>Summary</a:t>
            </a:r>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a:solidFill>
                  <a:srgbClr val="000000"/>
                </a:solidFill>
                <a:effectLst/>
                <a:latin typeface="Calibri" panose="020F0502020204030204" pitchFamily="34" charset="0"/>
              </a:rPr>
              <a:t>Summarise what you have delivered – “So we’ve just talked about </a:t>
            </a:r>
            <a:r>
              <a:rPr lang="en-GB" sz="1800" b="1" i="0">
                <a:solidFill>
                  <a:srgbClr val="000000"/>
                </a:solidFill>
                <a:effectLst/>
                <a:latin typeface="Calibri" panose="020F0502020204030204" pitchFamily="34" charset="0"/>
              </a:rPr>
              <a:t>“TITLE of presentation”.</a:t>
            </a:r>
            <a:r>
              <a:rPr lang="en-GB" sz="1800" b="0" i="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800" b="0" i="0">
                <a:solidFill>
                  <a:srgbClr val="000000"/>
                </a:solidFill>
                <a:effectLst/>
                <a:latin typeface="Calibri" panose="020F0502020204030204" pitchFamily="34" charset="0"/>
              </a:rPr>
              <a:t>Re-state your objectives – “We did this by </a:t>
            </a:r>
            <a:r>
              <a:rPr lang="en-GB" sz="1800" b="1" i="0">
                <a:solidFill>
                  <a:srgbClr val="000000"/>
                </a:solidFill>
                <a:effectLst/>
                <a:latin typeface="Calibri" panose="020F0502020204030204" pitchFamily="34" charset="0"/>
              </a:rPr>
              <a:t>Recap each objective and how you covered it</a:t>
            </a:r>
            <a:r>
              <a:rPr lang="en-GB" sz="1800" b="0" i="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800" b="1" i="0">
                <a:solidFill>
                  <a:srgbClr val="000000"/>
                </a:solidFill>
                <a:effectLst/>
                <a:latin typeface="Calibri" panose="020F0502020204030204" pitchFamily="34" charset="0"/>
              </a:rPr>
              <a:t>DO NOT INTRODUCE ANY NEW TOPICS AT THIS POINT</a:t>
            </a:r>
            <a:r>
              <a:rPr lang="en-GB" sz="1800" b="0" i="0">
                <a:solidFill>
                  <a:srgbClr val="000000"/>
                </a:solidFill>
                <a:effectLst/>
                <a:latin typeface="Calibri" panose="020F0502020204030204" pitchFamily="34" charset="0"/>
              </a:rPr>
              <a:t> </a:t>
            </a:r>
          </a:p>
          <a:p>
            <a:pPr algn="l" rtl="0" fontAlgn="base">
              <a:buFont typeface="Arial" panose="020B0604020202020204" pitchFamily="34" charset="0"/>
              <a:buChar char="•"/>
            </a:pPr>
            <a:r>
              <a:rPr lang="en-GB" sz="1800" b="0" i="0">
                <a:solidFill>
                  <a:srgbClr val="000000"/>
                </a:solidFill>
                <a:effectLst/>
                <a:latin typeface="Calibri" panose="020F0502020204030204" pitchFamily="34" charset="0"/>
              </a:rPr>
              <a:t>Consider a final closing statement </a:t>
            </a:r>
          </a:p>
          <a:p>
            <a:pPr algn="l" rtl="0" fontAlgn="base">
              <a:buFont typeface="Arial" panose="020B0604020202020204" pitchFamily="34" charset="0"/>
              <a:buChar char="•"/>
            </a:pPr>
            <a:r>
              <a:rPr lang="en-GB" sz="1800" b="0" i="0">
                <a:solidFill>
                  <a:srgbClr val="000000"/>
                </a:solidFill>
                <a:effectLst/>
                <a:latin typeface="Calibri" panose="020F0502020204030204" pitchFamily="34" charset="0"/>
              </a:rPr>
              <a:t>Ask for any final questions </a:t>
            </a:r>
            <a:r>
              <a:rPr lang="en-GB" sz="1800" b="1" i="0">
                <a:solidFill>
                  <a:srgbClr val="000000"/>
                </a:solidFill>
                <a:effectLst/>
                <a:latin typeface="Calibri" panose="020F0502020204030204" pitchFamily="34" charset="0"/>
              </a:rPr>
              <a:t>(Timer STOPS here)</a:t>
            </a:r>
            <a:r>
              <a:rPr lang="en-GB" sz="1800" b="0" i="0">
                <a:solidFill>
                  <a:srgbClr val="000000"/>
                </a:solidFill>
                <a:effectLst/>
                <a:latin typeface="Calibri" panose="020F0502020204030204" pitchFamily="34" charset="0"/>
              </a:rPr>
              <a:t>. </a:t>
            </a:r>
          </a:p>
          <a:p>
            <a:endParaRPr lang="en-GB"/>
          </a:p>
        </p:txBody>
      </p:sp>
      <p:sp>
        <p:nvSpPr>
          <p:cNvPr id="4" name="Slide Number Placeholder 3"/>
          <p:cNvSpPr>
            <a:spLocks noGrp="1"/>
          </p:cNvSpPr>
          <p:nvPr>
            <p:ph type="sldNum" sz="quarter" idx="5"/>
          </p:nvPr>
        </p:nvSpPr>
        <p:spPr/>
        <p:txBody>
          <a:bodyPr/>
          <a:lstStyle/>
          <a:p>
            <a:fld id="{5922896F-89C6-4680-84FF-2B3EEC0AC501}" type="slidenum">
              <a:rPr lang="en-GB" smtClean="0"/>
              <a:t>16</a:t>
            </a:fld>
            <a:endParaRPr lang="en-GB"/>
          </a:p>
        </p:txBody>
      </p:sp>
    </p:spTree>
    <p:extLst>
      <p:ext uri="{BB962C8B-B14F-4D97-AF65-F5344CB8AC3E}">
        <p14:creationId xmlns:p14="http://schemas.microsoft.com/office/powerpoint/2010/main" val="1519129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019F0AD-248F-4302-B6CD-3A826618FA1F}"/>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40000"/>
              </a:spcBef>
              <a:defRPr sz="1100">
                <a:solidFill>
                  <a:schemeClr val="tx1"/>
                </a:solidFill>
                <a:latin typeface="Book Antiqua" panose="02040602050305030304" pitchFamily="18" charset="0"/>
                <a:cs typeface="Arial" panose="020B0604020202020204" pitchFamily="34" charset="0"/>
              </a:defRPr>
            </a:lvl1pPr>
            <a:lvl2pPr marL="742950" indent="-285750">
              <a:lnSpc>
                <a:spcPct val="90000"/>
              </a:lnSpc>
              <a:spcBef>
                <a:spcPct val="40000"/>
              </a:spcBef>
              <a:defRPr sz="1100">
                <a:solidFill>
                  <a:schemeClr val="tx1"/>
                </a:solidFill>
                <a:latin typeface="Book Antiqua" panose="02040602050305030304" pitchFamily="18" charset="0"/>
                <a:cs typeface="Arial" panose="020B0604020202020204" pitchFamily="34" charset="0"/>
              </a:defRPr>
            </a:lvl2pPr>
            <a:lvl3pPr marL="1143000" indent="-228600">
              <a:lnSpc>
                <a:spcPct val="90000"/>
              </a:lnSpc>
              <a:spcBef>
                <a:spcPct val="40000"/>
              </a:spcBef>
              <a:defRPr sz="1100">
                <a:solidFill>
                  <a:schemeClr val="tx1"/>
                </a:solidFill>
                <a:latin typeface="Book Antiqua" panose="02040602050305030304" pitchFamily="18" charset="0"/>
                <a:cs typeface="Arial" panose="020B0604020202020204" pitchFamily="34" charset="0"/>
              </a:defRPr>
            </a:lvl3pPr>
            <a:lvl4pPr marL="1600200" indent="-228600">
              <a:lnSpc>
                <a:spcPct val="90000"/>
              </a:lnSpc>
              <a:spcBef>
                <a:spcPct val="40000"/>
              </a:spcBef>
              <a:defRPr sz="1100">
                <a:solidFill>
                  <a:schemeClr val="tx1"/>
                </a:solidFill>
                <a:latin typeface="Book Antiqua" panose="02040602050305030304" pitchFamily="18" charset="0"/>
                <a:cs typeface="Arial" panose="020B0604020202020204" pitchFamily="34" charset="0"/>
              </a:defRPr>
            </a:lvl4pPr>
            <a:lvl5pPr marL="2057400" indent="-228600">
              <a:lnSpc>
                <a:spcPct val="90000"/>
              </a:lnSpc>
              <a:spcBef>
                <a:spcPct val="40000"/>
              </a:spcBef>
              <a:defRPr sz="1100">
                <a:solidFill>
                  <a:schemeClr val="tx1"/>
                </a:solidFill>
                <a:latin typeface="Book Antiqua" panose="02040602050305030304" pitchFamily="18" charset="0"/>
                <a:cs typeface="Arial" panose="020B0604020202020204" pitchFamily="34" charset="0"/>
              </a:defRPr>
            </a:lvl5pPr>
            <a:lvl6pPr marL="2514600" indent="-228600"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6pPr>
            <a:lvl7pPr marL="2971800" indent="-228600"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7pPr>
            <a:lvl8pPr marL="3429000" indent="-228600"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8pPr>
            <a:lvl9pPr marL="3886200" indent="-228600" eaLnBrk="0" fontAlgn="base" hangingPunct="0">
              <a:lnSpc>
                <a:spcPct val="90000"/>
              </a:lnSpc>
              <a:spcBef>
                <a:spcPct val="40000"/>
              </a:spcBef>
              <a:spcAft>
                <a:spcPct val="0"/>
              </a:spcAft>
              <a:defRPr sz="1100">
                <a:solidFill>
                  <a:schemeClr val="tx1"/>
                </a:solidFill>
                <a:latin typeface="Book Antiqua" panose="02040602050305030304" pitchFamily="18" charset="0"/>
                <a:cs typeface="Arial" panose="020B0604020202020204" pitchFamily="34" charset="0"/>
              </a:defRPr>
            </a:lvl9pPr>
          </a:lstStyle>
          <a:p>
            <a:pPr eaLnBrk="1" hangingPunct="1">
              <a:lnSpc>
                <a:spcPct val="100000"/>
              </a:lnSpc>
              <a:spcBef>
                <a:spcPct val="0"/>
              </a:spcBef>
            </a:pPr>
            <a:fld id="{4C265AF9-7B12-49C7-9077-BC1059A0155D}" type="slidenum">
              <a:rPr lang="en-US" altLang="en-US" sz="1200">
                <a:latin typeface="Arial" panose="020B0604020202020204" pitchFamily="34" charset="0"/>
              </a:rPr>
              <a:pPr eaLnBrk="1" hangingPunct="1">
                <a:lnSpc>
                  <a:spcPct val="100000"/>
                </a:lnSpc>
                <a:spcBef>
                  <a:spcPct val="0"/>
                </a:spcBef>
              </a:pPr>
              <a:t>17</a:t>
            </a:fld>
            <a:endParaRPr lang="en-US" altLang="en-US" sz="1200">
              <a:latin typeface="Arial" panose="020B0604020202020204" pitchFamily="34" charset="0"/>
            </a:endParaRPr>
          </a:p>
        </p:txBody>
      </p:sp>
      <p:sp>
        <p:nvSpPr>
          <p:cNvPr id="36867" name="Rectangle 2">
            <a:extLst>
              <a:ext uri="{FF2B5EF4-FFF2-40B4-BE49-F238E27FC236}">
                <a16:creationId xmlns:a16="http://schemas.microsoft.com/office/drawing/2014/main" id="{8D07FD57-C952-4413-A772-6CAB4AB1862B}"/>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1619D74F-1C83-4C3F-A79F-3C8A11FBF86F}"/>
              </a:ext>
            </a:extLst>
          </p:cNvPr>
          <p:cNvSpPr>
            <a:spLocks noGrp="1" noChangeArrowheads="1"/>
          </p:cNvSpPr>
          <p:nvPr>
            <p:ph type="body" idx="1"/>
          </p:nvPr>
        </p:nvSpPr>
        <p:spPr>
          <a:noFill/>
        </p:spPr>
        <p:txBody>
          <a:bodyPr/>
          <a:lstStyle/>
          <a:p>
            <a:pPr eaLnBrk="1" hangingPunct="1"/>
            <a:endParaRPr lang="en-GB" altLang="en-US" sz="1000">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Objectives</a:t>
            </a:r>
          </a:p>
        </p:txBody>
      </p:sp>
      <p:sp>
        <p:nvSpPr>
          <p:cNvPr id="4" name="Slide Number Placeholder 3"/>
          <p:cNvSpPr>
            <a:spLocks noGrp="1"/>
          </p:cNvSpPr>
          <p:nvPr>
            <p:ph type="sldNum" sz="quarter" idx="5"/>
          </p:nvPr>
        </p:nvSpPr>
        <p:spPr/>
        <p:txBody>
          <a:bodyPr/>
          <a:lstStyle/>
          <a:p>
            <a:fld id="{5922896F-89C6-4680-84FF-2B3EEC0AC501}" type="slidenum">
              <a:rPr lang="en-GB" smtClean="0"/>
              <a:t>18</a:t>
            </a:fld>
            <a:endParaRPr lang="en-GB"/>
          </a:p>
        </p:txBody>
      </p:sp>
    </p:spTree>
    <p:extLst>
      <p:ext uri="{BB962C8B-B14F-4D97-AF65-F5344CB8AC3E}">
        <p14:creationId xmlns:p14="http://schemas.microsoft.com/office/powerpoint/2010/main" val="37476630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4450" name="Rectangle 2"/>
          <p:cNvSpPr>
            <a:spLocks noGrp="1" noChangeArrowheads="1"/>
          </p:cNvSpPr>
          <p:nvPr>
            <p:ph type="ctrTitle"/>
          </p:nvPr>
        </p:nvSpPr>
        <p:spPr>
          <a:xfrm>
            <a:off x="395288" y="430213"/>
            <a:ext cx="4875212" cy="695325"/>
          </a:xfrm>
        </p:spPr>
        <p:txBody>
          <a:bodyPr/>
          <a:lstStyle>
            <a:lvl1pPr>
              <a:defRPr/>
            </a:lvl1pPr>
          </a:lstStyle>
          <a:p>
            <a:pPr lvl="0"/>
            <a:r>
              <a:rPr lang="en-US" altLang="en-US" noProof="0"/>
              <a:t>Click to edit Master title style</a:t>
            </a:r>
            <a:endParaRPr lang="en-GB" altLang="en-US" noProof="0"/>
          </a:p>
        </p:txBody>
      </p:sp>
      <p:sp>
        <p:nvSpPr>
          <p:cNvPr id="104451" name="Rectangle 3"/>
          <p:cNvSpPr>
            <a:spLocks noGrp="1" noChangeArrowheads="1"/>
          </p:cNvSpPr>
          <p:nvPr>
            <p:ph type="subTitle" idx="1"/>
          </p:nvPr>
        </p:nvSpPr>
        <p:spPr>
          <a:xfrm>
            <a:off x="395288" y="1673225"/>
            <a:ext cx="4429125" cy="457200"/>
          </a:xfrm>
        </p:spPr>
        <p:txBody>
          <a:bodyPr/>
          <a:lstStyle>
            <a:lvl1pPr marL="0" indent="0">
              <a:buFontTx/>
              <a:buNone/>
              <a:defRPr/>
            </a:lvl1pPr>
          </a:lstStyle>
          <a:p>
            <a:pPr lvl="0"/>
            <a:r>
              <a:rPr lang="en-US" altLang="en-US" noProof="0"/>
              <a:t>Click to edit Master subtitle style</a:t>
            </a:r>
            <a:endParaRPr lang="en-GB" altLang="en-US" noProof="0"/>
          </a:p>
        </p:txBody>
      </p:sp>
      <p:pic>
        <p:nvPicPr>
          <p:cNvPr id="104452" name="Picture 4" descr="raf_graphic_powerpoint_bottom_horizontal_logo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452938"/>
            <a:ext cx="9144000" cy="2405062"/>
          </a:xfrm>
          <a:prstGeom prst="rect">
            <a:avLst/>
          </a:prstGeom>
          <a:noFill/>
          <a:extLst>
            <a:ext uri="{909E8E84-426E-40DD-AFC4-6F175D3DCCD1}">
              <a14:hiddenFill xmlns:a14="http://schemas.microsoft.com/office/drawing/2010/main">
                <a:solidFill>
                  <a:srgbClr val="FFFFFF"/>
                </a:solidFill>
              </a14:hiddenFill>
            </a:ext>
          </a:extLst>
        </p:spPr>
      </p:pic>
      <p:pic>
        <p:nvPicPr>
          <p:cNvPr id="104453" name="Picture 5" descr="raf_logo_150ppi"/>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7269163" y="5768975"/>
            <a:ext cx="14938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52282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Edit Master text styles</a:t>
            </a:r>
          </a:p>
        </p:txBody>
      </p:sp>
    </p:spTree>
    <p:extLst>
      <p:ext uri="{BB962C8B-B14F-4D97-AF65-F5344CB8AC3E}">
        <p14:creationId xmlns:p14="http://schemas.microsoft.com/office/powerpoint/2010/main" val="1558456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95288" y="1673225"/>
            <a:ext cx="2173287" cy="2209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720975" y="1673225"/>
            <a:ext cx="2174875" cy="2209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0958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30195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185500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0053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2974286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2845524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96747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71900" y="430213"/>
            <a:ext cx="1123950" cy="34528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95288" y="430213"/>
            <a:ext cx="3224212" cy="345281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4689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bwMode="auto">
          <a:xfrm>
            <a:off x="395288" y="430213"/>
            <a:ext cx="2670175"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t" anchorCtr="0" compatLnSpc="1">
            <a:prstTxWarp prst="textNoShape">
              <a:avLst/>
            </a:prstTxWarp>
            <a:spAutoFit/>
          </a:bodyPr>
          <a:lstStyle/>
          <a:p>
            <a:pPr lvl="0"/>
            <a:r>
              <a:rPr lang="en-GB" altLang="en-US"/>
              <a:t>Slide title</a:t>
            </a:r>
          </a:p>
        </p:txBody>
      </p:sp>
      <p:sp>
        <p:nvSpPr>
          <p:cNvPr id="103427" name="Rectangle 3"/>
          <p:cNvSpPr>
            <a:spLocks noGrp="1" noChangeArrowheads="1"/>
          </p:cNvSpPr>
          <p:nvPr>
            <p:ph type="body" idx="1"/>
          </p:nvPr>
        </p:nvSpPr>
        <p:spPr bwMode="auto">
          <a:xfrm>
            <a:off x="395288" y="1673225"/>
            <a:ext cx="4500562"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p>
            <a:pPr lvl="0"/>
            <a:r>
              <a:rPr lang="en-GB" altLang="en-US"/>
              <a:t>Slide body text</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pic>
        <p:nvPicPr>
          <p:cNvPr id="103428" name="Picture 4" descr="raf_logo_150ppi"/>
          <p:cNvPicPr>
            <a:picLocks noChangeAspect="1" noChangeArrowheads="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7269163" y="5768975"/>
            <a:ext cx="14938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2" tx1="lt1" bg2="dk1" tx2="lt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Lst>
  <p:txStyles>
    <p:titleStyle>
      <a:lvl1pPr algn="l" rtl="0" eaLnBrk="1" fontAlgn="base" hangingPunct="1">
        <a:lnSpc>
          <a:spcPct val="90000"/>
        </a:lnSpc>
        <a:spcBef>
          <a:spcPct val="0"/>
        </a:spcBef>
        <a:spcAft>
          <a:spcPct val="0"/>
        </a:spcAft>
        <a:defRPr sz="4400" b="1">
          <a:solidFill>
            <a:schemeClr val="tx2"/>
          </a:solidFill>
          <a:latin typeface="+mj-lt"/>
          <a:ea typeface="+mj-ea"/>
          <a:cs typeface="+mj-cs"/>
        </a:defRPr>
      </a:lvl1pPr>
      <a:lvl2pPr algn="l" rtl="0" eaLnBrk="1" fontAlgn="base" hangingPunct="1">
        <a:lnSpc>
          <a:spcPct val="90000"/>
        </a:lnSpc>
        <a:spcBef>
          <a:spcPct val="0"/>
        </a:spcBef>
        <a:spcAft>
          <a:spcPct val="0"/>
        </a:spcAft>
        <a:defRPr sz="4400" b="1">
          <a:solidFill>
            <a:schemeClr val="tx2"/>
          </a:solidFill>
          <a:latin typeface="Arial" charset="0"/>
          <a:cs typeface="Arial" charset="0"/>
        </a:defRPr>
      </a:lvl2pPr>
      <a:lvl3pPr algn="l" rtl="0" eaLnBrk="1" fontAlgn="base" hangingPunct="1">
        <a:lnSpc>
          <a:spcPct val="90000"/>
        </a:lnSpc>
        <a:spcBef>
          <a:spcPct val="0"/>
        </a:spcBef>
        <a:spcAft>
          <a:spcPct val="0"/>
        </a:spcAft>
        <a:defRPr sz="4400" b="1">
          <a:solidFill>
            <a:schemeClr val="tx2"/>
          </a:solidFill>
          <a:latin typeface="Arial" charset="0"/>
          <a:cs typeface="Arial" charset="0"/>
        </a:defRPr>
      </a:lvl3pPr>
      <a:lvl4pPr algn="l" rtl="0" eaLnBrk="1" fontAlgn="base" hangingPunct="1">
        <a:lnSpc>
          <a:spcPct val="90000"/>
        </a:lnSpc>
        <a:spcBef>
          <a:spcPct val="0"/>
        </a:spcBef>
        <a:spcAft>
          <a:spcPct val="0"/>
        </a:spcAft>
        <a:defRPr sz="4400" b="1">
          <a:solidFill>
            <a:schemeClr val="tx2"/>
          </a:solidFill>
          <a:latin typeface="Arial" charset="0"/>
          <a:cs typeface="Arial" charset="0"/>
        </a:defRPr>
      </a:lvl4pPr>
      <a:lvl5pPr algn="l" rtl="0" eaLnBrk="1" fontAlgn="base" hangingPunct="1">
        <a:lnSpc>
          <a:spcPct val="90000"/>
        </a:lnSpc>
        <a:spcBef>
          <a:spcPct val="0"/>
        </a:spcBef>
        <a:spcAft>
          <a:spcPct val="0"/>
        </a:spcAft>
        <a:defRPr sz="4400" b="1">
          <a:solidFill>
            <a:schemeClr val="tx2"/>
          </a:solidFill>
          <a:latin typeface="Arial" charset="0"/>
          <a:cs typeface="Arial" charset="0"/>
        </a:defRPr>
      </a:lvl5pPr>
      <a:lvl6pPr marL="457200" algn="l" rtl="0" eaLnBrk="1" fontAlgn="base" hangingPunct="1">
        <a:lnSpc>
          <a:spcPct val="90000"/>
        </a:lnSpc>
        <a:spcBef>
          <a:spcPct val="0"/>
        </a:spcBef>
        <a:spcAft>
          <a:spcPct val="0"/>
        </a:spcAft>
        <a:defRPr sz="4400" b="1">
          <a:solidFill>
            <a:schemeClr val="tx2"/>
          </a:solidFill>
          <a:latin typeface="Arial" charset="0"/>
          <a:cs typeface="Arial" charset="0"/>
        </a:defRPr>
      </a:lvl6pPr>
      <a:lvl7pPr marL="914400" algn="l" rtl="0" eaLnBrk="1" fontAlgn="base" hangingPunct="1">
        <a:lnSpc>
          <a:spcPct val="90000"/>
        </a:lnSpc>
        <a:spcBef>
          <a:spcPct val="0"/>
        </a:spcBef>
        <a:spcAft>
          <a:spcPct val="0"/>
        </a:spcAft>
        <a:defRPr sz="4400" b="1">
          <a:solidFill>
            <a:schemeClr val="tx2"/>
          </a:solidFill>
          <a:latin typeface="Arial" charset="0"/>
          <a:cs typeface="Arial" charset="0"/>
        </a:defRPr>
      </a:lvl7pPr>
      <a:lvl8pPr marL="1371600" algn="l" rtl="0" eaLnBrk="1" fontAlgn="base" hangingPunct="1">
        <a:lnSpc>
          <a:spcPct val="90000"/>
        </a:lnSpc>
        <a:spcBef>
          <a:spcPct val="0"/>
        </a:spcBef>
        <a:spcAft>
          <a:spcPct val="0"/>
        </a:spcAft>
        <a:defRPr sz="4400" b="1">
          <a:solidFill>
            <a:schemeClr val="tx2"/>
          </a:solidFill>
          <a:latin typeface="Arial" charset="0"/>
          <a:cs typeface="Arial" charset="0"/>
        </a:defRPr>
      </a:lvl8pPr>
      <a:lvl9pPr marL="1828800" algn="l" rtl="0" eaLnBrk="1" fontAlgn="base" hangingPunct="1">
        <a:lnSpc>
          <a:spcPct val="90000"/>
        </a:lnSpc>
        <a:spcBef>
          <a:spcPct val="0"/>
        </a:spcBef>
        <a:spcAft>
          <a:spcPct val="0"/>
        </a:spcAft>
        <a:defRPr sz="44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4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cs typeface="+mn-cs"/>
        </a:defRPr>
      </a:lvl2pPr>
      <a:lvl3pPr marL="1143000" indent="-228600" algn="l" rtl="0" eaLnBrk="1" fontAlgn="base" hangingPunct="1">
        <a:spcBef>
          <a:spcPct val="20000"/>
        </a:spcBef>
        <a:spcAft>
          <a:spcPct val="0"/>
        </a:spcAft>
        <a:buChar char="•"/>
        <a:defRPr sz="2400">
          <a:solidFill>
            <a:schemeClr val="tx1"/>
          </a:solidFill>
          <a:latin typeface="+mn-lt"/>
          <a:cs typeface="+mn-cs"/>
        </a:defRPr>
      </a:lvl3pPr>
      <a:lvl4pPr marL="1600200" indent="-228600" algn="l" rtl="0" eaLnBrk="1" fontAlgn="base" hangingPunct="1">
        <a:spcBef>
          <a:spcPct val="20000"/>
        </a:spcBef>
        <a:spcAft>
          <a:spcPct val="0"/>
        </a:spcAft>
        <a:buChar char="–"/>
        <a:defRPr sz="2400">
          <a:solidFill>
            <a:schemeClr val="tx1"/>
          </a:solidFill>
          <a:latin typeface="+mn-lt"/>
          <a:cs typeface="+mn-cs"/>
        </a:defRPr>
      </a:lvl4pPr>
      <a:lvl5pPr marL="2057400" indent="-228600" algn="l" rtl="0" eaLnBrk="1" fontAlgn="base" hangingPunct="1">
        <a:spcBef>
          <a:spcPct val="20000"/>
        </a:spcBef>
        <a:spcAft>
          <a:spcPct val="0"/>
        </a:spcAft>
        <a:buChar char="»"/>
        <a:defRPr sz="2400">
          <a:solidFill>
            <a:schemeClr val="tx1"/>
          </a:solidFill>
          <a:latin typeface="+mn-lt"/>
          <a:cs typeface="+mn-cs"/>
        </a:defRPr>
      </a:lvl5pPr>
      <a:lvl6pPr marL="2514600" indent="-228600" algn="l" rtl="0" eaLnBrk="1" fontAlgn="base" hangingPunct="1">
        <a:spcBef>
          <a:spcPct val="20000"/>
        </a:spcBef>
        <a:spcAft>
          <a:spcPct val="0"/>
        </a:spcAft>
        <a:buChar char="»"/>
        <a:defRPr sz="2400">
          <a:solidFill>
            <a:schemeClr val="tx1"/>
          </a:solidFill>
          <a:latin typeface="+mn-lt"/>
          <a:cs typeface="+mn-cs"/>
        </a:defRPr>
      </a:lvl6pPr>
      <a:lvl7pPr marL="2971800" indent="-228600" algn="l" rtl="0" eaLnBrk="1" fontAlgn="base" hangingPunct="1">
        <a:spcBef>
          <a:spcPct val="20000"/>
        </a:spcBef>
        <a:spcAft>
          <a:spcPct val="0"/>
        </a:spcAft>
        <a:buChar char="»"/>
        <a:defRPr sz="2400">
          <a:solidFill>
            <a:schemeClr val="tx1"/>
          </a:solidFill>
          <a:latin typeface="+mn-lt"/>
          <a:cs typeface="+mn-cs"/>
        </a:defRPr>
      </a:lvl7pPr>
      <a:lvl8pPr marL="3429000" indent="-228600" algn="l" rtl="0" eaLnBrk="1" fontAlgn="base" hangingPunct="1">
        <a:spcBef>
          <a:spcPct val="20000"/>
        </a:spcBef>
        <a:spcAft>
          <a:spcPct val="0"/>
        </a:spcAft>
        <a:buChar char="»"/>
        <a:defRPr sz="2400">
          <a:solidFill>
            <a:schemeClr val="tx1"/>
          </a:solidFill>
          <a:latin typeface="+mn-lt"/>
          <a:cs typeface="+mn-cs"/>
        </a:defRPr>
      </a:lvl8pPr>
      <a:lvl9pPr marL="3886200" indent="-228600" algn="l" rtl="0" eaLnBrk="1" fontAlgn="base" hangingPunct="1">
        <a:spcBef>
          <a:spcPct val="20000"/>
        </a:spcBef>
        <a:spcAft>
          <a:spcPct val="0"/>
        </a:spcAft>
        <a:buChar char="»"/>
        <a:defRPr sz="24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cid:462809ac-0dd2-4201-afa4-3b36e87522ba"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simplypsychology.org/learning-kolb.html"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5" Type="http://schemas.openxmlformats.org/officeDocument/2006/relationships/hyperlink" Target="https://www.verywellmind.com/vark-learning-styles-2795156#:~:text=The%20VARK%20model%20of%20learning,in%20the%201970s%20and%201980s." TargetMode="External"/><Relationship Id="rId4" Type="http://schemas.openxmlformats.org/officeDocument/2006/relationships/hyperlink" Target="https://www.mint-hr.com/mumford.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8183" y="177965"/>
            <a:ext cx="7327647" cy="2308324"/>
          </a:xfrm>
        </p:spPr>
        <p:txBody>
          <a:bodyPr/>
          <a:lstStyle/>
          <a:p>
            <a:pPr marL="342900" lvl="0" indent="-342900" algn="ctr" eaLnBrk="0" hangingPunct="0">
              <a:lnSpc>
                <a:spcPct val="100000"/>
              </a:lnSpc>
              <a:spcBef>
                <a:spcPct val="50000"/>
              </a:spcBef>
              <a:defRPr/>
            </a:pPr>
            <a:r>
              <a:rPr lang="en-GB" altLang="en-US" sz="3600" kern="1200">
                <a:solidFill>
                  <a:srgbClr val="FFFFFF"/>
                </a:solidFill>
                <a:ea typeface="+mn-ea"/>
              </a:rPr>
              <a:t>How I have improved my </a:t>
            </a:r>
            <a:br>
              <a:rPr lang="en-GB" altLang="en-US" sz="3600" kern="1200">
                <a:solidFill>
                  <a:srgbClr val="FFFFFF"/>
                </a:solidFill>
                <a:ea typeface="+mn-ea"/>
              </a:rPr>
            </a:br>
            <a:r>
              <a:rPr lang="en-GB" altLang="en-US" sz="3600" kern="1200">
                <a:solidFill>
                  <a:srgbClr val="FFFFFF"/>
                </a:solidFill>
                <a:ea typeface="+mn-ea"/>
              </a:rPr>
              <a:t>Learning &amp; Presentation Skills </a:t>
            </a:r>
            <a:br>
              <a:rPr lang="en-GB" altLang="en-US" sz="3600" kern="1200">
                <a:solidFill>
                  <a:srgbClr val="FFFFFF"/>
                </a:solidFill>
                <a:ea typeface="+mn-ea"/>
              </a:rPr>
            </a:br>
            <a:r>
              <a:rPr lang="en-GB" altLang="en-US" sz="3600" kern="1200">
                <a:solidFill>
                  <a:srgbClr val="FFFFFF"/>
                </a:solidFill>
                <a:ea typeface="+mn-ea"/>
              </a:rPr>
              <a:t>in order to pass Module 1 </a:t>
            </a:r>
            <a:br>
              <a:rPr lang="en-GB" altLang="en-US" sz="3600" kern="1200">
                <a:solidFill>
                  <a:srgbClr val="FFFFFF"/>
                </a:solidFill>
                <a:ea typeface="+mn-ea"/>
              </a:rPr>
            </a:br>
            <a:r>
              <a:rPr lang="en-GB" altLang="en-US" sz="3600" kern="1200">
                <a:solidFill>
                  <a:srgbClr val="FFFFFF"/>
                </a:solidFill>
                <a:ea typeface="+mn-ea"/>
              </a:rPr>
              <a:t>of my </a:t>
            </a:r>
            <a:r>
              <a:rPr lang="en-GB" altLang="en-US" sz="3600" kern="1200" err="1">
                <a:solidFill>
                  <a:srgbClr val="FFFFFF"/>
                </a:solidFill>
                <a:ea typeface="+mn-ea"/>
              </a:rPr>
              <a:t>MAinPP</a:t>
            </a:r>
            <a:r>
              <a:rPr lang="en-GB" altLang="en-US" sz="3600" kern="1200">
                <a:solidFill>
                  <a:srgbClr val="FFFFFF"/>
                </a:solidFill>
                <a:ea typeface="+mn-ea"/>
              </a:rPr>
              <a:t>. </a:t>
            </a:r>
          </a:p>
        </p:txBody>
      </p:sp>
      <p:pic>
        <p:nvPicPr>
          <p:cNvPr id="3" name="Picture 2" descr="A logo of a royal air force station&#10;&#10;Description automatically generated">
            <a:extLst>
              <a:ext uri="{FF2B5EF4-FFF2-40B4-BE49-F238E27FC236}">
                <a16:creationId xmlns:a16="http://schemas.microsoft.com/office/drawing/2014/main" id="{C952AC03-1085-F0E6-FB17-C2318D442100}"/>
              </a:ext>
            </a:extLst>
          </p:cNvPr>
          <p:cNvPicPr>
            <a:picLocks noChangeAspect="1"/>
          </p:cNvPicPr>
          <p:nvPr/>
        </p:nvPicPr>
        <p:blipFill>
          <a:blip r:embed="rId3"/>
          <a:stretch>
            <a:fillRect/>
          </a:stretch>
        </p:blipFill>
        <p:spPr>
          <a:xfrm>
            <a:off x="3181350" y="2666281"/>
            <a:ext cx="2781300" cy="38004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48712"/>
            <a:ext cx="9143999" cy="646331"/>
          </a:xfrm>
          <a:prstGeom prst="rect">
            <a:avLst/>
          </a:prstGeom>
          <a:noFill/>
        </p:spPr>
        <p:txBody>
          <a:bodyPr wrap="square" rtlCol="0">
            <a:spAutoFit/>
          </a:bodyPr>
          <a:lstStyle/>
          <a:p>
            <a:pPr algn="ctr"/>
            <a:r>
              <a:rPr lang="en-GB" sz="3600" b="1"/>
              <a:t>INTRO: Sgt Mark Lane RAF</a:t>
            </a:r>
          </a:p>
        </p:txBody>
      </p:sp>
      <p:pic>
        <p:nvPicPr>
          <p:cNvPr id="3" name="Picture 2" descr="Image">
            <a:extLst>
              <a:ext uri="{FF2B5EF4-FFF2-40B4-BE49-F238E27FC236}">
                <a16:creationId xmlns:a16="http://schemas.microsoft.com/office/drawing/2014/main" id="{8149EC54-FB44-CFE3-A45D-BCDF052D55E1}"/>
              </a:ext>
            </a:extLst>
          </p:cNvPr>
          <p:cNvPicPr/>
          <p:nvPr/>
        </p:nvPicPr>
        <p:blipFill>
          <a:blip r:embed="rId3" r:link="rId4" cstate="print">
            <a:extLst>
              <a:ext uri="{28A0092B-C50C-407E-A947-70E740481C1C}">
                <a14:useLocalDpi xmlns:a14="http://schemas.microsoft.com/office/drawing/2010/main" val="0"/>
              </a:ext>
            </a:extLst>
          </a:blip>
          <a:srcRect/>
          <a:stretch>
            <a:fillRect/>
          </a:stretch>
        </p:blipFill>
        <p:spPr bwMode="auto">
          <a:xfrm>
            <a:off x="5933351" y="1396246"/>
            <a:ext cx="2466975" cy="3448050"/>
          </a:xfrm>
          <a:prstGeom prst="rect">
            <a:avLst/>
          </a:prstGeom>
          <a:noFill/>
          <a:ln>
            <a:noFill/>
          </a:ln>
        </p:spPr>
      </p:pic>
      <p:graphicFrame>
        <p:nvGraphicFramePr>
          <p:cNvPr id="4" name="Table 4">
            <a:extLst>
              <a:ext uri="{FF2B5EF4-FFF2-40B4-BE49-F238E27FC236}">
                <a16:creationId xmlns:a16="http://schemas.microsoft.com/office/drawing/2014/main" id="{B4D36268-8EF7-6CE2-433C-CFBA19DCFFA6}"/>
              </a:ext>
            </a:extLst>
          </p:cNvPr>
          <p:cNvGraphicFramePr>
            <a:graphicFrameLocks noGrp="1"/>
          </p:cNvGraphicFramePr>
          <p:nvPr>
            <p:extLst>
              <p:ext uri="{D42A27DB-BD31-4B8C-83A1-F6EECF244321}">
                <p14:modId xmlns:p14="http://schemas.microsoft.com/office/powerpoint/2010/main" val="3251234125"/>
              </p:ext>
            </p:extLst>
          </p:nvPr>
        </p:nvGraphicFramePr>
        <p:xfrm>
          <a:off x="485612" y="1397000"/>
          <a:ext cx="4859047" cy="3102360"/>
        </p:xfrm>
        <a:graphic>
          <a:graphicData uri="http://schemas.openxmlformats.org/drawingml/2006/table">
            <a:tbl>
              <a:tblPr firstRow="1" bandRow="1">
                <a:tableStyleId>{5C22544A-7EE6-4342-B048-85BDC9FD1C3A}</a:tableStyleId>
              </a:tblPr>
              <a:tblGrid>
                <a:gridCol w="1371693">
                  <a:extLst>
                    <a:ext uri="{9D8B030D-6E8A-4147-A177-3AD203B41FA5}">
                      <a16:colId xmlns:a16="http://schemas.microsoft.com/office/drawing/2014/main" val="1949843646"/>
                    </a:ext>
                  </a:extLst>
                </a:gridCol>
                <a:gridCol w="3487354">
                  <a:extLst>
                    <a:ext uri="{9D8B030D-6E8A-4147-A177-3AD203B41FA5}">
                      <a16:colId xmlns:a16="http://schemas.microsoft.com/office/drawing/2014/main" val="198386966"/>
                    </a:ext>
                  </a:extLst>
                </a:gridCol>
              </a:tblGrid>
              <a:tr h="455550">
                <a:tc gridSpan="2">
                  <a:txBody>
                    <a:bodyPr/>
                    <a:lstStyle/>
                    <a:p>
                      <a:r>
                        <a:rPr lang="en-GB" i="1"/>
                        <a:t>“I.N.T.R.O”</a:t>
                      </a:r>
                    </a:p>
                  </a:txBody>
                  <a:tcPr/>
                </a:tc>
                <a:tc hMerge="1">
                  <a:txBody>
                    <a:bodyPr/>
                    <a:lstStyle/>
                    <a:p>
                      <a:endParaRPr lang="en-GB"/>
                    </a:p>
                  </a:txBody>
                  <a:tcPr/>
                </a:tc>
                <a:extLst>
                  <a:ext uri="{0D108BD9-81ED-4DB2-BD59-A6C34878D82A}">
                    <a16:rowId xmlns:a16="http://schemas.microsoft.com/office/drawing/2014/main" val="1746259991"/>
                  </a:ext>
                </a:extLst>
              </a:tr>
              <a:tr h="455550">
                <a:tc>
                  <a:txBody>
                    <a:bodyPr/>
                    <a:lstStyle/>
                    <a:p>
                      <a:r>
                        <a:rPr lang="en-GB" b="1"/>
                        <a:t>I </a:t>
                      </a:r>
                      <a:r>
                        <a:rPr lang="en-GB" b="0" err="1"/>
                        <a:t>nterest</a:t>
                      </a:r>
                      <a:endParaRPr lang="en-GB" b="0"/>
                    </a:p>
                  </a:txBody>
                  <a:tcPr/>
                </a:tc>
                <a:tc>
                  <a:txBody>
                    <a:bodyPr/>
                    <a:lstStyle/>
                    <a:p>
                      <a:r>
                        <a:rPr lang="en-GB"/>
                        <a:t>Who am I? (Background. Ex Army (</a:t>
                      </a:r>
                      <a:r>
                        <a:rPr lang="en-GB" err="1"/>
                        <a:t>R.Signals</a:t>
                      </a:r>
                      <a:r>
                        <a:rPr lang="en-GB"/>
                        <a:t>), now RAF…)</a:t>
                      </a:r>
                    </a:p>
                  </a:txBody>
                  <a:tcPr/>
                </a:tc>
                <a:extLst>
                  <a:ext uri="{0D108BD9-81ED-4DB2-BD59-A6C34878D82A}">
                    <a16:rowId xmlns:a16="http://schemas.microsoft.com/office/drawing/2014/main" val="3384639939"/>
                  </a:ext>
                </a:extLst>
              </a:tr>
              <a:tr h="455550">
                <a:tc>
                  <a:txBody>
                    <a:bodyPr/>
                    <a:lstStyle/>
                    <a:p>
                      <a:r>
                        <a:rPr lang="en-GB" b="1"/>
                        <a:t>N </a:t>
                      </a:r>
                      <a:r>
                        <a:rPr lang="en-GB" b="0" err="1"/>
                        <a:t>eed</a:t>
                      </a:r>
                      <a:endParaRPr lang="en-GB" b="0"/>
                    </a:p>
                  </a:txBody>
                  <a:tcPr/>
                </a:tc>
                <a:tc>
                  <a:txBody>
                    <a:bodyPr/>
                    <a:lstStyle/>
                    <a:p>
                      <a:r>
                        <a:rPr lang="en-GB"/>
                        <a:t>I work in </a:t>
                      </a:r>
                      <a:r>
                        <a:rPr lang="en-GB" err="1"/>
                        <a:t>CyberSpace</a:t>
                      </a:r>
                      <a:r>
                        <a:rPr lang="en-GB"/>
                        <a:t> where attention to detail is critical! </a:t>
                      </a:r>
                    </a:p>
                  </a:txBody>
                  <a:tcPr/>
                </a:tc>
                <a:extLst>
                  <a:ext uri="{0D108BD9-81ED-4DB2-BD59-A6C34878D82A}">
                    <a16:rowId xmlns:a16="http://schemas.microsoft.com/office/drawing/2014/main" val="3937911524"/>
                  </a:ext>
                </a:extLst>
              </a:tr>
              <a:tr h="455550">
                <a:tc>
                  <a:txBody>
                    <a:bodyPr/>
                    <a:lstStyle/>
                    <a:p>
                      <a:r>
                        <a:rPr lang="en-GB" b="1"/>
                        <a:t>T </a:t>
                      </a:r>
                      <a:r>
                        <a:rPr lang="en-GB" b="0" err="1"/>
                        <a:t>itle</a:t>
                      </a:r>
                      <a:endParaRPr lang="en-GB" b="0"/>
                    </a:p>
                  </a:txBody>
                  <a:tcPr/>
                </a:tc>
                <a:tc>
                  <a:txBody>
                    <a:bodyPr/>
                    <a:lstStyle/>
                    <a:p>
                      <a:r>
                        <a:rPr lang="en-GB"/>
                        <a:t>See “AIM”</a:t>
                      </a:r>
                    </a:p>
                  </a:txBody>
                  <a:tcPr/>
                </a:tc>
                <a:extLst>
                  <a:ext uri="{0D108BD9-81ED-4DB2-BD59-A6C34878D82A}">
                    <a16:rowId xmlns:a16="http://schemas.microsoft.com/office/drawing/2014/main" val="2245808489"/>
                  </a:ext>
                </a:extLst>
              </a:tr>
              <a:tr h="455550">
                <a:tc>
                  <a:txBody>
                    <a:bodyPr/>
                    <a:lstStyle/>
                    <a:p>
                      <a:r>
                        <a:rPr lang="en-GB" b="1"/>
                        <a:t>R </a:t>
                      </a:r>
                      <a:r>
                        <a:rPr lang="en-GB" b="0" err="1"/>
                        <a:t>ange</a:t>
                      </a:r>
                      <a:endParaRPr lang="en-GB" b="0"/>
                    </a:p>
                  </a:txBody>
                  <a:tcPr/>
                </a:tc>
                <a:tc>
                  <a:txBody>
                    <a:bodyPr/>
                    <a:lstStyle/>
                    <a:p>
                      <a:r>
                        <a:rPr lang="en-GB"/>
                        <a:t>See “Range”</a:t>
                      </a:r>
                    </a:p>
                  </a:txBody>
                  <a:tcPr/>
                </a:tc>
                <a:extLst>
                  <a:ext uri="{0D108BD9-81ED-4DB2-BD59-A6C34878D82A}">
                    <a16:rowId xmlns:a16="http://schemas.microsoft.com/office/drawing/2014/main" val="825432995"/>
                  </a:ext>
                </a:extLst>
              </a:tr>
              <a:tr h="455550">
                <a:tc>
                  <a:txBody>
                    <a:bodyPr/>
                    <a:lstStyle/>
                    <a:p>
                      <a:r>
                        <a:rPr lang="en-GB" b="1"/>
                        <a:t>O </a:t>
                      </a:r>
                      <a:r>
                        <a:rPr lang="en-GB" b="0" err="1"/>
                        <a:t>bjective</a:t>
                      </a:r>
                      <a:endParaRPr lang="en-GB" b="0"/>
                    </a:p>
                  </a:txBody>
                  <a:tcPr/>
                </a:tc>
                <a:tc>
                  <a:txBody>
                    <a:bodyPr/>
                    <a:lstStyle/>
                    <a:p>
                      <a:r>
                        <a:rPr lang="en-GB"/>
                        <a:t>See “Objectives”</a:t>
                      </a:r>
                    </a:p>
                  </a:txBody>
                  <a:tcPr/>
                </a:tc>
                <a:extLst>
                  <a:ext uri="{0D108BD9-81ED-4DB2-BD59-A6C34878D82A}">
                    <a16:rowId xmlns:a16="http://schemas.microsoft.com/office/drawing/2014/main" val="977827699"/>
                  </a:ext>
                </a:extLst>
              </a:tr>
            </a:tbl>
          </a:graphicData>
        </a:graphic>
      </p:graphicFrame>
      <p:sp>
        <p:nvSpPr>
          <p:cNvPr id="6" name="TextBox 5">
            <a:extLst>
              <a:ext uri="{FF2B5EF4-FFF2-40B4-BE49-F238E27FC236}">
                <a16:creationId xmlns:a16="http://schemas.microsoft.com/office/drawing/2014/main" id="{2E910AF3-6A17-036F-2684-8DFA0579EC88}"/>
              </a:ext>
            </a:extLst>
          </p:cNvPr>
          <p:cNvSpPr txBox="1"/>
          <p:nvPr/>
        </p:nvSpPr>
        <p:spPr>
          <a:xfrm>
            <a:off x="485612" y="5276334"/>
            <a:ext cx="5296878" cy="369332"/>
          </a:xfrm>
          <a:prstGeom prst="rect">
            <a:avLst/>
          </a:prstGeom>
          <a:noFill/>
        </p:spPr>
        <p:txBody>
          <a:bodyPr wrap="square">
            <a:spAutoFit/>
          </a:bodyPr>
          <a:lstStyle/>
          <a:p>
            <a:r>
              <a:rPr lang="en-GB" altLang="en-US" sz="1800" b="1" kern="1200">
                <a:solidFill>
                  <a:srgbClr val="FFFFFF"/>
                </a:solidFill>
                <a:ea typeface="+mn-ea"/>
              </a:rPr>
              <a:t>* See Hand-Out on 10min Presentation Guide</a:t>
            </a:r>
            <a:endParaRPr lang="en-GB"/>
          </a:p>
        </p:txBody>
      </p:sp>
    </p:spTree>
    <p:extLst>
      <p:ext uri="{BB962C8B-B14F-4D97-AF65-F5344CB8AC3E}">
        <p14:creationId xmlns:p14="http://schemas.microsoft.com/office/powerpoint/2010/main" val="244448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4">
            <a:extLst>
              <a:ext uri="{FF2B5EF4-FFF2-40B4-BE49-F238E27FC236}">
                <a16:creationId xmlns:a16="http://schemas.microsoft.com/office/drawing/2014/main" id="{9F7AA8CB-0178-625B-0E87-37739DFF3AB7}"/>
              </a:ext>
            </a:extLst>
          </p:cNvPr>
          <p:cNvSpPr txBox="1">
            <a:spLocks noChangeArrowheads="1"/>
          </p:cNvSpPr>
          <p:nvPr/>
        </p:nvSpPr>
        <p:spPr bwMode="auto">
          <a:xfrm>
            <a:off x="725254" y="1266496"/>
            <a:ext cx="7630806" cy="2162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nchor="t">
            <a:spAutoFit/>
          </a:bodyPr>
          <a:lstStyle>
            <a:lvl1pPr>
              <a:spcBef>
                <a:spcPct val="20000"/>
              </a:spcBef>
              <a:buChar char="•"/>
              <a:defRPr sz="24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4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400">
                <a:solidFill>
                  <a:schemeClr val="tx1"/>
                </a:solidFill>
                <a:latin typeface="Arial" panose="020B0604020202020204" pitchFamily="34" charset="0"/>
                <a:cs typeface="Arial" panose="020B0604020202020204" pitchFamily="34" charset="0"/>
              </a:defRPr>
            </a:lvl9pPr>
          </a:lstStyle>
          <a:p>
            <a:pPr eaLnBrk="0" fontAlgn="base" hangingPunct="0">
              <a:spcBef>
                <a:spcPct val="50000"/>
              </a:spcBef>
              <a:spcAft>
                <a:spcPct val="0"/>
              </a:spcAft>
              <a:buNone/>
              <a:defRPr/>
            </a:pPr>
            <a:r>
              <a:rPr lang="en-GB" altLang="en-US" b="1">
                <a:latin typeface="+mn-lt"/>
                <a:cs typeface="Arial"/>
              </a:rPr>
              <a:t> The Aim of this Presentation is to:</a:t>
            </a:r>
          </a:p>
          <a:p>
            <a:pPr marL="342900" indent="-342900" algn="ctr" eaLnBrk="0" fontAlgn="base" hangingPunct="0">
              <a:spcBef>
                <a:spcPct val="50000"/>
              </a:spcBef>
              <a:spcAft>
                <a:spcPct val="0"/>
              </a:spcAft>
              <a:buFont typeface="Arial" panose="020B0604020202020204" pitchFamily="34" charset="0"/>
              <a:buChar char="•"/>
              <a:defRPr/>
            </a:pPr>
            <a:r>
              <a:rPr lang="en-GB" altLang="en-US" sz="3200" b="1">
                <a:solidFill>
                  <a:srgbClr val="FFFFFF"/>
                </a:solidFill>
              </a:rPr>
              <a:t>How t</a:t>
            </a:r>
            <a:r>
              <a:rPr lang="en-GB" altLang="en-US" sz="3200" b="1" kern="1200">
                <a:solidFill>
                  <a:srgbClr val="FFFFFF"/>
                </a:solidFill>
                <a:ea typeface="+mn-ea"/>
              </a:rPr>
              <a:t>o improve on my Learning &amp; Presentation Skills to pass Module 1 of my </a:t>
            </a:r>
            <a:r>
              <a:rPr lang="en-GB" altLang="en-US" sz="3200" b="1" kern="1200" err="1">
                <a:solidFill>
                  <a:srgbClr val="FFFFFF"/>
                </a:solidFill>
                <a:ea typeface="+mn-ea"/>
              </a:rPr>
              <a:t>MAinPP</a:t>
            </a:r>
            <a:r>
              <a:rPr lang="en-GB" altLang="en-US" sz="3200" b="1" kern="1200">
                <a:solidFill>
                  <a:srgbClr val="FFFFFF"/>
                </a:solidFill>
                <a:ea typeface="+mn-ea"/>
              </a:rPr>
              <a:t>. </a:t>
            </a:r>
          </a:p>
        </p:txBody>
      </p:sp>
      <p:sp>
        <p:nvSpPr>
          <p:cNvPr id="4" name="TextBox 3">
            <a:extLst>
              <a:ext uri="{FF2B5EF4-FFF2-40B4-BE49-F238E27FC236}">
                <a16:creationId xmlns:a16="http://schemas.microsoft.com/office/drawing/2014/main" id="{8B4BF715-D4A5-833F-2B69-EC8C756459C9}"/>
              </a:ext>
            </a:extLst>
          </p:cNvPr>
          <p:cNvSpPr txBox="1"/>
          <p:nvPr/>
        </p:nvSpPr>
        <p:spPr>
          <a:xfrm>
            <a:off x="0" y="121425"/>
            <a:ext cx="9144000" cy="707886"/>
          </a:xfrm>
          <a:prstGeom prst="rect">
            <a:avLst/>
          </a:prstGeom>
          <a:noFill/>
        </p:spPr>
        <p:txBody>
          <a:bodyPr wrap="square">
            <a:spAutoFit/>
          </a:bodyPr>
          <a:lstStyle/>
          <a:p>
            <a:pPr algn="ctr"/>
            <a:r>
              <a:rPr lang="en-GB" sz="4000" b="1"/>
              <a:t>Aim </a:t>
            </a:r>
            <a:r>
              <a:rPr lang="en-GB" sz="2000" b="1" i="1"/>
              <a:t>(Title)</a:t>
            </a:r>
            <a:endParaRPr lang="en-GB" sz="2000" i="1"/>
          </a:p>
        </p:txBody>
      </p:sp>
    </p:spTree>
    <p:extLst>
      <p:ext uri="{BB962C8B-B14F-4D97-AF65-F5344CB8AC3E}">
        <p14:creationId xmlns:p14="http://schemas.microsoft.com/office/powerpoint/2010/main" val="1734301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2891" y="796491"/>
            <a:ext cx="7036067" cy="4801314"/>
          </a:xfrm>
          <a:prstGeom prst="rect">
            <a:avLst/>
          </a:prstGeom>
          <a:noFill/>
        </p:spPr>
        <p:txBody>
          <a:bodyPr wrap="square" rtlCol="0">
            <a:spAutoFit/>
          </a:bodyPr>
          <a:lstStyle/>
          <a:p>
            <a:r>
              <a:rPr lang="en-GB" sz="3600" b="1"/>
              <a:t>Range</a:t>
            </a:r>
          </a:p>
          <a:p>
            <a:endParaRPr lang="en-GB" sz="2800"/>
          </a:p>
          <a:p>
            <a:pPr marL="457200" indent="-457200">
              <a:buFont typeface="Arial" panose="020B0604020202020204" pitchFamily="34" charset="0"/>
              <a:buChar char="•"/>
            </a:pPr>
            <a:r>
              <a:rPr lang="en-GB" sz="2800"/>
              <a:t>10 min “overview”</a:t>
            </a:r>
          </a:p>
          <a:p>
            <a:pPr marL="457200" indent="-457200">
              <a:buFont typeface="Arial" panose="020B0604020202020204" pitchFamily="34" charset="0"/>
              <a:buChar char="•"/>
            </a:pPr>
            <a:r>
              <a:rPr lang="en-GB" sz="2800"/>
              <a:t>Presented to Examining Board</a:t>
            </a:r>
          </a:p>
          <a:p>
            <a:pPr marL="457200" indent="-457200">
              <a:buFont typeface="Arial" panose="020B0604020202020204" pitchFamily="34" charset="0"/>
              <a:buChar char="•"/>
            </a:pPr>
            <a:r>
              <a:rPr lang="en-GB" sz="2800"/>
              <a:t>Online</a:t>
            </a:r>
          </a:p>
          <a:p>
            <a:pPr marL="457200" indent="-457200">
              <a:buFont typeface="Arial" panose="020B0604020202020204" pitchFamily="34" charset="0"/>
              <a:buChar char="•"/>
            </a:pPr>
            <a:r>
              <a:rPr lang="en-GB" sz="2800"/>
              <a:t>Food &amp; Drink</a:t>
            </a:r>
          </a:p>
          <a:p>
            <a:pPr marL="457200" indent="-457200">
              <a:buFont typeface="Arial" panose="020B0604020202020204" pitchFamily="34" charset="0"/>
              <a:buChar char="•"/>
            </a:pPr>
            <a:r>
              <a:rPr lang="en-GB" sz="2800"/>
              <a:t>H&amp;S / SHEF</a:t>
            </a:r>
          </a:p>
          <a:p>
            <a:pPr marL="457200" indent="-457200">
              <a:buFont typeface="Arial" panose="020B0604020202020204" pitchFamily="34" charset="0"/>
              <a:buChar char="•"/>
            </a:pPr>
            <a:r>
              <a:rPr lang="en-GB" sz="2800"/>
              <a:t>Notes/Handout</a:t>
            </a:r>
          </a:p>
          <a:p>
            <a:pPr marL="457200" indent="-457200">
              <a:buFont typeface="Arial" panose="020B0604020202020204" pitchFamily="34" charset="0"/>
              <a:buChar char="•"/>
            </a:pPr>
            <a:r>
              <a:rPr lang="en-GB" sz="2800"/>
              <a:t>PEDs</a:t>
            </a:r>
          </a:p>
          <a:p>
            <a:pPr marL="457200" indent="-457200">
              <a:buFont typeface="Arial" panose="020B0604020202020204" pitchFamily="34" charset="0"/>
              <a:buChar char="•"/>
            </a:pPr>
            <a:r>
              <a:rPr lang="en-GB" sz="2800"/>
              <a:t>Question format</a:t>
            </a:r>
            <a:endParaRPr lang="en-GB"/>
          </a:p>
          <a:p>
            <a:endParaRPr lang="en-GB"/>
          </a:p>
        </p:txBody>
      </p:sp>
    </p:spTree>
    <p:extLst>
      <p:ext uri="{BB962C8B-B14F-4D97-AF65-F5344CB8AC3E}">
        <p14:creationId xmlns:p14="http://schemas.microsoft.com/office/powerpoint/2010/main" val="706726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EDB8FBA-2B3E-468B-A4D0-BEBFF61BC604}"/>
              </a:ext>
            </a:extLst>
          </p:cNvPr>
          <p:cNvSpPr>
            <a:spLocks noGrp="1"/>
          </p:cNvSpPr>
          <p:nvPr>
            <p:ph type="title"/>
          </p:nvPr>
        </p:nvSpPr>
        <p:spPr>
          <a:xfrm>
            <a:off x="395288" y="430213"/>
            <a:ext cx="3060453" cy="757130"/>
          </a:xfrm>
        </p:spPr>
        <p:txBody>
          <a:bodyPr/>
          <a:lstStyle/>
          <a:p>
            <a:r>
              <a:rPr lang="en-US" sz="4800" b="0"/>
              <a:t>Objectives</a:t>
            </a:r>
          </a:p>
        </p:txBody>
      </p:sp>
      <p:sp>
        <p:nvSpPr>
          <p:cNvPr id="13" name="Content Placeholder 2">
            <a:extLst>
              <a:ext uri="{FF2B5EF4-FFF2-40B4-BE49-F238E27FC236}">
                <a16:creationId xmlns:a16="http://schemas.microsoft.com/office/drawing/2014/main" id="{8FD57438-0A07-475F-B5F7-E2E84D06D824}"/>
              </a:ext>
            </a:extLst>
          </p:cNvPr>
          <p:cNvSpPr>
            <a:spLocks noGrp="1"/>
          </p:cNvSpPr>
          <p:nvPr>
            <p:ph idx="1"/>
          </p:nvPr>
        </p:nvSpPr>
        <p:spPr>
          <a:xfrm>
            <a:off x="465030" y="1673544"/>
            <a:ext cx="7913904" cy="4628960"/>
          </a:xfrm>
        </p:spPr>
        <p:txBody>
          <a:bodyPr/>
          <a:lstStyle/>
          <a:p>
            <a:pPr marL="0" indent="0" eaLnBrk="0" hangingPunct="0">
              <a:spcBef>
                <a:spcPct val="50000"/>
              </a:spcBef>
              <a:buNone/>
              <a:defRPr/>
            </a:pPr>
            <a:r>
              <a:rPr lang="en-GB" altLang="en-US" sz="2800" b="1"/>
              <a:t>To produce evidence of the below in my Presentation:</a:t>
            </a:r>
          </a:p>
          <a:p>
            <a:pPr eaLnBrk="0" hangingPunct="0">
              <a:spcBef>
                <a:spcPct val="50000"/>
              </a:spcBef>
              <a:buFont typeface="Arial" panose="020B0604020202020204" pitchFamily="34" charset="0"/>
              <a:buChar char="•"/>
              <a:defRPr/>
            </a:pPr>
            <a:r>
              <a:rPr lang="en-GB" altLang="en-US" sz="2800" b="1"/>
              <a:t>Engagement with Literature</a:t>
            </a:r>
          </a:p>
          <a:p>
            <a:pPr eaLnBrk="0" hangingPunct="0">
              <a:spcBef>
                <a:spcPct val="50000"/>
              </a:spcBef>
              <a:buFont typeface="Arial" panose="020B0604020202020204" pitchFamily="34" charset="0"/>
              <a:buChar char="•"/>
              <a:defRPr/>
            </a:pPr>
            <a:r>
              <a:rPr lang="en-GB" altLang="en-US" sz="2800" b="1"/>
              <a:t>Knowledge and Understanding</a:t>
            </a:r>
          </a:p>
          <a:p>
            <a:pPr eaLnBrk="0" hangingPunct="0">
              <a:spcBef>
                <a:spcPct val="50000"/>
              </a:spcBef>
              <a:buFont typeface="Arial" panose="020B0604020202020204" pitchFamily="34" charset="0"/>
              <a:buChar char="•"/>
              <a:defRPr/>
            </a:pPr>
            <a:r>
              <a:rPr lang="en-GB" altLang="en-US" sz="2800" b="1"/>
              <a:t>Cognitive and Intellectual Skills</a:t>
            </a:r>
          </a:p>
          <a:p>
            <a:pPr eaLnBrk="0" hangingPunct="0">
              <a:spcBef>
                <a:spcPct val="50000"/>
              </a:spcBef>
              <a:buFont typeface="Arial" panose="020B0604020202020204" pitchFamily="34" charset="0"/>
              <a:buChar char="•"/>
              <a:defRPr/>
            </a:pPr>
            <a:r>
              <a:rPr lang="en-GB" altLang="en-US" sz="2800" b="1" i="1">
                <a:solidFill>
                  <a:srgbClr val="92D050"/>
                </a:solidFill>
              </a:rPr>
              <a:t>Practical Skills</a:t>
            </a:r>
          </a:p>
          <a:p>
            <a:pPr eaLnBrk="0" hangingPunct="0">
              <a:spcBef>
                <a:spcPct val="50000"/>
              </a:spcBef>
              <a:buFont typeface="Arial" panose="020B0604020202020204" pitchFamily="34" charset="0"/>
              <a:buChar char="•"/>
              <a:defRPr/>
            </a:pPr>
            <a:r>
              <a:rPr lang="en-GB" altLang="en-US" sz="2800" b="1" i="1">
                <a:solidFill>
                  <a:srgbClr val="92D050"/>
                </a:solidFill>
              </a:rPr>
              <a:t>Transferable Skills</a:t>
            </a:r>
            <a:endParaRPr lang="en-US" sz="2800" i="1">
              <a:solidFill>
                <a:srgbClr val="92D050"/>
              </a:solidFill>
            </a:endParaRPr>
          </a:p>
          <a:p>
            <a:pPr marL="0" indent="0">
              <a:buNone/>
            </a:pPr>
            <a:endParaRPr lang="en-US"/>
          </a:p>
        </p:txBody>
      </p:sp>
    </p:spTree>
    <p:extLst>
      <p:ext uri="{BB962C8B-B14F-4D97-AF65-F5344CB8AC3E}">
        <p14:creationId xmlns:p14="http://schemas.microsoft.com/office/powerpoint/2010/main" val="1513293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BD92181-1B24-CA7D-3467-EEECF3ED7B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4563" y="1678021"/>
            <a:ext cx="3628416" cy="36284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9C59884-A20D-CB3B-9218-0456FBD30C11}"/>
              </a:ext>
            </a:extLst>
          </p:cNvPr>
          <p:cNvSpPr txBox="1"/>
          <p:nvPr/>
        </p:nvSpPr>
        <p:spPr>
          <a:xfrm>
            <a:off x="0" y="715142"/>
            <a:ext cx="9144000" cy="769441"/>
          </a:xfrm>
          <a:prstGeom prst="rect">
            <a:avLst/>
          </a:prstGeom>
          <a:noFill/>
        </p:spPr>
        <p:txBody>
          <a:bodyPr wrap="square">
            <a:spAutoFit/>
          </a:bodyPr>
          <a:lstStyle/>
          <a:p>
            <a:pPr algn="ctr"/>
            <a:r>
              <a:rPr lang="en-GB" altLang="en-US" sz="4400" b="1"/>
              <a:t>PDCA – Plan, Do, Check, Act</a:t>
            </a:r>
            <a:endParaRPr lang="en-GB" sz="4400" b="1"/>
          </a:p>
        </p:txBody>
      </p:sp>
      <p:sp>
        <p:nvSpPr>
          <p:cNvPr id="4" name="Rectangle 3">
            <a:extLst>
              <a:ext uri="{FF2B5EF4-FFF2-40B4-BE49-F238E27FC236}">
                <a16:creationId xmlns:a16="http://schemas.microsoft.com/office/drawing/2014/main" id="{18483FA9-404D-6CEE-30F9-FCA3B5D5B256}"/>
              </a:ext>
            </a:extLst>
          </p:cNvPr>
          <p:cNvSpPr txBox="1">
            <a:spLocks noChangeArrowheads="1"/>
          </p:cNvSpPr>
          <p:nvPr/>
        </p:nvSpPr>
        <p:spPr bwMode="auto">
          <a:xfrm>
            <a:off x="154134" y="5959818"/>
            <a:ext cx="6961402" cy="634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lvl1pPr marL="342900" indent="-342900" algn="l" rtl="0" eaLnBrk="1" fontAlgn="base" hangingPunct="1">
              <a:spcBef>
                <a:spcPct val="20000"/>
              </a:spcBef>
              <a:spcAft>
                <a:spcPct val="0"/>
              </a:spcAft>
              <a:buChar char="•"/>
              <a:defRPr sz="24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cs typeface="+mn-cs"/>
              </a:defRPr>
            </a:lvl2pPr>
            <a:lvl3pPr marL="1143000" indent="-228600" algn="l" rtl="0" eaLnBrk="1" fontAlgn="base" hangingPunct="1">
              <a:spcBef>
                <a:spcPct val="20000"/>
              </a:spcBef>
              <a:spcAft>
                <a:spcPct val="0"/>
              </a:spcAft>
              <a:buChar char="•"/>
              <a:defRPr sz="2400">
                <a:solidFill>
                  <a:schemeClr val="tx1"/>
                </a:solidFill>
                <a:latin typeface="+mn-lt"/>
                <a:cs typeface="+mn-cs"/>
              </a:defRPr>
            </a:lvl3pPr>
            <a:lvl4pPr marL="1600200" indent="-228600" algn="l" rtl="0" eaLnBrk="1" fontAlgn="base" hangingPunct="1">
              <a:spcBef>
                <a:spcPct val="20000"/>
              </a:spcBef>
              <a:spcAft>
                <a:spcPct val="0"/>
              </a:spcAft>
              <a:buChar char="–"/>
              <a:defRPr sz="2400">
                <a:solidFill>
                  <a:schemeClr val="tx1"/>
                </a:solidFill>
                <a:latin typeface="+mn-lt"/>
                <a:cs typeface="+mn-cs"/>
              </a:defRPr>
            </a:lvl4pPr>
            <a:lvl5pPr marL="2057400" indent="-228600" algn="l" rtl="0" eaLnBrk="1" fontAlgn="base" hangingPunct="1">
              <a:spcBef>
                <a:spcPct val="20000"/>
              </a:spcBef>
              <a:spcAft>
                <a:spcPct val="0"/>
              </a:spcAft>
              <a:buChar char="»"/>
              <a:defRPr sz="2400">
                <a:solidFill>
                  <a:schemeClr val="tx1"/>
                </a:solidFill>
                <a:latin typeface="+mn-lt"/>
                <a:cs typeface="+mn-cs"/>
              </a:defRPr>
            </a:lvl5pPr>
            <a:lvl6pPr marL="2514600" indent="-228600" algn="l" rtl="0" eaLnBrk="1" fontAlgn="base" hangingPunct="1">
              <a:spcBef>
                <a:spcPct val="20000"/>
              </a:spcBef>
              <a:spcAft>
                <a:spcPct val="0"/>
              </a:spcAft>
              <a:buChar char="»"/>
              <a:defRPr sz="2400">
                <a:solidFill>
                  <a:schemeClr val="tx1"/>
                </a:solidFill>
                <a:latin typeface="+mn-lt"/>
                <a:cs typeface="+mn-cs"/>
              </a:defRPr>
            </a:lvl6pPr>
            <a:lvl7pPr marL="2971800" indent="-228600" algn="l" rtl="0" eaLnBrk="1" fontAlgn="base" hangingPunct="1">
              <a:spcBef>
                <a:spcPct val="20000"/>
              </a:spcBef>
              <a:spcAft>
                <a:spcPct val="0"/>
              </a:spcAft>
              <a:buChar char="»"/>
              <a:defRPr sz="2400">
                <a:solidFill>
                  <a:schemeClr val="tx1"/>
                </a:solidFill>
                <a:latin typeface="+mn-lt"/>
                <a:cs typeface="+mn-cs"/>
              </a:defRPr>
            </a:lvl7pPr>
            <a:lvl8pPr marL="3429000" indent="-228600" algn="l" rtl="0" eaLnBrk="1" fontAlgn="base" hangingPunct="1">
              <a:spcBef>
                <a:spcPct val="20000"/>
              </a:spcBef>
              <a:spcAft>
                <a:spcPct val="0"/>
              </a:spcAft>
              <a:buChar char="»"/>
              <a:defRPr sz="2400">
                <a:solidFill>
                  <a:schemeClr val="tx1"/>
                </a:solidFill>
                <a:latin typeface="+mn-lt"/>
                <a:cs typeface="+mn-cs"/>
              </a:defRPr>
            </a:lvl8pPr>
            <a:lvl9pPr marL="3886200" indent="-228600" algn="l" rtl="0" eaLnBrk="1" fontAlgn="base" hangingPunct="1">
              <a:spcBef>
                <a:spcPct val="20000"/>
              </a:spcBef>
              <a:spcAft>
                <a:spcPct val="0"/>
              </a:spcAft>
              <a:buChar char="»"/>
              <a:defRPr sz="2400">
                <a:solidFill>
                  <a:schemeClr val="tx1"/>
                </a:solidFill>
                <a:latin typeface="+mn-lt"/>
                <a:cs typeface="+mn-cs"/>
              </a:defRPr>
            </a:lvl9pPr>
          </a:lstStyle>
          <a:p>
            <a:pPr>
              <a:buFont typeface="Arial" panose="020B0604020202020204" pitchFamily="34" charset="0"/>
              <a:buChar char="•"/>
            </a:pPr>
            <a:r>
              <a:rPr lang="en-US" altLang="en-US" sz="1100" i="1" kern="1200">
                <a:cs typeface="Arial" panose="020B0604020202020204" pitchFamily="34" charset="0"/>
              </a:rPr>
              <a:t>Ref: </a:t>
            </a:r>
            <a:r>
              <a:rPr lang="en-GB" sz="1100" i="1" kern="0"/>
              <a:t> Tague, Nancy R. (2005) [1995]. "Plan–Do–Study–Act cycle". The quality toolbox (2nd ed.). Milwaukee: ASQ Quality Press. pp. 390–392. ISBN 978-0873896399. OCLC 57251077.</a:t>
            </a:r>
          </a:p>
          <a:p>
            <a:pPr>
              <a:buFont typeface="Arial" panose="020B0604020202020204" pitchFamily="34" charset="0"/>
              <a:buChar char="•"/>
            </a:pPr>
            <a:r>
              <a:rPr lang="en-GB" altLang="en-US" sz="1100" i="1">
                <a:cs typeface="Arial" panose="020B0604020202020204" pitchFamily="34" charset="0"/>
              </a:rPr>
              <a:t> 18.2.1 The Deming Cycle (PDCA Cycle) and the Shewhart Cycle". Retrieved 2023-04-17</a:t>
            </a:r>
            <a:endParaRPr lang="en-US" altLang="en-US" sz="1100" i="1" kern="1200">
              <a:cs typeface="Arial" panose="020B0604020202020204" pitchFamily="34" charset="0"/>
            </a:endParaRPr>
          </a:p>
        </p:txBody>
      </p:sp>
    </p:spTree>
    <p:extLst>
      <p:ext uri="{BB962C8B-B14F-4D97-AF65-F5344CB8AC3E}">
        <p14:creationId xmlns:p14="http://schemas.microsoft.com/office/powerpoint/2010/main" val="1541088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652" y="274638"/>
            <a:ext cx="7460697" cy="701731"/>
          </a:xfrm>
        </p:spPr>
        <p:txBody>
          <a:bodyPr/>
          <a:lstStyle/>
          <a:p>
            <a:pPr algn="ctr"/>
            <a:r>
              <a:rPr lang="en-GB"/>
              <a:t>Different Ways Of Learning</a:t>
            </a:r>
          </a:p>
        </p:txBody>
      </p:sp>
      <p:sp>
        <p:nvSpPr>
          <p:cNvPr id="3" name="Text Placeholder 2"/>
          <p:cNvSpPr>
            <a:spLocks noGrp="1"/>
          </p:cNvSpPr>
          <p:nvPr>
            <p:ph type="body" idx="1"/>
          </p:nvPr>
        </p:nvSpPr>
        <p:spPr>
          <a:xfrm>
            <a:off x="287079" y="2454720"/>
            <a:ext cx="8569841" cy="1348061"/>
          </a:xfrm>
        </p:spPr>
        <p:txBody>
          <a:bodyPr/>
          <a:lstStyle/>
          <a:p>
            <a:r>
              <a:rPr lang="en-GB" b="0"/>
              <a:t>Group</a:t>
            </a:r>
            <a:r>
              <a:rPr lang="en-GB"/>
              <a:t> 1 - </a:t>
            </a:r>
            <a:r>
              <a:rPr lang="en-GB">
                <a:hlinkClick r:id="rId3"/>
              </a:rPr>
              <a:t>KOLB Experiential Learning Cycle</a:t>
            </a:r>
            <a:endParaRPr lang="en-GB"/>
          </a:p>
          <a:p>
            <a:r>
              <a:rPr lang="en-GB" b="0"/>
              <a:t>Group 2 </a:t>
            </a:r>
            <a:r>
              <a:rPr lang="en-GB"/>
              <a:t>- </a:t>
            </a:r>
            <a:r>
              <a:rPr lang="en-GB">
                <a:hlinkClick r:id="rId4"/>
              </a:rPr>
              <a:t>Honey &amp; Mumford Learning Styles</a:t>
            </a:r>
          </a:p>
          <a:p>
            <a:r>
              <a:rPr lang="en-GB" b="0"/>
              <a:t>Group 3 </a:t>
            </a:r>
            <a:r>
              <a:rPr lang="en-GB"/>
              <a:t>- </a:t>
            </a:r>
            <a:r>
              <a:rPr lang="en-GB">
                <a:hlinkClick r:id="rId5"/>
              </a:rPr>
              <a:t>VARK</a:t>
            </a:r>
            <a:endParaRPr lang="en-GB"/>
          </a:p>
        </p:txBody>
      </p:sp>
    </p:spTree>
    <p:extLst>
      <p:ext uri="{BB962C8B-B14F-4D97-AF65-F5344CB8AC3E}">
        <p14:creationId xmlns:p14="http://schemas.microsoft.com/office/powerpoint/2010/main" val="2352194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CCCCD-A1D6-C205-2311-755863D3D492}"/>
              </a:ext>
            </a:extLst>
          </p:cNvPr>
          <p:cNvSpPr>
            <a:spLocks noGrp="1"/>
          </p:cNvSpPr>
          <p:nvPr>
            <p:ph type="title"/>
          </p:nvPr>
        </p:nvSpPr>
        <p:spPr>
          <a:xfrm>
            <a:off x="457200" y="274638"/>
            <a:ext cx="7672293" cy="1311128"/>
          </a:xfrm>
        </p:spPr>
        <p:txBody>
          <a:bodyPr/>
          <a:lstStyle/>
          <a:p>
            <a:r>
              <a:rPr lang="en-GB" altLang="en-US"/>
              <a:t>KOLB</a:t>
            </a:r>
            <a:r>
              <a:rPr lang="en-GB" altLang="en-US" sz="4400" b="1"/>
              <a:t> </a:t>
            </a:r>
            <a:r>
              <a:rPr lang="en-GB" altLang="en-US" sz="2400" b="1"/>
              <a:t>– Active, Concrete, Abstract, Reflective</a:t>
            </a:r>
            <a:br>
              <a:rPr lang="en-GB" sz="4400" b="1"/>
            </a:br>
            <a:endParaRPr lang="en-GB"/>
          </a:p>
        </p:txBody>
      </p:sp>
      <p:pic>
        <p:nvPicPr>
          <p:cNvPr id="8" name="Content Placeholder 7" descr="A diagram of a learning cycle&#10;&#10;Description automatically generated">
            <a:extLst>
              <a:ext uri="{FF2B5EF4-FFF2-40B4-BE49-F238E27FC236}">
                <a16:creationId xmlns:a16="http://schemas.microsoft.com/office/drawing/2014/main" id="{022A3C8E-6FEE-D817-CFCB-4CF06596B15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232765" y="1309924"/>
            <a:ext cx="4729595" cy="4930856"/>
          </a:xfrm>
        </p:spPr>
      </p:pic>
    </p:spTree>
    <p:extLst>
      <p:ext uri="{BB962C8B-B14F-4D97-AF65-F5344CB8AC3E}">
        <p14:creationId xmlns:p14="http://schemas.microsoft.com/office/powerpoint/2010/main" val="2917511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36F26D7-13BB-42EC-A293-39901E197D3F}"/>
              </a:ext>
            </a:extLst>
          </p:cNvPr>
          <p:cNvSpPr>
            <a:spLocks noGrp="1" noChangeArrowheads="1"/>
          </p:cNvSpPr>
          <p:nvPr>
            <p:ph type="title" idx="4294967295"/>
          </p:nvPr>
        </p:nvSpPr>
        <p:spPr>
          <a:xfrm>
            <a:off x="509029" y="272742"/>
            <a:ext cx="8125942" cy="757130"/>
          </a:xfrm>
        </p:spPr>
        <p:txBody>
          <a:bodyPr lIns="91440" tIns="45720" rIns="91440" bIns="45720" anchor="ctr"/>
          <a:lstStyle/>
          <a:p>
            <a:pPr algn="ctr" eaLnBrk="1" hangingPunct="1"/>
            <a:r>
              <a:rPr lang="en-GB" altLang="en-US" sz="4800" b="0"/>
              <a:t>Using Gibbs Reflective Cycle</a:t>
            </a:r>
          </a:p>
        </p:txBody>
      </p:sp>
      <p:sp>
        <p:nvSpPr>
          <p:cNvPr id="13315" name="Rectangle 3">
            <a:extLst>
              <a:ext uri="{FF2B5EF4-FFF2-40B4-BE49-F238E27FC236}">
                <a16:creationId xmlns:a16="http://schemas.microsoft.com/office/drawing/2014/main" id="{699DFA6B-2381-4D94-9B4E-9326E2B87D3F}"/>
              </a:ext>
            </a:extLst>
          </p:cNvPr>
          <p:cNvSpPr>
            <a:spLocks noGrp="1" noChangeArrowheads="1"/>
          </p:cNvSpPr>
          <p:nvPr>
            <p:ph type="body" idx="4294967295"/>
          </p:nvPr>
        </p:nvSpPr>
        <p:spPr>
          <a:xfrm>
            <a:off x="183317" y="6154371"/>
            <a:ext cx="6961402" cy="430887"/>
          </a:xfrm>
        </p:spPr>
        <p:txBody>
          <a:bodyPr lIns="91440" tIns="45720" rIns="91440" bIns="45720"/>
          <a:lstStyle/>
          <a:p>
            <a:pPr>
              <a:buFont typeface="Arial" panose="020B0604020202020204" pitchFamily="34" charset="0"/>
              <a:buChar char="•"/>
            </a:pPr>
            <a:r>
              <a:rPr lang="en-US" altLang="en-US" sz="1100" i="1" kern="1200">
                <a:cs typeface="Arial" panose="020B0604020202020204" pitchFamily="34" charset="0"/>
              </a:rPr>
              <a:t>Ref: </a:t>
            </a:r>
            <a:r>
              <a:rPr lang="en-GB" sz="1100" i="1"/>
              <a:t>Gibbs G(1988) cited in Burns and Bulman (eds) Learning by doing a guide to teaching and learning methods. Oxford: Further Education Unit, Oxford: Brooks</a:t>
            </a:r>
            <a:endParaRPr lang="en-US" altLang="en-US" sz="1100" i="1" kern="1200">
              <a:cs typeface="Arial" panose="020B0604020202020204" pitchFamily="34" charset="0"/>
            </a:endParaRPr>
          </a:p>
        </p:txBody>
      </p:sp>
      <p:pic>
        <p:nvPicPr>
          <p:cNvPr id="3" name="Picture 2" descr="A diagram of a reflective cycle&#10;&#10;Description automatically generated">
            <a:extLst>
              <a:ext uri="{FF2B5EF4-FFF2-40B4-BE49-F238E27FC236}">
                <a16:creationId xmlns:a16="http://schemas.microsoft.com/office/drawing/2014/main" id="{475BF26C-098D-AAA5-0516-8DFA91CBAA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3369" y="1206666"/>
            <a:ext cx="5424407" cy="4903665"/>
          </a:xfrm>
          <a:prstGeom prst="rect">
            <a:avLst/>
          </a:prstGeom>
        </p:spPr>
      </p:pic>
    </p:spTree>
    <p:extLst>
      <p:ext uri="{BB962C8B-B14F-4D97-AF65-F5344CB8AC3E}">
        <p14:creationId xmlns:p14="http://schemas.microsoft.com/office/powerpoint/2010/main" val="424255773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36F26D7-13BB-42EC-A293-39901E197D3F}"/>
              </a:ext>
            </a:extLst>
          </p:cNvPr>
          <p:cNvSpPr>
            <a:spLocks noGrp="1" noChangeArrowheads="1"/>
          </p:cNvSpPr>
          <p:nvPr>
            <p:ph type="title" idx="4294967295"/>
          </p:nvPr>
        </p:nvSpPr>
        <p:spPr>
          <a:xfrm>
            <a:off x="491399" y="381713"/>
            <a:ext cx="8161209" cy="590931"/>
          </a:xfrm>
        </p:spPr>
        <p:txBody>
          <a:bodyPr lIns="91440" tIns="45720" rIns="91440" bIns="45720" anchor="ctr"/>
          <a:lstStyle/>
          <a:p>
            <a:pPr algn="ctr" eaLnBrk="1" hangingPunct="1"/>
            <a:r>
              <a:rPr lang="en-GB" altLang="en-US" sz="3600"/>
              <a:t>Improving on my Presentation Skills</a:t>
            </a:r>
          </a:p>
        </p:txBody>
      </p:sp>
      <p:pic>
        <p:nvPicPr>
          <p:cNvPr id="5" name="Picture 4">
            <a:extLst>
              <a:ext uri="{FF2B5EF4-FFF2-40B4-BE49-F238E27FC236}">
                <a16:creationId xmlns:a16="http://schemas.microsoft.com/office/drawing/2014/main" id="{4E6EAAD9-8F1B-1CFF-D51B-4DBF04E5ED88}"/>
              </a:ext>
            </a:extLst>
          </p:cNvPr>
          <p:cNvPicPr>
            <a:picLocks noChangeAspect="1"/>
          </p:cNvPicPr>
          <p:nvPr/>
        </p:nvPicPr>
        <p:blipFill>
          <a:blip r:embed="rId3"/>
          <a:stretch>
            <a:fillRect/>
          </a:stretch>
        </p:blipFill>
        <p:spPr>
          <a:xfrm>
            <a:off x="2042807" y="1189814"/>
            <a:ext cx="4660087" cy="4685692"/>
          </a:xfrm>
          <a:prstGeom prst="rect">
            <a:avLst/>
          </a:prstGeom>
        </p:spPr>
      </p:pic>
      <p:sp>
        <p:nvSpPr>
          <p:cNvPr id="7" name="TextBox 6">
            <a:extLst>
              <a:ext uri="{FF2B5EF4-FFF2-40B4-BE49-F238E27FC236}">
                <a16:creationId xmlns:a16="http://schemas.microsoft.com/office/drawing/2014/main" id="{B156CFAB-1372-AFAF-C9D3-1B2DA013636F}"/>
              </a:ext>
            </a:extLst>
          </p:cNvPr>
          <p:cNvSpPr txBox="1"/>
          <p:nvPr/>
        </p:nvSpPr>
        <p:spPr>
          <a:xfrm>
            <a:off x="136188" y="6064976"/>
            <a:ext cx="6965005" cy="600164"/>
          </a:xfrm>
          <a:prstGeom prst="rect">
            <a:avLst/>
          </a:prstGeom>
          <a:noFill/>
        </p:spPr>
        <p:txBody>
          <a:bodyPr wrap="square">
            <a:spAutoFit/>
          </a:bodyPr>
          <a:lstStyle/>
          <a:p>
            <a:pPr>
              <a:buFont typeface="Arial" panose="020B0604020202020204" pitchFamily="34" charset="0"/>
              <a:buChar char="•"/>
            </a:pPr>
            <a:r>
              <a:rPr lang="en-US" altLang="en-US" sz="1100" i="1" kern="1200">
                <a:cs typeface="Arial" panose="020B0604020202020204" pitchFamily="34" charset="0"/>
              </a:rPr>
              <a:t>Ref: </a:t>
            </a:r>
            <a:r>
              <a:rPr lang="en-GB" sz="1100" i="1" kern="0"/>
              <a:t>   The SWOTs perspective is often used to pose questions for strategic management (e.g., Ansoff, 1980). Steiner's (1979) 'WOTS' approach, Rowe, Mason and Dickel's (1982) WOTS-UP, and </a:t>
            </a:r>
            <a:r>
              <a:rPr lang="en-GB" sz="1100" i="1" kern="0" err="1"/>
              <a:t>Delbecq's</a:t>
            </a:r>
            <a:r>
              <a:rPr lang="en-GB" sz="1100" i="1" kern="0"/>
              <a:t> (1989) 'TOWS' framework identify three of many derivations.</a:t>
            </a:r>
            <a:endParaRPr lang="en-US" altLang="en-US" sz="1100" i="1" kern="1200">
              <a:cs typeface="Arial" panose="020B0604020202020204" pitchFamily="34" charset="0"/>
            </a:endParaRP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74C840-E825-2AFB-25AF-11DB0F034283}"/>
              </a:ext>
            </a:extLst>
          </p:cNvPr>
          <p:cNvPicPr>
            <a:picLocks noChangeAspect="1"/>
          </p:cNvPicPr>
          <p:nvPr/>
        </p:nvPicPr>
        <p:blipFill>
          <a:blip r:embed="rId3"/>
          <a:stretch>
            <a:fillRect/>
          </a:stretch>
        </p:blipFill>
        <p:spPr>
          <a:xfrm>
            <a:off x="2609374" y="1104900"/>
            <a:ext cx="3925252" cy="4154728"/>
          </a:xfrm>
          <a:prstGeom prst="rect">
            <a:avLst/>
          </a:prstGeom>
        </p:spPr>
      </p:pic>
      <p:sp>
        <p:nvSpPr>
          <p:cNvPr id="5" name="TextBox 4">
            <a:extLst>
              <a:ext uri="{FF2B5EF4-FFF2-40B4-BE49-F238E27FC236}">
                <a16:creationId xmlns:a16="http://schemas.microsoft.com/office/drawing/2014/main" id="{16AB7CFB-2487-6B2B-D62E-28EE686E8219}"/>
              </a:ext>
            </a:extLst>
          </p:cNvPr>
          <p:cNvSpPr txBox="1"/>
          <p:nvPr/>
        </p:nvSpPr>
        <p:spPr>
          <a:xfrm>
            <a:off x="0" y="123944"/>
            <a:ext cx="9144000" cy="646331"/>
          </a:xfrm>
          <a:prstGeom prst="rect">
            <a:avLst/>
          </a:prstGeom>
          <a:noFill/>
        </p:spPr>
        <p:txBody>
          <a:bodyPr wrap="square">
            <a:spAutoFit/>
          </a:bodyPr>
          <a:lstStyle/>
          <a:p>
            <a:pPr algn="ctr"/>
            <a:r>
              <a:rPr lang="en-GB" altLang="en-US" sz="3600" b="1"/>
              <a:t>Improving on my Presentation Skills</a:t>
            </a:r>
            <a:endParaRPr lang="en-GB" sz="3600" b="1"/>
          </a:p>
        </p:txBody>
      </p:sp>
    </p:spTree>
    <p:extLst>
      <p:ext uri="{BB962C8B-B14F-4D97-AF65-F5344CB8AC3E}">
        <p14:creationId xmlns:p14="http://schemas.microsoft.com/office/powerpoint/2010/main" val="1449887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36F26D7-13BB-42EC-A293-39901E197D3F}"/>
              </a:ext>
            </a:extLst>
          </p:cNvPr>
          <p:cNvSpPr>
            <a:spLocks noGrp="1" noChangeArrowheads="1"/>
          </p:cNvSpPr>
          <p:nvPr>
            <p:ph type="title" idx="4294967295"/>
          </p:nvPr>
        </p:nvSpPr>
        <p:spPr>
          <a:xfrm>
            <a:off x="945918" y="427724"/>
            <a:ext cx="7172155" cy="757130"/>
          </a:xfrm>
        </p:spPr>
        <p:txBody>
          <a:bodyPr lIns="91440" tIns="45720" rIns="91440" bIns="45720" anchor="ctr"/>
          <a:lstStyle/>
          <a:p>
            <a:pPr algn="ctr" eaLnBrk="1" hangingPunct="1"/>
            <a:r>
              <a:rPr lang="en-GB" altLang="en-US" sz="4800" b="0"/>
              <a:t>Public Speaking Top Tips</a:t>
            </a:r>
          </a:p>
        </p:txBody>
      </p:sp>
      <p:sp>
        <p:nvSpPr>
          <p:cNvPr id="13315" name="Rectangle 3">
            <a:extLst>
              <a:ext uri="{FF2B5EF4-FFF2-40B4-BE49-F238E27FC236}">
                <a16:creationId xmlns:a16="http://schemas.microsoft.com/office/drawing/2014/main" id="{699DFA6B-2381-4D94-9B4E-9326E2B87D3F}"/>
              </a:ext>
            </a:extLst>
          </p:cNvPr>
          <p:cNvSpPr>
            <a:spLocks noGrp="1" noChangeArrowheads="1"/>
          </p:cNvSpPr>
          <p:nvPr>
            <p:ph type="body" idx="4294967295"/>
          </p:nvPr>
        </p:nvSpPr>
        <p:spPr>
          <a:xfrm>
            <a:off x="454538" y="1329964"/>
            <a:ext cx="8234924" cy="4198072"/>
          </a:xfrm>
        </p:spPr>
        <p:txBody>
          <a:bodyPr lIns="91440" tIns="45720" rIns="91440" bIns="45720"/>
          <a:lstStyle/>
          <a:p>
            <a:pPr>
              <a:lnSpc>
                <a:spcPct val="90000"/>
              </a:lnSpc>
              <a:buFont typeface="Wingdings" panose="05000000000000000000" pitchFamily="2" charset="2"/>
              <a:buNone/>
            </a:pPr>
            <a:r>
              <a:rPr lang="en-GB" altLang="en-US" sz="2800" b="1"/>
              <a:t>Qualities: </a:t>
            </a:r>
          </a:p>
          <a:p>
            <a:pPr>
              <a:lnSpc>
                <a:spcPct val="90000"/>
              </a:lnSpc>
              <a:buFont typeface="Wingdings" panose="05000000000000000000" pitchFamily="2" charset="2"/>
              <a:buNone/>
            </a:pPr>
            <a:endParaRPr lang="en-GB" altLang="en-US" sz="2800" b="1"/>
          </a:p>
          <a:p>
            <a:pPr marL="457200" indent="-457200">
              <a:spcBef>
                <a:spcPct val="50000"/>
              </a:spcBef>
              <a:buFont typeface="Arial" panose="020B0604020202020204" pitchFamily="34" charset="0"/>
              <a:buChar char="•"/>
              <a:defRPr/>
            </a:pPr>
            <a:r>
              <a:rPr lang="en-GB" altLang="en-US"/>
              <a:t>Confidence (Projection, Pace, Pause and Pitch)</a:t>
            </a:r>
          </a:p>
          <a:p>
            <a:pPr marL="457200" indent="-457200">
              <a:spcBef>
                <a:spcPct val="50000"/>
              </a:spcBef>
              <a:buFont typeface="Arial" panose="020B0604020202020204" pitchFamily="34" charset="0"/>
              <a:buChar char="•"/>
              <a:defRPr/>
            </a:pPr>
            <a:r>
              <a:rPr lang="en-GB" altLang="en-US"/>
              <a:t>Presence (Stance)</a:t>
            </a:r>
          </a:p>
          <a:p>
            <a:pPr marL="457200" indent="-457200">
              <a:spcBef>
                <a:spcPct val="50000"/>
              </a:spcBef>
              <a:buFont typeface="Arial" panose="020B0604020202020204" pitchFamily="34" charset="0"/>
              <a:buChar char="•"/>
              <a:defRPr/>
            </a:pPr>
            <a:r>
              <a:rPr lang="en-GB" altLang="en-US"/>
              <a:t>Humorous (where appropriate)</a:t>
            </a:r>
          </a:p>
          <a:p>
            <a:pPr marL="457200" indent="-457200">
              <a:spcBef>
                <a:spcPct val="50000"/>
              </a:spcBef>
              <a:buFont typeface="Arial" panose="020B0604020202020204" pitchFamily="34" charset="0"/>
              <a:buChar char="•"/>
              <a:defRPr/>
            </a:pPr>
            <a:r>
              <a:rPr lang="en-GB" altLang="en-US"/>
              <a:t>Awareness of the audience (rapport and eye contact)</a:t>
            </a:r>
          </a:p>
          <a:p>
            <a:pPr marL="457200" indent="-457200">
              <a:spcBef>
                <a:spcPct val="50000"/>
              </a:spcBef>
              <a:buFont typeface="Arial" panose="020B0604020202020204" pitchFamily="34" charset="0"/>
              <a:buChar char="•"/>
              <a:defRPr/>
            </a:pPr>
            <a:r>
              <a:rPr lang="en-GB" altLang="en-US" b="1"/>
              <a:t>Knowledgeable</a:t>
            </a:r>
            <a:r>
              <a:rPr lang="en-GB" altLang="en-US"/>
              <a:t> (of the subject)</a:t>
            </a:r>
          </a:p>
          <a:p>
            <a:pPr>
              <a:lnSpc>
                <a:spcPct val="90000"/>
              </a:lnSpc>
              <a:buFont typeface="Wingdings" panose="05000000000000000000" pitchFamily="2" charset="2"/>
              <a:buNone/>
            </a:pPr>
            <a:endParaRPr lang="en-GB" altLang="en-US" sz="2800" b="1"/>
          </a:p>
        </p:txBody>
      </p:sp>
    </p:spTree>
    <p:extLst>
      <p:ext uri="{BB962C8B-B14F-4D97-AF65-F5344CB8AC3E}">
        <p14:creationId xmlns:p14="http://schemas.microsoft.com/office/powerpoint/2010/main" val="2072209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9AAA897-40A8-458D-A0B9-418F2D06A135}"/>
              </a:ext>
            </a:extLst>
          </p:cNvPr>
          <p:cNvSpPr>
            <a:spLocks noGrp="1" noChangeArrowheads="1"/>
          </p:cNvSpPr>
          <p:nvPr>
            <p:ph type="title" idx="4294967295"/>
          </p:nvPr>
        </p:nvSpPr>
        <p:spPr>
          <a:xfrm>
            <a:off x="3025739" y="856121"/>
            <a:ext cx="3257622" cy="701731"/>
          </a:xfrm>
        </p:spPr>
        <p:txBody>
          <a:bodyPr/>
          <a:lstStyle/>
          <a:p>
            <a:pPr algn="ctr"/>
            <a:r>
              <a:rPr lang="en-GB" altLang="en-US" b="1"/>
              <a:t>Conclusion</a:t>
            </a:r>
          </a:p>
        </p:txBody>
      </p:sp>
      <p:sp>
        <p:nvSpPr>
          <p:cNvPr id="4" name="Text Box 3">
            <a:extLst>
              <a:ext uri="{FF2B5EF4-FFF2-40B4-BE49-F238E27FC236}">
                <a16:creationId xmlns:a16="http://schemas.microsoft.com/office/drawing/2014/main" id="{7BC83E38-64FB-4C82-8B1D-0EBF0250246D}"/>
              </a:ext>
            </a:extLst>
          </p:cNvPr>
          <p:cNvSpPr txBox="1">
            <a:spLocks noChangeArrowheads="1"/>
          </p:cNvSpPr>
          <p:nvPr/>
        </p:nvSpPr>
        <p:spPr bwMode="auto">
          <a:xfrm>
            <a:off x="539750" y="1999121"/>
            <a:ext cx="7364413" cy="3444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63538" indent="-363538">
              <a:spcBef>
                <a:spcPct val="20000"/>
              </a:spcBef>
              <a:buChar char="•"/>
              <a:defRPr sz="2400">
                <a:solidFill>
                  <a:srgbClr val="FFFF00"/>
                </a:solidFill>
                <a:latin typeface="Arial" panose="020B0604020202020204" pitchFamily="34" charset="0"/>
              </a:defRPr>
            </a:lvl1pPr>
            <a:lvl2pPr marL="742950" indent="-285750">
              <a:spcBef>
                <a:spcPct val="20000"/>
              </a:spcBef>
              <a:buChar char="–"/>
              <a:defRPr sz="1600">
                <a:solidFill>
                  <a:srgbClr val="FFFF00"/>
                </a:solidFill>
                <a:latin typeface="Arial" panose="020B0604020202020204" pitchFamily="34" charset="0"/>
              </a:defRPr>
            </a:lvl2pPr>
            <a:lvl3pPr marL="1143000" indent="-228600">
              <a:spcBef>
                <a:spcPct val="20000"/>
              </a:spcBef>
              <a:buChar char="•"/>
              <a:defRPr sz="1400">
                <a:solidFill>
                  <a:srgbClr val="FFFF00"/>
                </a:solidFill>
                <a:latin typeface="Arial" panose="020B0604020202020204" pitchFamily="34" charset="0"/>
              </a:defRPr>
            </a:lvl3pPr>
            <a:lvl4pPr marL="1600200" indent="-228600">
              <a:spcBef>
                <a:spcPct val="20000"/>
              </a:spcBef>
              <a:buChar char="–"/>
              <a:defRPr sz="1200">
                <a:solidFill>
                  <a:srgbClr val="FFFF00"/>
                </a:solidFill>
                <a:latin typeface="Arial" panose="020B0604020202020204" pitchFamily="34" charset="0"/>
              </a:defRPr>
            </a:lvl4pPr>
            <a:lvl5pPr marL="2057400" indent="-228600">
              <a:spcBef>
                <a:spcPct val="20000"/>
              </a:spcBef>
              <a:buChar char="»"/>
              <a:defRPr sz="1000">
                <a:solidFill>
                  <a:srgbClr val="FFFF00"/>
                </a:solidFill>
                <a:latin typeface="Arial" panose="020B0604020202020204" pitchFamily="34" charset="0"/>
              </a:defRPr>
            </a:lvl5pPr>
            <a:lvl6pPr marL="2514600" indent="-228600" eaLnBrk="0" fontAlgn="base" hangingPunct="0">
              <a:spcBef>
                <a:spcPct val="20000"/>
              </a:spcBef>
              <a:spcAft>
                <a:spcPct val="0"/>
              </a:spcAft>
              <a:buChar char="»"/>
              <a:defRPr sz="1000">
                <a:solidFill>
                  <a:srgbClr val="FFFF00"/>
                </a:solidFill>
                <a:latin typeface="Arial" panose="020B0604020202020204" pitchFamily="34" charset="0"/>
              </a:defRPr>
            </a:lvl6pPr>
            <a:lvl7pPr marL="2971800" indent="-228600" eaLnBrk="0" fontAlgn="base" hangingPunct="0">
              <a:spcBef>
                <a:spcPct val="20000"/>
              </a:spcBef>
              <a:spcAft>
                <a:spcPct val="0"/>
              </a:spcAft>
              <a:buChar char="»"/>
              <a:defRPr sz="1000">
                <a:solidFill>
                  <a:srgbClr val="FFFF00"/>
                </a:solidFill>
                <a:latin typeface="Arial" panose="020B0604020202020204" pitchFamily="34" charset="0"/>
              </a:defRPr>
            </a:lvl7pPr>
            <a:lvl8pPr marL="3429000" indent="-228600" eaLnBrk="0" fontAlgn="base" hangingPunct="0">
              <a:spcBef>
                <a:spcPct val="20000"/>
              </a:spcBef>
              <a:spcAft>
                <a:spcPct val="0"/>
              </a:spcAft>
              <a:buChar char="»"/>
              <a:defRPr sz="1000">
                <a:solidFill>
                  <a:srgbClr val="FFFF00"/>
                </a:solidFill>
                <a:latin typeface="Arial" panose="020B0604020202020204" pitchFamily="34" charset="0"/>
              </a:defRPr>
            </a:lvl8pPr>
            <a:lvl9pPr marL="3886200" indent="-228600" eaLnBrk="0" fontAlgn="base" hangingPunct="0">
              <a:spcBef>
                <a:spcPct val="20000"/>
              </a:spcBef>
              <a:spcAft>
                <a:spcPct val="0"/>
              </a:spcAft>
              <a:buChar char="»"/>
              <a:defRPr sz="1000">
                <a:solidFill>
                  <a:srgbClr val="FFFF00"/>
                </a:solidFill>
                <a:latin typeface="Arial" panose="020B0604020202020204" pitchFamily="34" charset="0"/>
              </a:defRPr>
            </a:lvl9pPr>
          </a:lstStyle>
          <a:p>
            <a:pPr>
              <a:spcBef>
                <a:spcPts val="600"/>
              </a:spcBef>
              <a:spcAft>
                <a:spcPts val="600"/>
              </a:spcAft>
            </a:pPr>
            <a:endParaRPr lang="en-GB" altLang="en-US" sz="2800"/>
          </a:p>
          <a:p>
            <a:pPr>
              <a:spcBef>
                <a:spcPts val="600"/>
              </a:spcBef>
              <a:spcAft>
                <a:spcPts val="600"/>
              </a:spcAft>
            </a:pPr>
            <a:r>
              <a:rPr lang="en-GB" altLang="en-US" sz="2800">
                <a:solidFill>
                  <a:schemeClr val="tx1"/>
                </a:solidFill>
              </a:rPr>
              <a:t>Summarise Aim &amp; Objectives</a:t>
            </a:r>
          </a:p>
          <a:p>
            <a:pPr>
              <a:spcBef>
                <a:spcPts val="600"/>
              </a:spcBef>
              <a:spcAft>
                <a:spcPts val="600"/>
              </a:spcAft>
            </a:pPr>
            <a:r>
              <a:rPr lang="en-GB" altLang="en-US" sz="2800">
                <a:solidFill>
                  <a:schemeClr val="tx1"/>
                </a:solidFill>
              </a:rPr>
              <a:t>Confirm understanding</a:t>
            </a:r>
          </a:p>
          <a:p>
            <a:pPr>
              <a:spcBef>
                <a:spcPts val="600"/>
              </a:spcBef>
              <a:spcAft>
                <a:spcPts val="600"/>
              </a:spcAft>
            </a:pPr>
            <a:r>
              <a:rPr lang="en-GB" altLang="en-US" sz="2800">
                <a:solidFill>
                  <a:schemeClr val="tx1"/>
                </a:solidFill>
              </a:rPr>
              <a:t>Summarise overall</a:t>
            </a:r>
          </a:p>
          <a:p>
            <a:pPr>
              <a:spcBef>
                <a:spcPts val="600"/>
              </a:spcBef>
              <a:spcAft>
                <a:spcPts val="600"/>
              </a:spcAft>
            </a:pPr>
            <a:r>
              <a:rPr lang="en-GB" altLang="en-US" sz="2800">
                <a:solidFill>
                  <a:schemeClr val="tx1"/>
                </a:solidFill>
              </a:rPr>
              <a:t>Questions</a:t>
            </a:r>
          </a:p>
          <a:p>
            <a:pPr>
              <a:spcBef>
                <a:spcPts val="600"/>
              </a:spcBef>
              <a:spcAft>
                <a:spcPts val="600"/>
              </a:spcAft>
            </a:pPr>
            <a:endParaRPr lang="en-GB" altLang="en-US" sz="2800">
              <a:solidFill>
                <a:schemeClr val="tx1"/>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332E7-F1D1-EF71-6291-6E277BD3A31A}"/>
              </a:ext>
            </a:extLst>
          </p:cNvPr>
          <p:cNvSpPr>
            <a:spLocks noGrp="1"/>
          </p:cNvSpPr>
          <p:nvPr>
            <p:ph type="title"/>
          </p:nvPr>
        </p:nvSpPr>
        <p:spPr>
          <a:xfrm>
            <a:off x="1218358" y="430213"/>
            <a:ext cx="6707284" cy="701731"/>
          </a:xfrm>
        </p:spPr>
        <p:txBody>
          <a:bodyPr/>
          <a:lstStyle/>
          <a:p>
            <a:pPr algn="ctr"/>
            <a:r>
              <a:rPr lang="en-GB" b="0"/>
              <a:t>Check of </a:t>
            </a:r>
            <a:r>
              <a:rPr lang="en-GB" u="sng"/>
              <a:t>Understanding</a:t>
            </a:r>
          </a:p>
        </p:txBody>
      </p:sp>
      <p:sp>
        <p:nvSpPr>
          <p:cNvPr id="3" name="Content Placeholder 2">
            <a:extLst>
              <a:ext uri="{FF2B5EF4-FFF2-40B4-BE49-F238E27FC236}">
                <a16:creationId xmlns:a16="http://schemas.microsoft.com/office/drawing/2014/main" id="{85935700-3D8F-B1B4-23A7-651B6D919DF4}"/>
              </a:ext>
            </a:extLst>
          </p:cNvPr>
          <p:cNvSpPr>
            <a:spLocks noGrp="1"/>
          </p:cNvSpPr>
          <p:nvPr>
            <p:ph idx="1"/>
          </p:nvPr>
        </p:nvSpPr>
        <p:spPr>
          <a:xfrm>
            <a:off x="623888" y="4907915"/>
            <a:ext cx="5536882" cy="1274195"/>
          </a:xfrm>
        </p:spPr>
        <p:txBody>
          <a:bodyPr/>
          <a:lstStyle/>
          <a:p>
            <a:pPr>
              <a:buFont typeface="Arial" panose="020B0604020202020204" pitchFamily="34" charset="0"/>
              <a:buChar char="•"/>
            </a:pPr>
            <a:r>
              <a:rPr lang="en-GB"/>
              <a:t>Any Questions?</a:t>
            </a:r>
          </a:p>
          <a:p>
            <a:pPr lvl="1">
              <a:buFont typeface="Arial" panose="020B0604020202020204" pitchFamily="34" charset="0"/>
              <a:buChar char="•"/>
            </a:pPr>
            <a:r>
              <a:rPr lang="en-GB"/>
              <a:t>… then I have some for you!!!</a:t>
            </a:r>
          </a:p>
        </p:txBody>
      </p:sp>
      <p:sp>
        <p:nvSpPr>
          <p:cNvPr id="5" name="TextBox 4">
            <a:extLst>
              <a:ext uri="{FF2B5EF4-FFF2-40B4-BE49-F238E27FC236}">
                <a16:creationId xmlns:a16="http://schemas.microsoft.com/office/drawing/2014/main" id="{10640585-03BF-95AA-B3E1-059A748DFE0E}"/>
              </a:ext>
            </a:extLst>
          </p:cNvPr>
          <p:cNvSpPr txBox="1"/>
          <p:nvPr/>
        </p:nvSpPr>
        <p:spPr>
          <a:xfrm>
            <a:off x="491490" y="1525146"/>
            <a:ext cx="7749540" cy="1215717"/>
          </a:xfrm>
          <a:prstGeom prst="rect">
            <a:avLst/>
          </a:prstGeom>
          <a:noFill/>
        </p:spPr>
        <p:txBody>
          <a:bodyPr wrap="square">
            <a:spAutoFit/>
          </a:bodyPr>
          <a:lstStyle/>
          <a:p>
            <a:pPr eaLnBrk="0" fontAlgn="base" hangingPunct="0">
              <a:spcBef>
                <a:spcPct val="50000"/>
              </a:spcBef>
              <a:spcAft>
                <a:spcPct val="0"/>
              </a:spcAft>
              <a:buNone/>
              <a:defRPr/>
            </a:pPr>
            <a:r>
              <a:rPr lang="en-GB" altLang="en-US" sz="2800" b="1">
                <a:latin typeface="+mn-lt"/>
                <a:cs typeface="Arial"/>
              </a:rPr>
              <a:t>The Aim of this Presentation is to:</a:t>
            </a:r>
          </a:p>
          <a:p>
            <a:pPr marL="342900" indent="-342900" algn="ctr" eaLnBrk="0" fontAlgn="base" hangingPunct="0">
              <a:spcBef>
                <a:spcPct val="50000"/>
              </a:spcBef>
              <a:spcAft>
                <a:spcPct val="0"/>
              </a:spcAft>
              <a:buFont typeface="Arial" panose="020B0604020202020204" pitchFamily="34" charset="0"/>
              <a:buChar char="•"/>
              <a:defRPr/>
            </a:pPr>
            <a:r>
              <a:rPr lang="en-GB" altLang="en-US" sz="1800" b="1">
                <a:solidFill>
                  <a:srgbClr val="FFFFFF"/>
                </a:solidFill>
              </a:rPr>
              <a:t>How t</a:t>
            </a:r>
            <a:r>
              <a:rPr lang="en-GB" altLang="en-US" sz="1800" b="1" kern="1200">
                <a:solidFill>
                  <a:srgbClr val="FFFFFF"/>
                </a:solidFill>
                <a:ea typeface="+mn-ea"/>
              </a:rPr>
              <a:t>o improve my Presentation Skills to pass Module 1 of my </a:t>
            </a:r>
            <a:r>
              <a:rPr lang="en-GB" altLang="en-US" sz="1800" b="1" kern="1200" err="1">
                <a:solidFill>
                  <a:srgbClr val="FFFFFF"/>
                </a:solidFill>
                <a:ea typeface="+mn-ea"/>
              </a:rPr>
              <a:t>MAinPP</a:t>
            </a:r>
            <a:r>
              <a:rPr lang="en-GB" altLang="en-US" sz="1800" b="1" kern="1200">
                <a:solidFill>
                  <a:srgbClr val="FFFFFF"/>
                </a:solidFill>
                <a:ea typeface="+mn-ea"/>
              </a:rPr>
              <a:t>. </a:t>
            </a:r>
          </a:p>
        </p:txBody>
      </p:sp>
    </p:spTree>
    <p:extLst>
      <p:ext uri="{BB962C8B-B14F-4D97-AF65-F5344CB8AC3E}">
        <p14:creationId xmlns:p14="http://schemas.microsoft.com/office/powerpoint/2010/main" val="327266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EDB8FBA-2B3E-468B-A4D0-BEBFF61BC604}"/>
              </a:ext>
            </a:extLst>
          </p:cNvPr>
          <p:cNvSpPr>
            <a:spLocks noGrp="1"/>
          </p:cNvSpPr>
          <p:nvPr>
            <p:ph type="title"/>
          </p:nvPr>
        </p:nvSpPr>
        <p:spPr>
          <a:xfrm>
            <a:off x="395288" y="430213"/>
            <a:ext cx="3060453" cy="757130"/>
          </a:xfrm>
        </p:spPr>
        <p:txBody>
          <a:bodyPr/>
          <a:lstStyle/>
          <a:p>
            <a:r>
              <a:rPr lang="en-US" sz="4800" b="0"/>
              <a:t>Objectives</a:t>
            </a:r>
          </a:p>
        </p:txBody>
      </p:sp>
      <p:sp>
        <p:nvSpPr>
          <p:cNvPr id="13" name="Content Placeholder 2">
            <a:extLst>
              <a:ext uri="{FF2B5EF4-FFF2-40B4-BE49-F238E27FC236}">
                <a16:creationId xmlns:a16="http://schemas.microsoft.com/office/drawing/2014/main" id="{8FD57438-0A07-475F-B5F7-E2E84D06D824}"/>
              </a:ext>
            </a:extLst>
          </p:cNvPr>
          <p:cNvSpPr>
            <a:spLocks noGrp="1"/>
          </p:cNvSpPr>
          <p:nvPr>
            <p:ph idx="1"/>
          </p:nvPr>
        </p:nvSpPr>
        <p:spPr>
          <a:xfrm>
            <a:off x="395288" y="1187343"/>
            <a:ext cx="7913904" cy="5419197"/>
          </a:xfrm>
        </p:spPr>
        <p:txBody>
          <a:bodyPr/>
          <a:lstStyle/>
          <a:p>
            <a:pPr eaLnBrk="0" hangingPunct="0">
              <a:spcBef>
                <a:spcPct val="50000"/>
              </a:spcBef>
              <a:buFont typeface="Arial" panose="020B0604020202020204" pitchFamily="34" charset="0"/>
              <a:buChar char="•"/>
              <a:defRPr/>
            </a:pPr>
            <a:r>
              <a:rPr lang="en-GB" altLang="en-US" sz="2800" b="1"/>
              <a:t>Engagement with Literature</a:t>
            </a:r>
          </a:p>
          <a:p>
            <a:pPr lvl="1" eaLnBrk="0" hangingPunct="0">
              <a:spcBef>
                <a:spcPct val="50000"/>
              </a:spcBef>
              <a:buFont typeface="Arial" panose="020B0604020202020204" pitchFamily="34" charset="0"/>
              <a:buChar char="•"/>
              <a:defRPr/>
            </a:pPr>
            <a:r>
              <a:rPr lang="en-GB" altLang="en-US" sz="2000" b="1" i="1"/>
              <a:t>References (last slide), up to date (online), additional reading</a:t>
            </a:r>
          </a:p>
          <a:p>
            <a:pPr eaLnBrk="0" hangingPunct="0">
              <a:spcBef>
                <a:spcPct val="50000"/>
              </a:spcBef>
              <a:buFont typeface="Arial" panose="020B0604020202020204" pitchFamily="34" charset="0"/>
              <a:buChar char="•"/>
              <a:defRPr/>
            </a:pPr>
            <a:r>
              <a:rPr lang="en-GB" altLang="en-US" sz="2800" b="1"/>
              <a:t>Knowledge and Understanding</a:t>
            </a:r>
          </a:p>
          <a:p>
            <a:pPr lvl="1" eaLnBrk="0" hangingPunct="0">
              <a:spcBef>
                <a:spcPct val="50000"/>
              </a:spcBef>
              <a:buFont typeface="Arial" panose="020B0604020202020204" pitchFamily="34" charset="0"/>
              <a:buChar char="•"/>
              <a:defRPr/>
            </a:pPr>
            <a:r>
              <a:rPr lang="en-GB" altLang="en-US" sz="1600" b="1" i="1"/>
              <a:t>Further reading used and incorporated into daily military work environment</a:t>
            </a:r>
          </a:p>
          <a:p>
            <a:pPr eaLnBrk="0" hangingPunct="0">
              <a:spcBef>
                <a:spcPct val="50000"/>
              </a:spcBef>
              <a:buFont typeface="Arial" panose="020B0604020202020204" pitchFamily="34" charset="0"/>
              <a:buChar char="•"/>
              <a:defRPr/>
            </a:pPr>
            <a:r>
              <a:rPr lang="en-GB" altLang="en-US" sz="2800" b="1"/>
              <a:t>Cognitive and Intellectual Skills</a:t>
            </a:r>
          </a:p>
          <a:p>
            <a:pPr lvl="1" eaLnBrk="0" hangingPunct="0">
              <a:spcBef>
                <a:spcPct val="50000"/>
              </a:spcBef>
              <a:buFont typeface="Arial" panose="020B0604020202020204" pitchFamily="34" charset="0"/>
              <a:buChar char="•"/>
              <a:defRPr/>
            </a:pPr>
            <a:r>
              <a:rPr lang="en-GB" altLang="en-US" sz="1600" b="1"/>
              <a:t>Skills learned incorporated into CONTINUOUS IMPROVEMENT of Junior Rank Development and Senior Ranks given evidence of Best Working Practices to aid Productivity. </a:t>
            </a:r>
            <a:endParaRPr lang="en-GB" altLang="en-US" sz="1800" b="1"/>
          </a:p>
          <a:p>
            <a:pPr eaLnBrk="0" hangingPunct="0">
              <a:spcBef>
                <a:spcPct val="50000"/>
              </a:spcBef>
              <a:buFont typeface="Arial" panose="020B0604020202020204" pitchFamily="34" charset="0"/>
              <a:buChar char="•"/>
              <a:defRPr/>
            </a:pPr>
            <a:r>
              <a:rPr lang="en-GB" altLang="en-US" sz="2800" b="1">
                <a:solidFill>
                  <a:srgbClr val="92D050"/>
                </a:solidFill>
              </a:rPr>
              <a:t>Practical Skills</a:t>
            </a:r>
          </a:p>
          <a:p>
            <a:pPr eaLnBrk="0" hangingPunct="0">
              <a:spcBef>
                <a:spcPct val="50000"/>
              </a:spcBef>
              <a:buFont typeface="Arial" panose="020B0604020202020204" pitchFamily="34" charset="0"/>
              <a:buChar char="•"/>
              <a:defRPr/>
            </a:pPr>
            <a:r>
              <a:rPr lang="en-GB" altLang="en-US" sz="2800" b="1">
                <a:solidFill>
                  <a:srgbClr val="92D050"/>
                </a:solidFill>
              </a:rPr>
              <a:t>Transferable Skills</a:t>
            </a:r>
            <a:endParaRPr lang="en-US" sz="2800">
              <a:solidFill>
                <a:srgbClr val="92D050"/>
              </a:solidFill>
            </a:endParaRPr>
          </a:p>
          <a:p>
            <a:pPr marL="0" indent="0">
              <a:buNone/>
            </a:pPr>
            <a:endParaRPr lang="en-US"/>
          </a:p>
        </p:txBody>
      </p:sp>
    </p:spTree>
    <p:extLst>
      <p:ext uri="{BB962C8B-B14F-4D97-AF65-F5344CB8AC3E}">
        <p14:creationId xmlns:p14="http://schemas.microsoft.com/office/powerpoint/2010/main" val="3296939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94F3-20BB-2584-2CEB-312D456035C7}"/>
              </a:ext>
            </a:extLst>
          </p:cNvPr>
          <p:cNvSpPr>
            <a:spLocks noGrp="1"/>
          </p:cNvSpPr>
          <p:nvPr>
            <p:ph type="title"/>
          </p:nvPr>
        </p:nvSpPr>
        <p:spPr>
          <a:xfrm>
            <a:off x="395288" y="430213"/>
            <a:ext cx="2757486" cy="701731"/>
          </a:xfrm>
        </p:spPr>
        <p:txBody>
          <a:bodyPr/>
          <a:lstStyle/>
          <a:p>
            <a:r>
              <a:rPr lang="en-GB"/>
              <a:t>Summary</a:t>
            </a:r>
          </a:p>
        </p:txBody>
      </p:sp>
      <p:sp>
        <p:nvSpPr>
          <p:cNvPr id="3" name="Content Placeholder 2">
            <a:extLst>
              <a:ext uri="{FF2B5EF4-FFF2-40B4-BE49-F238E27FC236}">
                <a16:creationId xmlns:a16="http://schemas.microsoft.com/office/drawing/2014/main" id="{A95ACE4D-94ED-B59F-52BC-8B0DC2EA3281}"/>
              </a:ext>
            </a:extLst>
          </p:cNvPr>
          <p:cNvSpPr>
            <a:spLocks noGrp="1"/>
          </p:cNvSpPr>
          <p:nvPr>
            <p:ph idx="1"/>
          </p:nvPr>
        </p:nvSpPr>
        <p:spPr>
          <a:xfrm>
            <a:off x="395288" y="1131944"/>
            <a:ext cx="7114222" cy="5295843"/>
          </a:xfrm>
        </p:spPr>
        <p:txBody>
          <a:bodyPr/>
          <a:lstStyle/>
          <a:p>
            <a:pPr marL="342900" marR="0" lvl="0" indent="-342900" algn="l" defTabSz="914400" rtl="0" eaLnBrk="0" fontAlgn="base" latinLnBrk="0" hangingPunct="0">
              <a:lnSpc>
                <a:spcPct val="100000"/>
              </a:lnSpc>
              <a:spcBef>
                <a:spcPct val="50000"/>
              </a:spcBef>
              <a:spcAft>
                <a:spcPct val="0"/>
              </a:spcAft>
              <a:buClrTx/>
              <a:buSzTx/>
              <a:buFont typeface="Arial" panose="020B0604020202020204" pitchFamily="34" charset="0"/>
              <a:buChar char="•"/>
              <a:tabLst/>
              <a:defRPr/>
            </a:pPr>
            <a:r>
              <a:rPr kumimoji="0" lang="en-GB" altLang="en-US" sz="2000" b="1" u="none" strike="noStrike" kern="1200" cap="none" spc="0" normalizeH="0" baseline="0" noProof="0">
                <a:ln>
                  <a:noFill/>
                </a:ln>
                <a:solidFill>
                  <a:srgbClr val="FFFFFF"/>
                </a:solidFill>
                <a:effectLst/>
                <a:uLnTx/>
                <a:uFillTx/>
                <a:latin typeface="Arial" charset="0"/>
                <a:ea typeface="+mn-ea"/>
                <a:cs typeface="Arial" charset="0"/>
              </a:rPr>
              <a:t>Title</a:t>
            </a:r>
          </a:p>
          <a:p>
            <a:pPr marL="342900" marR="0" lvl="0" indent="-342900" algn="l" defTabSz="914400" rtl="0" eaLnBrk="0" fontAlgn="base" latinLnBrk="0" hangingPunct="0">
              <a:lnSpc>
                <a:spcPct val="100000"/>
              </a:lnSpc>
              <a:spcBef>
                <a:spcPct val="50000"/>
              </a:spcBef>
              <a:spcAft>
                <a:spcPct val="0"/>
              </a:spcAft>
              <a:buClrTx/>
              <a:buSzTx/>
              <a:buFont typeface="Arial" panose="020B0604020202020204" pitchFamily="34" charset="0"/>
              <a:buChar char="•"/>
              <a:tabLst/>
              <a:defRPr/>
            </a:pPr>
            <a:r>
              <a:rPr lang="en-GB" altLang="en-US" sz="1600" i="1" kern="1200">
                <a:solidFill>
                  <a:srgbClr val="FFFFFF"/>
                </a:solidFill>
                <a:latin typeface="Arial" charset="0"/>
                <a:cs typeface="Arial" charset="0"/>
              </a:rPr>
              <a:t>H</a:t>
            </a:r>
            <a:r>
              <a:rPr kumimoji="0" lang="en-GB" altLang="en-US" sz="1600" i="1" u="none" strike="noStrike" kern="1200" cap="none" spc="0" normalizeH="0" baseline="0" noProof="0">
                <a:ln>
                  <a:noFill/>
                </a:ln>
                <a:solidFill>
                  <a:srgbClr val="FFFFFF"/>
                </a:solidFill>
                <a:effectLst/>
                <a:uLnTx/>
                <a:uFillTx/>
                <a:latin typeface="Arial" charset="0"/>
                <a:ea typeface="+mn-ea"/>
                <a:cs typeface="Arial" charset="0"/>
              </a:rPr>
              <a:t>ow to improve my Presentation Skills to pass Module 1 of my </a:t>
            </a:r>
            <a:r>
              <a:rPr kumimoji="0" lang="en-GB" altLang="en-US" sz="1600" i="1" u="none" strike="noStrike" kern="1200" cap="none" spc="0" normalizeH="0" baseline="0" noProof="0" err="1">
                <a:ln>
                  <a:noFill/>
                </a:ln>
                <a:solidFill>
                  <a:srgbClr val="FFFFFF"/>
                </a:solidFill>
                <a:effectLst/>
                <a:uLnTx/>
                <a:uFillTx/>
                <a:latin typeface="Arial" charset="0"/>
                <a:ea typeface="+mn-ea"/>
                <a:cs typeface="Arial" charset="0"/>
              </a:rPr>
              <a:t>MAinPP</a:t>
            </a:r>
            <a:r>
              <a:rPr kumimoji="0" lang="en-GB" altLang="en-US" sz="1600" i="1" u="none" strike="noStrike" kern="1200" cap="none" spc="0" normalizeH="0" baseline="0" noProof="0">
                <a:ln>
                  <a:noFill/>
                </a:ln>
                <a:solidFill>
                  <a:srgbClr val="FFFFFF"/>
                </a:solidFill>
                <a:effectLst/>
                <a:uLnTx/>
                <a:uFillTx/>
                <a:latin typeface="Arial" charset="0"/>
                <a:ea typeface="+mn-ea"/>
                <a:cs typeface="Arial" charset="0"/>
              </a:rPr>
              <a:t>. </a:t>
            </a:r>
          </a:p>
          <a:p>
            <a:pPr marL="342900" marR="0" lvl="0" indent="-342900" algn="l" defTabSz="914400" rtl="0" eaLnBrk="0" fontAlgn="base" latinLnBrk="0" hangingPunct="0">
              <a:lnSpc>
                <a:spcPct val="100000"/>
              </a:lnSpc>
              <a:spcBef>
                <a:spcPct val="50000"/>
              </a:spcBef>
              <a:spcAft>
                <a:spcPct val="0"/>
              </a:spcAft>
              <a:buClrTx/>
              <a:buSzTx/>
              <a:buFont typeface="Arial" panose="020B0604020202020204" pitchFamily="34" charset="0"/>
              <a:buChar char="•"/>
              <a:tabLst/>
              <a:defRPr/>
            </a:pPr>
            <a:r>
              <a:rPr kumimoji="0" lang="en-GB" altLang="en-US" sz="2000" b="1" u="none" strike="noStrike" kern="1200" cap="none" spc="0" normalizeH="0" baseline="0" noProof="0">
                <a:ln>
                  <a:noFill/>
                </a:ln>
                <a:solidFill>
                  <a:srgbClr val="FFFFFF"/>
                </a:solidFill>
                <a:effectLst/>
                <a:uLnTx/>
                <a:uFillTx/>
                <a:latin typeface="Arial" charset="0"/>
                <a:ea typeface="+mn-ea"/>
                <a:cs typeface="Arial" charset="0"/>
              </a:rPr>
              <a:t>Objectives</a:t>
            </a:r>
          </a:p>
          <a:p>
            <a:pPr eaLnBrk="0" hangingPunct="0">
              <a:spcBef>
                <a:spcPct val="50000"/>
              </a:spcBef>
              <a:buFont typeface="Arial" panose="020B0604020202020204" pitchFamily="34" charset="0"/>
              <a:buChar char="•"/>
              <a:defRPr/>
            </a:pPr>
            <a:r>
              <a:rPr lang="en-GB" altLang="en-US" sz="1600" i="1"/>
              <a:t>Engagement with Literature</a:t>
            </a:r>
          </a:p>
          <a:p>
            <a:pPr eaLnBrk="0" hangingPunct="0">
              <a:spcBef>
                <a:spcPct val="50000"/>
              </a:spcBef>
              <a:buFont typeface="Arial" panose="020B0604020202020204" pitchFamily="34" charset="0"/>
              <a:buChar char="•"/>
              <a:defRPr/>
            </a:pPr>
            <a:r>
              <a:rPr lang="en-GB" altLang="en-US" sz="1600" i="1"/>
              <a:t>Knowledge and Understanding</a:t>
            </a:r>
          </a:p>
          <a:p>
            <a:pPr eaLnBrk="0" hangingPunct="0">
              <a:spcBef>
                <a:spcPct val="50000"/>
              </a:spcBef>
              <a:buFont typeface="Arial" panose="020B0604020202020204" pitchFamily="34" charset="0"/>
              <a:buChar char="•"/>
              <a:defRPr/>
            </a:pPr>
            <a:r>
              <a:rPr lang="en-GB" altLang="en-US" sz="1600" i="1"/>
              <a:t>Cognitive and Intellectual Skills</a:t>
            </a:r>
          </a:p>
          <a:p>
            <a:pPr eaLnBrk="0" hangingPunct="0">
              <a:spcBef>
                <a:spcPct val="50000"/>
              </a:spcBef>
              <a:buFont typeface="Arial" panose="020B0604020202020204" pitchFamily="34" charset="0"/>
              <a:buChar char="•"/>
              <a:defRPr/>
            </a:pPr>
            <a:r>
              <a:rPr lang="en-GB" altLang="en-US" sz="1600" i="1"/>
              <a:t>Practical Skills</a:t>
            </a:r>
          </a:p>
          <a:p>
            <a:pPr eaLnBrk="0" hangingPunct="0">
              <a:spcBef>
                <a:spcPct val="50000"/>
              </a:spcBef>
              <a:buFont typeface="Arial" panose="020B0604020202020204" pitchFamily="34" charset="0"/>
              <a:buChar char="•"/>
              <a:defRPr/>
            </a:pPr>
            <a:r>
              <a:rPr lang="en-GB" altLang="en-US" sz="1600" i="1"/>
              <a:t>Transferable Skills</a:t>
            </a:r>
            <a:endParaRPr lang="en-US" altLang="en-US" sz="1600" i="1"/>
          </a:p>
          <a:p>
            <a:pPr eaLnBrk="0" hangingPunct="0">
              <a:spcBef>
                <a:spcPct val="50000"/>
              </a:spcBef>
              <a:buFont typeface="Arial" panose="020B0604020202020204" pitchFamily="34" charset="0"/>
              <a:buChar char="•"/>
              <a:defRPr/>
            </a:pPr>
            <a:r>
              <a:rPr lang="en-GB" altLang="en-US" sz="2000" b="1" kern="1200">
                <a:solidFill>
                  <a:srgbClr val="FFFFFF"/>
                </a:solidFill>
                <a:latin typeface="Arial" charset="0"/>
                <a:cs typeface="Arial" charset="0"/>
              </a:rPr>
              <a:t>Closing Statement</a:t>
            </a:r>
          </a:p>
          <a:p>
            <a:pPr algn="l"/>
            <a:r>
              <a:rPr lang="en-GB" sz="1600" b="0" i="1">
                <a:effectLst/>
                <a:latin typeface="Arial" panose="020B0604020202020204" pitchFamily="34" charset="0"/>
              </a:rPr>
              <a:t>The Key Components to Reflective Writing are</a:t>
            </a:r>
          </a:p>
          <a:p>
            <a:pPr algn="l">
              <a:buFont typeface="Arial" panose="020B0604020202020204" pitchFamily="34" charset="0"/>
              <a:buChar char="•"/>
            </a:pPr>
            <a:r>
              <a:rPr lang="en-GB" sz="1600" i="1">
                <a:latin typeface="Arial" panose="020B0604020202020204" pitchFamily="34" charset="0"/>
              </a:rPr>
              <a:t>F</a:t>
            </a:r>
            <a:r>
              <a:rPr lang="en-GB" sz="1600" b="0" i="1">
                <a:effectLst/>
                <a:latin typeface="Arial" panose="020B0604020202020204" pitchFamily="34" charset="0"/>
              </a:rPr>
              <a:t>irst person experience</a:t>
            </a:r>
          </a:p>
          <a:p>
            <a:pPr algn="l">
              <a:buFont typeface="Arial" panose="020B0604020202020204" pitchFamily="34" charset="0"/>
              <a:buChar char="•"/>
            </a:pPr>
            <a:r>
              <a:rPr lang="en-GB" sz="1600" b="0" i="1">
                <a:effectLst/>
                <a:latin typeface="Arial" panose="020B0604020202020204" pitchFamily="34" charset="0"/>
              </a:rPr>
              <a:t>Reflecting on that experience</a:t>
            </a:r>
          </a:p>
          <a:p>
            <a:pPr algn="l">
              <a:buFont typeface="Arial" panose="020B0604020202020204" pitchFamily="34" charset="0"/>
              <a:buChar char="•"/>
            </a:pPr>
            <a:r>
              <a:rPr lang="en-GB" sz="1600" b="0" i="1">
                <a:effectLst/>
                <a:latin typeface="Arial" panose="020B0604020202020204" pitchFamily="34" charset="0"/>
              </a:rPr>
              <a:t>Being analytical - Cool Blue</a:t>
            </a:r>
          </a:p>
          <a:p>
            <a:pPr algn="l">
              <a:buFont typeface="Arial" panose="020B0604020202020204" pitchFamily="34" charset="0"/>
              <a:buChar char="•"/>
            </a:pPr>
            <a:r>
              <a:rPr lang="en-GB" sz="1600" b="0" i="1">
                <a:effectLst/>
                <a:latin typeface="Arial" panose="020B0604020202020204" pitchFamily="34" charset="0"/>
              </a:rPr>
              <a:t>A tool to challenge assumptions rather than ignoring them - CI</a:t>
            </a:r>
          </a:p>
          <a:p>
            <a:pPr marL="0" indent="0" eaLnBrk="0" hangingPunct="0">
              <a:spcBef>
                <a:spcPct val="50000"/>
              </a:spcBef>
              <a:buNone/>
              <a:defRPr/>
            </a:pPr>
            <a:endParaRPr kumimoji="0" lang="en-GB" altLang="en-US" sz="2000" b="1" u="none" strike="noStrike" kern="1200" cap="none" spc="0" normalizeH="0" baseline="0" noProof="0">
              <a:ln>
                <a:noFill/>
              </a:ln>
              <a:solidFill>
                <a:srgbClr val="FFFFFF"/>
              </a:solidFill>
              <a:effectLst/>
              <a:uLnTx/>
              <a:uFillTx/>
              <a:latin typeface="Arial" charset="0"/>
              <a:ea typeface="+mn-ea"/>
              <a:cs typeface="Arial" charset="0"/>
            </a:endParaRPr>
          </a:p>
          <a:p>
            <a:pPr eaLnBrk="0" hangingPunct="0">
              <a:spcBef>
                <a:spcPct val="50000"/>
              </a:spcBef>
              <a:buFont typeface="Arial" panose="020B0604020202020204" pitchFamily="34" charset="0"/>
              <a:buChar char="•"/>
              <a:defRPr/>
            </a:pPr>
            <a:endParaRPr kumimoji="0" lang="en-GB" altLang="en-US" sz="2400" b="1" i="0" u="none" strike="noStrike" kern="1200" cap="none" spc="0" normalizeH="0" baseline="0" noProof="0">
              <a:ln>
                <a:noFill/>
              </a:ln>
              <a:solidFill>
                <a:srgbClr val="FFFFFF"/>
              </a:solidFill>
              <a:effectLst/>
              <a:uLnTx/>
              <a:uFillTx/>
              <a:latin typeface="Arial" charset="0"/>
              <a:ea typeface="+mn-ea"/>
              <a:cs typeface="Arial" charset="0"/>
            </a:endParaRPr>
          </a:p>
          <a:p>
            <a:endParaRPr lang="en-GB"/>
          </a:p>
        </p:txBody>
      </p:sp>
    </p:spTree>
    <p:extLst>
      <p:ext uri="{BB962C8B-B14F-4D97-AF65-F5344CB8AC3E}">
        <p14:creationId xmlns:p14="http://schemas.microsoft.com/office/powerpoint/2010/main" val="2012691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16E75DF-45F7-4F22-A385-38ECBA313960}"/>
              </a:ext>
            </a:extLst>
          </p:cNvPr>
          <p:cNvSpPr>
            <a:spLocks noGrp="1" noChangeArrowheads="1"/>
          </p:cNvSpPr>
          <p:nvPr>
            <p:ph type="title"/>
          </p:nvPr>
        </p:nvSpPr>
        <p:spPr>
          <a:xfrm rot="19274191">
            <a:off x="344290" y="1780315"/>
            <a:ext cx="4911922" cy="757130"/>
          </a:xfrm>
          <a:noFill/>
        </p:spPr>
        <p:txBody>
          <a:bodyPr/>
          <a:lstStyle/>
          <a:p>
            <a:r>
              <a:rPr lang="en-GB" sz="4800" b="1">
                <a:solidFill>
                  <a:srgbClr val="FF0000"/>
                </a:solidFill>
              </a:rPr>
              <a:t>Any Questions?</a:t>
            </a:r>
            <a:endParaRPr lang="en-GB" sz="4800">
              <a:solidFill>
                <a:srgbClr val="FF0000"/>
              </a:solidFill>
            </a:endParaRPr>
          </a:p>
        </p:txBody>
      </p:sp>
      <p:pic>
        <p:nvPicPr>
          <p:cNvPr id="35843" name="Picture 14" descr="Sir-George-Bernard-Shaw">
            <a:extLst>
              <a:ext uri="{FF2B5EF4-FFF2-40B4-BE49-F238E27FC236}">
                <a16:creationId xmlns:a16="http://schemas.microsoft.com/office/drawing/2014/main" id="{1162DC96-3D88-4F79-B8F5-E9203B39AC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5230"/>
          <a:stretch>
            <a:fillRect/>
          </a:stretch>
        </p:blipFill>
        <p:spPr bwMode="auto">
          <a:xfrm>
            <a:off x="4922520" y="1074738"/>
            <a:ext cx="4051518" cy="464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5" name="Rectangle 16">
            <a:extLst>
              <a:ext uri="{FF2B5EF4-FFF2-40B4-BE49-F238E27FC236}">
                <a16:creationId xmlns:a16="http://schemas.microsoft.com/office/drawing/2014/main" id="{9414BCD1-97BC-4586-93EC-E46B445B8FB2}"/>
              </a:ext>
            </a:extLst>
          </p:cNvPr>
          <p:cNvSpPr>
            <a:spLocks noChangeArrowheads="1"/>
          </p:cNvSpPr>
          <p:nvPr/>
        </p:nvSpPr>
        <p:spPr bwMode="auto">
          <a:xfrm>
            <a:off x="479902" y="4488596"/>
            <a:ext cx="5545137"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Char char="•"/>
              <a:defRPr sz="2400">
                <a:solidFill>
                  <a:srgbClr val="FFFF00"/>
                </a:solidFill>
                <a:latin typeface="Arial" panose="020B0604020202020204" pitchFamily="34" charset="0"/>
              </a:defRPr>
            </a:lvl1pPr>
            <a:lvl2pPr marL="742950" indent="-285750">
              <a:spcBef>
                <a:spcPct val="20000"/>
              </a:spcBef>
              <a:buChar char="–"/>
              <a:defRPr sz="1600">
                <a:solidFill>
                  <a:srgbClr val="FFFF00"/>
                </a:solidFill>
                <a:latin typeface="Arial" panose="020B0604020202020204" pitchFamily="34" charset="0"/>
              </a:defRPr>
            </a:lvl2pPr>
            <a:lvl3pPr marL="1143000" indent="-228600">
              <a:spcBef>
                <a:spcPct val="20000"/>
              </a:spcBef>
              <a:buChar char="•"/>
              <a:defRPr sz="1400">
                <a:solidFill>
                  <a:srgbClr val="FFFF00"/>
                </a:solidFill>
                <a:latin typeface="Arial" panose="020B0604020202020204" pitchFamily="34" charset="0"/>
              </a:defRPr>
            </a:lvl3pPr>
            <a:lvl4pPr marL="1600200" indent="-228600">
              <a:spcBef>
                <a:spcPct val="20000"/>
              </a:spcBef>
              <a:buChar char="–"/>
              <a:defRPr sz="1200">
                <a:solidFill>
                  <a:srgbClr val="FFFF00"/>
                </a:solidFill>
                <a:latin typeface="Arial" panose="020B0604020202020204" pitchFamily="34" charset="0"/>
              </a:defRPr>
            </a:lvl4pPr>
            <a:lvl5pPr marL="2057400" indent="-228600">
              <a:spcBef>
                <a:spcPct val="20000"/>
              </a:spcBef>
              <a:buChar char="»"/>
              <a:defRPr sz="1000">
                <a:solidFill>
                  <a:srgbClr val="FFFF00"/>
                </a:solidFill>
                <a:latin typeface="Arial" panose="020B0604020202020204" pitchFamily="34" charset="0"/>
              </a:defRPr>
            </a:lvl5pPr>
            <a:lvl6pPr marL="2514600" indent="-228600" eaLnBrk="0" fontAlgn="base" hangingPunct="0">
              <a:spcBef>
                <a:spcPct val="20000"/>
              </a:spcBef>
              <a:spcAft>
                <a:spcPct val="0"/>
              </a:spcAft>
              <a:buChar char="»"/>
              <a:defRPr sz="1000">
                <a:solidFill>
                  <a:srgbClr val="FFFF00"/>
                </a:solidFill>
                <a:latin typeface="Arial" panose="020B0604020202020204" pitchFamily="34" charset="0"/>
              </a:defRPr>
            </a:lvl6pPr>
            <a:lvl7pPr marL="2971800" indent="-228600" eaLnBrk="0" fontAlgn="base" hangingPunct="0">
              <a:spcBef>
                <a:spcPct val="20000"/>
              </a:spcBef>
              <a:spcAft>
                <a:spcPct val="0"/>
              </a:spcAft>
              <a:buChar char="»"/>
              <a:defRPr sz="1000">
                <a:solidFill>
                  <a:srgbClr val="FFFF00"/>
                </a:solidFill>
                <a:latin typeface="Arial" panose="020B0604020202020204" pitchFamily="34" charset="0"/>
              </a:defRPr>
            </a:lvl7pPr>
            <a:lvl8pPr marL="3429000" indent="-228600" eaLnBrk="0" fontAlgn="base" hangingPunct="0">
              <a:spcBef>
                <a:spcPct val="20000"/>
              </a:spcBef>
              <a:spcAft>
                <a:spcPct val="0"/>
              </a:spcAft>
              <a:buChar char="»"/>
              <a:defRPr sz="1000">
                <a:solidFill>
                  <a:srgbClr val="FFFF00"/>
                </a:solidFill>
                <a:latin typeface="Arial" panose="020B0604020202020204" pitchFamily="34" charset="0"/>
              </a:defRPr>
            </a:lvl8pPr>
            <a:lvl9pPr marL="3886200" indent="-228600" eaLnBrk="0" fontAlgn="base" hangingPunct="0">
              <a:spcBef>
                <a:spcPct val="20000"/>
              </a:spcBef>
              <a:spcAft>
                <a:spcPct val="0"/>
              </a:spcAft>
              <a:buChar char="»"/>
              <a:defRPr sz="1000">
                <a:solidFill>
                  <a:srgbClr val="FFFF00"/>
                </a:solidFill>
                <a:latin typeface="Arial" panose="020B0604020202020204" pitchFamily="34" charset="0"/>
              </a:defRPr>
            </a:lvl9pPr>
          </a:lstStyle>
          <a:p>
            <a:pPr eaLnBrk="1" hangingPunct="1">
              <a:spcBef>
                <a:spcPct val="0"/>
              </a:spcBef>
              <a:buFontTx/>
              <a:buNone/>
            </a:pPr>
            <a:r>
              <a:rPr lang="en-GB" altLang="en-US" sz="2000" i="1" err="1">
                <a:solidFill>
                  <a:schemeClr val="tx1"/>
                </a:solidFill>
                <a:cs typeface="Arial" panose="020B0604020202020204" pitchFamily="34" charset="0"/>
              </a:rPr>
              <a:t>Tell'em</a:t>
            </a:r>
            <a:r>
              <a:rPr lang="en-GB" altLang="en-US" sz="2000" i="1">
                <a:solidFill>
                  <a:schemeClr val="tx1"/>
                </a:solidFill>
                <a:cs typeface="Arial" panose="020B0604020202020204" pitchFamily="34" charset="0"/>
              </a:rPr>
              <a:t> what you're </a:t>
            </a:r>
            <a:r>
              <a:rPr lang="en-GB" altLang="en-US" sz="2000" i="1" err="1">
                <a:solidFill>
                  <a:schemeClr val="tx1"/>
                </a:solidFill>
                <a:cs typeface="Arial" panose="020B0604020202020204" pitchFamily="34" charset="0"/>
              </a:rPr>
              <a:t>gonna</a:t>
            </a:r>
            <a:r>
              <a:rPr lang="en-GB" altLang="en-US" sz="2000" i="1">
                <a:solidFill>
                  <a:schemeClr val="tx1"/>
                </a:solidFill>
                <a:cs typeface="Arial" panose="020B0604020202020204" pitchFamily="34" charset="0"/>
              </a:rPr>
              <a:t> </a:t>
            </a:r>
            <a:r>
              <a:rPr lang="en-GB" altLang="en-US" sz="2000" i="1" err="1">
                <a:solidFill>
                  <a:schemeClr val="tx1"/>
                </a:solidFill>
                <a:cs typeface="Arial" panose="020B0604020202020204" pitchFamily="34" charset="0"/>
              </a:rPr>
              <a:t>tell’em</a:t>
            </a:r>
            <a:r>
              <a:rPr lang="en-GB" altLang="en-US" sz="2000" i="1">
                <a:solidFill>
                  <a:schemeClr val="tx1"/>
                </a:solidFill>
                <a:cs typeface="Arial" panose="020B0604020202020204" pitchFamily="34" charset="0"/>
              </a:rPr>
              <a:t>!</a:t>
            </a:r>
          </a:p>
          <a:p>
            <a:pPr eaLnBrk="1" hangingPunct="1">
              <a:spcBef>
                <a:spcPct val="0"/>
              </a:spcBef>
              <a:buFontTx/>
              <a:buNone/>
            </a:pPr>
            <a:r>
              <a:rPr lang="en-GB" altLang="en-US" sz="2000" i="1">
                <a:solidFill>
                  <a:schemeClr val="tx1"/>
                </a:solidFill>
                <a:cs typeface="Arial" panose="020B0604020202020204" pitchFamily="34" charset="0"/>
              </a:rPr>
              <a:t> </a:t>
            </a:r>
          </a:p>
          <a:p>
            <a:pPr eaLnBrk="1" hangingPunct="1">
              <a:spcBef>
                <a:spcPct val="0"/>
              </a:spcBef>
              <a:buFontTx/>
              <a:buNone/>
            </a:pPr>
            <a:r>
              <a:rPr lang="en-GB" altLang="en-US" sz="2000" i="1" err="1">
                <a:solidFill>
                  <a:schemeClr val="tx1"/>
                </a:solidFill>
                <a:cs typeface="Arial" panose="020B0604020202020204" pitchFamily="34" charset="0"/>
              </a:rPr>
              <a:t>Tell’em</a:t>
            </a:r>
            <a:r>
              <a:rPr lang="en-GB" altLang="en-US" sz="2000" i="1">
                <a:solidFill>
                  <a:schemeClr val="tx1"/>
                </a:solidFill>
                <a:cs typeface="Arial" panose="020B0604020202020204" pitchFamily="34" charset="0"/>
              </a:rPr>
              <a:t>! </a:t>
            </a:r>
          </a:p>
          <a:p>
            <a:pPr eaLnBrk="1" hangingPunct="1">
              <a:spcBef>
                <a:spcPct val="0"/>
              </a:spcBef>
              <a:buFontTx/>
              <a:buNone/>
            </a:pPr>
            <a:endParaRPr lang="en-GB" altLang="en-US" sz="2000" i="1">
              <a:solidFill>
                <a:schemeClr val="tx1"/>
              </a:solidFill>
              <a:cs typeface="Arial" panose="020B0604020202020204" pitchFamily="34" charset="0"/>
            </a:endParaRPr>
          </a:p>
          <a:p>
            <a:pPr eaLnBrk="1" hangingPunct="1">
              <a:spcBef>
                <a:spcPct val="0"/>
              </a:spcBef>
              <a:buFontTx/>
              <a:buNone/>
            </a:pPr>
            <a:r>
              <a:rPr lang="en-GB" altLang="en-US" sz="2000" i="1">
                <a:solidFill>
                  <a:schemeClr val="tx1"/>
                </a:solidFill>
                <a:cs typeface="Arial" panose="020B0604020202020204" pitchFamily="34" charset="0"/>
              </a:rPr>
              <a:t>Then </a:t>
            </a:r>
            <a:r>
              <a:rPr lang="en-GB" altLang="en-US" sz="2000" i="1" err="1">
                <a:solidFill>
                  <a:schemeClr val="tx1"/>
                </a:solidFill>
                <a:cs typeface="Arial" panose="020B0604020202020204" pitchFamily="34" charset="0"/>
              </a:rPr>
              <a:t>tell'em</a:t>
            </a:r>
            <a:r>
              <a:rPr lang="en-GB" altLang="en-US" sz="2000" i="1">
                <a:solidFill>
                  <a:schemeClr val="tx1"/>
                </a:solidFill>
                <a:cs typeface="Arial" panose="020B0604020202020204" pitchFamily="34" charset="0"/>
              </a:rPr>
              <a:t> what you </a:t>
            </a:r>
            <a:r>
              <a:rPr lang="en-GB" altLang="en-US" sz="2000" i="1" err="1">
                <a:solidFill>
                  <a:schemeClr val="tx1"/>
                </a:solidFill>
                <a:cs typeface="Arial" panose="020B0604020202020204" pitchFamily="34" charset="0"/>
              </a:rPr>
              <a:t>told’em</a:t>
            </a:r>
            <a:r>
              <a:rPr lang="en-GB" altLang="en-US" sz="2000" i="1">
                <a:solidFill>
                  <a:schemeClr val="tx1"/>
                </a:solidFill>
                <a:cs typeface="Arial" panose="020B0604020202020204" pitchFamily="34" charset="0"/>
              </a:rPr>
              <a:t>! </a:t>
            </a:r>
          </a:p>
        </p:txBody>
      </p:sp>
      <p:sp>
        <p:nvSpPr>
          <p:cNvPr id="35846" name="Rectangle 17">
            <a:extLst>
              <a:ext uri="{FF2B5EF4-FFF2-40B4-BE49-F238E27FC236}">
                <a16:creationId xmlns:a16="http://schemas.microsoft.com/office/drawing/2014/main" id="{DD361E3A-CFBF-4C65-AE93-F7C084B15EBD}"/>
              </a:ext>
            </a:extLst>
          </p:cNvPr>
          <p:cNvSpPr>
            <a:spLocks noChangeArrowheads="1"/>
          </p:cNvSpPr>
          <p:nvPr/>
        </p:nvSpPr>
        <p:spPr bwMode="auto">
          <a:xfrm>
            <a:off x="4922520" y="5783262"/>
            <a:ext cx="22050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2400">
                <a:solidFill>
                  <a:srgbClr val="FFFF00"/>
                </a:solidFill>
                <a:latin typeface="Arial" panose="020B0604020202020204" pitchFamily="34" charset="0"/>
              </a:defRPr>
            </a:lvl1pPr>
            <a:lvl2pPr marL="742950" indent="-285750">
              <a:spcBef>
                <a:spcPct val="20000"/>
              </a:spcBef>
              <a:buChar char="–"/>
              <a:defRPr sz="1600">
                <a:solidFill>
                  <a:srgbClr val="FFFF00"/>
                </a:solidFill>
                <a:latin typeface="Arial" panose="020B0604020202020204" pitchFamily="34" charset="0"/>
              </a:defRPr>
            </a:lvl2pPr>
            <a:lvl3pPr marL="1143000" indent="-228600">
              <a:spcBef>
                <a:spcPct val="20000"/>
              </a:spcBef>
              <a:buChar char="•"/>
              <a:defRPr sz="1400">
                <a:solidFill>
                  <a:srgbClr val="FFFF00"/>
                </a:solidFill>
                <a:latin typeface="Arial" panose="020B0604020202020204" pitchFamily="34" charset="0"/>
              </a:defRPr>
            </a:lvl3pPr>
            <a:lvl4pPr marL="1600200" indent="-228600">
              <a:spcBef>
                <a:spcPct val="20000"/>
              </a:spcBef>
              <a:buChar char="–"/>
              <a:defRPr sz="1200">
                <a:solidFill>
                  <a:srgbClr val="FFFF00"/>
                </a:solidFill>
                <a:latin typeface="Arial" panose="020B0604020202020204" pitchFamily="34" charset="0"/>
              </a:defRPr>
            </a:lvl4pPr>
            <a:lvl5pPr marL="2057400" indent="-228600">
              <a:spcBef>
                <a:spcPct val="20000"/>
              </a:spcBef>
              <a:buChar char="»"/>
              <a:defRPr sz="1000">
                <a:solidFill>
                  <a:srgbClr val="FFFF00"/>
                </a:solidFill>
                <a:latin typeface="Arial" panose="020B0604020202020204" pitchFamily="34" charset="0"/>
              </a:defRPr>
            </a:lvl5pPr>
            <a:lvl6pPr marL="2514600" indent="-228600" eaLnBrk="0" fontAlgn="base" hangingPunct="0">
              <a:spcBef>
                <a:spcPct val="20000"/>
              </a:spcBef>
              <a:spcAft>
                <a:spcPct val="0"/>
              </a:spcAft>
              <a:buChar char="»"/>
              <a:defRPr sz="1000">
                <a:solidFill>
                  <a:srgbClr val="FFFF00"/>
                </a:solidFill>
                <a:latin typeface="Arial" panose="020B0604020202020204" pitchFamily="34" charset="0"/>
              </a:defRPr>
            </a:lvl6pPr>
            <a:lvl7pPr marL="2971800" indent="-228600" eaLnBrk="0" fontAlgn="base" hangingPunct="0">
              <a:spcBef>
                <a:spcPct val="20000"/>
              </a:spcBef>
              <a:spcAft>
                <a:spcPct val="0"/>
              </a:spcAft>
              <a:buChar char="»"/>
              <a:defRPr sz="1000">
                <a:solidFill>
                  <a:srgbClr val="FFFF00"/>
                </a:solidFill>
                <a:latin typeface="Arial" panose="020B0604020202020204" pitchFamily="34" charset="0"/>
              </a:defRPr>
            </a:lvl7pPr>
            <a:lvl8pPr marL="3429000" indent="-228600" eaLnBrk="0" fontAlgn="base" hangingPunct="0">
              <a:spcBef>
                <a:spcPct val="20000"/>
              </a:spcBef>
              <a:spcAft>
                <a:spcPct val="0"/>
              </a:spcAft>
              <a:buChar char="»"/>
              <a:defRPr sz="1000">
                <a:solidFill>
                  <a:srgbClr val="FFFF00"/>
                </a:solidFill>
                <a:latin typeface="Arial" panose="020B0604020202020204" pitchFamily="34" charset="0"/>
              </a:defRPr>
            </a:lvl8pPr>
            <a:lvl9pPr marL="3886200" indent="-228600" eaLnBrk="0" fontAlgn="base" hangingPunct="0">
              <a:spcBef>
                <a:spcPct val="20000"/>
              </a:spcBef>
              <a:spcAft>
                <a:spcPct val="0"/>
              </a:spcAft>
              <a:buChar char="»"/>
              <a:defRPr sz="1000">
                <a:solidFill>
                  <a:srgbClr val="FFFF00"/>
                </a:solidFill>
                <a:latin typeface="Arial" panose="020B0604020202020204" pitchFamily="34" charset="0"/>
              </a:defRPr>
            </a:lvl9pPr>
          </a:lstStyle>
          <a:p>
            <a:pPr eaLnBrk="1" hangingPunct="1">
              <a:spcBef>
                <a:spcPct val="0"/>
              </a:spcBef>
              <a:buFontTx/>
              <a:buNone/>
            </a:pPr>
            <a:r>
              <a:rPr lang="en-GB" altLang="en-US" sz="1600">
                <a:solidFill>
                  <a:schemeClr val="tx1"/>
                </a:solidFill>
                <a:cs typeface="Arial" panose="020B0604020202020204" pitchFamily="34" charset="0"/>
              </a:rPr>
              <a:t>George Bernard Shaw</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EDB8FBA-2B3E-468B-A4D0-BEBFF61BC604}"/>
              </a:ext>
            </a:extLst>
          </p:cNvPr>
          <p:cNvSpPr>
            <a:spLocks noGrp="1"/>
          </p:cNvSpPr>
          <p:nvPr>
            <p:ph type="title"/>
          </p:nvPr>
        </p:nvSpPr>
        <p:spPr>
          <a:xfrm>
            <a:off x="0" y="158992"/>
            <a:ext cx="9144000" cy="757130"/>
          </a:xfrm>
        </p:spPr>
        <p:txBody>
          <a:bodyPr/>
          <a:lstStyle/>
          <a:p>
            <a:pPr algn="ctr"/>
            <a:r>
              <a:rPr lang="en-US" sz="4800" b="0"/>
              <a:t>References</a:t>
            </a:r>
          </a:p>
        </p:txBody>
      </p:sp>
      <p:sp>
        <p:nvSpPr>
          <p:cNvPr id="13" name="Content Placeholder 2">
            <a:extLst>
              <a:ext uri="{FF2B5EF4-FFF2-40B4-BE49-F238E27FC236}">
                <a16:creationId xmlns:a16="http://schemas.microsoft.com/office/drawing/2014/main" id="{8FD57438-0A07-475F-B5F7-E2E84D06D824}"/>
              </a:ext>
            </a:extLst>
          </p:cNvPr>
          <p:cNvSpPr>
            <a:spLocks noGrp="1"/>
          </p:cNvSpPr>
          <p:nvPr>
            <p:ph idx="1"/>
          </p:nvPr>
        </p:nvSpPr>
        <p:spPr>
          <a:xfrm>
            <a:off x="503776" y="1187343"/>
            <a:ext cx="7913904" cy="3539430"/>
          </a:xfrm>
        </p:spPr>
        <p:txBody>
          <a:bodyPr/>
          <a:lstStyle/>
          <a:p>
            <a:pPr eaLnBrk="0" hangingPunct="0">
              <a:spcBef>
                <a:spcPct val="50000"/>
              </a:spcBef>
              <a:buFont typeface="Arial" panose="020B0604020202020204" pitchFamily="34" charset="0"/>
              <a:buChar char="•"/>
              <a:defRPr/>
            </a:pPr>
            <a:r>
              <a:rPr lang="en-GB" altLang="en-US" sz="2000" b="1" dirty="0"/>
              <a:t>Module Code: BMPF7001</a:t>
            </a:r>
          </a:p>
          <a:p>
            <a:pPr eaLnBrk="0" hangingPunct="0">
              <a:spcBef>
                <a:spcPct val="50000"/>
              </a:spcBef>
              <a:buFont typeface="Arial" panose="020B0604020202020204" pitchFamily="34" charset="0"/>
              <a:buChar char="•"/>
              <a:defRPr/>
            </a:pPr>
            <a:r>
              <a:rPr lang="en-GB" altLang="en-US" sz="1200" b="1" dirty="0"/>
              <a:t>Harrison, R. (2005) Learning &amp; Development. London: CIPD</a:t>
            </a:r>
          </a:p>
          <a:p>
            <a:pPr eaLnBrk="0" hangingPunct="0">
              <a:spcBef>
                <a:spcPct val="50000"/>
              </a:spcBef>
              <a:buFont typeface="Arial" panose="020B0604020202020204" pitchFamily="34" charset="0"/>
              <a:buChar char="•"/>
              <a:defRPr/>
            </a:pPr>
            <a:r>
              <a:rPr lang="en-GB" altLang="en-US" sz="1200" b="1" dirty="0" err="1"/>
              <a:t>Boud</a:t>
            </a:r>
            <a:r>
              <a:rPr lang="en-GB" altLang="en-US" sz="1200" b="1" dirty="0"/>
              <a:t>, D., Docherty, P. &amp; Cressey, P. (eds) (2006) Productive Reflection at Work. London. </a:t>
            </a:r>
            <a:r>
              <a:rPr lang="en-GB" altLang="en-US" sz="1200" b="1" dirty="0" err="1"/>
              <a:t>Routeledge</a:t>
            </a:r>
            <a:r>
              <a:rPr lang="en-GB" altLang="en-US" sz="1200" b="1" dirty="0"/>
              <a:t>.</a:t>
            </a:r>
          </a:p>
          <a:p>
            <a:pPr eaLnBrk="0" hangingPunct="0">
              <a:spcBef>
                <a:spcPct val="50000"/>
              </a:spcBef>
              <a:buFont typeface="Arial" panose="020B0604020202020204" pitchFamily="34" charset="0"/>
              <a:buChar char="•"/>
              <a:defRPr/>
            </a:pPr>
            <a:r>
              <a:rPr lang="en-GB" altLang="en-US" sz="1200" b="1" dirty="0" err="1"/>
              <a:t>Boud</a:t>
            </a:r>
            <a:r>
              <a:rPr lang="en-GB" altLang="en-US" sz="1200" b="1" dirty="0"/>
              <a:t>. D., Solomon, N. (2001) Work-based Learning – a new Higher Education? Buckingham.</a:t>
            </a:r>
          </a:p>
          <a:p>
            <a:pPr eaLnBrk="0" hangingPunct="0">
              <a:spcBef>
                <a:spcPct val="50000"/>
              </a:spcBef>
              <a:buFont typeface="Arial" panose="020B0604020202020204" pitchFamily="34" charset="0"/>
              <a:buChar char="•"/>
              <a:defRPr/>
            </a:pPr>
            <a:r>
              <a:rPr lang="en-GB" altLang="en-US" sz="1200" b="1" dirty="0"/>
              <a:t>Cottrell, S. (2013) The Study Skills Handbook. Basingstoke: Palgrave Macmillan.</a:t>
            </a:r>
          </a:p>
          <a:p>
            <a:pPr eaLnBrk="0" hangingPunct="0">
              <a:spcBef>
                <a:spcPct val="50000"/>
              </a:spcBef>
              <a:buFont typeface="Arial" panose="020B0604020202020204" pitchFamily="34" charset="0"/>
              <a:buChar char="•"/>
              <a:defRPr/>
            </a:pPr>
            <a:r>
              <a:rPr lang="en-GB" altLang="en-US" sz="1200" b="1" dirty="0"/>
              <a:t>Dawson, C. (2014) The mature student’s study guide. New York: Constable &amp; Robinson</a:t>
            </a:r>
          </a:p>
          <a:p>
            <a:pPr eaLnBrk="0" hangingPunct="0">
              <a:spcBef>
                <a:spcPct val="50000"/>
              </a:spcBef>
              <a:buFont typeface="Arial" panose="020B0604020202020204" pitchFamily="34" charset="0"/>
              <a:buChar char="•"/>
              <a:defRPr/>
            </a:pPr>
            <a:r>
              <a:rPr lang="en-GB" altLang="en-US" sz="1200" b="1" dirty="0"/>
              <a:t>Gray, D. et al. (2004) Learning Through the Workplace: A guide to work-based learning. Cheltenham: Nelson Thornes</a:t>
            </a:r>
          </a:p>
          <a:p>
            <a:pPr eaLnBrk="0" hangingPunct="0">
              <a:spcBef>
                <a:spcPct val="50000"/>
              </a:spcBef>
              <a:buFont typeface="Arial" panose="020B0604020202020204" pitchFamily="34" charset="0"/>
              <a:buChar char="•"/>
              <a:defRPr/>
            </a:pPr>
            <a:r>
              <a:rPr lang="en-GB" altLang="en-US" sz="1200" b="1" dirty="0"/>
              <a:t>McMillan, K., Weyers, J. (2012) The Study Skills Book. (3</a:t>
            </a:r>
            <a:r>
              <a:rPr lang="en-GB" altLang="en-US" sz="1200" b="1" baseline="30000" dirty="0"/>
              <a:t>Rd</a:t>
            </a:r>
            <a:r>
              <a:rPr lang="en-GB" altLang="en-US" sz="1200" b="1" dirty="0"/>
              <a:t> ed) London: Pearson.</a:t>
            </a:r>
          </a:p>
          <a:p>
            <a:pPr eaLnBrk="0" hangingPunct="0">
              <a:spcBef>
                <a:spcPct val="50000"/>
              </a:spcBef>
              <a:buFont typeface="Arial" panose="020B0604020202020204" pitchFamily="34" charset="0"/>
              <a:buChar char="•"/>
              <a:defRPr/>
            </a:pPr>
            <a:r>
              <a:rPr lang="en-GB" altLang="en-US" sz="1200" b="1" dirty="0"/>
              <a:t>Tague, Nancy R. (2005) [1995]. "Plan–Do–Study–Act cycle". The quality toolbox (2nd ed.). Milwaukee: ASQ Quality Press. pp. 390–392. ISBN 978-0873896399. OCLC 57251077.</a:t>
            </a:r>
          </a:p>
          <a:p>
            <a:pPr eaLnBrk="0" hangingPunct="0">
              <a:spcBef>
                <a:spcPct val="50000"/>
              </a:spcBef>
              <a:buFont typeface="Arial" panose="020B0604020202020204" pitchFamily="34" charset="0"/>
              <a:buChar char="•"/>
              <a:defRPr/>
            </a:pPr>
            <a:r>
              <a:rPr lang="en-GB" altLang="en-US" sz="1200" b="1" dirty="0"/>
              <a:t>The Deming Cycle (PDCA Cycle) and the Shewhart Cycle. Retrieved 2023-04-17 (Online)</a:t>
            </a:r>
          </a:p>
          <a:p>
            <a:pPr eaLnBrk="0" hangingPunct="0">
              <a:spcBef>
                <a:spcPct val="50000"/>
              </a:spcBef>
              <a:buFont typeface="Arial" panose="020B0604020202020204" pitchFamily="34" charset="0"/>
              <a:buChar char="•"/>
              <a:defRPr/>
            </a:pPr>
            <a:endParaRPr lang="en-GB" altLang="en-US" sz="1200" b="1" dirty="0"/>
          </a:p>
        </p:txBody>
      </p:sp>
    </p:spTree>
    <p:extLst>
      <p:ext uri="{BB962C8B-B14F-4D97-AF65-F5344CB8AC3E}">
        <p14:creationId xmlns:p14="http://schemas.microsoft.com/office/powerpoint/2010/main" val="2418252942"/>
      </p:ext>
    </p:extLst>
  </p:cSld>
  <p:clrMapOvr>
    <a:masterClrMapping/>
  </p:clrMapOvr>
</p:sld>
</file>

<file path=ppt/theme/theme1.xml><?xml version="1.0" encoding="utf-8"?>
<a:theme xmlns:a="http://schemas.openxmlformats.org/drawingml/2006/main" name="2_Custom Design">
  <a:themeElements>
    <a:clrScheme name="2_Custom Design 1">
      <a:dk1>
        <a:srgbClr val="000000"/>
      </a:dk1>
      <a:lt1>
        <a:srgbClr val="FFFFFF"/>
      </a:lt1>
      <a:dk2>
        <a:srgbClr val="739ABC"/>
      </a:dk2>
      <a:lt2>
        <a:srgbClr val="FFFFFF"/>
      </a:lt2>
      <a:accent1>
        <a:srgbClr val="002F5F"/>
      </a:accent1>
      <a:accent2>
        <a:srgbClr val="E98300"/>
      </a:accent2>
      <a:accent3>
        <a:srgbClr val="BCCADA"/>
      </a:accent3>
      <a:accent4>
        <a:srgbClr val="DADADA"/>
      </a:accent4>
      <a:accent5>
        <a:srgbClr val="AAADB6"/>
      </a:accent5>
      <a:accent6>
        <a:srgbClr val="D37600"/>
      </a:accent6>
      <a:hlink>
        <a:srgbClr val="FECB00"/>
      </a:hlink>
      <a:folHlink>
        <a:srgbClr val="0073CF"/>
      </a:folHlink>
    </a:clrScheme>
    <a:fontScheme name="2_Custom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ustom Design 1">
        <a:dk1>
          <a:srgbClr val="000000"/>
        </a:dk1>
        <a:lt1>
          <a:srgbClr val="FFFFFF"/>
        </a:lt1>
        <a:dk2>
          <a:srgbClr val="739ABC"/>
        </a:dk2>
        <a:lt2>
          <a:srgbClr val="FFFFFF"/>
        </a:lt2>
        <a:accent1>
          <a:srgbClr val="002F5F"/>
        </a:accent1>
        <a:accent2>
          <a:srgbClr val="E98300"/>
        </a:accent2>
        <a:accent3>
          <a:srgbClr val="BCCADA"/>
        </a:accent3>
        <a:accent4>
          <a:srgbClr val="DADADA"/>
        </a:accent4>
        <a:accent5>
          <a:srgbClr val="AAADB6"/>
        </a:accent5>
        <a:accent6>
          <a:srgbClr val="D37600"/>
        </a:accent6>
        <a:hlink>
          <a:srgbClr val="FECB00"/>
        </a:hlink>
        <a:folHlink>
          <a:srgbClr val="0073CF"/>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20180709-RAF D&amp;I Pres_GE Av 11 Jul-O" id="{BBADEBC2-53B6-4118-9157-AAD5A899D391}" vid="{53725BBB-88A7-413E-9BDE-3C37DF525F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Updated xmlns="5b117482-d453-41b0-aec2-7aed9fb87a12">false</Updated>
    <ExpiryDate xmlns="5b117482-d453-41b0-aec2-7aed9fb87a12" xsi:nil="true"/>
    <DocumentOwner xmlns="5b117482-d453-41b0-aec2-7aed9fb87a12">
      <UserInfo>
        <DisplayName/>
        <AccountId xsi:nil="true"/>
        <AccountType/>
      </UserInfo>
    </DocumentOwner>
    <_Flow_SignoffStatus xmlns="5b117482-d453-41b0-aec2-7aed9fb87a12" xsi:nil="true"/>
    <Dates xmlns="5b117482-d453-41b0-aec2-7aed9fb87a12">2024-05-29T09:13:28+00:00</Dates>
    <LastReviewDate xmlns="5b117482-d453-41b0-aec2-7aed9fb87a12">2023-11-22T00:00:00+00:00</LastReviewDa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3545B1D9B71194AACB1AD79E4B1CA77" ma:contentTypeVersion="14" ma:contentTypeDescription="Create a new document." ma:contentTypeScope="" ma:versionID="a831a8411bf67b2eaab9d8d13c360509">
  <xsd:schema xmlns:xsd="http://www.w3.org/2001/XMLSchema" xmlns:xs="http://www.w3.org/2001/XMLSchema" xmlns:p="http://schemas.microsoft.com/office/2006/metadata/properties" xmlns:ns2="5b117482-d453-41b0-aec2-7aed9fb87a12" targetNamespace="http://schemas.microsoft.com/office/2006/metadata/properties" ma:root="true" ma:fieldsID="1a1d1eeef50424975b6c7cf8fa3bc494" ns2:_="">
    <xsd:import namespace="5b117482-d453-41b0-aec2-7aed9fb87a12"/>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astReviewDate" minOccurs="0"/>
                <xsd:element ref="ns2:Dates" minOccurs="0"/>
                <xsd:element ref="ns2:DocumentOwner" minOccurs="0"/>
                <xsd:element ref="ns2:_Flow_SignoffStatus" minOccurs="0"/>
                <xsd:element ref="ns2:ExpiryDate" minOccurs="0"/>
                <xsd:element ref="ns2:MediaServiceSearchProperties" minOccurs="0"/>
                <xsd:element ref="ns2:Updated"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117482-d453-41b0-aec2-7aed9fb87a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astReviewDate" ma:index="11" nillable="true" ma:displayName="Last Review Date" ma:default="2023-11-22T00:00:00.000Z" ma:format="DateOnly" ma:internalName="LastReviewDate">
      <xsd:simpleType>
        <xsd:restriction base="dms:DateTime"/>
      </xsd:simpleType>
    </xsd:element>
    <xsd:element name="Dates" ma:index="12" nillable="true" ma:displayName="Dates" ma:default="[today]" ma:format="DateOnly" ma:internalName="Dates">
      <xsd:simpleType>
        <xsd:restriction base="dms:DateTime"/>
      </xsd:simpleType>
    </xsd:element>
    <xsd:element name="DocumentOwner" ma:index="13" nillable="true" ma:displayName="Document Owner" ma:format="Dropdown" ma:list="UserInfo" ma:SharePointGroup="0" ma:internalName="Document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_Flow_SignoffStatus" ma:index="14" nillable="true" ma:displayName="Sign-off status" ma:internalName="Sign_x002d_off_x0020_status">
      <xsd:simpleType>
        <xsd:restriction base="dms:Text"/>
      </xsd:simpleType>
    </xsd:element>
    <xsd:element name="ExpiryDate" ma:index="15" nillable="true" ma:displayName="Expiry Date" ma:format="DateOnly" ma:internalName="ExpiryDate">
      <xsd:simpleType>
        <xsd:restriction base="dms:DateTim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Updated" ma:index="17" nillable="true" ma:displayName="Updated" ma:default="0" ma:format="Dropdown" ma:internalName="Updated">
      <xsd:simpleType>
        <xsd:restriction base="dms:Boolea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CCAB83-99C5-4CCB-B538-93B9930CB200}">
  <ds:schemaRefs>
    <ds:schemaRef ds:uri="http://schemas.microsoft.com/sharepoint/v3/contenttype/forms"/>
  </ds:schemaRefs>
</ds:datastoreItem>
</file>

<file path=customXml/itemProps2.xml><?xml version="1.0" encoding="utf-8"?>
<ds:datastoreItem xmlns:ds="http://schemas.openxmlformats.org/officeDocument/2006/customXml" ds:itemID="{36577897-E203-44BB-A940-BFCE0F4C9C34}">
  <ds:schemaRefs>
    <ds:schemaRef ds:uri="5b117482-d453-41b0-aec2-7aed9fb87a1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C025B98-9487-4C6D-AF4E-1982629F8506}">
  <ds:schemaRefs>
    <ds:schemaRef ds:uri="5b117482-d453-41b0-aec2-7aed9fb87a1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TotalTime>
  <Words>3028</Words>
  <Application>Microsoft Office PowerPoint</Application>
  <PresentationFormat>On-screen Show (4:3)</PresentationFormat>
  <Paragraphs>287</Paragraphs>
  <Slides>18</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Calibri</vt:lpstr>
      <vt:lpstr>lato</vt:lpstr>
      <vt:lpstr>Merriweather</vt:lpstr>
      <vt:lpstr>Raleway</vt:lpstr>
      <vt:lpstr>Roboto</vt:lpstr>
      <vt:lpstr>Segoe UI</vt:lpstr>
      <vt:lpstr>Source Sans Pro</vt:lpstr>
      <vt:lpstr>Times New Roman</vt:lpstr>
      <vt:lpstr>Wingdings</vt:lpstr>
      <vt:lpstr>2_Custom Design</vt:lpstr>
      <vt:lpstr>How I have improved my  Learning &amp; Presentation Skills  in order to pass Module 1  of my MAinPP. </vt:lpstr>
      <vt:lpstr>PowerPoint Presentation</vt:lpstr>
      <vt:lpstr>PowerPoint Presentation</vt:lpstr>
      <vt:lpstr>PowerPoint Presentation</vt:lpstr>
      <vt:lpstr>Objectives</vt:lpstr>
      <vt:lpstr>PowerPoint Presentation</vt:lpstr>
      <vt:lpstr>Different Ways Of Learning</vt:lpstr>
      <vt:lpstr>KOLB – Active, Concrete, Abstract, Reflective </vt:lpstr>
      <vt:lpstr>Using Gibbs Reflective Cycle</vt:lpstr>
      <vt:lpstr>Improving on my Presentation Skills</vt:lpstr>
      <vt:lpstr>PowerPoint Presentation</vt:lpstr>
      <vt:lpstr>Public Speaking Top Tips</vt:lpstr>
      <vt:lpstr>Conclusion</vt:lpstr>
      <vt:lpstr>Check of Understanding</vt:lpstr>
      <vt:lpstr>Objectives</vt:lpstr>
      <vt:lpstr>Summary</vt:lpstr>
      <vt:lpstr>Any Questions?</vt:lpstr>
      <vt:lpstr>References</vt:lpstr>
    </vt:vector>
  </TitlesOfParts>
  <Company>Ministry of Defence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Air Force XXXX  Face it. Fix it.   Diversity and Inclusion Training</dc:title>
  <dc:subject>Face it Fix it</dc:subject>
  <dc:creator>george.martin975@learn.mod.uk</dc:creator>
  <cp:keywords/>
  <cp:lastModifiedBy>Lane, Mark Sgt (BEN-ELW-ESS C4i DCPT AIX SNCO)</cp:lastModifiedBy>
  <cp:revision>2</cp:revision>
  <cp:lastPrinted>2020-02-07T11:52:30Z</cp:lastPrinted>
  <dcterms:created xsi:type="dcterms:W3CDTF">2018-10-11T15:09:51Z</dcterms:created>
  <dcterms:modified xsi:type="dcterms:W3CDTF">2024-06-14T09:39:59Z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0x01010043545B1D9B71194AACB1AD79E4B1CA77</vt:lpwstr>
  </property>
  <property fmtid="{D5CDD505-2E9C-101B-9397-08002B2CF9AE}" pid="3" name="_dlc_policyId">
    <vt:lpwstr/>
  </property>
  <property fmtid="{D5CDD505-2E9C-101B-9397-08002B2CF9AE}" pid="4" name="ItemRetentionFormula">
    <vt:lpwstr/>
  </property>
  <property fmtid="{D5CDD505-2E9C-101B-9397-08002B2CF9AE}" pid="5" name="Subject Category">
    <vt:lpwstr>179;#Equality and diversity|3637038a-0ac2-4626-b666-bc1ca1e8e49b;#180;#Training and education delivery (courses)|666949cb-f24e-4d04-b234-8151540b7298</vt:lpwstr>
  </property>
  <property fmtid="{D5CDD505-2E9C-101B-9397-08002B2CF9AE}" pid="6" name="TaxKeyword">
    <vt:lpwstr/>
  </property>
  <property fmtid="{D5CDD505-2E9C-101B-9397-08002B2CF9AE}" pid="7" name="cc">
    <vt:lpwstr/>
  </property>
  <property fmtid="{D5CDD505-2E9C-101B-9397-08002B2CF9AE}" pid="8" name="Order">
    <vt:r8>300</vt:r8>
  </property>
  <property fmtid="{D5CDD505-2E9C-101B-9397-08002B2CF9AE}" pid="9" name="xd_ProgID">
    <vt:lpwstr/>
  </property>
  <property fmtid="{D5CDD505-2E9C-101B-9397-08002B2CF9AE}" pid="10" name="TemplateUrl">
    <vt:lpwstr/>
  </property>
  <property fmtid="{D5CDD505-2E9C-101B-9397-08002B2CF9AE}" pid="11" name="ComplianceAssetId">
    <vt:lpwstr/>
  </property>
  <property fmtid="{D5CDD505-2E9C-101B-9397-08002B2CF9AE}" pid="12" name="to">
    <vt:lpwstr/>
  </property>
  <property fmtid="{D5CDD505-2E9C-101B-9397-08002B2CF9AE}" pid="13" name="Business Owner">
    <vt:lpwstr>98;#Air|bae4d02c-6a4f-4c05-88c9-3d9c33685563</vt:lpwstr>
  </property>
  <property fmtid="{D5CDD505-2E9C-101B-9397-08002B2CF9AE}" pid="14" name="fileplanid">
    <vt:lpwstr>7;#01_08 Personal Development|bd884bac-c375-46b7-816c-aff94abb1aad</vt:lpwstr>
  </property>
  <property fmtid="{D5CDD505-2E9C-101B-9397-08002B2CF9AE}" pid="15" name="MODImageCleaning">
    <vt:lpwstr/>
  </property>
  <property fmtid="{D5CDD505-2E9C-101B-9397-08002B2CF9AE}" pid="16" name="MODScanStandard">
    <vt:lpwstr/>
  </property>
  <property fmtid="{D5CDD505-2E9C-101B-9397-08002B2CF9AE}" pid="17" name="MODScanVerified">
    <vt:lpwstr/>
  </property>
  <property fmtid="{D5CDD505-2E9C-101B-9397-08002B2CF9AE}" pid="18" name="ScannerOperator">
    <vt:lpwstr/>
  </property>
  <property fmtid="{D5CDD505-2E9C-101B-9397-08002B2CF9AE}" pid="19" name="from">
    <vt:lpwstr/>
  </property>
  <property fmtid="{D5CDD505-2E9C-101B-9397-08002B2CF9AE}" pid="20" name="Subject Keywords">
    <vt:lpwstr>181;#Equality and diversity|93a85331-2421-41da-a36b-8568f6719675;#182;#Training and education delivery (courses)|eeba71c2-e36d-48d3-abda-004e1900a985</vt:lpwstr>
  </property>
  <property fmtid="{D5CDD505-2E9C-101B-9397-08002B2CF9AE}" pid="21" name="Email_x0020z_Subject">
    <vt:lpwstr/>
  </property>
  <property fmtid="{D5CDD505-2E9C-101B-9397-08002B2CF9AE}" pid="22" name="MODNumberOfPagesScanned">
    <vt:lpwstr/>
  </property>
  <property fmtid="{D5CDD505-2E9C-101B-9397-08002B2CF9AE}" pid="23" name="SharedWithUsers">
    <vt:lpwstr/>
  </property>
  <property fmtid="{D5CDD505-2E9C-101B-9397-08002B2CF9AE}" pid="24" name="Declared">
    <vt:bool>false</vt:bool>
  </property>
  <property fmtid="{D5CDD505-2E9C-101B-9397-08002B2CF9AE}" pid="25" name="SecurityDescriptors">
    <vt:lpwstr>None</vt:lpwstr>
  </property>
  <property fmtid="{D5CDD505-2E9C-101B-9397-08002B2CF9AE}" pid="26" name="xd_Signature">
    <vt:bool>false</vt:bool>
  </property>
  <property fmtid="{D5CDD505-2E9C-101B-9397-08002B2CF9AE}" pid="27" name="FOIExemption">
    <vt:lpwstr>No</vt:lpwstr>
  </property>
  <property fmtid="{D5CDD505-2E9C-101B-9397-08002B2CF9AE}" pid="28" name="PolicyIdentifier">
    <vt:lpwstr>UK</vt:lpwstr>
  </property>
  <property fmtid="{D5CDD505-2E9C-101B-9397-08002B2CF9AE}" pid="29" name="RetentionCategory">
    <vt:lpwstr>None</vt:lpwstr>
  </property>
  <property fmtid="{D5CDD505-2E9C-101B-9397-08002B2CF9AE}" pid="30" name="MSIP_Label_d8a60473-494b-4586-a1bb-b0e663054676_Enabled">
    <vt:lpwstr>true</vt:lpwstr>
  </property>
  <property fmtid="{D5CDD505-2E9C-101B-9397-08002B2CF9AE}" pid="31" name="MSIP_Label_d8a60473-494b-4586-a1bb-b0e663054676_SetDate">
    <vt:lpwstr>2023-06-26T13:23:55Z</vt:lpwstr>
  </property>
  <property fmtid="{D5CDD505-2E9C-101B-9397-08002B2CF9AE}" pid="32" name="MSIP_Label_d8a60473-494b-4586-a1bb-b0e663054676_Method">
    <vt:lpwstr>Privileged</vt:lpwstr>
  </property>
  <property fmtid="{D5CDD505-2E9C-101B-9397-08002B2CF9AE}" pid="33" name="MSIP_Label_d8a60473-494b-4586-a1bb-b0e663054676_Name">
    <vt:lpwstr>MOD-1-O-‘UNMARKED’</vt:lpwstr>
  </property>
  <property fmtid="{D5CDD505-2E9C-101B-9397-08002B2CF9AE}" pid="34" name="MSIP_Label_d8a60473-494b-4586-a1bb-b0e663054676_SiteId">
    <vt:lpwstr>be7760ed-5953-484b-ae95-d0a16dfa09e5</vt:lpwstr>
  </property>
  <property fmtid="{D5CDD505-2E9C-101B-9397-08002B2CF9AE}" pid="35" name="MSIP_Label_d8a60473-494b-4586-a1bb-b0e663054676_ActionId">
    <vt:lpwstr>d05dde0c-9fe6-4f57-82cd-790aa2d7295f</vt:lpwstr>
  </property>
  <property fmtid="{D5CDD505-2E9C-101B-9397-08002B2CF9AE}" pid="36" name="MSIP_Label_d8a60473-494b-4586-a1bb-b0e663054676_ContentBits">
    <vt:lpwstr>0</vt:lpwstr>
  </property>
  <property fmtid="{D5CDD505-2E9C-101B-9397-08002B2CF9AE}" pid="37" name="MediaServiceImageTags">
    <vt:lpwstr/>
  </property>
  <property fmtid="{D5CDD505-2E9C-101B-9397-08002B2CF9AE}" pid="38" name="_ExtendedDescription">
    <vt:lpwstr/>
  </property>
  <property fmtid="{D5CDD505-2E9C-101B-9397-08002B2CF9AE}" pid="39" name="TriggerFlowInfo">
    <vt:lpwstr/>
  </property>
</Properties>
</file>