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3"/>
  </p:notesMasterIdLst>
  <p:sldIdLst>
    <p:sldId id="256" r:id="rId2"/>
    <p:sldId id="289" r:id="rId3"/>
    <p:sldId id="267" r:id="rId4"/>
    <p:sldId id="257" r:id="rId5"/>
    <p:sldId id="290" r:id="rId6"/>
    <p:sldId id="266" r:id="rId7"/>
    <p:sldId id="268" r:id="rId8"/>
    <p:sldId id="269" r:id="rId9"/>
    <p:sldId id="270" r:id="rId10"/>
    <p:sldId id="271" r:id="rId11"/>
    <p:sldId id="272" r:id="rId12"/>
    <p:sldId id="275" r:id="rId13"/>
    <p:sldId id="273" r:id="rId14"/>
    <p:sldId id="274" r:id="rId15"/>
    <p:sldId id="278" r:id="rId16"/>
    <p:sldId id="276" r:id="rId17"/>
    <p:sldId id="277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92" r:id="rId26"/>
    <p:sldId id="293" r:id="rId27"/>
    <p:sldId id="294" r:id="rId28"/>
    <p:sldId id="295" r:id="rId29"/>
    <p:sldId id="296" r:id="rId30"/>
    <p:sldId id="291" r:id="rId31"/>
    <p:sldId id="288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832"/>
    <a:srgbClr val="26D94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-11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1FDA8C-4334-4ABD-807E-DC599F42906E}" type="datetimeFigureOut">
              <a:rPr lang="en-US" smtClean="0"/>
              <a:t>2/5/2013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B2523-2EC0-487B-B6C3-A288651DED8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bopedia.com/TERM/N/network.html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www.webopedia.com/TERM/B/broadcast_storm.html" TargetMode="External"/><Relationship Id="rId4" Type="http://schemas.openxmlformats.org/officeDocument/2006/relationships/hyperlink" Target="http://www.webopedia.com/TERM/T/traffic.html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state in which a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network</a:t>
            </a: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grinds to a halt due to excessive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traffic</a:t>
            </a: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A network meltdown generally starts as a </a:t>
            </a:r>
            <a:r>
              <a:rPr lang="en-GB" sz="1200" b="0" i="0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broadcast storm</a:t>
            </a:r>
            <a:r>
              <a:rPr lang="en-GB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that gets out of control, but even legitimate network messages can cause a meltdown if the network hasn't been designed to accommodate that level of traffic.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B2523-2EC0-487B-B6C3-A288651DED8F}" type="slidenum">
              <a:rPr lang="en-GB" smtClean="0"/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2/5/2013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/>
          <p:cNvSpPr txBox="1"/>
          <p:nvPr userDrawn="1"/>
        </p:nvSpPr>
        <p:spPr>
          <a:xfrm>
            <a:off x="264458" y="5994462"/>
            <a:ext cx="50282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School of Applied Computing</a:t>
            </a:r>
          </a:p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Faculty of Design and Applied Engineering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  <p:pic>
        <p:nvPicPr>
          <p:cNvPr id="9" name="Picture 17" descr="smu80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02" y="107576"/>
            <a:ext cx="34956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 userDrawn="1"/>
        </p:nvSpPr>
        <p:spPr>
          <a:xfrm>
            <a:off x="6593937" y="6271461"/>
            <a:ext cx="2429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Network</a:t>
            </a:r>
            <a:r>
              <a:rPr lang="en-US" b="1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 Management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E:\SMU\semester%202\NM\Lectures\SolarWinds%20Certified%20Professional%20(SCP)_%20Network%20Management%20Fundamentals%5b1%5d.wmv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242227"/>
            <a:ext cx="6498158" cy="1037999"/>
          </a:xfrm>
        </p:spPr>
        <p:txBody>
          <a:bodyPr/>
          <a:lstStyle/>
          <a:p>
            <a:r>
              <a:rPr lang="en-US" dirty="0" smtClean="0">
                <a:solidFill>
                  <a:srgbClr val="0F3661"/>
                </a:solidFill>
                <a:latin typeface="Times New Roman"/>
                <a:cs typeface="Times New Roman"/>
              </a:rPr>
              <a:t>Network Management</a:t>
            </a:r>
            <a:endParaRPr lang="en-US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51496" y="3753711"/>
            <a:ext cx="1355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800000"/>
                </a:solidFill>
                <a:latin typeface="Times New Roman"/>
                <a:cs typeface="Times New Roman"/>
              </a:rPr>
              <a:t>Lecture 1</a:t>
            </a:r>
            <a:endParaRPr lang="en-US" sz="2400" dirty="0">
              <a:solidFill>
                <a:srgbClr val="8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do we need network management?</a:t>
            </a:r>
          </a:p>
          <a:p>
            <a:r>
              <a:rPr lang="en-US" dirty="0" smtClean="0"/>
              <a:t>What is network management?</a:t>
            </a:r>
          </a:p>
          <a:p>
            <a:r>
              <a:rPr lang="en-US" dirty="0" smtClean="0"/>
              <a:t>Network management is the process of controlling a complex data network to maximize its efficiency and productivity</a:t>
            </a:r>
          </a:p>
          <a:p>
            <a:r>
              <a:rPr lang="en-US" dirty="0" smtClean="0"/>
              <a:t>The overall goal of network management is to help with the complexity of a data network and to ensure that data can go across it with maximum efficiency and transparency to the users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6" y="107576"/>
            <a:ext cx="4497936" cy="901791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Network Management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16370"/>
            <a:ext cx="8042276" cy="4527231"/>
          </a:xfrm>
        </p:spPr>
        <p:txBody>
          <a:bodyPr/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Why? 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Expansion of network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Different network technologies</a:t>
            </a:r>
          </a:p>
          <a:p>
            <a:pPr lvl="1"/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Basic concept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Operation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Administration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Maintenance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="" xmlns:p14="http://schemas.microsoft.com/office/powerpoint/2010/main" val="4215508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378" y="858004"/>
            <a:ext cx="7488390" cy="569805"/>
          </a:xfrm>
        </p:spPr>
        <p:txBody>
          <a:bodyPr/>
          <a:lstStyle/>
          <a:p>
            <a:r>
              <a:rPr lang="en-US" sz="3600" dirty="0" smtClean="0">
                <a:latin typeface="Times New Roman"/>
                <a:cs typeface="Times New Roman"/>
              </a:rPr>
              <a:t>What is Network Management? </a:t>
            </a:r>
            <a:endParaRPr lang="en-US" sz="3600" dirty="0">
              <a:latin typeface="Times New Roman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63791" y="1486492"/>
            <a:ext cx="705834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Network management means different things to different people</a:t>
            </a:r>
            <a:endParaRPr lang="en-US" sz="2000" dirty="0" smtClean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latin typeface="Times New Roman"/>
                <a:cs typeface="Times New Roman"/>
              </a:rPr>
              <a:t>Network Management refers to managing computer networks.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latin typeface="Times New Roman"/>
                <a:cs typeface="Times New Roman"/>
              </a:rPr>
              <a:t>Software and Hardware products</a:t>
            </a: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494827" y="2751341"/>
            <a:ext cx="8229600" cy="3022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0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0"/>
              <a:buChar char="l"/>
              <a:defRPr sz="2600">
                <a:solidFill>
                  <a:schemeClr val="tx1"/>
                </a:solidFill>
                <a:latin typeface="+mn-lt"/>
                <a:ea typeface="+mn-ea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charset="0"/>
              <a:buChar char="l"/>
              <a:defRPr sz="2300">
                <a:solidFill>
                  <a:schemeClr val="tx1"/>
                </a:solidFill>
                <a:latin typeface="+mn-lt"/>
                <a:ea typeface="+mn-ea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sz="2000" dirty="0" smtClean="0">
                <a:latin typeface="Times New Roman"/>
                <a:cs typeface="Times New Roman"/>
              </a:rPr>
              <a:t>In </a:t>
            </a:r>
            <a:r>
              <a:rPr lang="en-US" sz="2000" dirty="0">
                <a:latin typeface="Times New Roman"/>
                <a:cs typeface="Times New Roman"/>
              </a:rPr>
              <a:t>some cases, it involves a solitary network consultant monitoring network activity with </a:t>
            </a:r>
            <a:r>
              <a:rPr lang="en-US" sz="2000" dirty="0" smtClean="0">
                <a:latin typeface="Times New Roman"/>
                <a:cs typeface="Times New Roman"/>
              </a:rPr>
              <a:t>a protocol </a:t>
            </a:r>
            <a:r>
              <a:rPr lang="en-US" sz="2000" dirty="0">
                <a:latin typeface="Times New Roman"/>
                <a:cs typeface="Times New Roman"/>
              </a:rPr>
              <a:t>analyzer. In other cases, network management involves a distributed database, </a:t>
            </a:r>
            <a:r>
              <a:rPr lang="en-US" sz="2000" dirty="0" err="1">
                <a:latin typeface="Times New Roman"/>
                <a:cs typeface="Times New Roman"/>
              </a:rPr>
              <a:t>autopolling</a:t>
            </a:r>
            <a:r>
              <a:rPr lang="en-US" sz="2000" dirty="0">
                <a:latin typeface="Times New Roman"/>
                <a:cs typeface="Times New Roman"/>
              </a:rPr>
              <a:t> of network devices, and high-end workstations generating real-time graphical views of network topology changes and traffic. </a:t>
            </a:r>
            <a:endParaRPr lang="en-US" sz="2000" dirty="0" smtClean="0">
              <a:latin typeface="Times New Roman"/>
              <a:cs typeface="Times New Roman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000" dirty="0" smtClean="0">
              <a:latin typeface="Times New Roman"/>
              <a:cs typeface="Times New Roman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 smtClean="0">
                <a:latin typeface="Times New Roman"/>
                <a:cs typeface="Times New Roman"/>
              </a:rPr>
              <a:t>In </a:t>
            </a:r>
            <a:r>
              <a:rPr lang="en-US" sz="2000" dirty="0">
                <a:latin typeface="Times New Roman"/>
                <a:cs typeface="Times New Roman"/>
              </a:rPr>
              <a:t>general, network management is a service that employs a variety of tools, applications, and devices to assist human network managers in monitoring and maintaining </a:t>
            </a:r>
            <a:r>
              <a:rPr lang="en-US" sz="2000" dirty="0" smtClean="0">
                <a:latin typeface="Times New Roman"/>
                <a:cs typeface="Times New Roman"/>
              </a:rPr>
              <a:t>networks.</a:t>
            </a:r>
            <a:endParaRPr lang="en-US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The International Organization for Standardization (ISO) Network Management Forum divided network management into five functional areas:</a:t>
            </a:r>
          </a:p>
          <a:p>
            <a:pPr lvl="1"/>
            <a:r>
              <a:rPr lang="en-US" dirty="0" smtClean="0"/>
              <a:t>Fault Management</a:t>
            </a:r>
          </a:p>
          <a:p>
            <a:pPr lvl="1"/>
            <a:r>
              <a:rPr lang="en-US" dirty="0" smtClean="0"/>
              <a:t>Configuration Management</a:t>
            </a:r>
          </a:p>
          <a:p>
            <a:pPr lvl="1"/>
            <a:r>
              <a:rPr lang="en-US" dirty="0" smtClean="0"/>
              <a:t>Security Management</a:t>
            </a:r>
          </a:p>
          <a:p>
            <a:pPr lvl="1"/>
            <a:r>
              <a:rPr lang="en-US" dirty="0" smtClean="0"/>
              <a:t>Performance Management</a:t>
            </a:r>
          </a:p>
          <a:p>
            <a:pPr lvl="1"/>
            <a:r>
              <a:rPr lang="en-US" dirty="0" smtClean="0"/>
              <a:t>Accounting Management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Network Management - ISO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5" name="Regular Pentagon 4"/>
          <p:cNvSpPr/>
          <p:nvPr/>
        </p:nvSpPr>
        <p:spPr>
          <a:xfrm>
            <a:off x="2702700" y="1855935"/>
            <a:ext cx="3793549" cy="3337424"/>
          </a:xfrm>
          <a:prstGeom prst="pentag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Network Management</a:t>
            </a:r>
            <a:endParaRPr lang="en-US" sz="32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" name="TextBox 5"/>
          <p:cNvSpPr txBox="1"/>
          <p:nvPr/>
        </p:nvSpPr>
        <p:spPr>
          <a:xfrm rot="19462154">
            <a:off x="2382949" y="1957867"/>
            <a:ext cx="1683069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    Fault 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7" name="TextBox 6"/>
          <p:cNvSpPr txBox="1"/>
          <p:nvPr/>
        </p:nvSpPr>
        <p:spPr>
          <a:xfrm rot="15079817">
            <a:off x="1569607" y="4012249"/>
            <a:ext cx="20272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Times New Roman"/>
                <a:cs typeface="Times New Roman"/>
              </a:rPr>
              <a:t>Performance</a:t>
            </a: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8" name="TextBox 7"/>
          <p:cNvSpPr txBox="1"/>
          <p:nvPr/>
        </p:nvSpPr>
        <p:spPr>
          <a:xfrm rot="2088621">
            <a:off x="4382873" y="1797400"/>
            <a:ext cx="2613512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    </a:t>
            </a:r>
            <a:r>
              <a:rPr lang="en-US" sz="2800" dirty="0" smtClean="0">
                <a:latin typeface="Times New Roman"/>
                <a:cs typeface="Times New Roman"/>
              </a:rPr>
              <a:t>Configuration</a:t>
            </a: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9" name="TextBox 8"/>
          <p:cNvSpPr txBox="1"/>
          <p:nvPr/>
        </p:nvSpPr>
        <p:spPr>
          <a:xfrm rot="17319070">
            <a:off x="5616751" y="3893427"/>
            <a:ext cx="1683069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Security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483491" y="5269030"/>
            <a:ext cx="219313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Accounting</a:t>
            </a:r>
            <a:endParaRPr lang="en-US" sz="3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0820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5214315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Fault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81491"/>
            <a:ext cx="8042276" cy="4346791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Fault management involves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Detection of faults found on the network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Isolating the faults found on the network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Correction of faults found on the network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Preemptive approach is better for reducing downtime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The MOST widely implemented network management elements</a:t>
            </a:r>
            <a:r>
              <a:rPr lang="en-US" sz="2800" dirty="0" smtClean="0">
                <a:latin typeface="Times New Roman"/>
                <a:cs typeface="Times New Roman"/>
              </a:rPr>
              <a:t>.</a:t>
            </a:r>
            <a:endParaRPr lang="en-US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4431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553524"/>
            <a:ext cx="6891291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Performance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81491"/>
            <a:ext cx="8042276" cy="4346791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monitoring performance aspects of the network including: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Downtime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Available Bandwidth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Latency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Broadcast storms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Maintain at a certain level, have a system to notify if level falling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9962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553524"/>
            <a:ext cx="6891291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Performance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81491"/>
            <a:ext cx="8042276" cy="4346791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Performance metrics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Throughput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Response time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Utilization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Steps involved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Gather data 	     Analyze	     Set threshold		Monitor </a:t>
            </a:r>
            <a:r>
              <a:rPr lang="en-US" sz="2000" dirty="0" smtClean="0">
                <a:latin typeface="Times New Roman"/>
                <a:cs typeface="Times New Roman"/>
              </a:rPr>
              <a:t>	     </a:t>
            </a:r>
          </a:p>
        </p:txBody>
      </p:sp>
      <p:sp>
        <p:nvSpPr>
          <p:cNvPr id="4" name="Right Arrow 3"/>
          <p:cNvSpPr/>
          <p:nvPr/>
        </p:nvSpPr>
        <p:spPr>
          <a:xfrm>
            <a:off x="1921197" y="4403172"/>
            <a:ext cx="781504" cy="19913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Arrow 4"/>
          <p:cNvSpPr/>
          <p:nvPr/>
        </p:nvSpPr>
        <p:spPr>
          <a:xfrm flipV="1">
            <a:off x="3718030" y="4419452"/>
            <a:ext cx="781504" cy="18285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>
            <a:off x="6062521" y="4403172"/>
            <a:ext cx="781504" cy="18285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3694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700044"/>
            <a:ext cx="8400465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Proactive and Reactive Analysis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93132"/>
            <a:ext cx="8042276" cy="4135150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Reactive System: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When performance becomes unacceptable because of an exceeded user-defined threshold, the system reacts by sending a message. </a:t>
            </a:r>
            <a:endParaRPr lang="en-GB" sz="2800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Proactive System: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N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etwork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simulation can be used to 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analyse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how network growth will affect performance metrics. Such simulation can alert administrators to impending problems so that counteractive measures can be taken.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sz="2000" dirty="0" smtClean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2467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Configuration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7850" indent="-457200">
              <a:buFont typeface="Arial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Monitor network and system configuration. </a:t>
            </a:r>
          </a:p>
          <a:p>
            <a:pPr marL="577850" indent="-457200">
              <a:buFont typeface="Arial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all configuration aspects of the network including: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Configuration file management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Inventory management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Software management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Known naming conventions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Contact 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person</a:t>
            </a:r>
          </a:p>
          <a:p>
            <a:pPr marL="676275" indent="-381000">
              <a:buFont typeface="Arial"/>
              <a:buChar char="•"/>
            </a:pPr>
            <a:endParaRPr lang="en-GB" dirty="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4767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929" y="286657"/>
            <a:ext cx="4709593" cy="787831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Configuration Management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321391" y="1448930"/>
            <a:ext cx="2621293" cy="39072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Create Standards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321391" y="2426413"/>
            <a:ext cx="2621293" cy="33600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Implement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321391" y="3304864"/>
            <a:ext cx="2621293" cy="39072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smtClean="0">
                <a:solidFill>
                  <a:srgbClr val="000000"/>
                </a:solidFill>
              </a:rPr>
              <a:t>Maintain Documentation</a:t>
            </a:r>
            <a:endParaRPr lang="en-US" sz="1600" b="1" dirty="0">
              <a:solidFill>
                <a:srgbClr val="000000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321391" y="4135149"/>
            <a:ext cx="2621293" cy="34188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Validate &amp; Audit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321391" y="4971313"/>
            <a:ext cx="2621293" cy="34188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Review Standards</a:t>
            </a:r>
            <a:endParaRPr lang="en-US" b="1" dirty="0">
              <a:solidFill>
                <a:srgbClr val="000000"/>
              </a:solidFill>
            </a:endParaRPr>
          </a:p>
        </p:txBody>
      </p:sp>
      <p:cxnSp>
        <p:nvCxnSpPr>
          <p:cNvPr id="11" name="Straight Arrow Connector 10"/>
          <p:cNvCxnSpPr>
            <a:stCxn id="5" idx="2"/>
            <a:endCxn id="6" idx="0"/>
          </p:cNvCxnSpPr>
          <p:nvPr/>
        </p:nvCxnSpPr>
        <p:spPr>
          <a:xfrm>
            <a:off x="4632038" y="1839654"/>
            <a:ext cx="0" cy="58675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4632038" y="2762418"/>
            <a:ext cx="0" cy="5424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632038" y="3695587"/>
            <a:ext cx="0" cy="4395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8" idx="2"/>
            <a:endCxn id="9" idx="0"/>
          </p:cNvCxnSpPr>
          <p:nvPr/>
        </p:nvCxnSpPr>
        <p:spPr>
          <a:xfrm>
            <a:off x="4632038" y="4477032"/>
            <a:ext cx="0" cy="4942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stCxn id="9" idx="3"/>
            <a:endCxn id="5" idx="3"/>
          </p:cNvCxnSpPr>
          <p:nvPr/>
        </p:nvCxnSpPr>
        <p:spPr>
          <a:xfrm flipV="1">
            <a:off x="5942684" y="1644292"/>
            <a:ext cx="12700" cy="3497963"/>
          </a:xfrm>
          <a:prstGeom prst="bentConnector3">
            <a:avLst>
              <a:gd name="adj1" fmla="val 6286976"/>
            </a:avLst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02564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Accounting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monitoring usage aspects of the network including: 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What services are used?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When are they used?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Who uses the services?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All aspects of logging and auditing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Measure utilization of all important network resources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Analysis of the results provides insight into current usage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70346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Security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Control access to the network resources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monitoring security aspects of the network including:</a:t>
            </a:r>
          </a:p>
          <a:p>
            <a:pPr lvl="1"/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Access to network devices by only authorized individuals</a:t>
            </a:r>
          </a:p>
          <a:p>
            <a:pPr lvl="1"/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Access to corporate resources by only authorized individuals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Notify the administrator if anyone trying to breach security not after malicious aftermath</a:t>
            </a:r>
          </a:p>
          <a:p>
            <a:endParaRPr lang="en-US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009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Network Management Meltdown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924705"/>
            <a:ext cx="8042276" cy="401889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Network management is in use in any organisation deploying networks, many include both local and wide area networking technologies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Network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Management tools are important in day-to-day network operations to control network faults, configurations, performance, or security.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759354" y="3581626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49401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Network Management Meltdown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28012"/>
            <a:ext cx="8042276" cy="43155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With wide and local area networks, computing power moved from typically centralised to distributed.  Combined with an exponential increase in the number of networks, a plethora of network devices from a variety of vendors and increasing customer demands &amp; </a:t>
            </a:r>
            <a:r>
              <a:rPr lang="ja-JP" altLang="en-GB" dirty="0">
                <a:solidFill>
                  <a:srgbClr val="000000"/>
                </a:solidFill>
                <a:latin typeface="Times New Roman"/>
                <a:cs typeface="Times New Roman"/>
              </a:rPr>
              <a:t>“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intelligence</a:t>
            </a:r>
            <a:r>
              <a:rPr lang="ja-JP" altLang="en-GB" dirty="0">
                <a:solidFill>
                  <a:srgbClr val="000000"/>
                </a:solidFill>
                <a:latin typeface="Times New Roman"/>
                <a:cs typeface="Times New Roman"/>
              </a:rPr>
              <a:t>”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, there has been a vast increase in network complexity.  This has resulted in not only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need 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to manage these resources, but to do so effectively.</a:t>
            </a:r>
          </a:p>
          <a:p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7734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6" y="254097"/>
            <a:ext cx="4546780" cy="885511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MELTDOWN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3902479"/>
          </a:xfrm>
        </p:spPr>
        <p:txBody>
          <a:bodyPr>
            <a:normAutofit fontScale="85000" lnSpcReduction="20000"/>
          </a:bodyPr>
          <a:lstStyle/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M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ultiple network appliances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E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xponential increase in size &amp; complexity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L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udicrous number of management tools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T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ime &amp; money being lost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D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owntime has to be reduced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O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n Own management solutions inadequate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W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eb-like, combined platform of tools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N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OW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62827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4302560" cy="1048312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NM Protocols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82540"/>
            <a:ext cx="8042276" cy="355965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SNMP (</a:t>
            </a:r>
            <a:r>
              <a:rPr lang="en-GB" sz="3200" i="1" dirty="0">
                <a:solidFill>
                  <a:srgbClr val="000000"/>
                </a:solidFill>
                <a:latin typeface="Times New Roman"/>
                <a:cs typeface="Times New Roman"/>
              </a:rPr>
              <a:t>Simple Network Management Protocol</a:t>
            </a: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</a:p>
          <a:p>
            <a:pPr>
              <a:lnSpc>
                <a:spcPct val="80000"/>
              </a:lnSpc>
            </a:pP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CMIP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(</a:t>
            </a:r>
            <a:r>
              <a:rPr lang="en-GB" sz="3200" i="1" dirty="0">
                <a:solidFill>
                  <a:srgbClr val="000000"/>
                </a:solidFill>
                <a:latin typeface="Times New Roman"/>
                <a:cs typeface="Times New Roman"/>
              </a:rPr>
              <a:t>Common Management Information Protocol</a:t>
            </a: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</a:p>
          <a:p>
            <a:pPr>
              <a:lnSpc>
                <a:spcPct val="80000"/>
              </a:lnSpc>
            </a:pP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RMON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(</a:t>
            </a:r>
            <a:r>
              <a:rPr lang="en-GB" sz="3200" i="1" dirty="0">
                <a:solidFill>
                  <a:srgbClr val="000000"/>
                </a:solidFill>
                <a:latin typeface="Times New Roman"/>
                <a:cs typeface="Times New Roman"/>
              </a:rPr>
              <a:t>Remote Monitoring</a:t>
            </a: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</a:p>
        </p:txBody>
      </p:sp>
    </p:spTree>
    <p:extLst>
      <p:ext uri="{BB962C8B-B14F-4D97-AF65-F5344CB8AC3E}">
        <p14:creationId xmlns="" xmlns:p14="http://schemas.microsoft.com/office/powerpoint/2010/main" val="254882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Simple Network Management Protocol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An application-layer protocol that provides a message format for communication between SNMP managers and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agents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SNMP provides a standardised framework and a common language used for the monitoring and management of devices in a network. 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Facilitates the exchange of management information between network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devices.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It is part of the TCP/IP protocol suite. </a:t>
            </a:r>
            <a:endParaRPr lang="en-GB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SNMP 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enables network administrators to manage network performance, find and solve network problems, and plan for network growth.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7984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Simple Network Management Protocol - 2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SNMP traps are used by managed devices to asynchronously report events to the Network Management Station (NMS). When certain types of events occur, a managed device sends a trap to the NMS. 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solidFill>
                  <a:srgbClr val="000000"/>
                </a:solidFill>
                <a:latin typeface="Times New Roman"/>
                <a:cs typeface="Times New Roman"/>
              </a:rPr>
              <a:t>The SNMP framework has three parts: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An SNMP manager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An SNMP agent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 MIB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1566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7"/>
            <a:ext cx="3748995" cy="73899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SNMP Manager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367530"/>
            <a:ext cx="8042276" cy="457607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The SNMP manager is the system used to control and monitor the activities of network hosts using SNMP. </a:t>
            </a:r>
            <a:endParaRPr lang="en-GB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The most common managing system is called a Network Management System (NMS). The term NMS can be applied to either a dedicated device used for network management, or the applications used on such a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device.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A variety of network management applications are available for use with SNMP. These features range from simple command-line applications to feature-rich graphical user interfaces (such as the CiscoWorks2000 line of products)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5125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7"/>
            <a:ext cx="3748995" cy="73899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SNMP Agent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367530"/>
            <a:ext cx="8042276" cy="4576071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The SNMP agent is the software component within the managed device that maintains the data for the device and reports these data, as needed, to managing systems. </a:t>
            </a:r>
            <a:endParaRPr lang="en-GB" sz="2800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The agent and MIB reside on the routing device (router, access server, or switch). To enable the SNMP agent on a Cisco routing device, you must define the relationship between the manager and the agent. </a:t>
            </a:r>
          </a:p>
          <a:p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413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547140"/>
            <a:ext cx="7542544" cy="73899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Management Information Base (MIB)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367530"/>
            <a:ext cx="8042276" cy="4576071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The Management Information Base (MIB) is a virtual information storage area for network management information, which consists of collections of managed objects. Within the MIB there are collections of related objects, defined in MIB modules. </a:t>
            </a:r>
          </a:p>
          <a:p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Management information is viewed as a collection of managed objects. Collections of related objects are defined in Management Information Base (MIB) modules. These modules are written using a subset of OSI's Abstract Syntax Notation One (ASN.1), termed the Structure of Management Information (SMI). </a:t>
            </a:r>
          </a:p>
          <a:p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 MIB is a collection of information that is organised hierarchically. MIBs are accessed using a network management protocol such as SNMP. They are comprised of managed objects and are identified by object identifiers. </a:t>
            </a:r>
          </a:p>
          <a:p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932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797726"/>
            <a:ext cx="8042276" cy="646806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Beyond the OSI standards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HP </a:t>
            </a:r>
            <a:r>
              <a:rPr lang="en-US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Openview</a:t>
            </a:r>
            <a:endParaRPr lang="en-US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Cisco Systems – </a:t>
            </a:r>
            <a:r>
              <a:rPr lang="en-US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CiscoWorks</a:t>
            </a:r>
            <a:endParaRPr lang="en-US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IBM Network Management 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Configuration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Performance &amp; Accounting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Problem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Operations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Change.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="" xmlns:p14="http://schemas.microsoft.com/office/powerpoint/2010/main" val="133926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505" y="480269"/>
            <a:ext cx="8042276" cy="1082313"/>
          </a:xfrm>
        </p:spPr>
        <p:txBody>
          <a:bodyPr/>
          <a:lstStyle/>
          <a:p>
            <a:r>
              <a:rPr lang="en-GB" sz="4400" dirty="0" smtClean="0"/>
              <a:t>Network Management Platform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817225"/>
            <a:ext cx="8042276" cy="4126376"/>
          </a:xfrm>
        </p:spPr>
        <p:txBody>
          <a:bodyPr/>
          <a:lstStyle/>
          <a:p>
            <a:r>
              <a:rPr lang="en-US" dirty="0" smtClean="0"/>
              <a:t>A network management platform is a software package that provides the basic functionality of network management for different network components</a:t>
            </a:r>
          </a:p>
          <a:p>
            <a:r>
              <a:rPr lang="en-US" dirty="0" smtClean="0"/>
              <a:t>The goal for the platform is to provide generic functionality for managing a variety of network devices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Network Management Platform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Basic features for any platform to include are:</a:t>
            </a:r>
          </a:p>
          <a:p>
            <a:pPr lvl="1"/>
            <a:r>
              <a:rPr lang="en-US" dirty="0" smtClean="0"/>
              <a:t>Graphical User Interface (GUI)</a:t>
            </a:r>
          </a:p>
          <a:p>
            <a:pPr lvl="1"/>
            <a:r>
              <a:rPr lang="en-US" dirty="0" smtClean="0"/>
              <a:t>Network Map</a:t>
            </a:r>
          </a:p>
          <a:p>
            <a:pPr lvl="1"/>
            <a:r>
              <a:rPr lang="en-US" dirty="0" smtClean="0"/>
              <a:t>Database Management System (DBMS)</a:t>
            </a:r>
          </a:p>
          <a:p>
            <a:pPr lvl="1"/>
            <a:r>
              <a:rPr lang="en-US" dirty="0" smtClean="0"/>
              <a:t>Standard Method to Query Devices</a:t>
            </a:r>
          </a:p>
          <a:p>
            <a:pPr lvl="1"/>
            <a:r>
              <a:rPr lang="en-US" dirty="0" smtClean="0"/>
              <a:t>Customizable Menu System</a:t>
            </a:r>
          </a:p>
          <a:p>
            <a:pPr lvl="1"/>
            <a:r>
              <a:rPr lang="en-US" dirty="0" smtClean="0"/>
              <a:t>Event Log</a:t>
            </a:r>
          </a:p>
          <a:p>
            <a:r>
              <a:rPr lang="en-US" dirty="0" smtClean="0"/>
              <a:t>Management Platforms examples</a:t>
            </a:r>
          </a:p>
          <a:p>
            <a:pPr lvl="1"/>
            <a:r>
              <a:rPr lang="en-US" dirty="0" smtClean="0"/>
              <a:t>Sun’s </a:t>
            </a:r>
            <a:r>
              <a:rPr lang="en-US" dirty="0" err="1" smtClean="0"/>
              <a:t>SunNet</a:t>
            </a:r>
            <a:r>
              <a:rPr lang="en-US" dirty="0" smtClean="0"/>
              <a:t> Manager</a:t>
            </a:r>
          </a:p>
          <a:p>
            <a:pPr lvl="1"/>
            <a:r>
              <a:rPr lang="en-US" dirty="0" smtClean="0"/>
              <a:t>HP’s </a:t>
            </a:r>
            <a:r>
              <a:rPr lang="en-US" dirty="0" err="1" smtClean="0"/>
              <a:t>OpenView</a:t>
            </a:r>
            <a:endParaRPr lang="en-US" dirty="0" smtClean="0"/>
          </a:p>
          <a:p>
            <a:pPr lvl="1"/>
            <a:r>
              <a:rPr lang="en-US" dirty="0" smtClean="0"/>
              <a:t>IBM’s </a:t>
            </a:r>
            <a:r>
              <a:rPr lang="en-US" dirty="0" err="1" smtClean="0"/>
              <a:t>Netview</a:t>
            </a:r>
            <a:r>
              <a:rPr lang="en-US" dirty="0" smtClean="0"/>
              <a:t> for AIX</a:t>
            </a:r>
          </a:p>
          <a:p>
            <a:pPr lvl="1"/>
            <a:r>
              <a:rPr lang="en-US" dirty="0" smtClean="0"/>
              <a:t>Cabletron’s Spectrum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Network </a:t>
            </a:r>
            <a:r>
              <a:rPr lang="en-GB" sz="4000" dirty="0" smtClean="0"/>
              <a:t>Management Application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Goals</a:t>
            </a:r>
          </a:p>
          <a:p>
            <a:pPr lvl="1"/>
            <a:r>
              <a:rPr lang="en-US" dirty="0" smtClean="0"/>
              <a:t>Effectively manage a specific set of devices</a:t>
            </a:r>
          </a:p>
          <a:p>
            <a:pPr lvl="1"/>
            <a:r>
              <a:rPr lang="en-US" dirty="0" smtClean="0"/>
              <a:t>Avoid functionality overlap with the platform</a:t>
            </a:r>
          </a:p>
          <a:p>
            <a:pPr lvl="1"/>
            <a:r>
              <a:rPr lang="en-US" dirty="0" smtClean="0"/>
              <a:t>Integrate with a platform through the API and menu system</a:t>
            </a:r>
          </a:p>
          <a:p>
            <a:pPr lvl="1"/>
            <a:r>
              <a:rPr lang="en-US" dirty="0" smtClean="0"/>
              <a:t>Reside on multiple platforms</a:t>
            </a:r>
          </a:p>
          <a:p>
            <a:r>
              <a:rPr lang="en-US" dirty="0" smtClean="0"/>
              <a:t>Applications do not share information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Network Management Application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Applications Examples</a:t>
            </a:r>
          </a:p>
          <a:p>
            <a:pPr lvl="1"/>
            <a:r>
              <a:rPr lang="en-US" dirty="0" smtClean="0"/>
              <a:t>Open NMS projects</a:t>
            </a:r>
          </a:p>
          <a:p>
            <a:pPr lvl="1"/>
            <a:r>
              <a:rPr lang="en-US" dirty="0" smtClean="0"/>
              <a:t>HP Network</a:t>
            </a:r>
          </a:p>
          <a:p>
            <a:pPr lvl="1"/>
            <a:r>
              <a:rPr lang="en-US" dirty="0" err="1" smtClean="0"/>
              <a:t>Solarwinds</a:t>
            </a:r>
            <a:endParaRPr lang="en-US" dirty="0" smtClean="0"/>
          </a:p>
          <a:p>
            <a:pPr lvl="1"/>
            <a:r>
              <a:rPr lang="en-US" dirty="0" err="1" smtClean="0"/>
              <a:t>BayNetworks</a:t>
            </a:r>
            <a:r>
              <a:rPr lang="en-US" dirty="0" smtClean="0"/>
              <a:t>’ </a:t>
            </a:r>
            <a:r>
              <a:rPr lang="en-US" dirty="0" err="1" smtClean="0"/>
              <a:t>Optivity</a:t>
            </a:r>
            <a:endParaRPr lang="en-US" dirty="0" smtClean="0"/>
          </a:p>
          <a:p>
            <a:pPr lvl="1"/>
            <a:r>
              <a:rPr lang="en-US" dirty="0" smtClean="0"/>
              <a:t>Cisco’s </a:t>
            </a:r>
            <a:r>
              <a:rPr lang="en-US" dirty="0" err="1" smtClean="0"/>
              <a:t>CiscoWorks</a:t>
            </a:r>
            <a:endParaRPr lang="en-US" dirty="0" smtClean="0"/>
          </a:p>
          <a:p>
            <a:pPr lvl="1"/>
            <a:r>
              <a:rPr lang="en-US" dirty="0" smtClean="0"/>
              <a:t>3Com’s Transcend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Choosing a Network Management System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747777"/>
            <a:ext cx="8042276" cy="4343400"/>
          </a:xfrm>
        </p:spPr>
        <p:txBody>
          <a:bodyPr/>
          <a:lstStyle/>
          <a:p>
            <a:r>
              <a:rPr lang="en-US" dirty="0" smtClean="0"/>
              <a:t>Built from two major components: the Platform and Applications</a:t>
            </a:r>
          </a:p>
          <a:p>
            <a:r>
              <a:rPr lang="en-US" dirty="0" smtClean="0"/>
              <a:t>A practical approach follows these steps:</a:t>
            </a:r>
          </a:p>
          <a:p>
            <a:pPr lvl="1"/>
            <a:r>
              <a:rPr lang="en-US" dirty="0" smtClean="0"/>
              <a:t>Perform device inventory</a:t>
            </a:r>
          </a:p>
          <a:p>
            <a:pPr lvl="1"/>
            <a:r>
              <a:rPr lang="en-US" dirty="0" smtClean="0"/>
              <a:t>Prioritize the functional areas of network management</a:t>
            </a:r>
          </a:p>
          <a:p>
            <a:pPr lvl="1"/>
            <a:r>
              <a:rPr lang="en-US" dirty="0" smtClean="0"/>
              <a:t>Survey network management applications</a:t>
            </a:r>
          </a:p>
          <a:p>
            <a:pPr lvl="1"/>
            <a:r>
              <a:rPr lang="en-US" dirty="0" smtClean="0"/>
              <a:t>Choose the network management platform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pic>
        <p:nvPicPr>
          <p:cNvPr id="4" name="SolarWinds Certified Professional (SCP)_ Network Management Fundamentals[1].wmv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9958" y="1341941"/>
            <a:ext cx="8421526" cy="45032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927967"/>
            <a:ext cx="8042276" cy="50156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4400" dirty="0" smtClean="0"/>
          </a:p>
          <a:p>
            <a:pPr marL="0" indent="0" algn="ctr">
              <a:buNone/>
            </a:pPr>
            <a:endParaRPr lang="en-US" sz="4800" dirty="0" smtClean="0">
              <a:solidFill>
                <a:schemeClr val="tx2">
                  <a:lumMod val="90000"/>
                  <a:lumOff val="10000"/>
                </a:schemeClr>
              </a:solidFill>
              <a:latin typeface="Times New Roman"/>
              <a:cs typeface="Times New Roman"/>
            </a:endParaRPr>
          </a:p>
          <a:p>
            <a:pPr marL="0" indent="0" algn="ctr">
              <a:buNone/>
            </a:pPr>
            <a:r>
              <a:rPr lang="en-US" sz="480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Times New Roman"/>
                <a:cs typeface="Times New Roman"/>
              </a:rPr>
              <a:t>Questions</a:t>
            </a:r>
            <a:endParaRPr lang="en-US" sz="4800" dirty="0">
              <a:solidFill>
                <a:schemeClr val="tx2">
                  <a:lumMod val="90000"/>
                  <a:lumOff val="10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7568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3974</TotalTime>
  <Words>1342</Words>
  <Application>Microsoft Macintosh PowerPoint</Application>
  <PresentationFormat>On-screen Show (4:3)</PresentationFormat>
  <Paragraphs>183</Paragraphs>
  <Slides>31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Breeze</vt:lpstr>
      <vt:lpstr>Network Management</vt:lpstr>
      <vt:lpstr>Network Management</vt:lpstr>
      <vt:lpstr>Network Management</vt:lpstr>
      <vt:lpstr>What is Network Management? </vt:lpstr>
      <vt:lpstr>Network Management</vt:lpstr>
      <vt:lpstr>Network Management - ISO</vt:lpstr>
      <vt:lpstr>Fault Management</vt:lpstr>
      <vt:lpstr>Performance Management</vt:lpstr>
      <vt:lpstr>Performance Management</vt:lpstr>
      <vt:lpstr>Proactive and Reactive Analysis</vt:lpstr>
      <vt:lpstr>Configuration Management</vt:lpstr>
      <vt:lpstr>Configuration Management</vt:lpstr>
      <vt:lpstr>Accounting Management</vt:lpstr>
      <vt:lpstr>Security Management</vt:lpstr>
      <vt:lpstr>Network Management Meltdown</vt:lpstr>
      <vt:lpstr>Network Management Meltdown</vt:lpstr>
      <vt:lpstr>MELTDOWN</vt:lpstr>
      <vt:lpstr>NM Protocols</vt:lpstr>
      <vt:lpstr>Simple Network Management Protocol</vt:lpstr>
      <vt:lpstr>Simple Network Management Protocol - 2</vt:lpstr>
      <vt:lpstr>SNMP Manager</vt:lpstr>
      <vt:lpstr>SNMP Agent</vt:lpstr>
      <vt:lpstr>Management Information Base (MIB)</vt:lpstr>
      <vt:lpstr>Beyond the OSI standards</vt:lpstr>
      <vt:lpstr>Network Management Platform</vt:lpstr>
      <vt:lpstr>Network Management Platform</vt:lpstr>
      <vt:lpstr>Network Management Application</vt:lpstr>
      <vt:lpstr>Network Management Application</vt:lpstr>
      <vt:lpstr>Choosing a Network Management System</vt:lpstr>
      <vt:lpstr>Summary</vt:lpstr>
      <vt:lpstr>Slide 31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sc-cc</cp:lastModifiedBy>
  <cp:revision>116</cp:revision>
  <dcterms:created xsi:type="dcterms:W3CDTF">2011-10-03T10:20:59Z</dcterms:created>
  <dcterms:modified xsi:type="dcterms:W3CDTF">2013-02-05T11:27:11Z</dcterms:modified>
</cp:coreProperties>
</file>