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6858000" cy="9144000"/>
  <p:embeddedFontLst>
    <p:embeddedFont>
      <p:font typeface="Gill Sans MT" panose="020B0502020104020203" pitchFamily="34" charset="0"/>
      <p:regular r:id="rId15"/>
      <p:bold r:id="rId16"/>
      <p:italic r:id="rId17"/>
      <p:boldItalic r:id="rId18"/>
    </p:embeddedFont>
    <p:embeddedFont>
      <p:font typeface="Lato" panose="020F0502020204030203" pitchFamily="34" charset="0"/>
      <p:regular r:id="rId19"/>
      <p:bold r:id="rId20"/>
      <p:italic r:id="rId21"/>
      <p:boldItalic r:id="rId22"/>
    </p:embeddedFont>
    <p:embeddedFont>
      <p:font typeface="Raleway" pitchFamily="2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07CCF-9692-427E-AE5D-845C50173440}" v="448" dt="2026-03-12T17:12:01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216" y="5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8AA340-A6A5-444A-B466-463CFDC1DFF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C7A989-AAC9-4EB2-8FC0-3D98B3569F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Performance-focused recovery system (heat + movement + breathwork)</a:t>
          </a:r>
          <a:endParaRPr lang="en-US"/>
        </a:p>
      </dgm:t>
    </dgm:pt>
    <dgm:pt modelId="{0AEE2B00-2419-41F5-84B2-FD6499E2E5F2}" type="parTrans" cxnId="{689052CD-F140-47EE-92D9-20682E73DB19}">
      <dgm:prSet/>
      <dgm:spPr/>
      <dgm:t>
        <a:bodyPr/>
        <a:lstStyle/>
        <a:p>
          <a:endParaRPr lang="en-US"/>
        </a:p>
      </dgm:t>
    </dgm:pt>
    <dgm:pt modelId="{7381046F-3847-450A-BC69-788502A4C8E0}" type="sibTrans" cxnId="{689052CD-F140-47EE-92D9-20682E73DB19}">
      <dgm:prSet/>
      <dgm:spPr/>
      <dgm:t>
        <a:bodyPr/>
        <a:lstStyle/>
        <a:p>
          <a:endParaRPr lang="en-US"/>
        </a:p>
      </dgm:t>
    </dgm:pt>
    <dgm:pt modelId="{71A99282-F797-4029-9483-2F2538C8C6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Products: thermal wraps, digital recovery program, mobility toolkit</a:t>
          </a:r>
          <a:endParaRPr lang="en-US"/>
        </a:p>
      </dgm:t>
    </dgm:pt>
    <dgm:pt modelId="{4FD7B1F2-8C73-4241-A5AD-0292F80324C0}" type="parTrans" cxnId="{9D89A3CF-B354-4473-A71F-1E828FA0A510}">
      <dgm:prSet/>
      <dgm:spPr/>
      <dgm:t>
        <a:bodyPr/>
        <a:lstStyle/>
        <a:p>
          <a:endParaRPr lang="en-US"/>
        </a:p>
      </dgm:t>
    </dgm:pt>
    <dgm:pt modelId="{FBE1F9DD-FE90-441D-A3BC-2A50AE2DA2D5}" type="sibTrans" cxnId="{9D89A3CF-B354-4473-A71F-1E828FA0A510}">
      <dgm:prSet/>
      <dgm:spPr/>
      <dgm:t>
        <a:bodyPr/>
        <a:lstStyle/>
        <a:p>
          <a:endParaRPr lang="en-US"/>
        </a:p>
      </dgm:t>
    </dgm:pt>
    <dgm:pt modelId="{738ABA2D-0951-4288-9924-B0802E5AFA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Operates within “recovery-first revolution” (Chen, 2026)</a:t>
          </a:r>
          <a:endParaRPr lang="en-US"/>
        </a:p>
      </dgm:t>
    </dgm:pt>
    <dgm:pt modelId="{D69B92B7-985D-42E5-91FE-E8BA9CEED4D1}" type="parTrans" cxnId="{79EC055A-E4CE-4228-80E6-BBEE7E712FCF}">
      <dgm:prSet/>
      <dgm:spPr/>
      <dgm:t>
        <a:bodyPr/>
        <a:lstStyle/>
        <a:p>
          <a:endParaRPr lang="en-US"/>
        </a:p>
      </dgm:t>
    </dgm:pt>
    <dgm:pt modelId="{7EE51B05-21DE-4FA3-A972-773EBD14636B}" type="sibTrans" cxnId="{79EC055A-E4CE-4228-80E6-BBEE7E712FCF}">
      <dgm:prSet/>
      <dgm:spPr/>
      <dgm:t>
        <a:bodyPr/>
        <a:lstStyle/>
        <a:p>
          <a:endParaRPr lang="en-US"/>
        </a:p>
      </dgm:t>
    </dgm:pt>
    <dgm:pt modelId="{AB507F1A-9FD6-4259-8EE1-DF907821D8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 recovery market: £0.60bn (2025) to £1.34bn (2035), 8.4% CAGR (Future Market Insights, 2026).</a:t>
          </a:r>
          <a:r>
            <a:rPr lang="en-GB"/>
            <a:t>Private Limited Company – liability protection &amp; credibility (Sprintlaw UK, 2023)</a:t>
          </a:r>
          <a:endParaRPr lang="en-US"/>
        </a:p>
      </dgm:t>
    </dgm:pt>
    <dgm:pt modelId="{BED62EEB-0B58-4FF1-99B2-AD7EC0230AA8}" type="parTrans" cxnId="{1746C310-5922-439E-91D3-31621D6E35C4}">
      <dgm:prSet/>
      <dgm:spPr/>
      <dgm:t>
        <a:bodyPr/>
        <a:lstStyle/>
        <a:p>
          <a:endParaRPr lang="en-US"/>
        </a:p>
      </dgm:t>
    </dgm:pt>
    <dgm:pt modelId="{CD8D99C8-36FD-4994-9B4F-F6EDD6FCEDBB}" type="sibTrans" cxnId="{1746C310-5922-439E-91D3-31621D6E35C4}">
      <dgm:prSet/>
      <dgm:spPr/>
      <dgm:t>
        <a:bodyPr/>
        <a:lstStyle/>
        <a:p>
          <a:endParaRPr lang="en-US"/>
        </a:p>
      </dgm:t>
    </dgm:pt>
    <dgm:pt modelId="{3BC46438-42EA-48E8-BE1A-37DAA53EF5D3}" type="pres">
      <dgm:prSet presAssocID="{F98AA340-A6A5-444A-B466-463CFDC1DFF5}" presName="root" presStyleCnt="0">
        <dgm:presLayoutVars>
          <dgm:dir/>
          <dgm:resizeHandles val="exact"/>
        </dgm:presLayoutVars>
      </dgm:prSet>
      <dgm:spPr/>
    </dgm:pt>
    <dgm:pt modelId="{1752BFB7-8DF3-466B-B298-6E4047F0A1B8}" type="pres">
      <dgm:prSet presAssocID="{4DC7A989-AAC9-4EB2-8FC0-3D98B3569FE3}" presName="compNode" presStyleCnt="0"/>
      <dgm:spPr/>
    </dgm:pt>
    <dgm:pt modelId="{284D6468-D366-4A53-B1DB-01F8107356F1}" type="pres">
      <dgm:prSet presAssocID="{4DC7A989-AAC9-4EB2-8FC0-3D98B3569FE3}" presName="bgRect" presStyleLbl="bgShp" presStyleIdx="0" presStyleCnt="4"/>
      <dgm:spPr/>
    </dgm:pt>
    <dgm:pt modelId="{6E62461D-9538-477A-81DB-2F0EC80A0AE7}" type="pres">
      <dgm:prSet presAssocID="{4DC7A989-AAC9-4EB2-8FC0-3D98B3569F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810A287D-709A-4C89-A348-07174E2CC888}" type="pres">
      <dgm:prSet presAssocID="{4DC7A989-AAC9-4EB2-8FC0-3D98B3569FE3}" presName="spaceRect" presStyleCnt="0"/>
      <dgm:spPr/>
    </dgm:pt>
    <dgm:pt modelId="{30D191EB-693C-4BF1-94A6-4F6DA69CC551}" type="pres">
      <dgm:prSet presAssocID="{4DC7A989-AAC9-4EB2-8FC0-3D98B3569FE3}" presName="parTx" presStyleLbl="revTx" presStyleIdx="0" presStyleCnt="4">
        <dgm:presLayoutVars>
          <dgm:chMax val="0"/>
          <dgm:chPref val="0"/>
        </dgm:presLayoutVars>
      </dgm:prSet>
      <dgm:spPr/>
    </dgm:pt>
    <dgm:pt modelId="{4E9F69F8-4DA2-42A9-895F-59EFD1C4CE91}" type="pres">
      <dgm:prSet presAssocID="{7381046F-3847-450A-BC69-788502A4C8E0}" presName="sibTrans" presStyleCnt="0"/>
      <dgm:spPr/>
    </dgm:pt>
    <dgm:pt modelId="{9448FB77-A222-42F6-8902-3FDAD243F643}" type="pres">
      <dgm:prSet presAssocID="{71A99282-F797-4029-9483-2F2538C8C6C5}" presName="compNode" presStyleCnt="0"/>
      <dgm:spPr/>
    </dgm:pt>
    <dgm:pt modelId="{C9B8F01A-3559-4BF4-98DF-55D8EB404E07}" type="pres">
      <dgm:prSet presAssocID="{71A99282-F797-4029-9483-2F2538C8C6C5}" presName="bgRect" presStyleLbl="bgShp" presStyleIdx="1" presStyleCnt="4"/>
      <dgm:spPr/>
    </dgm:pt>
    <dgm:pt modelId="{2A4B198D-8359-4D74-9CF2-8B4C221C2E9F}" type="pres">
      <dgm:prSet presAssocID="{71A99282-F797-4029-9483-2F2538C8C6C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BB1183CC-BE5D-44C4-B738-389523CE5099}" type="pres">
      <dgm:prSet presAssocID="{71A99282-F797-4029-9483-2F2538C8C6C5}" presName="spaceRect" presStyleCnt="0"/>
      <dgm:spPr/>
    </dgm:pt>
    <dgm:pt modelId="{D0A544E1-AD05-4E24-A185-EC3AEEE03218}" type="pres">
      <dgm:prSet presAssocID="{71A99282-F797-4029-9483-2F2538C8C6C5}" presName="parTx" presStyleLbl="revTx" presStyleIdx="1" presStyleCnt="4">
        <dgm:presLayoutVars>
          <dgm:chMax val="0"/>
          <dgm:chPref val="0"/>
        </dgm:presLayoutVars>
      </dgm:prSet>
      <dgm:spPr/>
    </dgm:pt>
    <dgm:pt modelId="{95D7B6AB-0FCD-4A68-99FB-4FE5CEAF5C12}" type="pres">
      <dgm:prSet presAssocID="{FBE1F9DD-FE90-441D-A3BC-2A50AE2DA2D5}" presName="sibTrans" presStyleCnt="0"/>
      <dgm:spPr/>
    </dgm:pt>
    <dgm:pt modelId="{37F162ED-3A44-4094-83D1-386F74CC9494}" type="pres">
      <dgm:prSet presAssocID="{738ABA2D-0951-4288-9924-B0802E5AFAB5}" presName="compNode" presStyleCnt="0"/>
      <dgm:spPr/>
    </dgm:pt>
    <dgm:pt modelId="{4BE51E28-3A8E-4DBA-BA9E-F6D0E837AC53}" type="pres">
      <dgm:prSet presAssocID="{738ABA2D-0951-4288-9924-B0802E5AFAB5}" presName="bgRect" presStyleLbl="bgShp" presStyleIdx="2" presStyleCnt="4"/>
      <dgm:spPr/>
    </dgm:pt>
    <dgm:pt modelId="{66F600EE-258D-4D4F-A0C8-62468DDE8F3B}" type="pres">
      <dgm:prSet presAssocID="{738ABA2D-0951-4288-9924-B0802E5AFA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B1DFBB67-46D9-43D5-BD7D-98A9626A456C}" type="pres">
      <dgm:prSet presAssocID="{738ABA2D-0951-4288-9924-B0802E5AFAB5}" presName="spaceRect" presStyleCnt="0"/>
      <dgm:spPr/>
    </dgm:pt>
    <dgm:pt modelId="{A9D2D2C9-85C5-4261-9624-ABB5D4428D91}" type="pres">
      <dgm:prSet presAssocID="{738ABA2D-0951-4288-9924-B0802E5AFAB5}" presName="parTx" presStyleLbl="revTx" presStyleIdx="2" presStyleCnt="4">
        <dgm:presLayoutVars>
          <dgm:chMax val="0"/>
          <dgm:chPref val="0"/>
        </dgm:presLayoutVars>
      </dgm:prSet>
      <dgm:spPr/>
    </dgm:pt>
    <dgm:pt modelId="{D3D09388-231B-4801-BF98-F7673B9EAD26}" type="pres">
      <dgm:prSet presAssocID="{7EE51B05-21DE-4FA3-A972-773EBD14636B}" presName="sibTrans" presStyleCnt="0"/>
      <dgm:spPr/>
    </dgm:pt>
    <dgm:pt modelId="{3026D4EA-5DD4-4461-BAB7-98E19B1B0D35}" type="pres">
      <dgm:prSet presAssocID="{AB507F1A-9FD6-4259-8EE1-DF907821D8ED}" presName="compNode" presStyleCnt="0"/>
      <dgm:spPr/>
    </dgm:pt>
    <dgm:pt modelId="{84B7206B-18F1-4537-9DF2-54B681F1CE8F}" type="pres">
      <dgm:prSet presAssocID="{AB507F1A-9FD6-4259-8EE1-DF907821D8ED}" presName="bgRect" presStyleLbl="bgShp" presStyleIdx="3" presStyleCnt="4"/>
      <dgm:spPr/>
    </dgm:pt>
    <dgm:pt modelId="{974C781A-F682-401D-BCF8-A289FF77EBF3}" type="pres">
      <dgm:prSet presAssocID="{AB507F1A-9FD6-4259-8EE1-DF907821D8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76BC43FC-1801-445A-BAB5-3A923110A6AA}" type="pres">
      <dgm:prSet presAssocID="{AB507F1A-9FD6-4259-8EE1-DF907821D8ED}" presName="spaceRect" presStyleCnt="0"/>
      <dgm:spPr/>
    </dgm:pt>
    <dgm:pt modelId="{29C7A6F0-7230-4F3F-80CD-FA3F73A9E067}" type="pres">
      <dgm:prSet presAssocID="{AB507F1A-9FD6-4259-8EE1-DF907821D8E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46C310-5922-439E-91D3-31621D6E35C4}" srcId="{F98AA340-A6A5-444A-B466-463CFDC1DFF5}" destId="{AB507F1A-9FD6-4259-8EE1-DF907821D8ED}" srcOrd="3" destOrd="0" parTransId="{BED62EEB-0B58-4FF1-99B2-AD7EC0230AA8}" sibTransId="{CD8D99C8-36FD-4994-9B4F-F6EDD6FCEDBB}"/>
    <dgm:cxn modelId="{640BD55C-F2D9-44EF-91BE-848A16F0729E}" type="presOf" srcId="{F98AA340-A6A5-444A-B466-463CFDC1DFF5}" destId="{3BC46438-42EA-48E8-BE1A-37DAA53EF5D3}" srcOrd="0" destOrd="0" presId="urn:microsoft.com/office/officeart/2018/2/layout/IconVerticalSolidList"/>
    <dgm:cxn modelId="{0CD10175-8E8D-43CF-AF6A-3D709293583E}" type="presOf" srcId="{71A99282-F797-4029-9483-2F2538C8C6C5}" destId="{D0A544E1-AD05-4E24-A185-EC3AEEE03218}" srcOrd="0" destOrd="0" presId="urn:microsoft.com/office/officeart/2018/2/layout/IconVerticalSolidList"/>
    <dgm:cxn modelId="{79EC055A-E4CE-4228-80E6-BBEE7E712FCF}" srcId="{F98AA340-A6A5-444A-B466-463CFDC1DFF5}" destId="{738ABA2D-0951-4288-9924-B0802E5AFAB5}" srcOrd="2" destOrd="0" parTransId="{D69B92B7-985D-42E5-91FE-E8BA9CEED4D1}" sibTransId="{7EE51B05-21DE-4FA3-A972-773EBD14636B}"/>
    <dgm:cxn modelId="{E781D282-D8BB-4A12-98E7-51CD94C9BBF2}" type="presOf" srcId="{AB507F1A-9FD6-4259-8EE1-DF907821D8ED}" destId="{29C7A6F0-7230-4F3F-80CD-FA3F73A9E067}" srcOrd="0" destOrd="0" presId="urn:microsoft.com/office/officeart/2018/2/layout/IconVerticalSolidList"/>
    <dgm:cxn modelId="{09F906AC-4756-4CE3-A868-FF3B7B08CE37}" type="presOf" srcId="{738ABA2D-0951-4288-9924-B0802E5AFAB5}" destId="{A9D2D2C9-85C5-4261-9624-ABB5D4428D91}" srcOrd="0" destOrd="0" presId="urn:microsoft.com/office/officeart/2018/2/layout/IconVerticalSolidList"/>
    <dgm:cxn modelId="{689052CD-F140-47EE-92D9-20682E73DB19}" srcId="{F98AA340-A6A5-444A-B466-463CFDC1DFF5}" destId="{4DC7A989-AAC9-4EB2-8FC0-3D98B3569FE3}" srcOrd="0" destOrd="0" parTransId="{0AEE2B00-2419-41F5-84B2-FD6499E2E5F2}" sibTransId="{7381046F-3847-450A-BC69-788502A4C8E0}"/>
    <dgm:cxn modelId="{9D89A3CF-B354-4473-A71F-1E828FA0A510}" srcId="{F98AA340-A6A5-444A-B466-463CFDC1DFF5}" destId="{71A99282-F797-4029-9483-2F2538C8C6C5}" srcOrd="1" destOrd="0" parTransId="{4FD7B1F2-8C73-4241-A5AD-0292F80324C0}" sibTransId="{FBE1F9DD-FE90-441D-A3BC-2A50AE2DA2D5}"/>
    <dgm:cxn modelId="{A41FD9D8-23FE-4B50-9974-ECD8EF322B4B}" type="presOf" srcId="{4DC7A989-AAC9-4EB2-8FC0-3D98B3569FE3}" destId="{30D191EB-693C-4BF1-94A6-4F6DA69CC551}" srcOrd="0" destOrd="0" presId="urn:microsoft.com/office/officeart/2018/2/layout/IconVerticalSolidList"/>
    <dgm:cxn modelId="{6F093EDB-D827-473B-AD14-60FAA6619F80}" type="presParOf" srcId="{3BC46438-42EA-48E8-BE1A-37DAA53EF5D3}" destId="{1752BFB7-8DF3-466B-B298-6E4047F0A1B8}" srcOrd="0" destOrd="0" presId="urn:microsoft.com/office/officeart/2018/2/layout/IconVerticalSolidList"/>
    <dgm:cxn modelId="{FB7DA9C5-9BF6-4F60-8EC0-381E9CCAD78B}" type="presParOf" srcId="{1752BFB7-8DF3-466B-B298-6E4047F0A1B8}" destId="{284D6468-D366-4A53-B1DB-01F8107356F1}" srcOrd="0" destOrd="0" presId="urn:microsoft.com/office/officeart/2018/2/layout/IconVerticalSolidList"/>
    <dgm:cxn modelId="{228F3EE0-98E2-41A3-AFE1-1E701149EDA6}" type="presParOf" srcId="{1752BFB7-8DF3-466B-B298-6E4047F0A1B8}" destId="{6E62461D-9538-477A-81DB-2F0EC80A0AE7}" srcOrd="1" destOrd="0" presId="urn:microsoft.com/office/officeart/2018/2/layout/IconVerticalSolidList"/>
    <dgm:cxn modelId="{AF3312F2-2509-41F3-AC4D-F7DED1DB0328}" type="presParOf" srcId="{1752BFB7-8DF3-466B-B298-6E4047F0A1B8}" destId="{810A287D-709A-4C89-A348-07174E2CC888}" srcOrd="2" destOrd="0" presId="urn:microsoft.com/office/officeart/2018/2/layout/IconVerticalSolidList"/>
    <dgm:cxn modelId="{16021740-D7D9-4ACB-A977-D4F4BD0194A8}" type="presParOf" srcId="{1752BFB7-8DF3-466B-B298-6E4047F0A1B8}" destId="{30D191EB-693C-4BF1-94A6-4F6DA69CC551}" srcOrd="3" destOrd="0" presId="urn:microsoft.com/office/officeart/2018/2/layout/IconVerticalSolidList"/>
    <dgm:cxn modelId="{6CFEEE03-BC09-446B-985C-6953E8615633}" type="presParOf" srcId="{3BC46438-42EA-48E8-BE1A-37DAA53EF5D3}" destId="{4E9F69F8-4DA2-42A9-895F-59EFD1C4CE91}" srcOrd="1" destOrd="0" presId="urn:microsoft.com/office/officeart/2018/2/layout/IconVerticalSolidList"/>
    <dgm:cxn modelId="{35CAFC53-CB86-4180-BDB3-BD0BFDA0E22A}" type="presParOf" srcId="{3BC46438-42EA-48E8-BE1A-37DAA53EF5D3}" destId="{9448FB77-A222-42F6-8902-3FDAD243F643}" srcOrd="2" destOrd="0" presId="urn:microsoft.com/office/officeart/2018/2/layout/IconVerticalSolidList"/>
    <dgm:cxn modelId="{A6099741-1086-4DEE-87F4-DD26C5882148}" type="presParOf" srcId="{9448FB77-A222-42F6-8902-3FDAD243F643}" destId="{C9B8F01A-3559-4BF4-98DF-55D8EB404E07}" srcOrd="0" destOrd="0" presId="urn:microsoft.com/office/officeart/2018/2/layout/IconVerticalSolidList"/>
    <dgm:cxn modelId="{D708BF00-85D0-4C72-A536-F5A3530381BB}" type="presParOf" srcId="{9448FB77-A222-42F6-8902-3FDAD243F643}" destId="{2A4B198D-8359-4D74-9CF2-8B4C221C2E9F}" srcOrd="1" destOrd="0" presId="urn:microsoft.com/office/officeart/2018/2/layout/IconVerticalSolidList"/>
    <dgm:cxn modelId="{9FCC40AA-961D-4112-9067-1D87CDA8E1AA}" type="presParOf" srcId="{9448FB77-A222-42F6-8902-3FDAD243F643}" destId="{BB1183CC-BE5D-44C4-B738-389523CE5099}" srcOrd="2" destOrd="0" presId="urn:microsoft.com/office/officeart/2018/2/layout/IconVerticalSolidList"/>
    <dgm:cxn modelId="{39867DAB-8663-411D-B09C-5F3DB44B7E98}" type="presParOf" srcId="{9448FB77-A222-42F6-8902-3FDAD243F643}" destId="{D0A544E1-AD05-4E24-A185-EC3AEEE03218}" srcOrd="3" destOrd="0" presId="urn:microsoft.com/office/officeart/2018/2/layout/IconVerticalSolidList"/>
    <dgm:cxn modelId="{74C61D46-D5B1-4065-9ADF-D37795B16F92}" type="presParOf" srcId="{3BC46438-42EA-48E8-BE1A-37DAA53EF5D3}" destId="{95D7B6AB-0FCD-4A68-99FB-4FE5CEAF5C12}" srcOrd="3" destOrd="0" presId="urn:microsoft.com/office/officeart/2018/2/layout/IconVerticalSolidList"/>
    <dgm:cxn modelId="{83BBCB06-D91B-4F51-B6FB-9E66AC06537A}" type="presParOf" srcId="{3BC46438-42EA-48E8-BE1A-37DAA53EF5D3}" destId="{37F162ED-3A44-4094-83D1-386F74CC9494}" srcOrd="4" destOrd="0" presId="urn:microsoft.com/office/officeart/2018/2/layout/IconVerticalSolidList"/>
    <dgm:cxn modelId="{4FF00499-B0F2-4638-9A8B-C5F5D507654F}" type="presParOf" srcId="{37F162ED-3A44-4094-83D1-386F74CC9494}" destId="{4BE51E28-3A8E-4DBA-BA9E-F6D0E837AC53}" srcOrd="0" destOrd="0" presId="urn:microsoft.com/office/officeart/2018/2/layout/IconVerticalSolidList"/>
    <dgm:cxn modelId="{AF540AD7-ADE2-405C-B2CE-8FE064E1914E}" type="presParOf" srcId="{37F162ED-3A44-4094-83D1-386F74CC9494}" destId="{66F600EE-258D-4D4F-A0C8-62468DDE8F3B}" srcOrd="1" destOrd="0" presId="urn:microsoft.com/office/officeart/2018/2/layout/IconVerticalSolidList"/>
    <dgm:cxn modelId="{E1B323FC-9365-4602-9C1B-3E2D592D2426}" type="presParOf" srcId="{37F162ED-3A44-4094-83D1-386F74CC9494}" destId="{B1DFBB67-46D9-43D5-BD7D-98A9626A456C}" srcOrd="2" destOrd="0" presId="urn:microsoft.com/office/officeart/2018/2/layout/IconVerticalSolidList"/>
    <dgm:cxn modelId="{6D5709B1-1DDD-490B-ABF8-E072DAD0C286}" type="presParOf" srcId="{37F162ED-3A44-4094-83D1-386F74CC9494}" destId="{A9D2D2C9-85C5-4261-9624-ABB5D4428D91}" srcOrd="3" destOrd="0" presId="urn:microsoft.com/office/officeart/2018/2/layout/IconVerticalSolidList"/>
    <dgm:cxn modelId="{7A53E893-76D1-4C21-BFFE-EF1EB841BF97}" type="presParOf" srcId="{3BC46438-42EA-48E8-BE1A-37DAA53EF5D3}" destId="{D3D09388-231B-4801-BF98-F7673B9EAD26}" srcOrd="5" destOrd="0" presId="urn:microsoft.com/office/officeart/2018/2/layout/IconVerticalSolidList"/>
    <dgm:cxn modelId="{35C1ADB5-B77E-4F1E-A173-5CDB0785E2EA}" type="presParOf" srcId="{3BC46438-42EA-48E8-BE1A-37DAA53EF5D3}" destId="{3026D4EA-5DD4-4461-BAB7-98E19B1B0D35}" srcOrd="6" destOrd="0" presId="urn:microsoft.com/office/officeart/2018/2/layout/IconVerticalSolidList"/>
    <dgm:cxn modelId="{D674DE48-BC9F-4DF8-9616-42300C603A90}" type="presParOf" srcId="{3026D4EA-5DD4-4461-BAB7-98E19B1B0D35}" destId="{84B7206B-18F1-4537-9DF2-54B681F1CE8F}" srcOrd="0" destOrd="0" presId="urn:microsoft.com/office/officeart/2018/2/layout/IconVerticalSolidList"/>
    <dgm:cxn modelId="{0E306335-65A1-4A23-9C18-3238E774C884}" type="presParOf" srcId="{3026D4EA-5DD4-4461-BAB7-98E19B1B0D35}" destId="{974C781A-F682-401D-BCF8-A289FF77EBF3}" srcOrd="1" destOrd="0" presId="urn:microsoft.com/office/officeart/2018/2/layout/IconVerticalSolidList"/>
    <dgm:cxn modelId="{BF15585F-902A-4B51-891B-3244286D4C68}" type="presParOf" srcId="{3026D4EA-5DD4-4461-BAB7-98E19B1B0D35}" destId="{76BC43FC-1801-445A-BAB5-3A923110A6AA}" srcOrd="2" destOrd="0" presId="urn:microsoft.com/office/officeart/2018/2/layout/IconVerticalSolidList"/>
    <dgm:cxn modelId="{6F9F36DB-73D1-4A92-82E4-287F4595CADA}" type="presParOf" srcId="{3026D4EA-5DD4-4461-BAB7-98E19B1B0D35}" destId="{29C7A6F0-7230-4F3F-80CD-FA3F73A9E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DB9388-3611-4BE2-8991-C017304B999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0DAA2E-EFE6-4262-84BE-95122744EFEE}">
      <dgm:prSet/>
      <dgm:spPr/>
      <dgm:t>
        <a:bodyPr/>
        <a:lstStyle/>
        <a:p>
          <a:r>
            <a:rPr lang="en-GB"/>
            <a:t>Rising industry valuation</a:t>
          </a:r>
          <a:endParaRPr lang="en-US"/>
        </a:p>
      </dgm:t>
    </dgm:pt>
    <dgm:pt modelId="{D034D8B4-4D1F-416D-AFE9-3892D477ED6C}" type="parTrans" cxnId="{A12795E3-BD4F-43D8-BE1F-A2522E57AF28}">
      <dgm:prSet/>
      <dgm:spPr/>
      <dgm:t>
        <a:bodyPr/>
        <a:lstStyle/>
        <a:p>
          <a:endParaRPr lang="en-US"/>
        </a:p>
      </dgm:t>
    </dgm:pt>
    <dgm:pt modelId="{184AF8ED-995F-4B3C-816D-4DC4E5082812}" type="sibTrans" cxnId="{A12795E3-BD4F-43D8-BE1F-A2522E57AF28}">
      <dgm:prSet/>
      <dgm:spPr/>
      <dgm:t>
        <a:bodyPr/>
        <a:lstStyle/>
        <a:p>
          <a:endParaRPr lang="en-US"/>
        </a:p>
      </dgm:t>
    </dgm:pt>
    <dgm:pt modelId="{75E26EA2-34EC-44BC-9666-F9C7398C6D5E}">
      <dgm:prSet/>
      <dgm:spPr/>
      <dgm:t>
        <a:bodyPr/>
        <a:lstStyle/>
        <a:p>
          <a:r>
            <a:rPr lang="en-GB"/>
            <a:t>UK: £0.95bn valuation in 2024 to £1.64bn in 2033 (DataIntelo, 2026).</a:t>
          </a:r>
          <a:endParaRPr lang="en-US"/>
        </a:p>
      </dgm:t>
    </dgm:pt>
    <dgm:pt modelId="{6AE8CEAD-C077-479E-8F6F-96ADFCD539C6}" type="parTrans" cxnId="{0170CC8B-F6CA-47C9-9FA1-65896A3AA068}">
      <dgm:prSet/>
      <dgm:spPr/>
      <dgm:t>
        <a:bodyPr/>
        <a:lstStyle/>
        <a:p>
          <a:endParaRPr lang="en-US"/>
        </a:p>
      </dgm:t>
    </dgm:pt>
    <dgm:pt modelId="{EC058CD4-6914-4376-B9AE-87250093F2DC}" type="sibTrans" cxnId="{0170CC8B-F6CA-47C9-9FA1-65896A3AA068}">
      <dgm:prSet/>
      <dgm:spPr/>
      <dgm:t>
        <a:bodyPr/>
        <a:lstStyle/>
        <a:p>
          <a:endParaRPr lang="en-US"/>
        </a:p>
      </dgm:t>
    </dgm:pt>
    <dgm:pt modelId="{017B9241-D7FE-4832-99C2-6A4C79429437}">
      <dgm:prSet/>
      <dgm:spPr/>
      <dgm:t>
        <a:bodyPr/>
        <a:lstStyle/>
        <a:p>
          <a:r>
            <a:rPr lang="en-GB" dirty="0"/>
            <a:t>Strong CAGR of 11.6% leads to lasting exponential growth (Future Market Insights, 2026)</a:t>
          </a:r>
          <a:endParaRPr lang="en-US" dirty="0"/>
        </a:p>
      </dgm:t>
    </dgm:pt>
    <dgm:pt modelId="{561DC60A-AE10-4AF5-8BC1-70FE5676C839}" type="parTrans" cxnId="{B4B092A9-418E-48F6-8CBF-3D12589210C0}">
      <dgm:prSet/>
      <dgm:spPr/>
      <dgm:t>
        <a:bodyPr/>
        <a:lstStyle/>
        <a:p>
          <a:endParaRPr lang="en-US"/>
        </a:p>
      </dgm:t>
    </dgm:pt>
    <dgm:pt modelId="{559A3853-CDBA-4FA4-9C23-91C982B2DB71}" type="sibTrans" cxnId="{B4B092A9-418E-48F6-8CBF-3D12589210C0}">
      <dgm:prSet/>
      <dgm:spPr/>
      <dgm:t>
        <a:bodyPr/>
        <a:lstStyle/>
        <a:p>
          <a:endParaRPr lang="en-US"/>
        </a:p>
      </dgm:t>
    </dgm:pt>
    <dgm:pt modelId="{1E49929D-E8F4-44D1-9B30-44AB9FC35039}">
      <dgm:prSet/>
      <dgm:spPr/>
      <dgm:t>
        <a:bodyPr/>
        <a:lstStyle/>
        <a:p>
          <a:r>
            <a:rPr lang="en-GB"/>
            <a:t>Risk: discretionary income sensitivity</a:t>
          </a:r>
          <a:endParaRPr lang="en-US"/>
        </a:p>
      </dgm:t>
    </dgm:pt>
    <dgm:pt modelId="{78FD7621-C6D2-4D3F-8EE2-50F0DFE2BB9B}" type="parTrans" cxnId="{D6303A50-6399-429E-A3E8-A54B112FEB45}">
      <dgm:prSet/>
      <dgm:spPr/>
      <dgm:t>
        <a:bodyPr/>
        <a:lstStyle/>
        <a:p>
          <a:endParaRPr lang="en-US"/>
        </a:p>
      </dgm:t>
    </dgm:pt>
    <dgm:pt modelId="{0C85C53A-DB2D-44C5-953C-4AAE364DE250}" type="sibTrans" cxnId="{D6303A50-6399-429E-A3E8-A54B112FEB45}">
      <dgm:prSet/>
      <dgm:spPr/>
      <dgm:t>
        <a:bodyPr/>
        <a:lstStyle/>
        <a:p>
          <a:endParaRPr lang="en-US"/>
        </a:p>
      </dgm:t>
    </dgm:pt>
    <dgm:pt modelId="{09F32085-FFA0-4A8E-94DE-92AEF025E995}">
      <dgm:prSet/>
      <dgm:spPr/>
      <dgm:t>
        <a:bodyPr/>
        <a:lstStyle/>
        <a:p>
          <a:r>
            <a:rPr lang="en-GB"/>
            <a:t>Opportunity: scalable digital recovery programs</a:t>
          </a:r>
          <a:endParaRPr lang="en-US"/>
        </a:p>
      </dgm:t>
    </dgm:pt>
    <dgm:pt modelId="{756F6F86-85E3-4351-B3AF-FFD536F77802}" type="parTrans" cxnId="{46DB7A5F-AFEC-474A-B366-413F8F063D88}">
      <dgm:prSet/>
      <dgm:spPr/>
      <dgm:t>
        <a:bodyPr/>
        <a:lstStyle/>
        <a:p>
          <a:endParaRPr lang="en-US"/>
        </a:p>
      </dgm:t>
    </dgm:pt>
    <dgm:pt modelId="{07FDDAF2-1667-4CA4-90F9-78EA13796D2B}" type="sibTrans" cxnId="{46DB7A5F-AFEC-474A-B366-413F8F063D88}">
      <dgm:prSet/>
      <dgm:spPr/>
      <dgm:t>
        <a:bodyPr/>
        <a:lstStyle/>
        <a:p>
          <a:endParaRPr lang="en-US"/>
        </a:p>
      </dgm:t>
    </dgm:pt>
    <dgm:pt modelId="{28C6EE3D-3674-4525-A361-96DCD6B5307F}" type="pres">
      <dgm:prSet presAssocID="{23DB9388-3611-4BE2-8991-C017304B9993}" presName="linear" presStyleCnt="0">
        <dgm:presLayoutVars>
          <dgm:animLvl val="lvl"/>
          <dgm:resizeHandles val="exact"/>
        </dgm:presLayoutVars>
      </dgm:prSet>
      <dgm:spPr/>
    </dgm:pt>
    <dgm:pt modelId="{88D07BC3-80E6-4EB4-9B20-D11479D7778E}" type="pres">
      <dgm:prSet presAssocID="{070DAA2E-EFE6-4262-84BE-95122744EFE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A0CA4CF-C151-4D54-992F-DB7BF0AC62BA}" type="pres">
      <dgm:prSet presAssocID="{184AF8ED-995F-4B3C-816D-4DC4E5082812}" presName="spacer" presStyleCnt="0"/>
      <dgm:spPr/>
    </dgm:pt>
    <dgm:pt modelId="{C30E46E7-8C34-4F01-9578-16926FE0D965}" type="pres">
      <dgm:prSet presAssocID="{75E26EA2-34EC-44BC-9666-F9C7398C6D5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5DD8BD5-8A79-4A28-86FC-F73455494DB2}" type="pres">
      <dgm:prSet presAssocID="{EC058CD4-6914-4376-B9AE-87250093F2DC}" presName="spacer" presStyleCnt="0"/>
      <dgm:spPr/>
    </dgm:pt>
    <dgm:pt modelId="{218DA62D-F199-4257-B9EC-AF003C60318E}" type="pres">
      <dgm:prSet presAssocID="{017B9241-D7FE-4832-99C2-6A4C7942943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5AF0450-0655-4B36-96DE-F68020075DDF}" type="pres">
      <dgm:prSet presAssocID="{559A3853-CDBA-4FA4-9C23-91C982B2DB71}" presName="spacer" presStyleCnt="0"/>
      <dgm:spPr/>
    </dgm:pt>
    <dgm:pt modelId="{B67BE760-52B9-40C8-804B-DBB79170CFC6}" type="pres">
      <dgm:prSet presAssocID="{1E49929D-E8F4-44D1-9B30-44AB9FC3503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0B46BD1-AE8B-40D7-AABA-A8114E57AA84}" type="pres">
      <dgm:prSet presAssocID="{0C85C53A-DB2D-44C5-953C-4AAE364DE250}" presName="spacer" presStyleCnt="0"/>
      <dgm:spPr/>
    </dgm:pt>
    <dgm:pt modelId="{B0BF4CE8-CD90-4660-96A8-89DE1A26024D}" type="pres">
      <dgm:prSet presAssocID="{09F32085-FFA0-4A8E-94DE-92AEF025E99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125E10-25C6-4829-A20A-212E3251ECBC}" type="presOf" srcId="{09F32085-FFA0-4A8E-94DE-92AEF025E995}" destId="{B0BF4CE8-CD90-4660-96A8-89DE1A26024D}" srcOrd="0" destOrd="0" presId="urn:microsoft.com/office/officeart/2005/8/layout/vList2"/>
    <dgm:cxn modelId="{C99D3F25-63EB-47AD-8AAF-B1E24112E36E}" type="presOf" srcId="{070DAA2E-EFE6-4262-84BE-95122744EFEE}" destId="{88D07BC3-80E6-4EB4-9B20-D11479D7778E}" srcOrd="0" destOrd="0" presId="urn:microsoft.com/office/officeart/2005/8/layout/vList2"/>
    <dgm:cxn modelId="{FD183536-8FA4-4F74-AA21-346E76078AAC}" type="presOf" srcId="{75E26EA2-34EC-44BC-9666-F9C7398C6D5E}" destId="{C30E46E7-8C34-4F01-9578-16926FE0D965}" srcOrd="0" destOrd="0" presId="urn:microsoft.com/office/officeart/2005/8/layout/vList2"/>
    <dgm:cxn modelId="{46DB7A5F-AFEC-474A-B366-413F8F063D88}" srcId="{23DB9388-3611-4BE2-8991-C017304B9993}" destId="{09F32085-FFA0-4A8E-94DE-92AEF025E995}" srcOrd="4" destOrd="0" parTransId="{756F6F86-85E3-4351-B3AF-FFD536F77802}" sibTransId="{07FDDAF2-1667-4CA4-90F9-78EA13796D2B}"/>
    <dgm:cxn modelId="{D6303A50-6399-429E-A3E8-A54B112FEB45}" srcId="{23DB9388-3611-4BE2-8991-C017304B9993}" destId="{1E49929D-E8F4-44D1-9B30-44AB9FC35039}" srcOrd="3" destOrd="0" parTransId="{78FD7621-C6D2-4D3F-8EE2-50F0DFE2BB9B}" sibTransId="{0C85C53A-DB2D-44C5-953C-4AAE364DE250}"/>
    <dgm:cxn modelId="{9C61FD52-F193-4FAD-9A5B-466841E937E8}" type="presOf" srcId="{1E49929D-E8F4-44D1-9B30-44AB9FC35039}" destId="{B67BE760-52B9-40C8-804B-DBB79170CFC6}" srcOrd="0" destOrd="0" presId="urn:microsoft.com/office/officeart/2005/8/layout/vList2"/>
    <dgm:cxn modelId="{0170CC8B-F6CA-47C9-9FA1-65896A3AA068}" srcId="{23DB9388-3611-4BE2-8991-C017304B9993}" destId="{75E26EA2-34EC-44BC-9666-F9C7398C6D5E}" srcOrd="1" destOrd="0" parTransId="{6AE8CEAD-C077-479E-8F6F-96ADFCD539C6}" sibTransId="{EC058CD4-6914-4376-B9AE-87250093F2DC}"/>
    <dgm:cxn modelId="{B4B092A9-418E-48F6-8CBF-3D12589210C0}" srcId="{23DB9388-3611-4BE2-8991-C017304B9993}" destId="{017B9241-D7FE-4832-99C2-6A4C79429437}" srcOrd="2" destOrd="0" parTransId="{561DC60A-AE10-4AF5-8BC1-70FE5676C839}" sibTransId="{559A3853-CDBA-4FA4-9C23-91C982B2DB71}"/>
    <dgm:cxn modelId="{18B6C5BF-09C8-4D63-AD02-4B1FD4AA9FBB}" type="presOf" srcId="{017B9241-D7FE-4832-99C2-6A4C79429437}" destId="{218DA62D-F199-4257-B9EC-AF003C60318E}" srcOrd="0" destOrd="0" presId="urn:microsoft.com/office/officeart/2005/8/layout/vList2"/>
    <dgm:cxn modelId="{E3EC16CC-64C8-49B8-B222-CACCF19B4514}" type="presOf" srcId="{23DB9388-3611-4BE2-8991-C017304B9993}" destId="{28C6EE3D-3674-4525-A361-96DCD6B5307F}" srcOrd="0" destOrd="0" presId="urn:microsoft.com/office/officeart/2005/8/layout/vList2"/>
    <dgm:cxn modelId="{A12795E3-BD4F-43D8-BE1F-A2522E57AF28}" srcId="{23DB9388-3611-4BE2-8991-C017304B9993}" destId="{070DAA2E-EFE6-4262-84BE-95122744EFEE}" srcOrd="0" destOrd="0" parTransId="{D034D8B4-4D1F-416D-AFE9-3892D477ED6C}" sibTransId="{184AF8ED-995F-4B3C-816D-4DC4E5082812}"/>
    <dgm:cxn modelId="{F063A062-0C3C-429C-A0F0-6A139E23DA35}" type="presParOf" srcId="{28C6EE3D-3674-4525-A361-96DCD6B5307F}" destId="{88D07BC3-80E6-4EB4-9B20-D11479D7778E}" srcOrd="0" destOrd="0" presId="urn:microsoft.com/office/officeart/2005/8/layout/vList2"/>
    <dgm:cxn modelId="{21E91EBC-B7BA-4736-85AF-14D98D86DCE1}" type="presParOf" srcId="{28C6EE3D-3674-4525-A361-96DCD6B5307F}" destId="{1A0CA4CF-C151-4D54-992F-DB7BF0AC62BA}" srcOrd="1" destOrd="0" presId="urn:microsoft.com/office/officeart/2005/8/layout/vList2"/>
    <dgm:cxn modelId="{863F30EA-3084-4902-81B8-6190C649CE8F}" type="presParOf" srcId="{28C6EE3D-3674-4525-A361-96DCD6B5307F}" destId="{C30E46E7-8C34-4F01-9578-16926FE0D965}" srcOrd="2" destOrd="0" presId="urn:microsoft.com/office/officeart/2005/8/layout/vList2"/>
    <dgm:cxn modelId="{4EC0FEF1-AB14-4284-A8DC-055EB77BD698}" type="presParOf" srcId="{28C6EE3D-3674-4525-A361-96DCD6B5307F}" destId="{05DD8BD5-8A79-4A28-86FC-F73455494DB2}" srcOrd="3" destOrd="0" presId="urn:microsoft.com/office/officeart/2005/8/layout/vList2"/>
    <dgm:cxn modelId="{4BA5B5E5-5D31-4D6B-B206-6A5B67AA7AC8}" type="presParOf" srcId="{28C6EE3D-3674-4525-A361-96DCD6B5307F}" destId="{218DA62D-F199-4257-B9EC-AF003C60318E}" srcOrd="4" destOrd="0" presId="urn:microsoft.com/office/officeart/2005/8/layout/vList2"/>
    <dgm:cxn modelId="{307D283A-A253-44B5-96CB-3077B8A3838B}" type="presParOf" srcId="{28C6EE3D-3674-4525-A361-96DCD6B5307F}" destId="{A5AF0450-0655-4B36-96DE-F68020075DDF}" srcOrd="5" destOrd="0" presId="urn:microsoft.com/office/officeart/2005/8/layout/vList2"/>
    <dgm:cxn modelId="{5A80BB54-A8DB-459D-A982-F73765C4A505}" type="presParOf" srcId="{28C6EE3D-3674-4525-A361-96DCD6B5307F}" destId="{B67BE760-52B9-40C8-804B-DBB79170CFC6}" srcOrd="6" destOrd="0" presId="urn:microsoft.com/office/officeart/2005/8/layout/vList2"/>
    <dgm:cxn modelId="{3F3B7193-CA88-4350-8711-D2BF3E24FE0F}" type="presParOf" srcId="{28C6EE3D-3674-4525-A361-96DCD6B5307F}" destId="{50B46BD1-AE8B-40D7-AABA-A8114E57AA84}" srcOrd="7" destOrd="0" presId="urn:microsoft.com/office/officeart/2005/8/layout/vList2"/>
    <dgm:cxn modelId="{C8E10CB5-A4F4-4210-AD60-7144394A378D}" type="presParOf" srcId="{28C6EE3D-3674-4525-A361-96DCD6B5307F}" destId="{B0BF4CE8-CD90-4660-96A8-89DE1A26024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AD0EBF-C113-418B-9F8D-FFF23206C69B}" type="doc">
      <dgm:prSet loTypeId="urn:microsoft.com/office/officeart/2018/2/layout/IconVerticalSolid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C86548-F122-4849-A511-76F47FB7DF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Move from recovery for elite athletes to fitness for everyone (Chen, 2026)</a:t>
          </a:r>
          <a:endParaRPr lang="en-US"/>
        </a:p>
      </dgm:t>
    </dgm:pt>
    <dgm:pt modelId="{472D34E6-FCE0-4907-92CE-06B3D902C63C}" type="parTrans" cxnId="{A635E3D8-6526-4D69-8442-3D5E2274B4A1}">
      <dgm:prSet/>
      <dgm:spPr/>
      <dgm:t>
        <a:bodyPr/>
        <a:lstStyle/>
        <a:p>
          <a:endParaRPr lang="en-US"/>
        </a:p>
      </dgm:t>
    </dgm:pt>
    <dgm:pt modelId="{FC3E8350-1EC7-4201-8868-2016CA5A0675}" type="sibTrans" cxnId="{A635E3D8-6526-4D69-8442-3D5E2274B4A1}">
      <dgm:prSet/>
      <dgm:spPr/>
      <dgm:t>
        <a:bodyPr/>
        <a:lstStyle/>
        <a:p>
          <a:endParaRPr lang="en-US"/>
        </a:p>
      </dgm:t>
    </dgm:pt>
    <dgm:pt modelId="{57C1273D-6161-4700-8344-DAFD293A8E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Increasing demand for health and longevity measures</a:t>
          </a:r>
          <a:endParaRPr lang="en-US"/>
        </a:p>
      </dgm:t>
    </dgm:pt>
    <dgm:pt modelId="{83974A98-5334-4C82-8FC0-970ED549BAB4}" type="parTrans" cxnId="{4C64BB5B-C8D3-46D7-BF47-4D5A287838B2}">
      <dgm:prSet/>
      <dgm:spPr/>
      <dgm:t>
        <a:bodyPr/>
        <a:lstStyle/>
        <a:p>
          <a:endParaRPr lang="en-US"/>
        </a:p>
      </dgm:t>
    </dgm:pt>
    <dgm:pt modelId="{DE3F49B3-190B-4EFF-91DE-6BEC0803D39A}" type="sibTrans" cxnId="{4C64BB5B-C8D3-46D7-BF47-4D5A287838B2}">
      <dgm:prSet/>
      <dgm:spPr/>
      <dgm:t>
        <a:bodyPr/>
        <a:lstStyle/>
        <a:p>
          <a:endParaRPr lang="en-US"/>
        </a:p>
      </dgm:t>
    </dgm:pt>
    <dgm:pt modelId="{55838E86-B536-4AD6-8060-8F862155B2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Heat therapy makes blood flow better and helps muscles relax (Winthera, 2026).</a:t>
          </a:r>
          <a:endParaRPr lang="en-US"/>
        </a:p>
      </dgm:t>
    </dgm:pt>
    <dgm:pt modelId="{B37B3D13-D4E8-4E39-B916-BE35C18F03AF}" type="parTrans" cxnId="{20AAE9BF-4128-474F-A4B5-B597440A5EE6}">
      <dgm:prSet/>
      <dgm:spPr/>
      <dgm:t>
        <a:bodyPr/>
        <a:lstStyle/>
        <a:p>
          <a:endParaRPr lang="en-US"/>
        </a:p>
      </dgm:t>
    </dgm:pt>
    <dgm:pt modelId="{2FA5CA2F-1918-48C8-B0AA-DB96AA34D6F4}" type="sibTrans" cxnId="{20AAE9BF-4128-474F-A4B5-B597440A5EE6}">
      <dgm:prSet/>
      <dgm:spPr/>
      <dgm:t>
        <a:bodyPr/>
        <a:lstStyle/>
        <a:p>
          <a:endParaRPr lang="en-US"/>
        </a:p>
      </dgm:t>
    </dgm:pt>
    <dgm:pt modelId="{25321C1F-5C49-41FE-99D1-775A49F224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Breathwork starts the "rest-and-recovery" response (Ensana Hotels, 2026)</a:t>
          </a:r>
          <a:endParaRPr lang="en-US"/>
        </a:p>
      </dgm:t>
    </dgm:pt>
    <dgm:pt modelId="{5CC165F0-6200-42E1-8405-7D50C790EE92}" type="parTrans" cxnId="{6C378B71-AB52-4BF8-A129-04393B5D4C35}">
      <dgm:prSet/>
      <dgm:spPr/>
      <dgm:t>
        <a:bodyPr/>
        <a:lstStyle/>
        <a:p>
          <a:endParaRPr lang="en-US"/>
        </a:p>
      </dgm:t>
    </dgm:pt>
    <dgm:pt modelId="{CE8B93DC-C26C-4806-97AF-1D822733F1F4}" type="sibTrans" cxnId="{6C378B71-AB52-4BF8-A129-04393B5D4C35}">
      <dgm:prSet/>
      <dgm:spPr/>
      <dgm:t>
        <a:bodyPr/>
        <a:lstStyle/>
        <a:p>
          <a:endParaRPr lang="en-US"/>
        </a:p>
      </dgm:t>
    </dgm:pt>
    <dgm:pt modelId="{37066B2B-8F17-4E05-B94E-014B1AB05B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People who want structured, outcome-driven wellness</a:t>
          </a:r>
          <a:endParaRPr lang="en-US"/>
        </a:p>
      </dgm:t>
    </dgm:pt>
    <dgm:pt modelId="{1F4C45CA-DA9A-4D70-B572-ADE67127316D}" type="parTrans" cxnId="{90AD8EE4-EE59-4F33-A5FE-24FFA94A3225}">
      <dgm:prSet/>
      <dgm:spPr/>
      <dgm:t>
        <a:bodyPr/>
        <a:lstStyle/>
        <a:p>
          <a:endParaRPr lang="en-US"/>
        </a:p>
      </dgm:t>
    </dgm:pt>
    <dgm:pt modelId="{86A574E0-ED02-4D40-806D-9C335BC1FA9C}" type="sibTrans" cxnId="{90AD8EE4-EE59-4F33-A5FE-24FFA94A3225}">
      <dgm:prSet/>
      <dgm:spPr/>
      <dgm:t>
        <a:bodyPr/>
        <a:lstStyle/>
        <a:p>
          <a:endParaRPr lang="en-US"/>
        </a:p>
      </dgm:t>
    </dgm:pt>
    <dgm:pt modelId="{8DB5375A-D927-42D5-ADF4-54CD75345F40}" type="pres">
      <dgm:prSet presAssocID="{70AD0EBF-C113-418B-9F8D-FFF23206C69B}" presName="root" presStyleCnt="0">
        <dgm:presLayoutVars>
          <dgm:dir/>
          <dgm:resizeHandles val="exact"/>
        </dgm:presLayoutVars>
      </dgm:prSet>
      <dgm:spPr/>
    </dgm:pt>
    <dgm:pt modelId="{2E6B41AE-58EB-4240-9F26-059F71A8AFE1}" type="pres">
      <dgm:prSet presAssocID="{01C86548-F122-4849-A511-76F47FB7DF7F}" presName="compNode" presStyleCnt="0"/>
      <dgm:spPr/>
    </dgm:pt>
    <dgm:pt modelId="{89D1F4E8-A2D8-4073-A8BF-93D2EF6037DB}" type="pres">
      <dgm:prSet presAssocID="{01C86548-F122-4849-A511-76F47FB7DF7F}" presName="bgRect" presStyleLbl="bgShp" presStyleIdx="0" presStyleCnt="5"/>
      <dgm:spPr/>
    </dgm:pt>
    <dgm:pt modelId="{A1FBBCC9-F76A-498D-9E7E-7216D54BD83B}" type="pres">
      <dgm:prSet presAssocID="{01C86548-F122-4849-A511-76F47FB7DF7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ymnast - Floor Routine"/>
        </a:ext>
      </dgm:extLst>
    </dgm:pt>
    <dgm:pt modelId="{C7825141-6E7D-4766-AF73-42E2FF46FF01}" type="pres">
      <dgm:prSet presAssocID="{01C86548-F122-4849-A511-76F47FB7DF7F}" presName="spaceRect" presStyleCnt="0"/>
      <dgm:spPr/>
    </dgm:pt>
    <dgm:pt modelId="{8902BE0E-55B8-469A-96E6-70A928A2EBF8}" type="pres">
      <dgm:prSet presAssocID="{01C86548-F122-4849-A511-76F47FB7DF7F}" presName="parTx" presStyleLbl="revTx" presStyleIdx="0" presStyleCnt="5">
        <dgm:presLayoutVars>
          <dgm:chMax val="0"/>
          <dgm:chPref val="0"/>
        </dgm:presLayoutVars>
      </dgm:prSet>
      <dgm:spPr/>
    </dgm:pt>
    <dgm:pt modelId="{23684F70-23EC-43FD-9339-0CA7EBB39097}" type="pres">
      <dgm:prSet presAssocID="{FC3E8350-1EC7-4201-8868-2016CA5A0675}" presName="sibTrans" presStyleCnt="0"/>
      <dgm:spPr/>
    </dgm:pt>
    <dgm:pt modelId="{28CB3F42-BF65-43E9-97B9-9521FA581302}" type="pres">
      <dgm:prSet presAssocID="{57C1273D-6161-4700-8344-DAFD293A8EA4}" presName="compNode" presStyleCnt="0"/>
      <dgm:spPr/>
    </dgm:pt>
    <dgm:pt modelId="{DA4289E9-0078-4F48-925F-EF1520F749F4}" type="pres">
      <dgm:prSet presAssocID="{57C1273D-6161-4700-8344-DAFD293A8EA4}" presName="bgRect" presStyleLbl="bgShp" presStyleIdx="1" presStyleCnt="5"/>
      <dgm:spPr/>
    </dgm:pt>
    <dgm:pt modelId="{05696C4A-3C06-4947-BAC8-0AB212118CA5}" type="pres">
      <dgm:prSet presAssocID="{57C1273D-6161-4700-8344-DAFD293A8EA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DDADAA3-80EF-4339-9E8A-06B945CEFBB9}" type="pres">
      <dgm:prSet presAssocID="{57C1273D-6161-4700-8344-DAFD293A8EA4}" presName="spaceRect" presStyleCnt="0"/>
      <dgm:spPr/>
    </dgm:pt>
    <dgm:pt modelId="{E55161BC-762D-42C7-8AEA-8CCADB6B806E}" type="pres">
      <dgm:prSet presAssocID="{57C1273D-6161-4700-8344-DAFD293A8EA4}" presName="parTx" presStyleLbl="revTx" presStyleIdx="1" presStyleCnt="5">
        <dgm:presLayoutVars>
          <dgm:chMax val="0"/>
          <dgm:chPref val="0"/>
        </dgm:presLayoutVars>
      </dgm:prSet>
      <dgm:spPr/>
    </dgm:pt>
    <dgm:pt modelId="{88AF7F44-1CA7-4B32-AFC8-19C40070CA76}" type="pres">
      <dgm:prSet presAssocID="{DE3F49B3-190B-4EFF-91DE-6BEC0803D39A}" presName="sibTrans" presStyleCnt="0"/>
      <dgm:spPr/>
    </dgm:pt>
    <dgm:pt modelId="{4E6C253C-613D-4CB0-83F9-D5D07BB442B9}" type="pres">
      <dgm:prSet presAssocID="{55838E86-B536-4AD6-8060-8F862155B2B5}" presName="compNode" presStyleCnt="0"/>
      <dgm:spPr/>
    </dgm:pt>
    <dgm:pt modelId="{4FC9001C-B7E5-4B68-9B61-B3F39B44D556}" type="pres">
      <dgm:prSet presAssocID="{55838E86-B536-4AD6-8060-8F862155B2B5}" presName="bgRect" presStyleLbl="bgShp" presStyleIdx="2" presStyleCnt="5"/>
      <dgm:spPr/>
    </dgm:pt>
    <dgm:pt modelId="{DC1B2E62-C55E-4317-99EB-C19989B94297}" type="pres">
      <dgm:prSet presAssocID="{55838E86-B536-4AD6-8060-8F862155B2B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2D9822BB-F287-4941-BCC5-322B7E0D8339}" type="pres">
      <dgm:prSet presAssocID="{55838E86-B536-4AD6-8060-8F862155B2B5}" presName="spaceRect" presStyleCnt="0"/>
      <dgm:spPr/>
    </dgm:pt>
    <dgm:pt modelId="{2A8AA13D-F7BF-45C1-BB69-59953F6E1FE0}" type="pres">
      <dgm:prSet presAssocID="{55838E86-B536-4AD6-8060-8F862155B2B5}" presName="parTx" presStyleLbl="revTx" presStyleIdx="2" presStyleCnt="5">
        <dgm:presLayoutVars>
          <dgm:chMax val="0"/>
          <dgm:chPref val="0"/>
        </dgm:presLayoutVars>
      </dgm:prSet>
      <dgm:spPr/>
    </dgm:pt>
    <dgm:pt modelId="{6C759D9C-4E8E-4E75-97D6-891B30D40ECE}" type="pres">
      <dgm:prSet presAssocID="{2FA5CA2F-1918-48C8-B0AA-DB96AA34D6F4}" presName="sibTrans" presStyleCnt="0"/>
      <dgm:spPr/>
    </dgm:pt>
    <dgm:pt modelId="{D7D30506-A7DA-4FA2-9CB9-D79ED7DC3760}" type="pres">
      <dgm:prSet presAssocID="{25321C1F-5C49-41FE-99D1-775A49F22461}" presName="compNode" presStyleCnt="0"/>
      <dgm:spPr/>
    </dgm:pt>
    <dgm:pt modelId="{CD433D9B-DD4A-4FE6-83A3-688D0E2A2B3B}" type="pres">
      <dgm:prSet presAssocID="{25321C1F-5C49-41FE-99D1-775A49F22461}" presName="bgRect" presStyleLbl="bgShp" presStyleIdx="3" presStyleCnt="5"/>
      <dgm:spPr/>
    </dgm:pt>
    <dgm:pt modelId="{BDC31BCD-6459-4648-BC1A-E0385D14388C}" type="pres">
      <dgm:prSet presAssocID="{25321C1F-5C49-41FE-99D1-775A49F224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on Viewing Ceremony"/>
        </a:ext>
      </dgm:extLst>
    </dgm:pt>
    <dgm:pt modelId="{F2E5790C-4055-4D42-BF24-2FF44EDC527B}" type="pres">
      <dgm:prSet presAssocID="{25321C1F-5C49-41FE-99D1-775A49F22461}" presName="spaceRect" presStyleCnt="0"/>
      <dgm:spPr/>
    </dgm:pt>
    <dgm:pt modelId="{40E3E4FC-60A1-4BC6-9B80-CDF6518EC76D}" type="pres">
      <dgm:prSet presAssocID="{25321C1F-5C49-41FE-99D1-775A49F22461}" presName="parTx" presStyleLbl="revTx" presStyleIdx="3" presStyleCnt="5">
        <dgm:presLayoutVars>
          <dgm:chMax val="0"/>
          <dgm:chPref val="0"/>
        </dgm:presLayoutVars>
      </dgm:prSet>
      <dgm:spPr/>
    </dgm:pt>
    <dgm:pt modelId="{AE84EA82-6822-4746-A228-0E79D016A840}" type="pres">
      <dgm:prSet presAssocID="{CE8B93DC-C26C-4806-97AF-1D822733F1F4}" presName="sibTrans" presStyleCnt="0"/>
      <dgm:spPr/>
    </dgm:pt>
    <dgm:pt modelId="{96611B67-00DD-4498-A57A-C949807896FA}" type="pres">
      <dgm:prSet presAssocID="{37066B2B-8F17-4E05-B94E-014B1AB05BDC}" presName="compNode" presStyleCnt="0"/>
      <dgm:spPr/>
    </dgm:pt>
    <dgm:pt modelId="{E328795A-59D8-4353-83B5-C560059B529B}" type="pres">
      <dgm:prSet presAssocID="{37066B2B-8F17-4E05-B94E-014B1AB05BDC}" presName="bgRect" presStyleLbl="bgShp" presStyleIdx="4" presStyleCnt="5"/>
      <dgm:spPr/>
    </dgm:pt>
    <dgm:pt modelId="{6587BADB-124C-414F-9AC5-9AD2CA2EC009}" type="pres">
      <dgm:prSet presAssocID="{37066B2B-8F17-4E05-B94E-014B1AB05B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FA992C7-ED60-4124-B506-50AB47665447}" type="pres">
      <dgm:prSet presAssocID="{37066B2B-8F17-4E05-B94E-014B1AB05BDC}" presName="spaceRect" presStyleCnt="0"/>
      <dgm:spPr/>
    </dgm:pt>
    <dgm:pt modelId="{920AF189-0490-4E07-84A9-4618C8109222}" type="pres">
      <dgm:prSet presAssocID="{37066B2B-8F17-4E05-B94E-014B1AB05BD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D8E5618-BE97-4F50-8643-EB585056BAC5}" type="presOf" srcId="{55838E86-B536-4AD6-8060-8F862155B2B5}" destId="{2A8AA13D-F7BF-45C1-BB69-59953F6E1FE0}" srcOrd="0" destOrd="0" presId="urn:microsoft.com/office/officeart/2018/2/layout/IconVerticalSolidList"/>
    <dgm:cxn modelId="{4C64BB5B-C8D3-46D7-BF47-4D5A287838B2}" srcId="{70AD0EBF-C113-418B-9F8D-FFF23206C69B}" destId="{57C1273D-6161-4700-8344-DAFD293A8EA4}" srcOrd="1" destOrd="0" parTransId="{83974A98-5334-4C82-8FC0-970ED549BAB4}" sibTransId="{DE3F49B3-190B-4EFF-91DE-6BEC0803D39A}"/>
    <dgm:cxn modelId="{D5DF845F-119D-4C61-AC28-E4CD8225BEB5}" type="presOf" srcId="{37066B2B-8F17-4E05-B94E-014B1AB05BDC}" destId="{920AF189-0490-4E07-84A9-4618C8109222}" srcOrd="0" destOrd="0" presId="urn:microsoft.com/office/officeart/2018/2/layout/IconVerticalSolidList"/>
    <dgm:cxn modelId="{6C378B71-AB52-4BF8-A129-04393B5D4C35}" srcId="{70AD0EBF-C113-418B-9F8D-FFF23206C69B}" destId="{25321C1F-5C49-41FE-99D1-775A49F22461}" srcOrd="3" destOrd="0" parTransId="{5CC165F0-6200-42E1-8405-7D50C790EE92}" sibTransId="{CE8B93DC-C26C-4806-97AF-1D822733F1F4}"/>
    <dgm:cxn modelId="{E357C576-091E-4AAC-964C-4956880A5A87}" type="presOf" srcId="{57C1273D-6161-4700-8344-DAFD293A8EA4}" destId="{E55161BC-762D-42C7-8AEA-8CCADB6B806E}" srcOrd="0" destOrd="0" presId="urn:microsoft.com/office/officeart/2018/2/layout/IconVerticalSolidList"/>
    <dgm:cxn modelId="{6B2107A3-92BA-494C-A4E6-B2484B021B7C}" type="presOf" srcId="{01C86548-F122-4849-A511-76F47FB7DF7F}" destId="{8902BE0E-55B8-469A-96E6-70A928A2EBF8}" srcOrd="0" destOrd="0" presId="urn:microsoft.com/office/officeart/2018/2/layout/IconVerticalSolidList"/>
    <dgm:cxn modelId="{473044B3-71EB-40A3-A3AF-2097D8804016}" type="presOf" srcId="{25321C1F-5C49-41FE-99D1-775A49F22461}" destId="{40E3E4FC-60A1-4BC6-9B80-CDF6518EC76D}" srcOrd="0" destOrd="0" presId="urn:microsoft.com/office/officeart/2018/2/layout/IconVerticalSolidList"/>
    <dgm:cxn modelId="{20AAE9BF-4128-474F-A4B5-B597440A5EE6}" srcId="{70AD0EBF-C113-418B-9F8D-FFF23206C69B}" destId="{55838E86-B536-4AD6-8060-8F862155B2B5}" srcOrd="2" destOrd="0" parTransId="{B37B3D13-D4E8-4E39-B916-BE35C18F03AF}" sibTransId="{2FA5CA2F-1918-48C8-B0AA-DB96AA34D6F4}"/>
    <dgm:cxn modelId="{2ECA69D4-999D-4891-9A75-F5A80B3CD7B1}" type="presOf" srcId="{70AD0EBF-C113-418B-9F8D-FFF23206C69B}" destId="{8DB5375A-D927-42D5-ADF4-54CD75345F40}" srcOrd="0" destOrd="0" presId="urn:microsoft.com/office/officeart/2018/2/layout/IconVerticalSolidList"/>
    <dgm:cxn modelId="{A635E3D8-6526-4D69-8442-3D5E2274B4A1}" srcId="{70AD0EBF-C113-418B-9F8D-FFF23206C69B}" destId="{01C86548-F122-4849-A511-76F47FB7DF7F}" srcOrd="0" destOrd="0" parTransId="{472D34E6-FCE0-4907-92CE-06B3D902C63C}" sibTransId="{FC3E8350-1EC7-4201-8868-2016CA5A0675}"/>
    <dgm:cxn modelId="{90AD8EE4-EE59-4F33-A5FE-24FFA94A3225}" srcId="{70AD0EBF-C113-418B-9F8D-FFF23206C69B}" destId="{37066B2B-8F17-4E05-B94E-014B1AB05BDC}" srcOrd="4" destOrd="0" parTransId="{1F4C45CA-DA9A-4D70-B572-ADE67127316D}" sibTransId="{86A574E0-ED02-4D40-806D-9C335BC1FA9C}"/>
    <dgm:cxn modelId="{9859A35E-4992-4640-9DD6-D7C1A5155034}" type="presParOf" srcId="{8DB5375A-D927-42D5-ADF4-54CD75345F40}" destId="{2E6B41AE-58EB-4240-9F26-059F71A8AFE1}" srcOrd="0" destOrd="0" presId="urn:microsoft.com/office/officeart/2018/2/layout/IconVerticalSolidList"/>
    <dgm:cxn modelId="{EACF7325-F0D0-40EC-882F-261B8110E05C}" type="presParOf" srcId="{2E6B41AE-58EB-4240-9F26-059F71A8AFE1}" destId="{89D1F4E8-A2D8-4073-A8BF-93D2EF6037DB}" srcOrd="0" destOrd="0" presId="urn:microsoft.com/office/officeart/2018/2/layout/IconVerticalSolidList"/>
    <dgm:cxn modelId="{9B8A553A-B8BB-4B84-AAEF-84B841DD4088}" type="presParOf" srcId="{2E6B41AE-58EB-4240-9F26-059F71A8AFE1}" destId="{A1FBBCC9-F76A-498D-9E7E-7216D54BD83B}" srcOrd="1" destOrd="0" presId="urn:microsoft.com/office/officeart/2018/2/layout/IconVerticalSolidList"/>
    <dgm:cxn modelId="{C47F5BED-4D4C-4B10-BF20-BCB799415473}" type="presParOf" srcId="{2E6B41AE-58EB-4240-9F26-059F71A8AFE1}" destId="{C7825141-6E7D-4766-AF73-42E2FF46FF01}" srcOrd="2" destOrd="0" presId="urn:microsoft.com/office/officeart/2018/2/layout/IconVerticalSolidList"/>
    <dgm:cxn modelId="{3B24889C-4C29-4FAE-98FC-AB5561C353E2}" type="presParOf" srcId="{2E6B41AE-58EB-4240-9F26-059F71A8AFE1}" destId="{8902BE0E-55B8-469A-96E6-70A928A2EBF8}" srcOrd="3" destOrd="0" presId="urn:microsoft.com/office/officeart/2018/2/layout/IconVerticalSolidList"/>
    <dgm:cxn modelId="{F2BFB5D2-A889-4D26-9BA3-99D7D9F41FFA}" type="presParOf" srcId="{8DB5375A-D927-42D5-ADF4-54CD75345F40}" destId="{23684F70-23EC-43FD-9339-0CA7EBB39097}" srcOrd="1" destOrd="0" presId="urn:microsoft.com/office/officeart/2018/2/layout/IconVerticalSolidList"/>
    <dgm:cxn modelId="{DDA56F75-D8AB-4189-BB65-C6FD8C69435D}" type="presParOf" srcId="{8DB5375A-D927-42D5-ADF4-54CD75345F40}" destId="{28CB3F42-BF65-43E9-97B9-9521FA581302}" srcOrd="2" destOrd="0" presId="urn:microsoft.com/office/officeart/2018/2/layout/IconVerticalSolidList"/>
    <dgm:cxn modelId="{C6CD76C6-D339-4252-A7E5-79B902499375}" type="presParOf" srcId="{28CB3F42-BF65-43E9-97B9-9521FA581302}" destId="{DA4289E9-0078-4F48-925F-EF1520F749F4}" srcOrd="0" destOrd="0" presId="urn:microsoft.com/office/officeart/2018/2/layout/IconVerticalSolidList"/>
    <dgm:cxn modelId="{3B5EFE8C-B17F-4D11-B2D0-21D7D0A1BEB1}" type="presParOf" srcId="{28CB3F42-BF65-43E9-97B9-9521FA581302}" destId="{05696C4A-3C06-4947-BAC8-0AB212118CA5}" srcOrd="1" destOrd="0" presId="urn:microsoft.com/office/officeart/2018/2/layout/IconVerticalSolidList"/>
    <dgm:cxn modelId="{4FD822D2-7636-4F80-B70E-CF8F964A15DF}" type="presParOf" srcId="{28CB3F42-BF65-43E9-97B9-9521FA581302}" destId="{6DDADAA3-80EF-4339-9E8A-06B945CEFBB9}" srcOrd="2" destOrd="0" presId="urn:microsoft.com/office/officeart/2018/2/layout/IconVerticalSolidList"/>
    <dgm:cxn modelId="{7C5334B3-A7B1-43B9-AB24-035A5304B7A1}" type="presParOf" srcId="{28CB3F42-BF65-43E9-97B9-9521FA581302}" destId="{E55161BC-762D-42C7-8AEA-8CCADB6B806E}" srcOrd="3" destOrd="0" presId="urn:microsoft.com/office/officeart/2018/2/layout/IconVerticalSolidList"/>
    <dgm:cxn modelId="{1F49ACC9-6843-47A7-96BE-6927FB3F263C}" type="presParOf" srcId="{8DB5375A-D927-42D5-ADF4-54CD75345F40}" destId="{88AF7F44-1CA7-4B32-AFC8-19C40070CA76}" srcOrd="3" destOrd="0" presId="urn:microsoft.com/office/officeart/2018/2/layout/IconVerticalSolidList"/>
    <dgm:cxn modelId="{05159D58-0DE8-4B84-893E-BA21AA81C9BB}" type="presParOf" srcId="{8DB5375A-D927-42D5-ADF4-54CD75345F40}" destId="{4E6C253C-613D-4CB0-83F9-D5D07BB442B9}" srcOrd="4" destOrd="0" presId="urn:microsoft.com/office/officeart/2018/2/layout/IconVerticalSolidList"/>
    <dgm:cxn modelId="{9C90242D-6E33-4E0E-B88D-6A6C359871F1}" type="presParOf" srcId="{4E6C253C-613D-4CB0-83F9-D5D07BB442B9}" destId="{4FC9001C-B7E5-4B68-9B61-B3F39B44D556}" srcOrd="0" destOrd="0" presId="urn:microsoft.com/office/officeart/2018/2/layout/IconVerticalSolidList"/>
    <dgm:cxn modelId="{FEB4F92D-BED5-4A7A-A7F1-9C52C748F9F6}" type="presParOf" srcId="{4E6C253C-613D-4CB0-83F9-D5D07BB442B9}" destId="{DC1B2E62-C55E-4317-99EB-C19989B94297}" srcOrd="1" destOrd="0" presId="urn:microsoft.com/office/officeart/2018/2/layout/IconVerticalSolidList"/>
    <dgm:cxn modelId="{D58AD6C4-A826-46EB-9F43-9F5FFF719445}" type="presParOf" srcId="{4E6C253C-613D-4CB0-83F9-D5D07BB442B9}" destId="{2D9822BB-F287-4941-BCC5-322B7E0D8339}" srcOrd="2" destOrd="0" presId="urn:microsoft.com/office/officeart/2018/2/layout/IconVerticalSolidList"/>
    <dgm:cxn modelId="{686E7BBA-789E-4B87-80A7-B5F13D6FDF68}" type="presParOf" srcId="{4E6C253C-613D-4CB0-83F9-D5D07BB442B9}" destId="{2A8AA13D-F7BF-45C1-BB69-59953F6E1FE0}" srcOrd="3" destOrd="0" presId="urn:microsoft.com/office/officeart/2018/2/layout/IconVerticalSolidList"/>
    <dgm:cxn modelId="{D1D16EDF-641C-40DD-9A38-4B78C1D33626}" type="presParOf" srcId="{8DB5375A-D927-42D5-ADF4-54CD75345F40}" destId="{6C759D9C-4E8E-4E75-97D6-891B30D40ECE}" srcOrd="5" destOrd="0" presId="urn:microsoft.com/office/officeart/2018/2/layout/IconVerticalSolidList"/>
    <dgm:cxn modelId="{CE58AA03-C6CA-4736-B582-3486897F6009}" type="presParOf" srcId="{8DB5375A-D927-42D5-ADF4-54CD75345F40}" destId="{D7D30506-A7DA-4FA2-9CB9-D79ED7DC3760}" srcOrd="6" destOrd="0" presId="urn:microsoft.com/office/officeart/2018/2/layout/IconVerticalSolidList"/>
    <dgm:cxn modelId="{4866864F-BD9B-445E-B679-588856A833FA}" type="presParOf" srcId="{D7D30506-A7DA-4FA2-9CB9-D79ED7DC3760}" destId="{CD433D9B-DD4A-4FE6-83A3-688D0E2A2B3B}" srcOrd="0" destOrd="0" presId="urn:microsoft.com/office/officeart/2018/2/layout/IconVerticalSolidList"/>
    <dgm:cxn modelId="{17F84DF0-DA2C-4416-B24D-39E0EC5E757C}" type="presParOf" srcId="{D7D30506-A7DA-4FA2-9CB9-D79ED7DC3760}" destId="{BDC31BCD-6459-4648-BC1A-E0385D14388C}" srcOrd="1" destOrd="0" presId="urn:microsoft.com/office/officeart/2018/2/layout/IconVerticalSolidList"/>
    <dgm:cxn modelId="{FC849A7B-889A-497A-81E6-06F8785048E0}" type="presParOf" srcId="{D7D30506-A7DA-4FA2-9CB9-D79ED7DC3760}" destId="{F2E5790C-4055-4D42-BF24-2FF44EDC527B}" srcOrd="2" destOrd="0" presId="urn:microsoft.com/office/officeart/2018/2/layout/IconVerticalSolidList"/>
    <dgm:cxn modelId="{725941DC-AE57-401D-925A-21860FA28779}" type="presParOf" srcId="{D7D30506-A7DA-4FA2-9CB9-D79ED7DC3760}" destId="{40E3E4FC-60A1-4BC6-9B80-CDF6518EC76D}" srcOrd="3" destOrd="0" presId="urn:microsoft.com/office/officeart/2018/2/layout/IconVerticalSolidList"/>
    <dgm:cxn modelId="{176B1C3D-DC0F-44E5-9CB8-A5AC163EA1DF}" type="presParOf" srcId="{8DB5375A-D927-42D5-ADF4-54CD75345F40}" destId="{AE84EA82-6822-4746-A228-0E79D016A840}" srcOrd="7" destOrd="0" presId="urn:microsoft.com/office/officeart/2018/2/layout/IconVerticalSolidList"/>
    <dgm:cxn modelId="{697873E5-8A98-432B-A0C0-5F4F8E99D6C2}" type="presParOf" srcId="{8DB5375A-D927-42D5-ADF4-54CD75345F40}" destId="{96611B67-00DD-4498-A57A-C949807896FA}" srcOrd="8" destOrd="0" presId="urn:microsoft.com/office/officeart/2018/2/layout/IconVerticalSolidList"/>
    <dgm:cxn modelId="{3912BAA9-DA5D-43E7-AB47-8551EAA5FDA1}" type="presParOf" srcId="{96611B67-00DD-4498-A57A-C949807896FA}" destId="{E328795A-59D8-4353-83B5-C560059B529B}" srcOrd="0" destOrd="0" presId="urn:microsoft.com/office/officeart/2018/2/layout/IconVerticalSolidList"/>
    <dgm:cxn modelId="{7C616550-092A-4F54-ABA9-7621FAF57E1F}" type="presParOf" srcId="{96611B67-00DD-4498-A57A-C949807896FA}" destId="{6587BADB-124C-414F-9AC5-9AD2CA2EC009}" srcOrd="1" destOrd="0" presId="urn:microsoft.com/office/officeart/2018/2/layout/IconVerticalSolidList"/>
    <dgm:cxn modelId="{5F288538-E60C-4E1E-8170-B67EFF087ACC}" type="presParOf" srcId="{96611B67-00DD-4498-A57A-C949807896FA}" destId="{FFA992C7-ED60-4124-B506-50AB47665447}" srcOrd="2" destOrd="0" presId="urn:microsoft.com/office/officeart/2018/2/layout/IconVerticalSolidList"/>
    <dgm:cxn modelId="{67E93571-6279-4A9D-A114-E8AE38BC30A5}" type="presParOf" srcId="{96611B67-00DD-4498-A57A-C949807896FA}" destId="{920AF189-0490-4E07-84A9-4618C81092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BD4B76-446F-4ABA-A26E-F78505B94D28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45A408-A462-4306-AA1F-A62EF0D0A5BA}">
      <dgm:prSet/>
      <dgm:spPr/>
      <dgm:t>
        <a:bodyPr/>
        <a:lstStyle/>
        <a:p>
          <a:r>
            <a:rPr lang="en-GB" b="0" i="0"/>
            <a:t>Concentrate on a local radius </a:t>
          </a:r>
          <a:endParaRPr lang="en-US"/>
        </a:p>
      </dgm:t>
    </dgm:pt>
    <dgm:pt modelId="{5116CB7C-5A85-4002-BDC4-FD61084E0CAF}" type="parTrans" cxnId="{9139D3D6-0934-4B73-92D7-48C0948EC3B6}">
      <dgm:prSet/>
      <dgm:spPr/>
      <dgm:t>
        <a:bodyPr/>
        <a:lstStyle/>
        <a:p>
          <a:endParaRPr lang="en-US"/>
        </a:p>
      </dgm:t>
    </dgm:pt>
    <dgm:pt modelId="{8015BC27-F45B-4256-92D9-4EE57FB695F4}" type="sibTrans" cxnId="{9139D3D6-0934-4B73-92D7-48C0948EC3B6}">
      <dgm:prSet/>
      <dgm:spPr/>
      <dgm:t>
        <a:bodyPr/>
        <a:lstStyle/>
        <a:p>
          <a:endParaRPr lang="en-US"/>
        </a:p>
      </dgm:t>
    </dgm:pt>
    <dgm:pt modelId="{FD2D942E-95CA-4C7A-8BCE-AB89AFE302C9}">
      <dgm:prSet/>
      <dgm:spPr/>
      <dgm:t>
        <a:bodyPr/>
        <a:lstStyle/>
        <a:p>
          <a:r>
            <a:rPr lang="en-GB" b="0" i="0"/>
            <a:t>Leverage tailored messaging</a:t>
          </a:r>
          <a:endParaRPr lang="en-US"/>
        </a:p>
      </dgm:t>
    </dgm:pt>
    <dgm:pt modelId="{C1E256BC-BA27-4121-9F0B-65A3245FFE56}" type="parTrans" cxnId="{38603046-62A3-408F-9A9D-FC1B6570245B}">
      <dgm:prSet/>
      <dgm:spPr/>
      <dgm:t>
        <a:bodyPr/>
        <a:lstStyle/>
        <a:p>
          <a:endParaRPr lang="en-US"/>
        </a:p>
      </dgm:t>
    </dgm:pt>
    <dgm:pt modelId="{A1F99F9B-7537-4E80-A77B-1B7C1DFB7FB9}" type="sibTrans" cxnId="{38603046-62A3-408F-9A9D-FC1B6570245B}">
      <dgm:prSet/>
      <dgm:spPr/>
      <dgm:t>
        <a:bodyPr/>
        <a:lstStyle/>
        <a:p>
          <a:endParaRPr lang="en-US"/>
        </a:p>
      </dgm:t>
    </dgm:pt>
    <dgm:pt modelId="{2D7F22B6-33D9-4C89-A92A-F3B56D9700A5}">
      <dgm:prSet/>
      <dgm:spPr/>
      <dgm:t>
        <a:bodyPr/>
        <a:lstStyle/>
        <a:p>
          <a:r>
            <a:rPr lang="en-GB" b="0" i="0"/>
            <a:t>Use Google Business Profile to find “near me” search results (Chendy, 2025)</a:t>
          </a:r>
          <a:endParaRPr lang="en-US"/>
        </a:p>
      </dgm:t>
    </dgm:pt>
    <dgm:pt modelId="{7F87E135-9DB8-4736-A4DF-077FE3708612}" type="parTrans" cxnId="{78EFE5FA-0EA0-41A0-85E1-D6F2D435F68F}">
      <dgm:prSet/>
      <dgm:spPr/>
      <dgm:t>
        <a:bodyPr/>
        <a:lstStyle/>
        <a:p>
          <a:endParaRPr lang="en-US"/>
        </a:p>
      </dgm:t>
    </dgm:pt>
    <dgm:pt modelId="{57DAFC2F-6791-4A0A-A48E-1D521E697A14}" type="sibTrans" cxnId="{78EFE5FA-0EA0-41A0-85E1-D6F2D435F68F}">
      <dgm:prSet/>
      <dgm:spPr/>
      <dgm:t>
        <a:bodyPr/>
        <a:lstStyle/>
        <a:p>
          <a:endParaRPr lang="en-US"/>
        </a:p>
      </dgm:t>
    </dgm:pt>
    <dgm:pt modelId="{E0491B55-FF48-43B5-A4BC-C9732FF7301F}">
      <dgm:prSet/>
      <dgm:spPr/>
      <dgm:t>
        <a:bodyPr/>
        <a:lstStyle/>
        <a:p>
          <a:r>
            <a:rPr lang="en-GB" b="0" i="0"/>
            <a:t>Sponsor community events </a:t>
          </a:r>
          <a:endParaRPr lang="en-US"/>
        </a:p>
      </dgm:t>
    </dgm:pt>
    <dgm:pt modelId="{D4FC1500-3642-48C4-8634-12FD07284E94}" type="parTrans" cxnId="{223A41FD-EACB-42B8-8042-A852E73467CC}">
      <dgm:prSet/>
      <dgm:spPr/>
      <dgm:t>
        <a:bodyPr/>
        <a:lstStyle/>
        <a:p>
          <a:endParaRPr lang="en-US"/>
        </a:p>
      </dgm:t>
    </dgm:pt>
    <dgm:pt modelId="{B1178D9C-1EFA-45A0-970B-2CCAF409A373}" type="sibTrans" cxnId="{223A41FD-EACB-42B8-8042-A852E73467CC}">
      <dgm:prSet/>
      <dgm:spPr/>
      <dgm:t>
        <a:bodyPr/>
        <a:lstStyle/>
        <a:p>
          <a:endParaRPr lang="en-US"/>
        </a:p>
      </dgm:t>
    </dgm:pt>
    <dgm:pt modelId="{AE63ABBD-0D43-419C-BEB1-7158F2C3FA4F}">
      <dgm:prSet/>
      <dgm:spPr/>
      <dgm:t>
        <a:bodyPr/>
        <a:lstStyle/>
        <a:p>
          <a:r>
            <a:rPr lang="en-GB" b="0" i="0"/>
            <a:t>Referral marketing incentivises word-of-mouth</a:t>
          </a:r>
          <a:endParaRPr lang="en-US"/>
        </a:p>
      </dgm:t>
    </dgm:pt>
    <dgm:pt modelId="{8B5AC107-D5FE-4BAE-979D-705E5A72AD9B}" type="parTrans" cxnId="{A2406867-4886-4FEA-A376-2C5D85C9C479}">
      <dgm:prSet/>
      <dgm:spPr/>
      <dgm:t>
        <a:bodyPr/>
        <a:lstStyle/>
        <a:p>
          <a:endParaRPr lang="en-US"/>
        </a:p>
      </dgm:t>
    </dgm:pt>
    <dgm:pt modelId="{DBB922BA-B840-46B0-B77F-D651BE72AE1D}" type="sibTrans" cxnId="{A2406867-4886-4FEA-A376-2C5D85C9C479}">
      <dgm:prSet/>
      <dgm:spPr/>
      <dgm:t>
        <a:bodyPr/>
        <a:lstStyle/>
        <a:p>
          <a:endParaRPr lang="en-US"/>
        </a:p>
      </dgm:t>
    </dgm:pt>
    <dgm:pt modelId="{BE7756F8-B653-4B5E-815D-7BFA5CFAD215}">
      <dgm:prSet/>
      <dgm:spPr/>
      <dgm:t>
        <a:bodyPr/>
        <a:lstStyle/>
        <a:p>
          <a:r>
            <a:rPr lang="en-GB" b="0" i="0"/>
            <a:t>Builds trust in a competitive wellness market</a:t>
          </a:r>
          <a:endParaRPr lang="en-US"/>
        </a:p>
      </dgm:t>
    </dgm:pt>
    <dgm:pt modelId="{7270F7D9-8677-463E-BD88-09C164DE7D19}" type="parTrans" cxnId="{F83AA309-C0D9-41A0-8CAF-82296C0F25C1}">
      <dgm:prSet/>
      <dgm:spPr/>
      <dgm:t>
        <a:bodyPr/>
        <a:lstStyle/>
        <a:p>
          <a:endParaRPr lang="en-US"/>
        </a:p>
      </dgm:t>
    </dgm:pt>
    <dgm:pt modelId="{CF48BE1D-DFEF-46F5-808B-2F8ADA38ED3E}" type="sibTrans" cxnId="{F83AA309-C0D9-41A0-8CAF-82296C0F25C1}">
      <dgm:prSet/>
      <dgm:spPr/>
      <dgm:t>
        <a:bodyPr/>
        <a:lstStyle/>
        <a:p>
          <a:endParaRPr lang="en-US"/>
        </a:p>
      </dgm:t>
    </dgm:pt>
    <dgm:pt modelId="{C1181A39-527C-4751-A803-E0A8376B09D4}" type="pres">
      <dgm:prSet presAssocID="{36BD4B76-446F-4ABA-A26E-F78505B94D28}" presName="diagram" presStyleCnt="0">
        <dgm:presLayoutVars>
          <dgm:dir/>
          <dgm:resizeHandles val="exact"/>
        </dgm:presLayoutVars>
      </dgm:prSet>
      <dgm:spPr/>
    </dgm:pt>
    <dgm:pt modelId="{C6597892-79B9-4DAB-BAE6-581192C9AB77}" type="pres">
      <dgm:prSet presAssocID="{7945A408-A462-4306-AA1F-A62EF0D0A5BA}" presName="node" presStyleLbl="node1" presStyleIdx="0" presStyleCnt="6">
        <dgm:presLayoutVars>
          <dgm:bulletEnabled val="1"/>
        </dgm:presLayoutVars>
      </dgm:prSet>
      <dgm:spPr/>
    </dgm:pt>
    <dgm:pt modelId="{A55726D1-EF5A-40DF-968F-35477A3B052F}" type="pres">
      <dgm:prSet presAssocID="{8015BC27-F45B-4256-92D9-4EE57FB695F4}" presName="sibTrans" presStyleCnt="0"/>
      <dgm:spPr/>
    </dgm:pt>
    <dgm:pt modelId="{B1F1BB20-BF98-467B-8130-082EDF7310E3}" type="pres">
      <dgm:prSet presAssocID="{FD2D942E-95CA-4C7A-8BCE-AB89AFE302C9}" presName="node" presStyleLbl="node1" presStyleIdx="1" presStyleCnt="6">
        <dgm:presLayoutVars>
          <dgm:bulletEnabled val="1"/>
        </dgm:presLayoutVars>
      </dgm:prSet>
      <dgm:spPr/>
    </dgm:pt>
    <dgm:pt modelId="{09B963A2-EC9C-49EA-9020-8BB0E8795A60}" type="pres">
      <dgm:prSet presAssocID="{A1F99F9B-7537-4E80-A77B-1B7C1DFB7FB9}" presName="sibTrans" presStyleCnt="0"/>
      <dgm:spPr/>
    </dgm:pt>
    <dgm:pt modelId="{7DB64D47-BA71-4F1F-A2BA-5ECD8F85B7B4}" type="pres">
      <dgm:prSet presAssocID="{2D7F22B6-33D9-4C89-A92A-F3B56D9700A5}" presName="node" presStyleLbl="node1" presStyleIdx="2" presStyleCnt="6">
        <dgm:presLayoutVars>
          <dgm:bulletEnabled val="1"/>
        </dgm:presLayoutVars>
      </dgm:prSet>
      <dgm:spPr/>
    </dgm:pt>
    <dgm:pt modelId="{5314EAD9-CCE3-4C2B-AE6E-1503E32C54EE}" type="pres">
      <dgm:prSet presAssocID="{57DAFC2F-6791-4A0A-A48E-1D521E697A14}" presName="sibTrans" presStyleCnt="0"/>
      <dgm:spPr/>
    </dgm:pt>
    <dgm:pt modelId="{7446A8FF-53B4-403D-94A6-1BD644F05929}" type="pres">
      <dgm:prSet presAssocID="{E0491B55-FF48-43B5-A4BC-C9732FF7301F}" presName="node" presStyleLbl="node1" presStyleIdx="3" presStyleCnt="6">
        <dgm:presLayoutVars>
          <dgm:bulletEnabled val="1"/>
        </dgm:presLayoutVars>
      </dgm:prSet>
      <dgm:spPr/>
    </dgm:pt>
    <dgm:pt modelId="{1B4FBBD3-86EB-4BF4-BBDA-6FCA8A100985}" type="pres">
      <dgm:prSet presAssocID="{B1178D9C-1EFA-45A0-970B-2CCAF409A373}" presName="sibTrans" presStyleCnt="0"/>
      <dgm:spPr/>
    </dgm:pt>
    <dgm:pt modelId="{053981C8-FE22-4AD2-A465-4C2B3B9C25EB}" type="pres">
      <dgm:prSet presAssocID="{AE63ABBD-0D43-419C-BEB1-7158F2C3FA4F}" presName="node" presStyleLbl="node1" presStyleIdx="4" presStyleCnt="6">
        <dgm:presLayoutVars>
          <dgm:bulletEnabled val="1"/>
        </dgm:presLayoutVars>
      </dgm:prSet>
      <dgm:spPr/>
    </dgm:pt>
    <dgm:pt modelId="{B2D94C04-B28D-4EA4-960B-F2F0768FDC5C}" type="pres">
      <dgm:prSet presAssocID="{DBB922BA-B840-46B0-B77F-D651BE72AE1D}" presName="sibTrans" presStyleCnt="0"/>
      <dgm:spPr/>
    </dgm:pt>
    <dgm:pt modelId="{CE9F64CC-D55D-4C72-B84C-58858B3BC6E8}" type="pres">
      <dgm:prSet presAssocID="{BE7756F8-B653-4B5E-815D-7BFA5CFAD215}" presName="node" presStyleLbl="node1" presStyleIdx="5" presStyleCnt="6">
        <dgm:presLayoutVars>
          <dgm:bulletEnabled val="1"/>
        </dgm:presLayoutVars>
      </dgm:prSet>
      <dgm:spPr/>
    </dgm:pt>
  </dgm:ptLst>
  <dgm:cxnLst>
    <dgm:cxn modelId="{F83AA309-C0D9-41A0-8CAF-82296C0F25C1}" srcId="{36BD4B76-446F-4ABA-A26E-F78505B94D28}" destId="{BE7756F8-B653-4B5E-815D-7BFA5CFAD215}" srcOrd="5" destOrd="0" parTransId="{7270F7D9-8677-463E-BD88-09C164DE7D19}" sibTransId="{CF48BE1D-DFEF-46F5-808B-2F8ADA38ED3E}"/>
    <dgm:cxn modelId="{264D6661-5C51-45CB-BC60-BD041ED1DCF8}" type="presOf" srcId="{2D7F22B6-33D9-4C89-A92A-F3B56D9700A5}" destId="{7DB64D47-BA71-4F1F-A2BA-5ECD8F85B7B4}" srcOrd="0" destOrd="0" presId="urn:microsoft.com/office/officeart/2005/8/layout/default"/>
    <dgm:cxn modelId="{38603046-62A3-408F-9A9D-FC1B6570245B}" srcId="{36BD4B76-446F-4ABA-A26E-F78505B94D28}" destId="{FD2D942E-95CA-4C7A-8BCE-AB89AFE302C9}" srcOrd="1" destOrd="0" parTransId="{C1E256BC-BA27-4121-9F0B-65A3245FFE56}" sibTransId="{A1F99F9B-7537-4E80-A77B-1B7C1DFB7FB9}"/>
    <dgm:cxn modelId="{A2406867-4886-4FEA-A376-2C5D85C9C479}" srcId="{36BD4B76-446F-4ABA-A26E-F78505B94D28}" destId="{AE63ABBD-0D43-419C-BEB1-7158F2C3FA4F}" srcOrd="4" destOrd="0" parTransId="{8B5AC107-D5FE-4BAE-979D-705E5A72AD9B}" sibTransId="{DBB922BA-B840-46B0-B77F-D651BE72AE1D}"/>
    <dgm:cxn modelId="{1914C9A0-6B35-4B57-B545-D950724F3306}" type="presOf" srcId="{BE7756F8-B653-4B5E-815D-7BFA5CFAD215}" destId="{CE9F64CC-D55D-4C72-B84C-58858B3BC6E8}" srcOrd="0" destOrd="0" presId="urn:microsoft.com/office/officeart/2005/8/layout/default"/>
    <dgm:cxn modelId="{F7A2A4B2-4EB3-4A56-A96B-318AAE3ECE58}" type="presOf" srcId="{E0491B55-FF48-43B5-A4BC-C9732FF7301F}" destId="{7446A8FF-53B4-403D-94A6-1BD644F05929}" srcOrd="0" destOrd="0" presId="urn:microsoft.com/office/officeart/2005/8/layout/default"/>
    <dgm:cxn modelId="{9DA118B5-7639-4C2D-A0CE-D2F2410D1399}" type="presOf" srcId="{FD2D942E-95CA-4C7A-8BCE-AB89AFE302C9}" destId="{B1F1BB20-BF98-467B-8130-082EDF7310E3}" srcOrd="0" destOrd="0" presId="urn:microsoft.com/office/officeart/2005/8/layout/default"/>
    <dgm:cxn modelId="{9139D3D6-0934-4B73-92D7-48C0948EC3B6}" srcId="{36BD4B76-446F-4ABA-A26E-F78505B94D28}" destId="{7945A408-A462-4306-AA1F-A62EF0D0A5BA}" srcOrd="0" destOrd="0" parTransId="{5116CB7C-5A85-4002-BDC4-FD61084E0CAF}" sibTransId="{8015BC27-F45B-4256-92D9-4EE57FB695F4}"/>
    <dgm:cxn modelId="{98ED0BE8-D53D-414D-B037-B41ED6045799}" type="presOf" srcId="{7945A408-A462-4306-AA1F-A62EF0D0A5BA}" destId="{C6597892-79B9-4DAB-BAE6-581192C9AB77}" srcOrd="0" destOrd="0" presId="urn:microsoft.com/office/officeart/2005/8/layout/default"/>
    <dgm:cxn modelId="{565391E9-FAAB-4BFD-90D5-EFD338AE34B2}" type="presOf" srcId="{AE63ABBD-0D43-419C-BEB1-7158F2C3FA4F}" destId="{053981C8-FE22-4AD2-A465-4C2B3B9C25EB}" srcOrd="0" destOrd="0" presId="urn:microsoft.com/office/officeart/2005/8/layout/default"/>
    <dgm:cxn modelId="{4A1269F8-A955-4312-9E77-E60D712F2C05}" type="presOf" srcId="{36BD4B76-446F-4ABA-A26E-F78505B94D28}" destId="{C1181A39-527C-4751-A803-E0A8376B09D4}" srcOrd="0" destOrd="0" presId="urn:microsoft.com/office/officeart/2005/8/layout/default"/>
    <dgm:cxn modelId="{78EFE5FA-0EA0-41A0-85E1-D6F2D435F68F}" srcId="{36BD4B76-446F-4ABA-A26E-F78505B94D28}" destId="{2D7F22B6-33D9-4C89-A92A-F3B56D9700A5}" srcOrd="2" destOrd="0" parTransId="{7F87E135-9DB8-4736-A4DF-077FE3708612}" sibTransId="{57DAFC2F-6791-4A0A-A48E-1D521E697A14}"/>
    <dgm:cxn modelId="{223A41FD-EACB-42B8-8042-A852E73467CC}" srcId="{36BD4B76-446F-4ABA-A26E-F78505B94D28}" destId="{E0491B55-FF48-43B5-A4BC-C9732FF7301F}" srcOrd="3" destOrd="0" parTransId="{D4FC1500-3642-48C4-8634-12FD07284E94}" sibTransId="{B1178D9C-1EFA-45A0-970B-2CCAF409A373}"/>
    <dgm:cxn modelId="{2823FB77-2A24-482C-8BA5-C1EA904CFEA0}" type="presParOf" srcId="{C1181A39-527C-4751-A803-E0A8376B09D4}" destId="{C6597892-79B9-4DAB-BAE6-581192C9AB77}" srcOrd="0" destOrd="0" presId="urn:microsoft.com/office/officeart/2005/8/layout/default"/>
    <dgm:cxn modelId="{8B1FBCA3-F0DE-4E9B-834E-5E6B536879D2}" type="presParOf" srcId="{C1181A39-527C-4751-A803-E0A8376B09D4}" destId="{A55726D1-EF5A-40DF-968F-35477A3B052F}" srcOrd="1" destOrd="0" presId="urn:microsoft.com/office/officeart/2005/8/layout/default"/>
    <dgm:cxn modelId="{B262CD1F-4033-4DE7-A0EF-C69DAED8469A}" type="presParOf" srcId="{C1181A39-527C-4751-A803-E0A8376B09D4}" destId="{B1F1BB20-BF98-467B-8130-082EDF7310E3}" srcOrd="2" destOrd="0" presId="urn:microsoft.com/office/officeart/2005/8/layout/default"/>
    <dgm:cxn modelId="{B6D56BF0-972A-4E94-AD0A-90A6BDA6609A}" type="presParOf" srcId="{C1181A39-527C-4751-A803-E0A8376B09D4}" destId="{09B963A2-EC9C-49EA-9020-8BB0E8795A60}" srcOrd="3" destOrd="0" presId="urn:microsoft.com/office/officeart/2005/8/layout/default"/>
    <dgm:cxn modelId="{91B81995-FE25-4475-8F0E-9C4C755C8508}" type="presParOf" srcId="{C1181A39-527C-4751-A803-E0A8376B09D4}" destId="{7DB64D47-BA71-4F1F-A2BA-5ECD8F85B7B4}" srcOrd="4" destOrd="0" presId="urn:microsoft.com/office/officeart/2005/8/layout/default"/>
    <dgm:cxn modelId="{F28890E3-6032-4C89-AF05-0EBE0C3E7D49}" type="presParOf" srcId="{C1181A39-527C-4751-A803-E0A8376B09D4}" destId="{5314EAD9-CCE3-4C2B-AE6E-1503E32C54EE}" srcOrd="5" destOrd="0" presId="urn:microsoft.com/office/officeart/2005/8/layout/default"/>
    <dgm:cxn modelId="{D2E7673E-5D57-400B-9F0A-12F0553F1490}" type="presParOf" srcId="{C1181A39-527C-4751-A803-E0A8376B09D4}" destId="{7446A8FF-53B4-403D-94A6-1BD644F05929}" srcOrd="6" destOrd="0" presId="urn:microsoft.com/office/officeart/2005/8/layout/default"/>
    <dgm:cxn modelId="{15AA36F5-B8E4-456D-A823-D4A95333187D}" type="presParOf" srcId="{C1181A39-527C-4751-A803-E0A8376B09D4}" destId="{1B4FBBD3-86EB-4BF4-BBDA-6FCA8A100985}" srcOrd="7" destOrd="0" presId="urn:microsoft.com/office/officeart/2005/8/layout/default"/>
    <dgm:cxn modelId="{0CAF42D4-5A80-437B-A1B4-7B7C7071B965}" type="presParOf" srcId="{C1181A39-527C-4751-A803-E0A8376B09D4}" destId="{053981C8-FE22-4AD2-A465-4C2B3B9C25EB}" srcOrd="8" destOrd="0" presId="urn:microsoft.com/office/officeart/2005/8/layout/default"/>
    <dgm:cxn modelId="{9E46149C-790D-4F0E-8AEA-4BF4033E43DA}" type="presParOf" srcId="{C1181A39-527C-4751-A803-E0A8376B09D4}" destId="{B2D94C04-B28D-4EA4-960B-F2F0768FDC5C}" srcOrd="9" destOrd="0" presId="urn:microsoft.com/office/officeart/2005/8/layout/default"/>
    <dgm:cxn modelId="{23160ED1-F4BC-4343-AA00-7DEF11BAFDE1}" type="presParOf" srcId="{C1181A39-527C-4751-A803-E0A8376B09D4}" destId="{CE9F64CC-D55D-4C72-B84C-58858B3BC6E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1FFEFB-5231-4B68-9CA7-3FA357AB86E5}" type="doc">
      <dgm:prSet loTypeId="urn:microsoft.com/office/officeart/2005/8/layout/hProcess9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610888D-3640-4FAA-9C37-9A9180762920}">
      <dgm:prSet/>
      <dgm:spPr/>
      <dgm:t>
        <a:bodyPr/>
        <a:lstStyle/>
        <a:p>
          <a:r>
            <a:rPr lang="en-GB" b="0" i="0"/>
            <a:t>Start-up funding required: £8,000 (bank loan primary source)</a:t>
          </a:r>
          <a:endParaRPr lang="en-US"/>
        </a:p>
      </dgm:t>
    </dgm:pt>
    <dgm:pt modelId="{D8A32C49-0E32-4CAD-8A1B-D2E627444CBD}" type="parTrans" cxnId="{ED056B74-FF3F-4CF1-965A-64A2765F8AC2}">
      <dgm:prSet/>
      <dgm:spPr/>
      <dgm:t>
        <a:bodyPr/>
        <a:lstStyle/>
        <a:p>
          <a:endParaRPr lang="en-US"/>
        </a:p>
      </dgm:t>
    </dgm:pt>
    <dgm:pt modelId="{2E10EB5B-4B6D-45F9-9258-26ECDED26AE3}" type="sibTrans" cxnId="{ED056B74-FF3F-4CF1-965A-64A2765F8AC2}">
      <dgm:prSet/>
      <dgm:spPr/>
      <dgm:t>
        <a:bodyPr/>
        <a:lstStyle/>
        <a:p>
          <a:endParaRPr lang="en-US"/>
        </a:p>
      </dgm:t>
    </dgm:pt>
    <dgm:pt modelId="{ABD72A22-0AF4-4647-A495-BC2D39346620}">
      <dgm:prSet/>
      <dgm:spPr/>
      <dgm:t>
        <a:bodyPr/>
        <a:lstStyle/>
        <a:p>
          <a:r>
            <a:rPr lang="en-GB" b="0" i="0"/>
            <a:t>Alternative: business angels (equity-based investment)</a:t>
          </a:r>
          <a:endParaRPr lang="en-US"/>
        </a:p>
      </dgm:t>
    </dgm:pt>
    <dgm:pt modelId="{CE42B937-84D4-4044-A882-B1267848CEEC}" type="parTrans" cxnId="{14CEB790-01A4-4137-8558-325E9D327B71}">
      <dgm:prSet/>
      <dgm:spPr/>
      <dgm:t>
        <a:bodyPr/>
        <a:lstStyle/>
        <a:p>
          <a:endParaRPr lang="en-US"/>
        </a:p>
      </dgm:t>
    </dgm:pt>
    <dgm:pt modelId="{FE8E5627-1475-438E-9F7D-AF69CAC7F8B1}" type="sibTrans" cxnId="{14CEB790-01A4-4137-8558-325E9D327B71}">
      <dgm:prSet/>
      <dgm:spPr/>
      <dgm:t>
        <a:bodyPr/>
        <a:lstStyle/>
        <a:p>
          <a:endParaRPr lang="en-US"/>
        </a:p>
      </dgm:t>
    </dgm:pt>
    <dgm:pt modelId="{483CBC8D-15CC-4656-B752-C54089DCC0E4}">
      <dgm:prSet/>
      <dgm:spPr/>
      <dgm:t>
        <a:bodyPr/>
        <a:lstStyle/>
        <a:p>
          <a:r>
            <a:rPr lang="en-GB" b="0" i="0"/>
            <a:t>Month 1 inflows: £11,000</a:t>
          </a:r>
          <a:endParaRPr lang="en-US"/>
        </a:p>
      </dgm:t>
    </dgm:pt>
    <dgm:pt modelId="{029860CE-FFAB-4875-B9A8-5CEAF750FB5F}" type="parTrans" cxnId="{1ED572A1-C03B-43ED-B4A7-14005253734F}">
      <dgm:prSet/>
      <dgm:spPr/>
      <dgm:t>
        <a:bodyPr/>
        <a:lstStyle/>
        <a:p>
          <a:endParaRPr lang="en-US"/>
        </a:p>
      </dgm:t>
    </dgm:pt>
    <dgm:pt modelId="{CA66AAE7-7972-4999-B408-EBB45EAF444E}" type="sibTrans" cxnId="{1ED572A1-C03B-43ED-B4A7-14005253734F}">
      <dgm:prSet/>
      <dgm:spPr/>
      <dgm:t>
        <a:bodyPr/>
        <a:lstStyle/>
        <a:p>
          <a:endParaRPr lang="en-US"/>
        </a:p>
      </dgm:t>
    </dgm:pt>
    <dgm:pt modelId="{BECE120B-8626-4D70-882E-A42E2E7CE1FA}">
      <dgm:prSet/>
      <dgm:spPr/>
      <dgm:t>
        <a:bodyPr/>
        <a:lstStyle/>
        <a:p>
          <a:r>
            <a:rPr lang="en-GB" b="0" i="0"/>
            <a:t>Month 1 outflows: £6,730</a:t>
          </a:r>
          <a:endParaRPr lang="en-US"/>
        </a:p>
      </dgm:t>
    </dgm:pt>
    <dgm:pt modelId="{20009ABD-F875-441A-99F4-3A0260CEB845}" type="parTrans" cxnId="{FB7942B8-4245-4CF5-90EA-7D53B05D387E}">
      <dgm:prSet/>
      <dgm:spPr/>
      <dgm:t>
        <a:bodyPr/>
        <a:lstStyle/>
        <a:p>
          <a:endParaRPr lang="en-US"/>
        </a:p>
      </dgm:t>
    </dgm:pt>
    <dgm:pt modelId="{8DCCE9D4-DEE0-464F-81E8-E5BB005C0CB9}" type="sibTrans" cxnId="{FB7942B8-4245-4CF5-90EA-7D53B05D387E}">
      <dgm:prSet/>
      <dgm:spPr/>
      <dgm:t>
        <a:bodyPr/>
        <a:lstStyle/>
        <a:p>
          <a:endParaRPr lang="en-US"/>
        </a:p>
      </dgm:t>
    </dgm:pt>
    <dgm:pt modelId="{D15786F6-AA12-404F-96BB-D425407C35EE}">
      <dgm:prSet/>
      <dgm:spPr/>
      <dgm:t>
        <a:bodyPr/>
        <a:lstStyle/>
        <a:p>
          <a:r>
            <a:rPr lang="en-GB" b="0" i="0"/>
            <a:t>Net positive cash flow: £4,270</a:t>
          </a:r>
          <a:endParaRPr lang="en-US"/>
        </a:p>
      </dgm:t>
    </dgm:pt>
    <dgm:pt modelId="{C017ADF6-6779-48F1-84E8-F3C4949DB60A}" type="parTrans" cxnId="{59CC2054-BD8A-49ED-AE9A-CB8798B5CE0C}">
      <dgm:prSet/>
      <dgm:spPr/>
      <dgm:t>
        <a:bodyPr/>
        <a:lstStyle/>
        <a:p>
          <a:endParaRPr lang="en-US"/>
        </a:p>
      </dgm:t>
    </dgm:pt>
    <dgm:pt modelId="{BDADA7A0-5CCE-491A-85B2-911D993213F7}" type="sibTrans" cxnId="{59CC2054-BD8A-49ED-AE9A-CB8798B5CE0C}">
      <dgm:prSet/>
      <dgm:spPr/>
      <dgm:t>
        <a:bodyPr/>
        <a:lstStyle/>
        <a:p>
          <a:endParaRPr lang="en-US"/>
        </a:p>
      </dgm:t>
    </dgm:pt>
    <dgm:pt modelId="{964BC06B-D165-40EE-9968-3A26CD02E816}">
      <dgm:prSet/>
      <dgm:spPr/>
      <dgm:t>
        <a:bodyPr/>
        <a:lstStyle/>
        <a:p>
          <a:r>
            <a:rPr lang="en-GB" b="0" i="0"/>
            <a:t>Main costs:</a:t>
          </a:r>
          <a:endParaRPr lang="en-US"/>
        </a:p>
      </dgm:t>
    </dgm:pt>
    <dgm:pt modelId="{C13645A0-99BD-40D8-80CB-6A313B212EF9}" type="parTrans" cxnId="{D1BD9A19-518B-4E3D-9FC1-E5FA707D7F9B}">
      <dgm:prSet/>
      <dgm:spPr/>
      <dgm:t>
        <a:bodyPr/>
        <a:lstStyle/>
        <a:p>
          <a:endParaRPr lang="en-US"/>
        </a:p>
      </dgm:t>
    </dgm:pt>
    <dgm:pt modelId="{1B3A1488-7B08-475B-86BB-A4AAB49F42C1}" type="sibTrans" cxnId="{D1BD9A19-518B-4E3D-9FC1-E5FA707D7F9B}">
      <dgm:prSet/>
      <dgm:spPr/>
      <dgm:t>
        <a:bodyPr/>
        <a:lstStyle/>
        <a:p>
          <a:endParaRPr lang="en-US"/>
        </a:p>
      </dgm:t>
    </dgm:pt>
    <dgm:pt modelId="{D132758B-6E4C-4DC4-A25E-8171460F8091}">
      <dgm:prSet/>
      <dgm:spPr/>
      <dgm:t>
        <a:bodyPr/>
        <a:lstStyle/>
        <a:p>
          <a:r>
            <a:rPr lang="en-GB" b="0" i="0"/>
            <a:t>Equipment (£2,000)</a:t>
          </a:r>
          <a:endParaRPr lang="en-US"/>
        </a:p>
      </dgm:t>
    </dgm:pt>
    <dgm:pt modelId="{CBA974F7-D632-4E73-8227-3FA183B6A054}" type="parTrans" cxnId="{38F29AB0-B15F-433A-AD74-0EFF92C368A7}">
      <dgm:prSet/>
      <dgm:spPr/>
      <dgm:t>
        <a:bodyPr/>
        <a:lstStyle/>
        <a:p>
          <a:endParaRPr lang="en-US"/>
        </a:p>
      </dgm:t>
    </dgm:pt>
    <dgm:pt modelId="{D0A85E8F-AEB6-4A4A-B331-0CE0EB5CEAF9}" type="sibTrans" cxnId="{38F29AB0-B15F-433A-AD74-0EFF92C368A7}">
      <dgm:prSet/>
      <dgm:spPr/>
      <dgm:t>
        <a:bodyPr/>
        <a:lstStyle/>
        <a:p>
          <a:endParaRPr lang="en-US"/>
        </a:p>
      </dgm:t>
    </dgm:pt>
    <dgm:pt modelId="{B6C3833E-0904-4ACB-9DEA-C9362C0DEFD3}">
      <dgm:prSet/>
      <dgm:spPr/>
      <dgm:t>
        <a:bodyPr/>
        <a:lstStyle/>
        <a:p>
          <a:r>
            <a:rPr lang="en-GB" b="0" i="0"/>
            <a:t>Rent (£1,200)</a:t>
          </a:r>
          <a:endParaRPr lang="en-US"/>
        </a:p>
      </dgm:t>
    </dgm:pt>
    <dgm:pt modelId="{EDF2A305-90CA-440C-9670-5AD67139738C}" type="parTrans" cxnId="{A3972933-E6BC-43C4-A6F2-605C55F5E9BA}">
      <dgm:prSet/>
      <dgm:spPr/>
      <dgm:t>
        <a:bodyPr/>
        <a:lstStyle/>
        <a:p>
          <a:endParaRPr lang="en-US"/>
        </a:p>
      </dgm:t>
    </dgm:pt>
    <dgm:pt modelId="{D8955A04-0CF1-45BA-98CA-603D50225EFA}" type="sibTrans" cxnId="{A3972933-E6BC-43C4-A6F2-605C55F5E9BA}">
      <dgm:prSet/>
      <dgm:spPr/>
      <dgm:t>
        <a:bodyPr/>
        <a:lstStyle/>
        <a:p>
          <a:endParaRPr lang="en-US"/>
        </a:p>
      </dgm:t>
    </dgm:pt>
    <dgm:pt modelId="{6EA098A1-DFBF-445F-A6BE-3852A636F961}">
      <dgm:prSet/>
      <dgm:spPr/>
      <dgm:t>
        <a:bodyPr/>
        <a:lstStyle/>
        <a:p>
          <a:r>
            <a:rPr lang="en-GB" b="0" i="0"/>
            <a:t>Marketing (£600)</a:t>
          </a:r>
          <a:endParaRPr lang="en-US"/>
        </a:p>
      </dgm:t>
    </dgm:pt>
    <dgm:pt modelId="{A4078D7C-344D-4E37-887C-A46405987B0C}" type="parTrans" cxnId="{2ACDF5FB-8BBC-4BDE-BD18-DD1C2CD3C527}">
      <dgm:prSet/>
      <dgm:spPr/>
      <dgm:t>
        <a:bodyPr/>
        <a:lstStyle/>
        <a:p>
          <a:endParaRPr lang="en-US"/>
        </a:p>
      </dgm:t>
    </dgm:pt>
    <dgm:pt modelId="{8BDCA2CC-BF9F-4498-BE4F-709107F4BE2F}" type="sibTrans" cxnId="{2ACDF5FB-8BBC-4BDE-BD18-DD1C2CD3C527}">
      <dgm:prSet/>
      <dgm:spPr/>
      <dgm:t>
        <a:bodyPr/>
        <a:lstStyle/>
        <a:p>
          <a:endParaRPr lang="en-US"/>
        </a:p>
      </dgm:t>
    </dgm:pt>
    <dgm:pt modelId="{06407266-6457-46CE-89BE-A6B958B61E89}">
      <dgm:prSet/>
      <dgm:spPr/>
      <dgm:t>
        <a:bodyPr/>
        <a:lstStyle/>
        <a:p>
          <a:r>
            <a:rPr lang="en-GB" b="0" i="0"/>
            <a:t>Wages (£1,000)</a:t>
          </a:r>
          <a:endParaRPr lang="en-US"/>
        </a:p>
      </dgm:t>
    </dgm:pt>
    <dgm:pt modelId="{B08C95E2-E609-461D-8728-D97B62DA02DE}" type="parTrans" cxnId="{9FAB28D7-3010-4BA1-A717-EC1E9FA1EB08}">
      <dgm:prSet/>
      <dgm:spPr/>
      <dgm:t>
        <a:bodyPr/>
        <a:lstStyle/>
        <a:p>
          <a:endParaRPr lang="en-US"/>
        </a:p>
      </dgm:t>
    </dgm:pt>
    <dgm:pt modelId="{1C05A62A-1480-4004-A973-EBFD7C064099}" type="sibTrans" cxnId="{9FAB28D7-3010-4BA1-A717-EC1E9FA1EB08}">
      <dgm:prSet/>
      <dgm:spPr/>
      <dgm:t>
        <a:bodyPr/>
        <a:lstStyle/>
        <a:p>
          <a:endParaRPr lang="en-US"/>
        </a:p>
      </dgm:t>
    </dgm:pt>
    <dgm:pt modelId="{55DAB669-B17B-4A22-81DF-50D99DEC9D33}" type="pres">
      <dgm:prSet presAssocID="{EF1FFEFB-5231-4B68-9CA7-3FA357AB86E5}" presName="CompostProcess" presStyleCnt="0">
        <dgm:presLayoutVars>
          <dgm:dir/>
          <dgm:resizeHandles val="exact"/>
        </dgm:presLayoutVars>
      </dgm:prSet>
      <dgm:spPr/>
    </dgm:pt>
    <dgm:pt modelId="{8DF55AE0-FB35-4B0A-AF7C-F636FD98BA43}" type="pres">
      <dgm:prSet presAssocID="{EF1FFEFB-5231-4B68-9CA7-3FA357AB86E5}" presName="arrow" presStyleLbl="bgShp" presStyleIdx="0" presStyleCnt="1"/>
      <dgm:spPr/>
    </dgm:pt>
    <dgm:pt modelId="{76ED5CD5-1BB0-40F8-944A-51233FBC18DB}" type="pres">
      <dgm:prSet presAssocID="{EF1FFEFB-5231-4B68-9CA7-3FA357AB86E5}" presName="linearProcess" presStyleCnt="0"/>
      <dgm:spPr/>
    </dgm:pt>
    <dgm:pt modelId="{44401FEA-F1CC-4703-A2E9-5CD26E9AFBE1}" type="pres">
      <dgm:prSet presAssocID="{9610888D-3640-4FAA-9C37-9A9180762920}" presName="textNode" presStyleLbl="node1" presStyleIdx="0" presStyleCnt="6">
        <dgm:presLayoutVars>
          <dgm:bulletEnabled val="1"/>
        </dgm:presLayoutVars>
      </dgm:prSet>
      <dgm:spPr/>
    </dgm:pt>
    <dgm:pt modelId="{B32BE08C-F340-4B8E-A5C5-ADDD3F6AD90A}" type="pres">
      <dgm:prSet presAssocID="{2E10EB5B-4B6D-45F9-9258-26ECDED26AE3}" presName="sibTrans" presStyleCnt="0"/>
      <dgm:spPr/>
    </dgm:pt>
    <dgm:pt modelId="{9EDE914D-594D-415C-9930-B23FEC83D5CF}" type="pres">
      <dgm:prSet presAssocID="{ABD72A22-0AF4-4647-A495-BC2D39346620}" presName="textNode" presStyleLbl="node1" presStyleIdx="1" presStyleCnt="6">
        <dgm:presLayoutVars>
          <dgm:bulletEnabled val="1"/>
        </dgm:presLayoutVars>
      </dgm:prSet>
      <dgm:spPr/>
    </dgm:pt>
    <dgm:pt modelId="{8C0DA76D-F503-43C4-B54E-002E0C7DF1BF}" type="pres">
      <dgm:prSet presAssocID="{FE8E5627-1475-438E-9F7D-AF69CAC7F8B1}" presName="sibTrans" presStyleCnt="0"/>
      <dgm:spPr/>
    </dgm:pt>
    <dgm:pt modelId="{23838100-CECD-4727-9217-631434AEC7DB}" type="pres">
      <dgm:prSet presAssocID="{483CBC8D-15CC-4656-B752-C54089DCC0E4}" presName="textNode" presStyleLbl="node1" presStyleIdx="2" presStyleCnt="6">
        <dgm:presLayoutVars>
          <dgm:bulletEnabled val="1"/>
        </dgm:presLayoutVars>
      </dgm:prSet>
      <dgm:spPr/>
    </dgm:pt>
    <dgm:pt modelId="{B48A0914-BC49-40D8-A715-17783B062B8C}" type="pres">
      <dgm:prSet presAssocID="{CA66AAE7-7972-4999-B408-EBB45EAF444E}" presName="sibTrans" presStyleCnt="0"/>
      <dgm:spPr/>
    </dgm:pt>
    <dgm:pt modelId="{D5D47589-26FD-4B7E-8E06-26D06F323F06}" type="pres">
      <dgm:prSet presAssocID="{BECE120B-8626-4D70-882E-A42E2E7CE1FA}" presName="textNode" presStyleLbl="node1" presStyleIdx="3" presStyleCnt="6">
        <dgm:presLayoutVars>
          <dgm:bulletEnabled val="1"/>
        </dgm:presLayoutVars>
      </dgm:prSet>
      <dgm:spPr/>
    </dgm:pt>
    <dgm:pt modelId="{469E0C22-4D99-4CCC-AB16-E14324548B3C}" type="pres">
      <dgm:prSet presAssocID="{8DCCE9D4-DEE0-464F-81E8-E5BB005C0CB9}" presName="sibTrans" presStyleCnt="0"/>
      <dgm:spPr/>
    </dgm:pt>
    <dgm:pt modelId="{78560254-DAD4-43DB-A07B-E1896A43976C}" type="pres">
      <dgm:prSet presAssocID="{D15786F6-AA12-404F-96BB-D425407C35EE}" presName="textNode" presStyleLbl="node1" presStyleIdx="4" presStyleCnt="6">
        <dgm:presLayoutVars>
          <dgm:bulletEnabled val="1"/>
        </dgm:presLayoutVars>
      </dgm:prSet>
      <dgm:spPr/>
    </dgm:pt>
    <dgm:pt modelId="{9C5A17CD-DE5D-4A5D-A029-E9F5A881C63E}" type="pres">
      <dgm:prSet presAssocID="{BDADA7A0-5CCE-491A-85B2-911D993213F7}" presName="sibTrans" presStyleCnt="0"/>
      <dgm:spPr/>
    </dgm:pt>
    <dgm:pt modelId="{369597D3-C2E2-4416-9AD0-E48FC3C47228}" type="pres">
      <dgm:prSet presAssocID="{964BC06B-D165-40EE-9968-3A26CD02E816}" presName="textNode" presStyleLbl="node1" presStyleIdx="5" presStyleCnt="6">
        <dgm:presLayoutVars>
          <dgm:bulletEnabled val="1"/>
        </dgm:presLayoutVars>
      </dgm:prSet>
      <dgm:spPr/>
    </dgm:pt>
  </dgm:ptLst>
  <dgm:cxnLst>
    <dgm:cxn modelId="{1594BF18-1477-4315-BA0B-562E7F238B90}" type="presOf" srcId="{483CBC8D-15CC-4656-B752-C54089DCC0E4}" destId="{23838100-CECD-4727-9217-631434AEC7DB}" srcOrd="0" destOrd="0" presId="urn:microsoft.com/office/officeart/2005/8/layout/hProcess9"/>
    <dgm:cxn modelId="{D1BD9A19-518B-4E3D-9FC1-E5FA707D7F9B}" srcId="{EF1FFEFB-5231-4B68-9CA7-3FA357AB86E5}" destId="{964BC06B-D165-40EE-9968-3A26CD02E816}" srcOrd="5" destOrd="0" parTransId="{C13645A0-99BD-40D8-80CB-6A313B212EF9}" sibTransId="{1B3A1488-7B08-475B-86BB-A4AAB49F42C1}"/>
    <dgm:cxn modelId="{59FC1224-C751-46A5-A8A7-1EA69A55FA38}" type="presOf" srcId="{06407266-6457-46CE-89BE-A6B958B61E89}" destId="{369597D3-C2E2-4416-9AD0-E48FC3C47228}" srcOrd="0" destOrd="4" presId="urn:microsoft.com/office/officeart/2005/8/layout/hProcess9"/>
    <dgm:cxn modelId="{75914F30-B22A-49E7-81C7-DA2E8D06ECBD}" type="presOf" srcId="{964BC06B-D165-40EE-9968-3A26CD02E816}" destId="{369597D3-C2E2-4416-9AD0-E48FC3C47228}" srcOrd="0" destOrd="0" presId="urn:microsoft.com/office/officeart/2005/8/layout/hProcess9"/>
    <dgm:cxn modelId="{AD2FD030-29BD-4985-947E-01994C6B2755}" type="presOf" srcId="{B6C3833E-0904-4ACB-9DEA-C9362C0DEFD3}" destId="{369597D3-C2E2-4416-9AD0-E48FC3C47228}" srcOrd="0" destOrd="2" presId="urn:microsoft.com/office/officeart/2005/8/layout/hProcess9"/>
    <dgm:cxn modelId="{A3972933-E6BC-43C4-A6F2-605C55F5E9BA}" srcId="{964BC06B-D165-40EE-9968-3A26CD02E816}" destId="{B6C3833E-0904-4ACB-9DEA-C9362C0DEFD3}" srcOrd="1" destOrd="0" parTransId="{EDF2A305-90CA-440C-9670-5AD67139738C}" sibTransId="{D8955A04-0CF1-45BA-98CA-603D50225EFA}"/>
    <dgm:cxn modelId="{88A90938-2F9B-471A-B5E4-79152C612B18}" type="presOf" srcId="{EF1FFEFB-5231-4B68-9CA7-3FA357AB86E5}" destId="{55DAB669-B17B-4A22-81DF-50D99DEC9D33}" srcOrd="0" destOrd="0" presId="urn:microsoft.com/office/officeart/2005/8/layout/hProcess9"/>
    <dgm:cxn modelId="{86DA3F46-69F8-4348-B99F-2DCD48D3E673}" type="presOf" srcId="{D132758B-6E4C-4DC4-A25E-8171460F8091}" destId="{369597D3-C2E2-4416-9AD0-E48FC3C47228}" srcOrd="0" destOrd="1" presId="urn:microsoft.com/office/officeart/2005/8/layout/hProcess9"/>
    <dgm:cxn modelId="{E7EE294C-68C0-48FE-A09D-AC2242A614AF}" type="presOf" srcId="{ABD72A22-0AF4-4647-A495-BC2D39346620}" destId="{9EDE914D-594D-415C-9930-B23FEC83D5CF}" srcOrd="0" destOrd="0" presId="urn:microsoft.com/office/officeart/2005/8/layout/hProcess9"/>
    <dgm:cxn modelId="{E80E3B51-903F-4E55-8AA6-298D8519B810}" type="presOf" srcId="{9610888D-3640-4FAA-9C37-9A9180762920}" destId="{44401FEA-F1CC-4703-A2E9-5CD26E9AFBE1}" srcOrd="0" destOrd="0" presId="urn:microsoft.com/office/officeart/2005/8/layout/hProcess9"/>
    <dgm:cxn modelId="{59CC2054-BD8A-49ED-AE9A-CB8798B5CE0C}" srcId="{EF1FFEFB-5231-4B68-9CA7-3FA357AB86E5}" destId="{D15786F6-AA12-404F-96BB-D425407C35EE}" srcOrd="4" destOrd="0" parTransId="{C017ADF6-6779-48F1-84E8-F3C4949DB60A}" sibTransId="{BDADA7A0-5CCE-491A-85B2-911D993213F7}"/>
    <dgm:cxn modelId="{ED056B74-FF3F-4CF1-965A-64A2765F8AC2}" srcId="{EF1FFEFB-5231-4B68-9CA7-3FA357AB86E5}" destId="{9610888D-3640-4FAA-9C37-9A9180762920}" srcOrd="0" destOrd="0" parTransId="{D8A32C49-0E32-4CAD-8A1B-D2E627444CBD}" sibTransId="{2E10EB5B-4B6D-45F9-9258-26ECDED26AE3}"/>
    <dgm:cxn modelId="{71404775-FD1A-447A-95B7-19775CB6EAE2}" type="presOf" srcId="{D15786F6-AA12-404F-96BB-D425407C35EE}" destId="{78560254-DAD4-43DB-A07B-E1896A43976C}" srcOrd="0" destOrd="0" presId="urn:microsoft.com/office/officeart/2005/8/layout/hProcess9"/>
    <dgm:cxn modelId="{CE39358B-24D6-4352-B8FC-8B101CA4B168}" type="presOf" srcId="{BECE120B-8626-4D70-882E-A42E2E7CE1FA}" destId="{D5D47589-26FD-4B7E-8E06-26D06F323F06}" srcOrd="0" destOrd="0" presId="urn:microsoft.com/office/officeart/2005/8/layout/hProcess9"/>
    <dgm:cxn modelId="{14CEB790-01A4-4137-8558-325E9D327B71}" srcId="{EF1FFEFB-5231-4B68-9CA7-3FA357AB86E5}" destId="{ABD72A22-0AF4-4647-A495-BC2D39346620}" srcOrd="1" destOrd="0" parTransId="{CE42B937-84D4-4044-A882-B1267848CEEC}" sibTransId="{FE8E5627-1475-438E-9F7D-AF69CAC7F8B1}"/>
    <dgm:cxn modelId="{1ED572A1-C03B-43ED-B4A7-14005253734F}" srcId="{EF1FFEFB-5231-4B68-9CA7-3FA357AB86E5}" destId="{483CBC8D-15CC-4656-B752-C54089DCC0E4}" srcOrd="2" destOrd="0" parTransId="{029860CE-FFAB-4875-B9A8-5CEAF750FB5F}" sibTransId="{CA66AAE7-7972-4999-B408-EBB45EAF444E}"/>
    <dgm:cxn modelId="{38F29AB0-B15F-433A-AD74-0EFF92C368A7}" srcId="{964BC06B-D165-40EE-9968-3A26CD02E816}" destId="{D132758B-6E4C-4DC4-A25E-8171460F8091}" srcOrd="0" destOrd="0" parTransId="{CBA974F7-D632-4E73-8227-3FA183B6A054}" sibTransId="{D0A85E8F-AEB6-4A4A-B331-0CE0EB5CEAF9}"/>
    <dgm:cxn modelId="{FB7942B8-4245-4CF5-90EA-7D53B05D387E}" srcId="{EF1FFEFB-5231-4B68-9CA7-3FA357AB86E5}" destId="{BECE120B-8626-4D70-882E-A42E2E7CE1FA}" srcOrd="3" destOrd="0" parTransId="{20009ABD-F875-441A-99F4-3A0260CEB845}" sibTransId="{8DCCE9D4-DEE0-464F-81E8-E5BB005C0CB9}"/>
    <dgm:cxn modelId="{9FAB28D7-3010-4BA1-A717-EC1E9FA1EB08}" srcId="{964BC06B-D165-40EE-9968-3A26CD02E816}" destId="{06407266-6457-46CE-89BE-A6B958B61E89}" srcOrd="3" destOrd="0" parTransId="{B08C95E2-E609-461D-8728-D97B62DA02DE}" sibTransId="{1C05A62A-1480-4004-A973-EBFD7C064099}"/>
    <dgm:cxn modelId="{2ACDF5FB-8BBC-4BDE-BD18-DD1C2CD3C527}" srcId="{964BC06B-D165-40EE-9968-3A26CD02E816}" destId="{6EA098A1-DFBF-445F-A6BE-3852A636F961}" srcOrd="2" destOrd="0" parTransId="{A4078D7C-344D-4E37-887C-A46405987B0C}" sibTransId="{8BDCA2CC-BF9F-4498-BE4F-709107F4BE2F}"/>
    <dgm:cxn modelId="{F557A6FE-9F9C-4AA8-883F-E98FD9424686}" type="presOf" srcId="{6EA098A1-DFBF-445F-A6BE-3852A636F961}" destId="{369597D3-C2E2-4416-9AD0-E48FC3C47228}" srcOrd="0" destOrd="3" presId="urn:microsoft.com/office/officeart/2005/8/layout/hProcess9"/>
    <dgm:cxn modelId="{D83C86F5-B1BE-4991-BD00-69A8C16D6654}" type="presParOf" srcId="{55DAB669-B17B-4A22-81DF-50D99DEC9D33}" destId="{8DF55AE0-FB35-4B0A-AF7C-F636FD98BA43}" srcOrd="0" destOrd="0" presId="urn:microsoft.com/office/officeart/2005/8/layout/hProcess9"/>
    <dgm:cxn modelId="{B1DD58BC-E0D9-48E1-8B5C-73390CA5FCAB}" type="presParOf" srcId="{55DAB669-B17B-4A22-81DF-50D99DEC9D33}" destId="{76ED5CD5-1BB0-40F8-944A-51233FBC18DB}" srcOrd="1" destOrd="0" presId="urn:microsoft.com/office/officeart/2005/8/layout/hProcess9"/>
    <dgm:cxn modelId="{F6325FA4-77E4-4E32-8698-128E1AA83DCD}" type="presParOf" srcId="{76ED5CD5-1BB0-40F8-944A-51233FBC18DB}" destId="{44401FEA-F1CC-4703-A2E9-5CD26E9AFBE1}" srcOrd="0" destOrd="0" presId="urn:microsoft.com/office/officeart/2005/8/layout/hProcess9"/>
    <dgm:cxn modelId="{98EF1232-BA4E-426D-8082-1BAA15BA9815}" type="presParOf" srcId="{76ED5CD5-1BB0-40F8-944A-51233FBC18DB}" destId="{B32BE08C-F340-4B8E-A5C5-ADDD3F6AD90A}" srcOrd="1" destOrd="0" presId="urn:microsoft.com/office/officeart/2005/8/layout/hProcess9"/>
    <dgm:cxn modelId="{0A4DAAE3-D499-49B2-A568-DB241ABE3783}" type="presParOf" srcId="{76ED5CD5-1BB0-40F8-944A-51233FBC18DB}" destId="{9EDE914D-594D-415C-9930-B23FEC83D5CF}" srcOrd="2" destOrd="0" presId="urn:microsoft.com/office/officeart/2005/8/layout/hProcess9"/>
    <dgm:cxn modelId="{1E7F3E45-CA92-4A1A-97D6-57E7EBCF6FA4}" type="presParOf" srcId="{76ED5CD5-1BB0-40F8-944A-51233FBC18DB}" destId="{8C0DA76D-F503-43C4-B54E-002E0C7DF1BF}" srcOrd="3" destOrd="0" presId="urn:microsoft.com/office/officeart/2005/8/layout/hProcess9"/>
    <dgm:cxn modelId="{6692A5DF-929C-49AB-B4B8-EE6F9D0589AD}" type="presParOf" srcId="{76ED5CD5-1BB0-40F8-944A-51233FBC18DB}" destId="{23838100-CECD-4727-9217-631434AEC7DB}" srcOrd="4" destOrd="0" presId="urn:microsoft.com/office/officeart/2005/8/layout/hProcess9"/>
    <dgm:cxn modelId="{04DCD332-057A-4A75-A2E6-2554126A42C1}" type="presParOf" srcId="{76ED5CD5-1BB0-40F8-944A-51233FBC18DB}" destId="{B48A0914-BC49-40D8-A715-17783B062B8C}" srcOrd="5" destOrd="0" presId="urn:microsoft.com/office/officeart/2005/8/layout/hProcess9"/>
    <dgm:cxn modelId="{08138AF3-B9DC-4E9C-BC49-1416F3A102E6}" type="presParOf" srcId="{76ED5CD5-1BB0-40F8-944A-51233FBC18DB}" destId="{D5D47589-26FD-4B7E-8E06-26D06F323F06}" srcOrd="6" destOrd="0" presId="urn:microsoft.com/office/officeart/2005/8/layout/hProcess9"/>
    <dgm:cxn modelId="{30BCDDAF-74CE-4B13-9D53-752942042F05}" type="presParOf" srcId="{76ED5CD5-1BB0-40F8-944A-51233FBC18DB}" destId="{469E0C22-4D99-4CCC-AB16-E14324548B3C}" srcOrd="7" destOrd="0" presId="urn:microsoft.com/office/officeart/2005/8/layout/hProcess9"/>
    <dgm:cxn modelId="{412EAEAB-94A5-4EE1-905F-2DC3B0D88CCC}" type="presParOf" srcId="{76ED5CD5-1BB0-40F8-944A-51233FBC18DB}" destId="{78560254-DAD4-43DB-A07B-E1896A43976C}" srcOrd="8" destOrd="0" presId="urn:microsoft.com/office/officeart/2005/8/layout/hProcess9"/>
    <dgm:cxn modelId="{2ACA9E36-FBFE-47BE-AFC8-DEE3D89F4297}" type="presParOf" srcId="{76ED5CD5-1BB0-40F8-944A-51233FBC18DB}" destId="{9C5A17CD-DE5D-4A5D-A029-E9F5A881C63E}" srcOrd="9" destOrd="0" presId="urn:microsoft.com/office/officeart/2005/8/layout/hProcess9"/>
    <dgm:cxn modelId="{C7725700-AD9A-4003-9F55-CD39FB63D9A9}" type="presParOf" srcId="{76ED5CD5-1BB0-40F8-944A-51233FBC18DB}" destId="{369597D3-C2E2-4416-9AD0-E48FC3C47228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D6468-D366-4A53-B1DB-01F8107356F1}">
      <dsp:nvSpPr>
        <dsp:cNvPr id="0" name=""/>
        <dsp:cNvSpPr/>
      </dsp:nvSpPr>
      <dsp:spPr>
        <a:xfrm>
          <a:off x="0" y="1622"/>
          <a:ext cx="4916625" cy="5530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2461D-9538-477A-81DB-2F0EC80A0AE7}">
      <dsp:nvSpPr>
        <dsp:cNvPr id="0" name=""/>
        <dsp:cNvSpPr/>
      </dsp:nvSpPr>
      <dsp:spPr>
        <a:xfrm>
          <a:off x="167289" y="126052"/>
          <a:ext cx="304459" cy="3041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191EB-693C-4BF1-94A6-4F6DA69CC551}">
      <dsp:nvSpPr>
        <dsp:cNvPr id="0" name=""/>
        <dsp:cNvSpPr/>
      </dsp:nvSpPr>
      <dsp:spPr>
        <a:xfrm>
          <a:off x="639037" y="1622"/>
          <a:ext cx="3996573" cy="691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60" tIns="73160" rIns="73160" bIns="731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Performance-focused recovery system (heat + movement + breathwork)</a:t>
          </a:r>
          <a:endParaRPr lang="en-US" sz="1400" kern="1200"/>
        </a:p>
      </dsp:txBody>
      <dsp:txXfrm>
        <a:off x="639037" y="1622"/>
        <a:ext cx="3996573" cy="691277"/>
      </dsp:txXfrm>
    </dsp:sp>
    <dsp:sp modelId="{C9B8F01A-3559-4BF4-98DF-55D8EB404E07}">
      <dsp:nvSpPr>
        <dsp:cNvPr id="0" name=""/>
        <dsp:cNvSpPr/>
      </dsp:nvSpPr>
      <dsp:spPr>
        <a:xfrm>
          <a:off x="0" y="850906"/>
          <a:ext cx="4916625" cy="5530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B198D-8359-4D74-9CF2-8B4C221C2E9F}">
      <dsp:nvSpPr>
        <dsp:cNvPr id="0" name=""/>
        <dsp:cNvSpPr/>
      </dsp:nvSpPr>
      <dsp:spPr>
        <a:xfrm>
          <a:off x="167289" y="975336"/>
          <a:ext cx="304459" cy="3041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544E1-AD05-4E24-A185-EC3AEEE03218}">
      <dsp:nvSpPr>
        <dsp:cNvPr id="0" name=""/>
        <dsp:cNvSpPr/>
      </dsp:nvSpPr>
      <dsp:spPr>
        <a:xfrm>
          <a:off x="639037" y="850906"/>
          <a:ext cx="3996573" cy="691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60" tIns="73160" rIns="73160" bIns="731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Products: thermal wraps, digital recovery program, mobility toolkit</a:t>
          </a:r>
          <a:endParaRPr lang="en-US" sz="1400" kern="1200"/>
        </a:p>
      </dsp:txBody>
      <dsp:txXfrm>
        <a:off x="639037" y="850906"/>
        <a:ext cx="3996573" cy="691277"/>
      </dsp:txXfrm>
    </dsp:sp>
    <dsp:sp modelId="{4BE51E28-3A8E-4DBA-BA9E-F6D0E837AC53}">
      <dsp:nvSpPr>
        <dsp:cNvPr id="0" name=""/>
        <dsp:cNvSpPr/>
      </dsp:nvSpPr>
      <dsp:spPr>
        <a:xfrm>
          <a:off x="0" y="1700190"/>
          <a:ext cx="4916625" cy="5530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600EE-258D-4D4F-A0C8-62468DDE8F3B}">
      <dsp:nvSpPr>
        <dsp:cNvPr id="0" name=""/>
        <dsp:cNvSpPr/>
      </dsp:nvSpPr>
      <dsp:spPr>
        <a:xfrm>
          <a:off x="167289" y="1824620"/>
          <a:ext cx="304459" cy="3041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2D2C9-85C5-4261-9624-ABB5D4428D91}">
      <dsp:nvSpPr>
        <dsp:cNvPr id="0" name=""/>
        <dsp:cNvSpPr/>
      </dsp:nvSpPr>
      <dsp:spPr>
        <a:xfrm>
          <a:off x="639037" y="1700190"/>
          <a:ext cx="3996573" cy="691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60" tIns="73160" rIns="73160" bIns="731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Operates within “recovery-first revolution” (Chen, 2026)</a:t>
          </a:r>
          <a:endParaRPr lang="en-US" sz="1400" kern="1200"/>
        </a:p>
      </dsp:txBody>
      <dsp:txXfrm>
        <a:off x="639037" y="1700190"/>
        <a:ext cx="3996573" cy="691277"/>
      </dsp:txXfrm>
    </dsp:sp>
    <dsp:sp modelId="{84B7206B-18F1-4537-9DF2-54B681F1CE8F}">
      <dsp:nvSpPr>
        <dsp:cNvPr id="0" name=""/>
        <dsp:cNvSpPr/>
      </dsp:nvSpPr>
      <dsp:spPr>
        <a:xfrm>
          <a:off x="0" y="2549474"/>
          <a:ext cx="4916625" cy="55302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4C781A-F682-401D-BCF8-A289FF77EBF3}">
      <dsp:nvSpPr>
        <dsp:cNvPr id="0" name=""/>
        <dsp:cNvSpPr/>
      </dsp:nvSpPr>
      <dsp:spPr>
        <a:xfrm>
          <a:off x="167452" y="2673904"/>
          <a:ext cx="304459" cy="3041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7A6F0-7230-4F3F-80CD-FA3F73A9E067}">
      <dsp:nvSpPr>
        <dsp:cNvPr id="0" name=""/>
        <dsp:cNvSpPr/>
      </dsp:nvSpPr>
      <dsp:spPr>
        <a:xfrm>
          <a:off x="639364" y="2549474"/>
          <a:ext cx="3996573" cy="691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60" tIns="73160" rIns="73160" bIns="7316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UK recovery market: £0.60bn (2025) to £1.34bn (2035), 8.4% CAGR (Future Market Insights, 2026).</a:t>
          </a:r>
          <a:r>
            <a:rPr lang="en-GB" sz="1400" kern="1200"/>
            <a:t>Private Limited Company – liability protection &amp; credibility (Sprintlaw UK, 2023)</a:t>
          </a:r>
          <a:endParaRPr lang="en-US" sz="1400" kern="1200"/>
        </a:p>
      </dsp:txBody>
      <dsp:txXfrm>
        <a:off x="639364" y="2549474"/>
        <a:ext cx="3996573" cy="6912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D07BC3-80E6-4EB4-9B20-D11479D7778E}">
      <dsp:nvSpPr>
        <dsp:cNvPr id="0" name=""/>
        <dsp:cNvSpPr/>
      </dsp:nvSpPr>
      <dsp:spPr>
        <a:xfrm>
          <a:off x="0" y="26041"/>
          <a:ext cx="4920600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Rising industry valuation</a:t>
          </a:r>
          <a:endParaRPr lang="en-US" sz="1500" kern="1200"/>
        </a:p>
      </dsp:txBody>
      <dsp:txXfrm>
        <a:off x="27843" y="53884"/>
        <a:ext cx="4864914" cy="514689"/>
      </dsp:txXfrm>
    </dsp:sp>
    <dsp:sp modelId="{C30E46E7-8C34-4F01-9578-16926FE0D965}">
      <dsp:nvSpPr>
        <dsp:cNvPr id="0" name=""/>
        <dsp:cNvSpPr/>
      </dsp:nvSpPr>
      <dsp:spPr>
        <a:xfrm>
          <a:off x="0" y="639616"/>
          <a:ext cx="4920600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UK: £0.95bn valuation in 2024 to £1.64bn in 2033 (DataIntelo, 2026).</a:t>
          </a:r>
          <a:endParaRPr lang="en-US" sz="1500" kern="1200"/>
        </a:p>
      </dsp:txBody>
      <dsp:txXfrm>
        <a:off x="27843" y="667459"/>
        <a:ext cx="4864914" cy="514689"/>
      </dsp:txXfrm>
    </dsp:sp>
    <dsp:sp modelId="{218DA62D-F199-4257-B9EC-AF003C60318E}">
      <dsp:nvSpPr>
        <dsp:cNvPr id="0" name=""/>
        <dsp:cNvSpPr/>
      </dsp:nvSpPr>
      <dsp:spPr>
        <a:xfrm>
          <a:off x="0" y="1253192"/>
          <a:ext cx="4920600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Strong CAGR of 11.6% leads to lasting exponential growth (Future Market Insights, 2026)</a:t>
          </a:r>
          <a:endParaRPr lang="en-US" sz="1500" kern="1200" dirty="0"/>
        </a:p>
      </dsp:txBody>
      <dsp:txXfrm>
        <a:off x="27843" y="1281035"/>
        <a:ext cx="4864914" cy="514689"/>
      </dsp:txXfrm>
    </dsp:sp>
    <dsp:sp modelId="{B67BE760-52B9-40C8-804B-DBB79170CFC6}">
      <dsp:nvSpPr>
        <dsp:cNvPr id="0" name=""/>
        <dsp:cNvSpPr/>
      </dsp:nvSpPr>
      <dsp:spPr>
        <a:xfrm>
          <a:off x="0" y="1866767"/>
          <a:ext cx="4920600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Risk: discretionary income sensitivity</a:t>
          </a:r>
          <a:endParaRPr lang="en-US" sz="1500" kern="1200"/>
        </a:p>
      </dsp:txBody>
      <dsp:txXfrm>
        <a:off x="27843" y="1894610"/>
        <a:ext cx="4864914" cy="514689"/>
      </dsp:txXfrm>
    </dsp:sp>
    <dsp:sp modelId="{B0BF4CE8-CD90-4660-96A8-89DE1A26024D}">
      <dsp:nvSpPr>
        <dsp:cNvPr id="0" name=""/>
        <dsp:cNvSpPr/>
      </dsp:nvSpPr>
      <dsp:spPr>
        <a:xfrm>
          <a:off x="0" y="2480342"/>
          <a:ext cx="4920600" cy="5703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Opportunity: scalable digital recovery programs</a:t>
          </a:r>
          <a:endParaRPr lang="en-US" sz="1500" kern="1200"/>
        </a:p>
      </dsp:txBody>
      <dsp:txXfrm>
        <a:off x="27843" y="2508185"/>
        <a:ext cx="4864914" cy="5146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1F4E8-A2D8-4073-A8BF-93D2EF6037DB}">
      <dsp:nvSpPr>
        <dsp:cNvPr id="0" name=""/>
        <dsp:cNvSpPr/>
      </dsp:nvSpPr>
      <dsp:spPr>
        <a:xfrm>
          <a:off x="0" y="2550"/>
          <a:ext cx="8520600" cy="543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BBCC9-F76A-498D-9E7E-7216D54BD83B}">
      <dsp:nvSpPr>
        <dsp:cNvPr id="0" name=""/>
        <dsp:cNvSpPr/>
      </dsp:nvSpPr>
      <dsp:spPr>
        <a:xfrm>
          <a:off x="164323" y="124774"/>
          <a:ext cx="298769" cy="298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902BE0E-55B8-469A-96E6-70A928A2EBF8}">
      <dsp:nvSpPr>
        <dsp:cNvPr id="0" name=""/>
        <dsp:cNvSpPr/>
      </dsp:nvSpPr>
      <dsp:spPr>
        <a:xfrm>
          <a:off x="627416" y="2550"/>
          <a:ext cx="78931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Move from recovery for elite athletes to fitness for everyone (Chen, 2026)</a:t>
          </a:r>
          <a:endParaRPr lang="en-US" sz="1800" kern="1200"/>
        </a:p>
      </dsp:txBody>
      <dsp:txXfrm>
        <a:off x="627416" y="2550"/>
        <a:ext cx="7893183" cy="543217"/>
      </dsp:txXfrm>
    </dsp:sp>
    <dsp:sp modelId="{DA4289E9-0078-4F48-925F-EF1520F749F4}">
      <dsp:nvSpPr>
        <dsp:cNvPr id="0" name=""/>
        <dsp:cNvSpPr/>
      </dsp:nvSpPr>
      <dsp:spPr>
        <a:xfrm>
          <a:off x="0" y="681572"/>
          <a:ext cx="8520600" cy="543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96C4A-3C06-4947-BAC8-0AB212118CA5}">
      <dsp:nvSpPr>
        <dsp:cNvPr id="0" name=""/>
        <dsp:cNvSpPr/>
      </dsp:nvSpPr>
      <dsp:spPr>
        <a:xfrm>
          <a:off x="164323" y="803796"/>
          <a:ext cx="298769" cy="298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55161BC-762D-42C7-8AEA-8CCADB6B806E}">
      <dsp:nvSpPr>
        <dsp:cNvPr id="0" name=""/>
        <dsp:cNvSpPr/>
      </dsp:nvSpPr>
      <dsp:spPr>
        <a:xfrm>
          <a:off x="627416" y="681572"/>
          <a:ext cx="78931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Increasing demand for health and longevity measures</a:t>
          </a:r>
          <a:endParaRPr lang="en-US" sz="1800" kern="1200"/>
        </a:p>
      </dsp:txBody>
      <dsp:txXfrm>
        <a:off x="627416" y="681572"/>
        <a:ext cx="7893183" cy="543217"/>
      </dsp:txXfrm>
    </dsp:sp>
    <dsp:sp modelId="{4FC9001C-B7E5-4B68-9B61-B3F39B44D556}">
      <dsp:nvSpPr>
        <dsp:cNvPr id="0" name=""/>
        <dsp:cNvSpPr/>
      </dsp:nvSpPr>
      <dsp:spPr>
        <a:xfrm>
          <a:off x="0" y="1360595"/>
          <a:ext cx="8520600" cy="543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B2E62-C55E-4317-99EB-C19989B94297}">
      <dsp:nvSpPr>
        <dsp:cNvPr id="0" name=""/>
        <dsp:cNvSpPr/>
      </dsp:nvSpPr>
      <dsp:spPr>
        <a:xfrm>
          <a:off x="164323" y="1482819"/>
          <a:ext cx="298769" cy="298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A8AA13D-F7BF-45C1-BB69-59953F6E1FE0}">
      <dsp:nvSpPr>
        <dsp:cNvPr id="0" name=""/>
        <dsp:cNvSpPr/>
      </dsp:nvSpPr>
      <dsp:spPr>
        <a:xfrm>
          <a:off x="627416" y="1360595"/>
          <a:ext cx="78931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Heat therapy makes blood flow better and helps muscles relax (Winthera, 2026).</a:t>
          </a:r>
          <a:endParaRPr lang="en-US" sz="1800" kern="1200"/>
        </a:p>
      </dsp:txBody>
      <dsp:txXfrm>
        <a:off x="627416" y="1360595"/>
        <a:ext cx="7893183" cy="543217"/>
      </dsp:txXfrm>
    </dsp:sp>
    <dsp:sp modelId="{CD433D9B-DD4A-4FE6-83A3-688D0E2A2B3B}">
      <dsp:nvSpPr>
        <dsp:cNvPr id="0" name=""/>
        <dsp:cNvSpPr/>
      </dsp:nvSpPr>
      <dsp:spPr>
        <a:xfrm>
          <a:off x="0" y="2039617"/>
          <a:ext cx="8520600" cy="543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C31BCD-6459-4648-BC1A-E0385D14388C}">
      <dsp:nvSpPr>
        <dsp:cNvPr id="0" name=""/>
        <dsp:cNvSpPr/>
      </dsp:nvSpPr>
      <dsp:spPr>
        <a:xfrm>
          <a:off x="164323" y="2161841"/>
          <a:ext cx="298769" cy="2987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0E3E4FC-60A1-4BC6-9B80-CDF6518EC76D}">
      <dsp:nvSpPr>
        <dsp:cNvPr id="0" name=""/>
        <dsp:cNvSpPr/>
      </dsp:nvSpPr>
      <dsp:spPr>
        <a:xfrm>
          <a:off x="627416" y="2039617"/>
          <a:ext cx="78931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Breathwork starts the "rest-and-recovery" response (Ensana Hotels, 2026)</a:t>
          </a:r>
          <a:endParaRPr lang="en-US" sz="1800" kern="1200"/>
        </a:p>
      </dsp:txBody>
      <dsp:txXfrm>
        <a:off x="627416" y="2039617"/>
        <a:ext cx="7893183" cy="543217"/>
      </dsp:txXfrm>
    </dsp:sp>
    <dsp:sp modelId="{E328795A-59D8-4353-83B5-C560059B529B}">
      <dsp:nvSpPr>
        <dsp:cNvPr id="0" name=""/>
        <dsp:cNvSpPr/>
      </dsp:nvSpPr>
      <dsp:spPr>
        <a:xfrm>
          <a:off x="0" y="2718639"/>
          <a:ext cx="8520600" cy="543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7BADB-124C-414F-9AC5-9AD2CA2EC009}">
      <dsp:nvSpPr>
        <dsp:cNvPr id="0" name=""/>
        <dsp:cNvSpPr/>
      </dsp:nvSpPr>
      <dsp:spPr>
        <a:xfrm>
          <a:off x="164323" y="2840863"/>
          <a:ext cx="298769" cy="2987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0AF189-0490-4E07-84A9-4618C8109222}">
      <dsp:nvSpPr>
        <dsp:cNvPr id="0" name=""/>
        <dsp:cNvSpPr/>
      </dsp:nvSpPr>
      <dsp:spPr>
        <a:xfrm>
          <a:off x="627416" y="2718639"/>
          <a:ext cx="78931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People who want structured, outcome-driven wellness</a:t>
          </a:r>
          <a:endParaRPr lang="en-US" sz="1800" kern="1200"/>
        </a:p>
      </dsp:txBody>
      <dsp:txXfrm>
        <a:off x="627416" y="2718639"/>
        <a:ext cx="7893183" cy="5432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97892-79B9-4DAB-BAE6-581192C9AB77}">
      <dsp:nvSpPr>
        <dsp:cNvPr id="0" name=""/>
        <dsp:cNvSpPr/>
      </dsp:nvSpPr>
      <dsp:spPr>
        <a:xfrm>
          <a:off x="246298" y="1515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Concentrate on a local radius </a:t>
          </a:r>
          <a:endParaRPr lang="en-US" sz="2100" kern="1200"/>
        </a:p>
      </dsp:txBody>
      <dsp:txXfrm>
        <a:off x="246298" y="1515"/>
        <a:ext cx="2508750" cy="1505250"/>
      </dsp:txXfrm>
    </dsp:sp>
    <dsp:sp modelId="{B1F1BB20-BF98-467B-8130-082EDF7310E3}">
      <dsp:nvSpPr>
        <dsp:cNvPr id="0" name=""/>
        <dsp:cNvSpPr/>
      </dsp:nvSpPr>
      <dsp:spPr>
        <a:xfrm>
          <a:off x="3005924" y="1515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Leverage tailored messaging</a:t>
          </a:r>
          <a:endParaRPr lang="en-US" sz="2100" kern="1200"/>
        </a:p>
      </dsp:txBody>
      <dsp:txXfrm>
        <a:off x="3005924" y="1515"/>
        <a:ext cx="2508750" cy="1505250"/>
      </dsp:txXfrm>
    </dsp:sp>
    <dsp:sp modelId="{7DB64D47-BA71-4F1F-A2BA-5ECD8F85B7B4}">
      <dsp:nvSpPr>
        <dsp:cNvPr id="0" name=""/>
        <dsp:cNvSpPr/>
      </dsp:nvSpPr>
      <dsp:spPr>
        <a:xfrm>
          <a:off x="5765550" y="1515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Use Google Business Profile to find “near me” search results (Chendy, 2025)</a:t>
          </a:r>
          <a:endParaRPr lang="en-US" sz="2100" kern="1200"/>
        </a:p>
      </dsp:txBody>
      <dsp:txXfrm>
        <a:off x="5765550" y="1515"/>
        <a:ext cx="2508750" cy="1505250"/>
      </dsp:txXfrm>
    </dsp:sp>
    <dsp:sp modelId="{7446A8FF-53B4-403D-94A6-1BD644F05929}">
      <dsp:nvSpPr>
        <dsp:cNvPr id="0" name=""/>
        <dsp:cNvSpPr/>
      </dsp:nvSpPr>
      <dsp:spPr>
        <a:xfrm>
          <a:off x="246298" y="1757641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Sponsor community events </a:t>
          </a:r>
          <a:endParaRPr lang="en-US" sz="2100" kern="1200"/>
        </a:p>
      </dsp:txBody>
      <dsp:txXfrm>
        <a:off x="246298" y="1757641"/>
        <a:ext cx="2508750" cy="1505250"/>
      </dsp:txXfrm>
    </dsp:sp>
    <dsp:sp modelId="{053981C8-FE22-4AD2-A465-4C2B3B9C25EB}">
      <dsp:nvSpPr>
        <dsp:cNvPr id="0" name=""/>
        <dsp:cNvSpPr/>
      </dsp:nvSpPr>
      <dsp:spPr>
        <a:xfrm>
          <a:off x="3005924" y="1757641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Referral marketing incentivises word-of-mouth</a:t>
          </a:r>
          <a:endParaRPr lang="en-US" sz="2100" kern="1200"/>
        </a:p>
      </dsp:txBody>
      <dsp:txXfrm>
        <a:off x="3005924" y="1757641"/>
        <a:ext cx="2508750" cy="1505250"/>
      </dsp:txXfrm>
    </dsp:sp>
    <dsp:sp modelId="{CE9F64CC-D55D-4C72-B84C-58858B3BC6E8}">
      <dsp:nvSpPr>
        <dsp:cNvPr id="0" name=""/>
        <dsp:cNvSpPr/>
      </dsp:nvSpPr>
      <dsp:spPr>
        <a:xfrm>
          <a:off x="5765550" y="1757641"/>
          <a:ext cx="2508750" cy="15052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Builds trust in a competitive wellness market</a:t>
          </a:r>
          <a:endParaRPr lang="en-US" sz="2100" kern="1200"/>
        </a:p>
      </dsp:txBody>
      <dsp:txXfrm>
        <a:off x="5765550" y="1757641"/>
        <a:ext cx="2508750" cy="15052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55AE0-FB35-4B0A-AF7C-F636FD98BA43}">
      <dsp:nvSpPr>
        <dsp:cNvPr id="0" name=""/>
        <dsp:cNvSpPr/>
      </dsp:nvSpPr>
      <dsp:spPr>
        <a:xfrm>
          <a:off x="639044" y="0"/>
          <a:ext cx="7242510" cy="3264408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401FEA-F1CC-4703-A2E9-5CD26E9AFBE1}">
      <dsp:nvSpPr>
        <dsp:cNvPr id="0" name=""/>
        <dsp:cNvSpPr/>
      </dsp:nvSpPr>
      <dsp:spPr>
        <a:xfrm>
          <a:off x="2340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Start-up funding required: £8,000 (bank loan primary source)</a:t>
          </a:r>
          <a:endParaRPr lang="en-US" sz="1300" kern="1200"/>
        </a:p>
      </dsp:txBody>
      <dsp:txXfrm>
        <a:off x="66082" y="1043064"/>
        <a:ext cx="1235063" cy="1178279"/>
      </dsp:txXfrm>
    </dsp:sp>
    <dsp:sp modelId="{9EDE914D-594D-415C-9930-B23FEC83D5CF}">
      <dsp:nvSpPr>
        <dsp:cNvPr id="0" name=""/>
        <dsp:cNvSpPr/>
      </dsp:nvSpPr>
      <dsp:spPr>
        <a:xfrm>
          <a:off x="1433014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Alternative: business angels (equity-based investment)</a:t>
          </a:r>
          <a:endParaRPr lang="en-US" sz="1300" kern="1200"/>
        </a:p>
      </dsp:txBody>
      <dsp:txXfrm>
        <a:off x="1496756" y="1043064"/>
        <a:ext cx="1235063" cy="1178279"/>
      </dsp:txXfrm>
    </dsp:sp>
    <dsp:sp modelId="{23838100-CECD-4727-9217-631434AEC7DB}">
      <dsp:nvSpPr>
        <dsp:cNvPr id="0" name=""/>
        <dsp:cNvSpPr/>
      </dsp:nvSpPr>
      <dsp:spPr>
        <a:xfrm>
          <a:off x="2863689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Month 1 inflows: £11,000</a:t>
          </a:r>
          <a:endParaRPr lang="en-US" sz="1300" kern="1200"/>
        </a:p>
      </dsp:txBody>
      <dsp:txXfrm>
        <a:off x="2927431" y="1043064"/>
        <a:ext cx="1235063" cy="1178279"/>
      </dsp:txXfrm>
    </dsp:sp>
    <dsp:sp modelId="{D5D47589-26FD-4B7E-8E06-26D06F323F06}">
      <dsp:nvSpPr>
        <dsp:cNvPr id="0" name=""/>
        <dsp:cNvSpPr/>
      </dsp:nvSpPr>
      <dsp:spPr>
        <a:xfrm>
          <a:off x="4294363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Month 1 outflows: £6,730</a:t>
          </a:r>
          <a:endParaRPr lang="en-US" sz="1300" kern="1200"/>
        </a:p>
      </dsp:txBody>
      <dsp:txXfrm>
        <a:off x="4358105" y="1043064"/>
        <a:ext cx="1235063" cy="1178279"/>
      </dsp:txXfrm>
    </dsp:sp>
    <dsp:sp modelId="{78560254-DAD4-43DB-A07B-E1896A43976C}">
      <dsp:nvSpPr>
        <dsp:cNvPr id="0" name=""/>
        <dsp:cNvSpPr/>
      </dsp:nvSpPr>
      <dsp:spPr>
        <a:xfrm>
          <a:off x="5725038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Net positive cash flow: £4,270</a:t>
          </a:r>
          <a:endParaRPr lang="en-US" sz="1300" kern="1200"/>
        </a:p>
      </dsp:txBody>
      <dsp:txXfrm>
        <a:off x="5788780" y="1043064"/>
        <a:ext cx="1235063" cy="1178279"/>
      </dsp:txXfrm>
    </dsp:sp>
    <dsp:sp modelId="{369597D3-C2E2-4416-9AD0-E48FC3C47228}">
      <dsp:nvSpPr>
        <dsp:cNvPr id="0" name=""/>
        <dsp:cNvSpPr/>
      </dsp:nvSpPr>
      <dsp:spPr>
        <a:xfrm>
          <a:off x="7155712" y="979322"/>
          <a:ext cx="1362547" cy="130576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Main costs: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i="0" kern="1200"/>
            <a:t>Equipment (£2,000)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i="0" kern="1200"/>
            <a:t>Rent (£1,200)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i="0" kern="1200"/>
            <a:t>Marketing (£600)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i="0" kern="1200"/>
            <a:t>Wages (£1,000)</a:t>
          </a:r>
          <a:endParaRPr lang="en-US" sz="1000" kern="1200"/>
        </a:p>
      </dsp:txBody>
      <dsp:txXfrm>
        <a:off x="7219454" y="1043064"/>
        <a:ext cx="1235063" cy="1178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13805382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a292992f73_0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a292992f73_0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a292992f73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a292992f73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a292992f73_0_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3a292992f73_0_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3a292992f73_0_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3a292992f73_0_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a292992f73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a292992f73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a292992f73_0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3a292992f73_0_1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3a292992f73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3a292992f73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a292992f73_0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a292992f73_0_1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a292992f73_0_1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a292992f73_0_1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3957089d939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3957089d939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957089d939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3957089d939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601724"/>
            <a:ext cx="6477805" cy="1906073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2648403"/>
            <a:ext cx="6477804" cy="733216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246981"/>
            <a:ext cx="3730436" cy="2319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599230"/>
            <a:ext cx="608264" cy="377684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2646407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0521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24862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317097"/>
            <a:ext cx="6482366" cy="1415963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2854647"/>
            <a:ext cx="6472835" cy="759697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2853739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75338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7204226" cy="7944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483864" cy="25864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1513007"/>
            <a:ext cx="3483864" cy="25811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45344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7205746" cy="79223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483864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483864" cy="19833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1517253"/>
            <a:ext cx="3483864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116119"/>
            <a:ext cx="3483864" cy="19780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88795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37872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206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454824" cy="1685338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599230"/>
            <a:ext cx="4509353" cy="349412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456260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2404118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46419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372938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359494"/>
            <a:ext cx="4143303" cy="1502807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2357704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91921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4694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871623" cy="34949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599230"/>
            <a:ext cx="0" cy="349491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8399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bg>
      <p:bgPr>
        <a:solidFill>
          <a:schemeClr val="dk1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1"/>
          <p:cNvSpPr txBox="1">
            <a:spLocks noGrp="1"/>
          </p:cNvSpPr>
          <p:nvPr>
            <p:ph type="title" hasCustomPrompt="1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43275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89744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bg>
      <p:bgPr>
        <a:solidFill>
          <a:schemeClr val="dk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87012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514607"/>
            <a:ext cx="9144000" cy="3079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7202456" cy="7869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7202456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454127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4596310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505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vvale.co.uk/pages/marketing-plan-for-wellness-business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nexairi.com/article/Lifestyle/recovery-fitness-revolution-2026/" TargetMode="External"/><Relationship Id="rId4" Type="http://schemas.openxmlformats.org/officeDocument/2006/relationships/hyperlink" Target="https://canvasbusinessmodel.com/blogs/competitors/restore-hyper-wellness-competitive-landscap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hendy.co.ke/blog/digital-marketing-strategies-for-startups-in-kenya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finmodelslab.com/products/cryotherapy-center-five-forces" TargetMode="External"/><Relationship Id="rId4" Type="http://schemas.openxmlformats.org/officeDocument/2006/relationships/hyperlink" Target="https://www.futuremarketinsights.com/reports/insights-as-a-service-market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mrdigital.com/digital-marketing-strategies-for-healthcare-wellness-startup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dataintelo.com/report/recovery-lounge-market/amp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ident.com/resource-guide/2024/11/27/essential-digital-marketing-strategies-for-success-in-health-and-lifestyle-startup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winthera.com/pages/benefits-heat-therapy" TargetMode="External"/><Relationship Id="rId4" Type="http://schemas.openxmlformats.org/officeDocument/2006/relationships/hyperlink" Target="https://www.rbcx.com/ideas/startup-insights/sources-of-startup-funding-explain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24000">
              <a:schemeClr val="bg2">
                <a:tint val="94000"/>
                <a:satMod val="80000"/>
                <a:lumMod val="106000"/>
              </a:schemeClr>
            </a:gs>
            <a:gs pos="64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Rectangle 146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14607"/>
            <a:ext cx="9144000" cy="3079455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9" name="Picture 148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2"/>
          </a:xfrm>
          <a:prstGeom prst="rect">
            <a:avLst/>
          </a:prstGeom>
        </p:spPr>
      </p:pic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96309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Connector 152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2646406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5" name="Rectangle 15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14607"/>
            <a:ext cx="9144000" cy="3079455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86" name="Google Shape;86;p13"/>
          <p:cNvSpPr txBox="1">
            <a:spLocks noGrp="1"/>
          </p:cNvSpPr>
          <p:nvPr>
            <p:ph type="title"/>
          </p:nvPr>
        </p:nvSpPr>
        <p:spPr>
          <a:xfrm>
            <a:off x="6505107" y="1101348"/>
            <a:ext cx="2144126" cy="1404914"/>
          </a:xfrm>
        </p:spPr>
        <p:txBody>
          <a:bodyPr spcFirstLastPara="1" vert="horz" lIns="91440" tIns="45720" rIns="91440" bIns="0" rtlCol="0" anchor="b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2700">
                <a:solidFill>
                  <a:schemeClr val="tx1"/>
                </a:solidFill>
              </a:rPr>
              <a:t>THERMAL RELIEF THERAPY</a:t>
            </a:r>
          </a:p>
        </p:txBody>
      </p: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4BE4308E-D3C7-4FB9-928C-C0B7F62EC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361628"/>
            <a:ext cx="5670087" cy="3861826"/>
            <a:chOff x="7463258" y="583365"/>
            <a:chExt cx="7560115" cy="5181928"/>
          </a:xfrm>
        </p:grpSpPr>
        <p:sp>
          <p:nvSpPr>
            <p:cNvPr id="160" name="Rectangle 159">
              <a:extLst>
                <a:ext uri="{FF2B5EF4-FFF2-40B4-BE49-F238E27FC236}">
                  <a16:creationId xmlns:a16="http://schemas.microsoft.com/office/drawing/2014/main" id="{5B033D76-5800-44B6-AFE9-EE2106935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522D6F85-FFBA-4F81-AEE5-AAA17CB7A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14AADB75-7A2B-3E7C-8E5B-69CFAF55D3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4" b="8154"/>
          <a:stretch>
            <a:fillRect/>
          </a:stretch>
        </p:blipFill>
        <p:spPr>
          <a:xfrm>
            <a:off x="953416" y="837258"/>
            <a:ext cx="4712189" cy="2899629"/>
          </a:xfrm>
          <a:prstGeom prst="rect">
            <a:avLst/>
          </a:prstGeom>
        </p:spPr>
      </p:pic>
      <p:cxnSp>
        <p:nvCxnSpPr>
          <p:cNvPr id="163" name="Straight Connector 162">
            <a:extLst>
              <a:ext uri="{FF2B5EF4-FFF2-40B4-BE49-F238E27FC236}">
                <a16:creationId xmlns:a16="http://schemas.microsoft.com/office/drawing/2014/main" id="{D8155E42-34DF-487F-9EE3-78A6093B3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0720" y="2644872"/>
            <a:ext cx="21333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5" name="Picture 16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2"/>
          </a:xfrm>
          <a:prstGeom prst="rect">
            <a:avLst/>
          </a:prstGeom>
        </p:spPr>
      </p:pic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96309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3000">
              <a:schemeClr val="bg2">
                <a:tint val="94000"/>
                <a:satMod val="80000"/>
                <a:lumMod val="106000"/>
              </a:schemeClr>
            </a:gs>
            <a:gs pos="68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>
            <a:spLocks noGrp="1"/>
          </p:cNvSpPr>
          <p:nvPr>
            <p:ph type="title"/>
          </p:nvPr>
        </p:nvSpPr>
        <p:spPr>
          <a:xfrm>
            <a:off x="664136" y="4933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Business Overview</a:t>
            </a:r>
            <a:endParaRPr dirty="0"/>
          </a:p>
        </p:txBody>
      </p:sp>
      <p:pic>
        <p:nvPicPr>
          <p:cNvPr id="94" name="Google Shape;9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4875" y="1191986"/>
            <a:ext cx="3318575" cy="2787164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95" name="Google Shape;95;p14"/>
          <p:cNvSpPr txBox="1"/>
          <p:nvPr/>
        </p:nvSpPr>
        <p:spPr>
          <a:xfrm>
            <a:off x="6046411" y="4143589"/>
            <a:ext cx="1989000" cy="2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Source: Getty Images</a:t>
            </a:r>
            <a:endParaRPr sz="1300" dirty="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  <p:graphicFrame>
        <p:nvGraphicFramePr>
          <p:cNvPr id="97" name="Google Shape;93;p14">
            <a:extLst>
              <a:ext uri="{FF2B5EF4-FFF2-40B4-BE49-F238E27FC236}">
                <a16:creationId xmlns:a16="http://schemas.microsoft.com/office/drawing/2014/main" id="{C57FE6C3-AB81-8A28-5F49-E0E1042634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9614056"/>
              </p:ext>
            </p:extLst>
          </p:nvPr>
        </p:nvGraphicFramePr>
        <p:xfrm>
          <a:off x="390160" y="1028549"/>
          <a:ext cx="4916626" cy="324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7000">
              <a:schemeClr val="bg2">
                <a:tint val="94000"/>
                <a:satMod val="80000"/>
                <a:lumMod val="106000"/>
              </a:schemeClr>
            </a:gs>
            <a:gs pos="49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5"/>
          <p:cNvSpPr txBox="1">
            <a:spLocks noGrp="1"/>
          </p:cNvSpPr>
          <p:nvPr>
            <p:ph type="title"/>
          </p:nvPr>
        </p:nvSpPr>
        <p:spPr>
          <a:xfrm>
            <a:off x="664136" y="535925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PESTEL: Economic Factors</a:t>
            </a:r>
            <a:endParaRPr dirty="0"/>
          </a:p>
        </p:txBody>
      </p:sp>
      <p:pic>
        <p:nvPicPr>
          <p:cNvPr id="102" name="Google Shape;10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4050" y="1208314"/>
            <a:ext cx="3462825" cy="2999798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5"/>
          <p:cNvSpPr txBox="1"/>
          <p:nvPr/>
        </p:nvSpPr>
        <p:spPr>
          <a:xfrm>
            <a:off x="6182900" y="4634500"/>
            <a:ext cx="1989000" cy="2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Source: Getty Images</a:t>
            </a:r>
            <a:endParaRPr sz="130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  <p:graphicFrame>
        <p:nvGraphicFramePr>
          <p:cNvPr id="105" name="Google Shape;101;p15">
            <a:extLst>
              <a:ext uri="{FF2B5EF4-FFF2-40B4-BE49-F238E27FC236}">
                <a16:creationId xmlns:a16="http://schemas.microsoft.com/office/drawing/2014/main" id="{215AC88F-23F9-247A-C10A-8590CD3637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4647101"/>
              </p:ext>
            </p:extLst>
          </p:nvPr>
        </p:nvGraphicFramePr>
        <p:xfrm>
          <a:off x="464486" y="1131352"/>
          <a:ext cx="4920600" cy="3076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PESTEL: Social Factors</a:t>
            </a:r>
          </a:p>
        </p:txBody>
      </p:sp>
      <p:graphicFrame>
        <p:nvGraphicFramePr>
          <p:cNvPr id="111" name="Google Shape;109;p16">
            <a:extLst>
              <a:ext uri="{FF2B5EF4-FFF2-40B4-BE49-F238E27FC236}">
                <a16:creationId xmlns:a16="http://schemas.microsoft.com/office/drawing/2014/main" id="{3A8035AF-AB76-0C72-BEF3-0C7D8C8AAE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7247740"/>
              </p:ext>
            </p:extLst>
          </p:nvPr>
        </p:nvGraphicFramePr>
        <p:xfrm>
          <a:off x="311700" y="1208225"/>
          <a:ext cx="85206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39000">
              <a:schemeClr val="bg2">
                <a:tint val="94000"/>
                <a:satMod val="80000"/>
                <a:lumMod val="106000"/>
              </a:schemeClr>
            </a:gs>
            <a:gs pos="54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7"/>
          <p:cNvSpPr txBox="1">
            <a:spLocks noGrp="1"/>
          </p:cNvSpPr>
          <p:nvPr>
            <p:ph type="title"/>
          </p:nvPr>
        </p:nvSpPr>
        <p:spPr>
          <a:xfrm>
            <a:off x="461950" y="428743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PESTEL: Technological Factors</a:t>
            </a:r>
            <a:endParaRPr dirty="0"/>
          </a:p>
        </p:txBody>
      </p:sp>
      <p:sp>
        <p:nvSpPr>
          <p:cNvPr id="115" name="Google Shape;115;p17"/>
          <p:cNvSpPr txBox="1">
            <a:spLocks noGrp="1"/>
          </p:cNvSpPr>
          <p:nvPr>
            <p:ph type="body" idx="1"/>
          </p:nvPr>
        </p:nvSpPr>
        <p:spPr>
          <a:xfrm>
            <a:off x="331322" y="1286939"/>
            <a:ext cx="49314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Exponential growth of digital wellness solutions (</a:t>
            </a:r>
            <a:r>
              <a:rPr lang="en-GB" sz="1600" dirty="0" err="1"/>
              <a:t>FinModelsLab</a:t>
            </a:r>
            <a:r>
              <a:rPr lang="en-GB" sz="1600" dirty="0"/>
              <a:t>, 2025a)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Continuous innovation is required in treatment methods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Competitors: Restore Hyper Wellness, </a:t>
            </a:r>
            <a:r>
              <a:rPr lang="en-GB" sz="1600" dirty="0" err="1"/>
              <a:t>CryoFit</a:t>
            </a:r>
            <a:r>
              <a:rPr lang="en-GB" sz="1600" dirty="0"/>
              <a:t>, The </a:t>
            </a:r>
            <a:r>
              <a:rPr lang="en-GB" sz="1600" dirty="0" err="1"/>
              <a:t>DRIPBaR</a:t>
            </a:r>
            <a:r>
              <a:rPr lang="en-GB" sz="1600" dirty="0"/>
              <a:t> (Canvas Business Model, 2025)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The market is fragmented 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Boutique studios are the dominant players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Integrated recovery systems can promote product differentiation</a:t>
            </a:r>
            <a:endParaRPr sz="1600" dirty="0"/>
          </a:p>
        </p:txBody>
      </p:sp>
      <p:pic>
        <p:nvPicPr>
          <p:cNvPr id="116" name="Google Shape;11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5650" y="1518557"/>
            <a:ext cx="3445949" cy="2426039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17"/>
          <p:cNvSpPr txBox="1"/>
          <p:nvPr/>
        </p:nvSpPr>
        <p:spPr>
          <a:xfrm>
            <a:off x="6274124" y="4070960"/>
            <a:ext cx="1989000" cy="2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Source: Getty Images</a:t>
            </a:r>
            <a:endParaRPr sz="130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0000">
              <a:schemeClr val="bg2">
                <a:tint val="94000"/>
                <a:satMod val="80000"/>
                <a:lumMod val="106000"/>
              </a:schemeClr>
            </a:gs>
            <a:gs pos="45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>
            <a:spLocks noGrp="1"/>
          </p:cNvSpPr>
          <p:nvPr>
            <p:ph type="title"/>
          </p:nvPr>
        </p:nvSpPr>
        <p:spPr>
          <a:xfrm>
            <a:off x="362057" y="268325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Marketing Strategy 1: Digital Marketing</a:t>
            </a:r>
            <a:endParaRPr dirty="0"/>
          </a:p>
        </p:txBody>
      </p:sp>
      <p:sp>
        <p:nvSpPr>
          <p:cNvPr id="123" name="Google Shape;123;p18"/>
          <p:cNvSpPr txBox="1">
            <a:spLocks noGrp="1"/>
          </p:cNvSpPr>
          <p:nvPr>
            <p:ph type="body" idx="1"/>
          </p:nvPr>
        </p:nvSpPr>
        <p:spPr>
          <a:xfrm>
            <a:off x="598821" y="1033846"/>
            <a:ext cx="46638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Professional, mobile-responsive website (</a:t>
            </a:r>
            <a:r>
              <a:rPr lang="en-GB" sz="1600" dirty="0" err="1"/>
              <a:t>Avvale</a:t>
            </a:r>
            <a:r>
              <a:rPr lang="en-GB" sz="1600" dirty="0"/>
              <a:t>, 2026)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SEO boosts visibility &amp; client discovery (OMR Digital, 2026)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Search optimisation improves conversion rates (Chendy, 2025)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Instagram, Facebook, TikTok visual storytelling (Resident, 2024)</a:t>
            </a:r>
            <a:endParaRPr sz="1600" dirty="0"/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 dirty="0"/>
              <a:t>Educational &amp; transformation-focused content</a:t>
            </a:r>
            <a:endParaRPr sz="1600" dirty="0"/>
          </a:p>
        </p:txBody>
      </p:sp>
      <p:pic>
        <p:nvPicPr>
          <p:cNvPr id="124" name="Google Shape;12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30161" y="932593"/>
            <a:ext cx="2913594" cy="298485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8"/>
          <p:cNvSpPr txBox="1"/>
          <p:nvPr/>
        </p:nvSpPr>
        <p:spPr>
          <a:xfrm>
            <a:off x="6140125" y="4570325"/>
            <a:ext cx="1989000" cy="25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Source: Getty Images</a:t>
            </a:r>
            <a:endParaRPr sz="130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 txBox="1">
            <a:spLocks noGrp="1"/>
          </p:cNvSpPr>
          <p:nvPr>
            <p:ph type="title"/>
          </p:nvPr>
        </p:nvSpPr>
        <p:spPr>
          <a:xfrm>
            <a:off x="311700" y="285750"/>
            <a:ext cx="8520600" cy="731975"/>
          </a:xfrm>
        </p:spPr>
        <p:txBody>
          <a:bodyPr spcFirstLastPara="1" wrap="square" lIns="91425" tIns="91425" rIns="91425" bIns="91425" anchor="ctr" anchorCtr="0">
            <a:normAutofit fontScale="90000"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Marketing Strategy</a:t>
            </a:r>
            <a:br>
              <a:rPr lang="en-GB" sz="2800" dirty="0"/>
            </a:br>
            <a:r>
              <a:rPr lang="en-GB" sz="2800" dirty="0"/>
              <a:t> 2: Local &amp; Referral Marketing</a:t>
            </a:r>
          </a:p>
        </p:txBody>
      </p:sp>
      <p:graphicFrame>
        <p:nvGraphicFramePr>
          <p:cNvPr id="133" name="Google Shape;131;p19">
            <a:extLst>
              <a:ext uri="{FF2B5EF4-FFF2-40B4-BE49-F238E27FC236}">
                <a16:creationId xmlns:a16="http://schemas.microsoft.com/office/drawing/2014/main" id="{DABFB724-21EE-484B-C277-E56B3DD909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0097176"/>
              </p:ext>
            </p:extLst>
          </p:nvPr>
        </p:nvGraphicFramePr>
        <p:xfrm>
          <a:off x="311700" y="1208225"/>
          <a:ext cx="85206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Funding Requirements &amp; Allocation</a:t>
            </a:r>
          </a:p>
        </p:txBody>
      </p:sp>
      <p:graphicFrame>
        <p:nvGraphicFramePr>
          <p:cNvPr id="139" name="Google Shape;137;p20">
            <a:extLst>
              <a:ext uri="{FF2B5EF4-FFF2-40B4-BE49-F238E27FC236}">
                <a16:creationId xmlns:a16="http://schemas.microsoft.com/office/drawing/2014/main" id="{2A93F00F-58F5-1B8B-64E6-1C545D3311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8308725"/>
              </p:ext>
            </p:extLst>
          </p:nvPr>
        </p:nvGraphicFramePr>
        <p:xfrm>
          <a:off x="311700" y="1208225"/>
          <a:ext cx="85206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1"/>
          <p:cNvSpPr txBox="1">
            <a:spLocks noGrp="1"/>
          </p:cNvSpPr>
          <p:nvPr>
            <p:ph type="title"/>
          </p:nvPr>
        </p:nvSpPr>
        <p:spPr>
          <a:xfrm>
            <a:off x="321236" y="363429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  <p:sp>
        <p:nvSpPr>
          <p:cNvPr id="143" name="Google Shape;143;p21"/>
          <p:cNvSpPr txBox="1">
            <a:spLocks noGrp="1"/>
          </p:cNvSpPr>
          <p:nvPr>
            <p:ph type="body" idx="1"/>
          </p:nvPr>
        </p:nvSpPr>
        <p:spPr>
          <a:xfrm>
            <a:off x="107464" y="631029"/>
            <a:ext cx="8715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Avvale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(2026) ‘Marketing Plan for Wellness Businesses’, </a:t>
            </a:r>
            <a:r>
              <a:rPr lang="en-GB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Avvale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. Available at:</a:t>
            </a:r>
            <a:r>
              <a:rPr lang="en-GB" u="sng" dirty="0">
                <a:solidFill>
                  <a:schemeClr val="hlink"/>
                </a:solidFill>
                <a:latin typeface="Raleway"/>
                <a:ea typeface="Raleway"/>
                <a:cs typeface="Raleway"/>
                <a:sym typeface="Raleway"/>
                <a:hlinkClick r:id="rId3"/>
              </a:rPr>
              <a:t> https://avvale.co.uk/pages/marketing-plan-for-wellness-businesses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(Accessed: 2026).</a:t>
            </a: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Canvas Business Model (2025) ‘Restore Hyper Wellness Competitive Landscape’, Canvas Business Model. Available at:</a:t>
            </a:r>
            <a:r>
              <a:rPr lang="en-GB" u="sng" dirty="0">
                <a:solidFill>
                  <a:schemeClr val="accent5"/>
                </a:solidFill>
                <a:latin typeface="Raleway"/>
                <a:ea typeface="Raleway"/>
                <a:cs typeface="Raleway"/>
                <a:sym typeface="Ralewa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solidFill>
                  <a:srgbClr val="FF0000"/>
                </a:solidFill>
                <a:latin typeface="Raleway"/>
                <a:ea typeface="Raleway"/>
                <a:cs typeface="Raleway"/>
                <a:sym typeface="Ralewa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https://canvasbusinessmodel.com/blogs/competitors/restore-hyper-wellness-competitive-landscape</a:t>
            </a:r>
            <a:r>
              <a:rPr lang="en-GB" dirty="0">
                <a:solidFill>
                  <a:srgbClr val="FF0000"/>
                </a:solidFill>
                <a:latin typeface="Raleway"/>
                <a:ea typeface="Raleway"/>
                <a:cs typeface="Raleway"/>
                <a:sym typeface="Raleway"/>
              </a:rPr>
              <a:t> 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(Accessed: 2026).</a:t>
            </a: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Chen, S. (2026) </a:t>
            </a:r>
            <a:r>
              <a:rPr lang="en-GB" i="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Why Recovery Technology Is Now the Core of Fitness (Not a Luxury Add-On)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. </a:t>
            </a:r>
            <a:r>
              <a:rPr lang="en-GB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Nexairi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. Available at:</a:t>
            </a:r>
            <a:r>
              <a:rPr lang="en-GB" u="sng" dirty="0">
                <a:solidFill>
                  <a:schemeClr val="hlink"/>
                </a:solidFill>
                <a:latin typeface="Raleway"/>
                <a:ea typeface="Raleway"/>
                <a:cs typeface="Raleway"/>
                <a:sym typeface="Raleway"/>
                <a:hlinkClick r:id="rId5"/>
              </a:rPr>
              <a:t> https://www.nexairi.com/article/Lifestyle/recovery-fitness-revolution-2026/</a:t>
            </a:r>
            <a:r>
              <a:rPr lang="en-GB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(Accessed: 25 February 2026).</a:t>
            </a: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>
              <a:latin typeface="Raleway"/>
              <a:ea typeface="Raleway"/>
              <a:cs typeface="Raleway"/>
              <a:sym typeface="Raleway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2"/>
          <p:cNvSpPr txBox="1">
            <a:spLocks noGrp="1"/>
          </p:cNvSpPr>
          <p:nvPr>
            <p:ph type="title"/>
          </p:nvPr>
        </p:nvSpPr>
        <p:spPr>
          <a:xfrm>
            <a:off x="390784" y="107917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  <p:sp>
        <p:nvSpPr>
          <p:cNvPr id="149" name="Google Shape;149;p22"/>
          <p:cNvSpPr txBox="1">
            <a:spLocks noGrp="1"/>
          </p:cNvSpPr>
          <p:nvPr>
            <p:ph type="body" idx="1"/>
          </p:nvPr>
        </p:nvSpPr>
        <p:spPr>
          <a:xfrm>
            <a:off x="297650" y="1045941"/>
            <a:ext cx="82644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</a:rPr>
              <a:t>Chendy (2025) ‘Digital Marketing Strategies for Startups in Kenya’, Chendy. Available at:</a:t>
            </a:r>
            <a:r>
              <a:rPr lang="en-GB" u="sng" dirty="0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https://chendy.co.ke/blog/digital-marketing-strategies-for-startups-in-kenya/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(Accessed: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</a:rPr>
              <a:t>Future Market Insights (2026) </a:t>
            </a:r>
            <a:r>
              <a:rPr lang="en-GB" i="1" dirty="0">
                <a:solidFill>
                  <a:srgbClr val="000000"/>
                </a:solidFill>
              </a:rPr>
              <a:t>Insights-As-A-Service Market Size and Share Forecast Outlook 2025 to 2035</a:t>
            </a:r>
            <a:r>
              <a:rPr lang="en-GB" dirty="0">
                <a:solidFill>
                  <a:srgbClr val="000000"/>
                </a:solidFill>
              </a:rPr>
              <a:t>. Available at:</a:t>
            </a:r>
            <a:r>
              <a:rPr lang="en-GB" u="sng" dirty="0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https://www.futuremarketinsights.com/reports/insights-as-a-service-market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(Accessed: 25 February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 err="1">
                <a:solidFill>
                  <a:srgbClr val="000000"/>
                </a:solidFill>
              </a:rPr>
              <a:t>FinModelsLab</a:t>
            </a:r>
            <a:r>
              <a:rPr lang="en-GB" dirty="0">
                <a:solidFill>
                  <a:srgbClr val="000000"/>
                </a:solidFill>
              </a:rPr>
              <a:t> (2025) ‘Cryotherapy </a:t>
            </a:r>
            <a:r>
              <a:rPr lang="en-GB" dirty="0" err="1">
                <a:solidFill>
                  <a:srgbClr val="000000"/>
                </a:solidFill>
              </a:rPr>
              <a:t>Center</a:t>
            </a:r>
            <a:r>
              <a:rPr lang="en-GB" dirty="0">
                <a:solidFill>
                  <a:srgbClr val="000000"/>
                </a:solidFill>
              </a:rPr>
              <a:t> Porter’s Five Forces’, </a:t>
            </a:r>
            <a:r>
              <a:rPr lang="en-GB" dirty="0" err="1">
                <a:solidFill>
                  <a:srgbClr val="000000"/>
                </a:solidFill>
              </a:rPr>
              <a:t>FinModelsLab</a:t>
            </a:r>
            <a:r>
              <a:rPr lang="en-GB" dirty="0">
                <a:solidFill>
                  <a:srgbClr val="000000"/>
                </a:solidFill>
              </a:rPr>
              <a:t>. Available at:</a:t>
            </a:r>
            <a:r>
              <a:rPr lang="en-GB" u="sng" dirty="0">
                <a:solidFill>
                  <a:schemeClr val="hlink"/>
                </a:solidFill>
                <a:hlinkClick r:id="rId5"/>
              </a:rPr>
              <a:t> https://finmodelslab.com/products/cryotherapy-center-five-forces</a:t>
            </a:r>
            <a:r>
              <a:rPr lang="en-GB" dirty="0">
                <a:solidFill>
                  <a:srgbClr val="000000"/>
                </a:solidFill>
              </a:rPr>
              <a:t> (Accessed: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dirty="0">
              <a:solidFill>
                <a:srgbClr val="222222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3"/>
          <p:cNvSpPr txBox="1">
            <a:spLocks noGrp="1"/>
          </p:cNvSpPr>
          <p:nvPr>
            <p:ph type="title"/>
          </p:nvPr>
        </p:nvSpPr>
        <p:spPr>
          <a:xfrm>
            <a:off x="306117" y="184117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  <p:sp>
        <p:nvSpPr>
          <p:cNvPr id="155" name="Google Shape;155;p23"/>
          <p:cNvSpPr txBox="1">
            <a:spLocks noGrp="1"/>
          </p:cNvSpPr>
          <p:nvPr>
            <p:ph type="body" idx="1"/>
          </p:nvPr>
        </p:nvSpPr>
        <p:spPr>
          <a:xfrm>
            <a:off x="439800" y="1122142"/>
            <a:ext cx="82644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</a:rPr>
              <a:t>OMR Digital (2026) ‘Digital Marketing Strategies for Healthcare Startups’, OMR Digital. Available at:</a:t>
            </a:r>
            <a:r>
              <a:rPr lang="en-GB" u="sng" dirty="0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https://omrdigital.com/digital-marketing-strategies-for-healthcare-wellness-startups/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(Accessed: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 err="1">
                <a:solidFill>
                  <a:srgbClr val="000000"/>
                </a:solidFill>
              </a:rPr>
              <a:t>DataIntelo</a:t>
            </a:r>
            <a:r>
              <a:rPr lang="en-GB" dirty="0">
                <a:solidFill>
                  <a:srgbClr val="000000"/>
                </a:solidFill>
              </a:rPr>
              <a:t> (2026) </a:t>
            </a:r>
            <a:r>
              <a:rPr lang="en-GB" i="1" dirty="0">
                <a:solidFill>
                  <a:srgbClr val="000000"/>
                </a:solidFill>
              </a:rPr>
              <a:t>Recovery Lounge Market Research Report</a:t>
            </a:r>
            <a:r>
              <a:rPr lang="en-GB" dirty="0">
                <a:solidFill>
                  <a:srgbClr val="000000"/>
                </a:solidFill>
              </a:rPr>
              <a:t>. Available at:</a:t>
            </a:r>
            <a:r>
              <a:rPr lang="en-GB" u="sng" dirty="0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https://dataintelo.com/report/recovery-lounge-market/amp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000000"/>
                </a:solidFill>
              </a:rPr>
              <a:t>(Accessed: 25 February 2026).</a:t>
            </a:r>
            <a:endParaRPr sz="11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4"/>
          <p:cNvSpPr txBox="1">
            <a:spLocks noGrp="1"/>
          </p:cNvSpPr>
          <p:nvPr>
            <p:ph type="title"/>
          </p:nvPr>
        </p:nvSpPr>
        <p:spPr>
          <a:xfrm>
            <a:off x="517178" y="428743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  <p:sp>
        <p:nvSpPr>
          <p:cNvPr id="161" name="Google Shape;161;p24"/>
          <p:cNvSpPr txBox="1">
            <a:spLocks noGrp="1"/>
          </p:cNvSpPr>
          <p:nvPr>
            <p:ph type="body" idx="1"/>
          </p:nvPr>
        </p:nvSpPr>
        <p:spPr>
          <a:xfrm>
            <a:off x="353893" y="1042011"/>
            <a:ext cx="82644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rgbClr val="000000"/>
                </a:solidFill>
              </a:rPr>
              <a:t>Resident (2024) ‘Essential Digital Marketing Strategies for Success in Health and Lifestyle Startups’, Resident. Available at:</a:t>
            </a:r>
            <a:r>
              <a:rPr lang="en-GB" u="sng" dirty="0">
                <a:solidFill>
                  <a:schemeClr val="hlink"/>
                </a:solidFill>
                <a:hlinkClick r:id="rId3"/>
              </a:rPr>
              <a:t> https://resident.com/resource-guide/2024/11/27/essential-digital-marketing-strategies-for-success-in-health-and-lifestyle-startups</a:t>
            </a:r>
            <a:r>
              <a:rPr lang="en-GB" dirty="0">
                <a:solidFill>
                  <a:srgbClr val="000000"/>
                </a:solidFill>
              </a:rPr>
              <a:t> (Accessed: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 err="1">
                <a:solidFill>
                  <a:srgbClr val="000000"/>
                </a:solidFill>
              </a:rPr>
              <a:t>RBCx</a:t>
            </a:r>
            <a:r>
              <a:rPr lang="en-GB" dirty="0">
                <a:solidFill>
                  <a:srgbClr val="000000"/>
                </a:solidFill>
              </a:rPr>
              <a:t> (2023) ‘Sources of Startup Funding Explained’, </a:t>
            </a:r>
            <a:r>
              <a:rPr lang="en-GB" dirty="0" err="1">
                <a:solidFill>
                  <a:srgbClr val="000000"/>
                </a:solidFill>
              </a:rPr>
              <a:t>RBCx</a:t>
            </a:r>
            <a:r>
              <a:rPr lang="en-GB" dirty="0">
                <a:solidFill>
                  <a:srgbClr val="000000"/>
                </a:solidFill>
              </a:rPr>
              <a:t>. Available at:</a:t>
            </a:r>
            <a:r>
              <a:rPr lang="en-GB" u="sng" dirty="0">
                <a:solidFill>
                  <a:schemeClr val="hlink"/>
                </a:solidFill>
                <a:hlinkClick r:id="rId4"/>
              </a:rPr>
              <a:t> https://www.rbcx.com/ideas/startup-insights/sources-of-startup-funding-explained/</a:t>
            </a:r>
            <a:r>
              <a:rPr lang="en-GB" dirty="0">
                <a:solidFill>
                  <a:srgbClr val="000000"/>
                </a:solidFill>
              </a:rPr>
              <a:t> (Accessed: 2026).</a:t>
            </a:r>
            <a:endParaRPr dirty="0">
              <a:solidFill>
                <a:srgbClr val="000000"/>
              </a:solidFill>
            </a:endParaRPr>
          </a:p>
          <a:p>
            <a:pPr marL="457200" lvl="0" indent="-457200" algn="l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 err="1">
                <a:solidFill>
                  <a:srgbClr val="000000"/>
                </a:solidFill>
              </a:rPr>
              <a:t>Winthera</a:t>
            </a:r>
            <a:r>
              <a:rPr lang="en-GB" dirty="0">
                <a:solidFill>
                  <a:srgbClr val="000000"/>
                </a:solidFill>
              </a:rPr>
              <a:t> (2026) ‘Benefits of heat therapy’, </a:t>
            </a:r>
            <a:r>
              <a:rPr lang="en-GB" dirty="0" err="1">
                <a:solidFill>
                  <a:srgbClr val="000000"/>
                </a:solidFill>
              </a:rPr>
              <a:t>Winthera</a:t>
            </a:r>
            <a:r>
              <a:rPr lang="en-GB" dirty="0">
                <a:solidFill>
                  <a:srgbClr val="000000"/>
                </a:solidFill>
              </a:rPr>
              <a:t>. Available at:</a:t>
            </a:r>
            <a:r>
              <a:rPr lang="en-GB" u="sng" dirty="0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https://www.winthera.com/pages/benefits-heat-therapy</a:t>
            </a:r>
            <a:r>
              <a:rPr lang="en-GB" dirty="0">
                <a:solidFill>
                  <a:srgbClr val="000000"/>
                </a:solidFill>
              </a:rPr>
              <a:t> (Accessed: 2026).</a:t>
            </a:r>
            <a:endParaRPr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17</TotalTime>
  <Words>815</Words>
  <Application>Microsoft Office PowerPoint</Application>
  <PresentationFormat>On-screen Show (16:9)</PresentationFormat>
  <Paragraphs>70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Lato</vt:lpstr>
      <vt:lpstr>Arial</vt:lpstr>
      <vt:lpstr>Gill Sans MT</vt:lpstr>
      <vt:lpstr>Raleway</vt:lpstr>
      <vt:lpstr>Gallery</vt:lpstr>
      <vt:lpstr>THERMAL RELIEF THERAPY</vt:lpstr>
      <vt:lpstr>Business Overview</vt:lpstr>
      <vt:lpstr>PESTEL: Economic Factors</vt:lpstr>
      <vt:lpstr>PESTEL: Social Factors</vt:lpstr>
      <vt:lpstr>PESTEL: Technological Factors</vt:lpstr>
      <vt:lpstr>Marketing Strategy 1: Digital Marketing</vt:lpstr>
      <vt:lpstr>Marketing Strategy  2: Local &amp; Referral Marketing</vt:lpstr>
      <vt:lpstr>Funding Requirements &amp; Allocation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THERMAL RELIEF THERAPY</dc:title>
  <dc:creator>Shteriyan Zoev</dc:creator>
  <cp:lastModifiedBy>Shteriyan Zoev</cp:lastModifiedBy>
  <cp:revision>4</cp:revision>
  <dcterms:modified xsi:type="dcterms:W3CDTF">2026-03-12T17:13:31Z</dcterms:modified>
</cp:coreProperties>
</file>