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752" r:id="rId5"/>
    <p:sldMasterId id="2147483772" r:id="rId6"/>
  </p:sldMasterIdLst>
  <p:notesMasterIdLst>
    <p:notesMasterId r:id="rId47"/>
  </p:notesMasterIdLst>
  <p:sldIdLst>
    <p:sldId id="411" r:id="rId7"/>
    <p:sldId id="401" r:id="rId8"/>
    <p:sldId id="258" r:id="rId9"/>
    <p:sldId id="370" r:id="rId10"/>
    <p:sldId id="326" r:id="rId11"/>
    <p:sldId id="412" r:id="rId12"/>
    <p:sldId id="378" r:id="rId13"/>
    <p:sldId id="416" r:id="rId14"/>
    <p:sldId id="376" r:id="rId15"/>
    <p:sldId id="417" r:id="rId16"/>
    <p:sldId id="377" r:id="rId17"/>
    <p:sldId id="402" r:id="rId18"/>
    <p:sldId id="380" r:id="rId19"/>
    <p:sldId id="421" r:id="rId20"/>
    <p:sldId id="267" r:id="rId21"/>
    <p:sldId id="414" r:id="rId22"/>
    <p:sldId id="419" r:id="rId23"/>
    <p:sldId id="268" r:id="rId24"/>
    <p:sldId id="420" r:id="rId25"/>
    <p:sldId id="351" r:id="rId26"/>
    <p:sldId id="413" r:id="rId27"/>
    <p:sldId id="329" r:id="rId28"/>
    <p:sldId id="271" r:id="rId29"/>
    <p:sldId id="353" r:id="rId30"/>
    <p:sldId id="358" r:id="rId31"/>
    <p:sldId id="385" r:id="rId32"/>
    <p:sldId id="257" r:id="rId33"/>
    <p:sldId id="388" r:id="rId34"/>
    <p:sldId id="359" r:id="rId35"/>
    <p:sldId id="389" r:id="rId36"/>
    <p:sldId id="360" r:id="rId37"/>
    <p:sldId id="390" r:id="rId38"/>
    <p:sldId id="391" r:id="rId39"/>
    <p:sldId id="260" r:id="rId40"/>
    <p:sldId id="261" r:id="rId41"/>
    <p:sldId id="392" r:id="rId42"/>
    <p:sldId id="361" r:id="rId43"/>
    <p:sldId id="393" r:id="rId44"/>
    <p:sldId id="263" r:id="rId45"/>
    <p:sldId id="394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373" autoAdjust="0"/>
    <p:restoredTop sz="96208" autoAdjust="0"/>
  </p:normalViewPr>
  <p:slideViewPr>
    <p:cSldViewPr snapToGrid="0">
      <p:cViewPr varScale="1">
        <p:scale>
          <a:sx n="78" d="100"/>
          <a:sy n="78" d="100"/>
        </p:scale>
        <p:origin x="200" y="440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10/6/23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97460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53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Cwrs</a:t>
            </a:r>
            <a:r>
              <a:rPr lang="en-US"/>
              <a:t> </a:t>
            </a:r>
            <a:r>
              <a:rPr lang="en-US" err="1"/>
              <a:t>Mynediad</a:t>
            </a:r>
            <a:r>
              <a:rPr lang="en-US"/>
              <a:t> CBAC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29514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5830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717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Mae’r</a:t>
            </a:r>
            <a:r>
              <a:rPr lang="en-GB"/>
              <a:t> </a:t>
            </a:r>
            <a:r>
              <a:rPr lang="en-GB" err="1"/>
              <a:t>llafariad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hir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geiriau</a:t>
            </a:r>
            <a:r>
              <a:rPr lang="en-GB"/>
              <a:t> </a:t>
            </a:r>
            <a:r>
              <a:rPr lang="en-GB" err="1"/>
              <a:t>unsill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gorffen</a:t>
            </a:r>
            <a:r>
              <a:rPr lang="en-GB"/>
              <a:t> </a:t>
            </a:r>
            <a:r>
              <a:rPr lang="en-GB" err="1"/>
              <a:t>â</a:t>
            </a:r>
            <a:r>
              <a:rPr lang="en-GB"/>
              <a:t>: b, </a:t>
            </a:r>
            <a:r>
              <a:rPr lang="en-GB" err="1"/>
              <a:t>ch</a:t>
            </a:r>
            <a:r>
              <a:rPr lang="en-GB"/>
              <a:t>, d, dd, g, f, ff, s, </a:t>
            </a:r>
            <a:r>
              <a:rPr lang="en-GB" err="1"/>
              <a:t>th</a:t>
            </a:r>
            <a:r>
              <a:rPr lang="en-GB"/>
              <a:t> ac felly, does dim </a:t>
            </a:r>
            <a:r>
              <a:rPr lang="en-GB" err="1"/>
              <a:t>eisiau</a:t>
            </a:r>
            <a:r>
              <a:rPr lang="en-GB"/>
              <a:t> </a:t>
            </a:r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acen</a:t>
            </a:r>
            <a:r>
              <a:rPr lang="en-GB"/>
              <a:t> </a:t>
            </a:r>
            <a:r>
              <a:rPr lang="en-GB" err="1"/>
              <a:t>grom</a:t>
            </a:r>
            <a:r>
              <a:rPr lang="en-GB"/>
              <a:t>: </a:t>
            </a:r>
            <a:r>
              <a:rPr lang="en-GB" err="1"/>
              <a:t>pob</a:t>
            </a:r>
            <a:r>
              <a:rPr lang="en-GB"/>
              <a:t>, </a:t>
            </a:r>
            <a:r>
              <a:rPr lang="en-GB" err="1"/>
              <a:t>coch</a:t>
            </a:r>
            <a:r>
              <a:rPr lang="en-GB"/>
              <a:t>, </a:t>
            </a:r>
            <a:r>
              <a:rPr lang="en-GB" err="1"/>
              <a:t>rhad</a:t>
            </a:r>
            <a:r>
              <a:rPr lang="en-GB"/>
              <a:t>, </a:t>
            </a:r>
            <a:r>
              <a:rPr lang="en-GB" err="1"/>
              <a:t>gradd</a:t>
            </a:r>
            <a:r>
              <a:rPr lang="en-GB"/>
              <a:t>, cig, </a:t>
            </a:r>
            <a:r>
              <a:rPr lang="en-GB" err="1"/>
              <a:t>twf</a:t>
            </a:r>
            <a:r>
              <a:rPr lang="en-GB"/>
              <a:t>, </a:t>
            </a:r>
            <a:r>
              <a:rPr lang="en-GB" err="1"/>
              <a:t>saff</a:t>
            </a:r>
            <a:r>
              <a:rPr lang="en-GB"/>
              <a:t>, </a:t>
            </a:r>
            <a:r>
              <a:rPr lang="en-GB" err="1"/>
              <a:t>cas</a:t>
            </a:r>
            <a:r>
              <a:rPr lang="en-GB"/>
              <a:t>, </a:t>
            </a:r>
            <a:r>
              <a:rPr lang="en-GB" err="1"/>
              <a:t>peth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60079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Mae’r</a:t>
            </a:r>
            <a:r>
              <a:rPr lang="en-GB"/>
              <a:t> </a:t>
            </a:r>
            <a:r>
              <a:rPr lang="en-GB" err="1"/>
              <a:t>llafariad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hir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geiriau</a:t>
            </a:r>
            <a:r>
              <a:rPr lang="en-GB"/>
              <a:t> </a:t>
            </a:r>
            <a:r>
              <a:rPr lang="en-GB" err="1"/>
              <a:t>unsill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gorffen</a:t>
            </a:r>
            <a:r>
              <a:rPr lang="en-GB"/>
              <a:t> </a:t>
            </a:r>
            <a:r>
              <a:rPr lang="en-GB" err="1"/>
              <a:t>â</a:t>
            </a:r>
            <a:r>
              <a:rPr lang="en-GB"/>
              <a:t>: b, </a:t>
            </a:r>
            <a:r>
              <a:rPr lang="en-GB" err="1"/>
              <a:t>ch</a:t>
            </a:r>
            <a:r>
              <a:rPr lang="en-GB"/>
              <a:t>, d, dd, g, f, ff, s, </a:t>
            </a:r>
            <a:r>
              <a:rPr lang="en-GB" err="1"/>
              <a:t>th</a:t>
            </a:r>
            <a:r>
              <a:rPr lang="en-GB"/>
              <a:t> ac felly, does dim </a:t>
            </a:r>
            <a:r>
              <a:rPr lang="en-GB" err="1"/>
              <a:t>eisiau</a:t>
            </a:r>
            <a:r>
              <a:rPr lang="en-GB"/>
              <a:t> </a:t>
            </a:r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acen</a:t>
            </a:r>
            <a:r>
              <a:rPr lang="en-GB"/>
              <a:t> </a:t>
            </a:r>
            <a:r>
              <a:rPr lang="en-GB" err="1"/>
              <a:t>grom</a:t>
            </a:r>
            <a:r>
              <a:rPr lang="en-GB"/>
              <a:t>: </a:t>
            </a:r>
            <a:r>
              <a:rPr lang="en-GB" err="1"/>
              <a:t>pob</a:t>
            </a:r>
            <a:r>
              <a:rPr lang="en-GB"/>
              <a:t>, </a:t>
            </a:r>
            <a:r>
              <a:rPr lang="en-GB" err="1"/>
              <a:t>coch</a:t>
            </a:r>
            <a:r>
              <a:rPr lang="en-GB"/>
              <a:t>, </a:t>
            </a:r>
            <a:r>
              <a:rPr lang="en-GB" err="1"/>
              <a:t>rhad</a:t>
            </a:r>
            <a:r>
              <a:rPr lang="en-GB"/>
              <a:t>, </a:t>
            </a:r>
            <a:r>
              <a:rPr lang="en-GB" err="1"/>
              <a:t>gradd</a:t>
            </a:r>
            <a:r>
              <a:rPr lang="en-GB"/>
              <a:t>, cig, </a:t>
            </a:r>
            <a:r>
              <a:rPr lang="en-GB" err="1"/>
              <a:t>twf</a:t>
            </a:r>
            <a:r>
              <a:rPr lang="en-GB"/>
              <a:t>, </a:t>
            </a:r>
            <a:r>
              <a:rPr lang="en-GB" err="1"/>
              <a:t>saff</a:t>
            </a:r>
            <a:r>
              <a:rPr lang="en-GB"/>
              <a:t>, </a:t>
            </a:r>
            <a:r>
              <a:rPr lang="en-GB" err="1"/>
              <a:t>cas</a:t>
            </a:r>
            <a:r>
              <a:rPr lang="en-GB"/>
              <a:t>, </a:t>
            </a:r>
            <a:r>
              <a:rPr lang="en-GB" err="1"/>
              <a:t>peth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27367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115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61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579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397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902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5590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28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98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383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3465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457010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21873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81C3-E9C4-4366-86C5-91C4B4E3E74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7FBA6-A7B5-4AFC-A907-6BCAE182EB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6555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78B38-E0C2-1E42-B5DE-324DA800D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9C325-120B-214C-A8BD-39904C827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AE91E-ED92-484F-B3C6-BA1EF5FD2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09EB6-219D-DD40-A09E-1F135A9B5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B6D50-857C-CF44-BECD-7421F35FB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70635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DA56-83BA-D143-B48B-1CB9201C1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08A2B-3C44-CB4E-8766-1CFF81DB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43C52-9E6D-F64D-A303-6B1346F8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B03D0-B7B7-B646-8CC5-54FD3D65A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2A66F-2821-7547-9CEE-421D488BC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509338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1798-9D09-154A-A80E-EAF0E9C6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9212F-AF1E-F344-B617-AF3906E32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81DF8-0CDF-3746-BD5C-A0D58298A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FF5D2-5886-A743-BEDE-0166A269E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7CF2E-9A19-4F49-8CB3-A472CD9A0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55132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16F5-2CB9-7A40-8275-90368C1C2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39558-41AD-D94F-A666-9599909B3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D0B1F-D9A2-D74A-ABF7-316FE5DF7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1EE14-717A-F441-9EEE-0B6A755E2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AAB915-3834-C14B-A571-6B853675A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2533A8-A3A0-F14D-A322-10D461671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664238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2F314-E3A5-424B-AB4D-02942FC3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384529-A086-5140-9417-51BE73A17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574A4-D4AB-1E45-A351-0B6E65494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67A092-9440-DB43-846D-3129EAB0CF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413BED-52DA-814C-BC9B-6F2853457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60B6C3-F382-D54E-819E-92AFCC3B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029E7-3A0F-074A-81BA-FBC4127C5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4F91C4-5784-F54B-9A68-D8752859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37055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218B6-C439-4C45-BEB6-D732DB34C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793685-2982-2143-AA82-BC789D0C4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5FEF26-E755-B64C-9C48-C8A9BC231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034FE-F8A0-D64B-A4D5-AE1EFD7F2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800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50EB5E-87CB-1542-B18A-933FD248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681691-3310-9542-9087-3A4C3908F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EC9EF-991D-2C4E-A950-DC37867E3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89615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FF57E-B3DF-DD45-A5A3-3EE5002AA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53AC-D07B-0145-8CE8-9BA91216F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4829A-3E12-2E48-8B9C-3F3F806708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4A4D7-4252-8D43-AA9D-DFAA402E3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8E05EB-1D77-CB49-A8C4-156EBD75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AC0BF-CE5F-F542-B0A7-9AAF2A1F7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393879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B12A2-5C48-4E44-9973-6866C7D1F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78402D-0CA7-D145-A975-312797A44C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7AE9E-AE4D-A64C-8F6F-EFCB03868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A3561-5CAD-284D-8F5A-0477932FD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FF211-B3C5-374A-A29C-18C1AA1AB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5DFA4-A142-064B-AAE6-52A35A022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295637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9D6CC-2C55-4644-96AB-CD6E36E26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FE2D61-A384-B144-8DC2-F519B16C44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09BCE-3C27-CC4D-B286-AAD9BF32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80844-2D56-8448-B072-21C28AF12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9BC34-739C-B344-8AB0-20A450EA7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155207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124DBA-CE9B-8B40-992C-A0146D989D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923C2-E3C7-BC44-8030-0ED4F1319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0A41F-402F-784F-A484-899C3B236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EC746-D296-BD4F-AF7A-97F8C6656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260DB-AF06-F549-8B49-5AE7AF6AF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854493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81C3-E9C4-4366-86C5-91C4B4E3E74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7FBA6-A7B5-4AFC-A907-6BCAE182EB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8549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  <p:sldLayoutId id="2147483785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7E5226-4A43-CE4C-AF82-120B1E0D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5F2CD-345F-7941-AC16-7666688A2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389A3-C933-254C-8694-C7AA2806B4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02C1E-795E-5549-8F9F-1C853E913547}" type="datetimeFigureOut">
              <a:rPr lang="cy-GB" smtClean="0"/>
              <a:t>06/10/23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C3118-046E-0E43-B560-3198EE1DB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99AE9-C271-0D4C-8CF1-03943D80E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4110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v:/r/teams/TiwtoriaidTAR2023-24_GRP/Shared%20Documents/Mynediad/Diwrnod%201/Sesiwn%201%20-%20Ynganu%20a%27r%20wyddor/Fideo%20Rap%20-%20Yr%20Wyddor.mp4?csf=1&amp;web=1&amp;e=u7v233" TargetMode="Externa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v:/r/teams/TiwtoriaidTAR2023-24_GRP/Shared%20Documents/Mynediad/Diwrnod%201/Sesiwn%201%20-%20Ynganu%20a%27r%20wyddor/Fideo%20Llafariaid_Vowels.mp4?csf=1&amp;web=1&amp;e=mejdfT" TargetMode="Externa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pixabay.com/en/paint-turquoise-splat-art-abstract-311211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0.xml"/><Relationship Id="rId18" Type="http://schemas.openxmlformats.org/officeDocument/2006/relationships/image" Target="../media/image12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1.tiff"/><Relationship Id="rId2" Type="http://schemas.openxmlformats.org/officeDocument/2006/relationships/audio" Target="../media/media1.m4a"/><Relationship Id="rId16" Type="http://schemas.openxmlformats.org/officeDocument/2006/relationships/image" Target="../media/image10.tiff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9.png"/><Relationship Id="rId10" Type="http://schemas.openxmlformats.org/officeDocument/2006/relationships/audio" Target="../media/media5.m4a"/><Relationship Id="rId19" Type="http://schemas.openxmlformats.org/officeDocument/2006/relationships/image" Target="../media/image13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8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8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032" y="395408"/>
            <a:ext cx="6497050" cy="435384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Academi </a:t>
            </a:r>
            <a:r>
              <a:rPr lang="en-US" dirty="0" err="1">
                <a:solidFill>
                  <a:schemeClr val="bg2"/>
                </a:solidFill>
              </a:rPr>
              <a:t>Golau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Glas</a:t>
            </a:r>
            <a:br>
              <a:rPr lang="en-US" dirty="0">
                <a:solidFill>
                  <a:schemeClr val="bg2"/>
                </a:solidFill>
              </a:rPr>
            </a:br>
            <a:r>
              <a:rPr lang="en-US" dirty="0" err="1">
                <a:solidFill>
                  <a:schemeClr val="bg2"/>
                </a:solidFill>
              </a:rPr>
              <a:t>Cymraeg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yn</a:t>
            </a:r>
            <a:r>
              <a:rPr lang="en-US" dirty="0">
                <a:solidFill>
                  <a:schemeClr val="bg2"/>
                </a:solidFill>
              </a:rPr>
              <a:t> y </a:t>
            </a:r>
            <a:r>
              <a:rPr lang="en-US" dirty="0" err="1">
                <a:solidFill>
                  <a:schemeClr val="bg2"/>
                </a:solidFill>
              </a:rPr>
              <a:t>Gweithle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888" y="5080544"/>
            <a:ext cx="4833112" cy="1110884"/>
          </a:xfrm>
        </p:spPr>
        <p:txBody>
          <a:bodyPr/>
          <a:lstStyle/>
          <a:p>
            <a:r>
              <a:rPr lang="en-US" dirty="0" err="1">
                <a:solidFill>
                  <a:schemeClr val="bg2"/>
                </a:solidFill>
              </a:rPr>
              <a:t>Tiwtor</a:t>
            </a:r>
            <a:r>
              <a:rPr lang="en-US" dirty="0">
                <a:solidFill>
                  <a:schemeClr val="bg2"/>
                </a:solidFill>
              </a:rPr>
              <a:t>: </a:t>
            </a:r>
            <a:r>
              <a:rPr lang="en-US" dirty="0" err="1">
                <a:solidFill>
                  <a:schemeClr val="bg2"/>
                </a:solidFill>
              </a:rPr>
              <a:t>Siw</a:t>
            </a:r>
            <a:r>
              <a:rPr lang="en-US" dirty="0">
                <a:solidFill>
                  <a:schemeClr val="bg2"/>
                </a:solidFill>
              </a:rPr>
              <a:t> Hart-Lewis</a:t>
            </a:r>
          </a:p>
          <a:p>
            <a:r>
              <a:rPr lang="en-US" dirty="0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8524" y="320481"/>
            <a:ext cx="5201540" cy="3837060"/>
          </a:xfrm>
        </p:spPr>
        <p:txBody>
          <a:bodyPr>
            <a:noAutofit/>
          </a:bodyPr>
          <a:lstStyle/>
          <a:p>
            <a:r>
              <a:rPr lang="en-US" sz="4400" dirty="0">
                <a:solidFill>
                  <a:schemeClr val="bg2"/>
                </a:solidFill>
              </a:rPr>
              <a:t>Uned 1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 err="1">
                <a:solidFill>
                  <a:schemeClr val="bg2"/>
                </a:solidFill>
              </a:rPr>
              <a:t>Yr</a:t>
            </a:r>
            <a:r>
              <a:rPr lang="en-US" sz="4400" dirty="0">
                <a:solidFill>
                  <a:schemeClr val="bg2"/>
                </a:solidFill>
              </a:rPr>
              <a:t> </a:t>
            </a:r>
            <a:r>
              <a:rPr lang="en-US" sz="4400" dirty="0" err="1">
                <a:solidFill>
                  <a:schemeClr val="bg2"/>
                </a:solidFill>
              </a:rPr>
              <a:t>Wyddor</a:t>
            </a:r>
            <a:r>
              <a:rPr lang="en-US" sz="4400" dirty="0">
                <a:solidFill>
                  <a:schemeClr val="bg2"/>
                </a:solidFill>
              </a:rPr>
              <a:t> ac </a:t>
            </a:r>
            <a:r>
              <a:rPr lang="en-US" sz="4400" dirty="0" err="1">
                <a:solidFill>
                  <a:schemeClr val="bg2"/>
                </a:solidFill>
              </a:rPr>
              <a:t>Ynganu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000" i="1" dirty="0">
                <a:solidFill>
                  <a:schemeClr val="bg2"/>
                </a:solidFill>
              </a:rPr>
              <a:t>The Alphabet and Pronunciation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51" y="4636081"/>
            <a:ext cx="3381285" cy="1655762"/>
          </a:xfrm>
        </p:spPr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, Hydref 3ydd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2CC34-69F0-BB4F-848D-B990E53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Yr Wyddor </a:t>
            </a:r>
            <a:br>
              <a:rPr lang="cy-GB" b="1" dirty="0"/>
            </a:br>
            <a:r>
              <a:rPr lang="cy-GB" dirty="0"/>
              <a:t>T</a:t>
            </a:r>
            <a:r>
              <a:rPr lang="cy-GB" i="1" dirty="0"/>
              <a:t>he Alphabet: How to read ANYTHING!!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A2C39-2748-2547-854A-E3C17E8A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951749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800" u="sng"/>
              <a:t>Ydy’r </a:t>
            </a:r>
            <a:r>
              <a:rPr lang="cy-GB" sz="1800" u="sng" dirty="0"/>
              <a:t>Gymraeg yn ffoneteg?</a:t>
            </a:r>
          </a:p>
          <a:p>
            <a:pPr marL="0" indent="0">
              <a:buNone/>
            </a:pPr>
            <a:r>
              <a:rPr lang="cy-GB" sz="1800" dirty="0"/>
              <a:t>Cytseiniaid – yn gyson</a:t>
            </a:r>
          </a:p>
          <a:p>
            <a:pPr marL="0" indent="0">
              <a:buNone/>
            </a:pPr>
            <a:r>
              <a:rPr lang="cy-GB" sz="1800" dirty="0"/>
              <a:t>Deuseiniaid – yn gyson</a:t>
            </a:r>
          </a:p>
          <a:p>
            <a:pPr marL="0" indent="0">
              <a:buNone/>
            </a:pPr>
            <a:r>
              <a:rPr lang="cy-GB" sz="1800" dirty="0"/>
              <a:t>Llafariaid – hir a byr</a:t>
            </a:r>
            <a:br>
              <a:rPr lang="cy-GB" sz="1800" dirty="0"/>
            </a:br>
            <a:endParaRPr lang="cy-GB" sz="1800" dirty="0"/>
          </a:p>
          <a:p>
            <a:r>
              <a:rPr lang="en-GB" sz="1800" dirty="0" err="1"/>
              <a:t>Saesneg</a:t>
            </a:r>
            <a:r>
              <a:rPr lang="en-GB" sz="1800" dirty="0"/>
              <a:t> - 40 </a:t>
            </a:r>
            <a:r>
              <a:rPr lang="en-GB" sz="1800" dirty="0" err="1"/>
              <a:t>ffonemau'r</a:t>
            </a:r>
            <a:r>
              <a:rPr lang="en-GB" sz="1800" dirty="0"/>
              <a:t> </a:t>
            </a:r>
            <a:r>
              <a:rPr lang="en-GB" sz="1800" dirty="0" err="1"/>
              <a:t>iaith</a:t>
            </a:r>
            <a:r>
              <a:rPr lang="en-GB" sz="1800" dirty="0"/>
              <a:t> </a:t>
            </a:r>
            <a:r>
              <a:rPr lang="en-GB" sz="1800" dirty="0" err="1"/>
              <a:t>lafar</a:t>
            </a:r>
            <a:r>
              <a:rPr lang="en-GB" sz="1800" dirty="0"/>
              <a:t> </a:t>
            </a:r>
            <a:r>
              <a:rPr lang="en-GB" sz="1800" dirty="0" err="1"/>
              <a:t>gyda</a:t>
            </a:r>
            <a:r>
              <a:rPr lang="en-GB" sz="1800" dirty="0"/>
              <a:t> dim </a:t>
            </a:r>
            <a:r>
              <a:rPr lang="en-GB" sz="1800" dirty="0" err="1"/>
              <a:t>ond</a:t>
            </a:r>
            <a:r>
              <a:rPr lang="en-GB" sz="1800" dirty="0"/>
              <a:t> 26 o </a:t>
            </a:r>
            <a:r>
              <a:rPr lang="en-GB" sz="1800" dirty="0" err="1"/>
              <a:t>lythyrennau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	c = s</a:t>
            </a:r>
          </a:p>
          <a:p>
            <a:pPr marL="0" indent="0">
              <a:buNone/>
            </a:pPr>
            <a:r>
              <a:rPr lang="en-GB" sz="1800" dirty="0"/>
              <a:t>	c = k</a:t>
            </a:r>
          </a:p>
          <a:p>
            <a:endParaRPr lang="en-GB" sz="1800" dirty="0"/>
          </a:p>
          <a:p>
            <a:r>
              <a:rPr lang="en-GB" sz="1800" dirty="0" err="1"/>
              <a:t>Mae’r</a:t>
            </a:r>
            <a:r>
              <a:rPr lang="en-GB" sz="1800" dirty="0"/>
              <a:t> </a:t>
            </a:r>
            <a:r>
              <a:rPr lang="en-GB" sz="1800" dirty="0" err="1"/>
              <a:t>Saesneg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benthyg</a:t>
            </a:r>
            <a:r>
              <a:rPr lang="en-GB" sz="1800" dirty="0"/>
              <a:t> </a:t>
            </a:r>
            <a:r>
              <a:rPr lang="en-GB" sz="1800" dirty="0" err="1"/>
              <a:t>llawer</a:t>
            </a:r>
            <a:r>
              <a:rPr lang="en-GB" sz="1800" dirty="0"/>
              <a:t> o </a:t>
            </a:r>
            <a:r>
              <a:rPr lang="en-GB" sz="1800" dirty="0" err="1"/>
              <a:t>eiriau</a:t>
            </a:r>
            <a:r>
              <a:rPr lang="en-GB" sz="1800" dirty="0"/>
              <a:t>, ac felly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gorgyffwrdd</a:t>
            </a:r>
            <a:r>
              <a:rPr lang="en-GB" sz="1800" dirty="0"/>
              <a:t> - a </a:t>
            </a:r>
            <a:r>
              <a:rPr lang="en-GB" sz="1800" dirty="0" err="1"/>
              <a:t>mwy</a:t>
            </a:r>
            <a:r>
              <a:rPr lang="en-GB" sz="1800" dirty="0"/>
              <a:t> nag un </a:t>
            </a:r>
            <a:r>
              <a:rPr lang="en-GB" sz="1800" dirty="0" err="1"/>
              <a:t>sain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rai </a:t>
            </a:r>
            <a:r>
              <a:rPr lang="en-GB" sz="1800" dirty="0" err="1"/>
              <a:t>o’r</a:t>
            </a:r>
            <a:r>
              <a:rPr lang="en-GB" sz="1800" dirty="0"/>
              <a:t> </a:t>
            </a:r>
            <a:r>
              <a:rPr lang="en-GB" sz="1800" dirty="0" err="1"/>
              <a:t>ffonemau</a:t>
            </a:r>
            <a:endParaRPr lang="en-GB" sz="1800" dirty="0"/>
          </a:p>
          <a:p>
            <a:pPr marL="0" indent="0">
              <a:buNone/>
            </a:pPr>
            <a:br>
              <a:rPr lang="cy-GB" sz="1800" dirty="0"/>
            </a:br>
            <a:endParaRPr lang="cy-GB" sz="1800" dirty="0"/>
          </a:p>
          <a:p>
            <a:pPr marL="0" indent="0">
              <a:buNone/>
            </a:pPr>
            <a:endParaRPr lang="cy-GB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0CD89B-C4B2-4F48-8D29-40E30C3F33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951749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u="sng" dirty="0"/>
              <a:t>Is Welsh phonetic?</a:t>
            </a:r>
          </a:p>
          <a:p>
            <a:pPr marL="0" indent="0">
              <a:buNone/>
            </a:pPr>
            <a:r>
              <a:rPr lang="cy-GB" sz="1800" dirty="0"/>
              <a:t>Consonants – consistent</a:t>
            </a:r>
          </a:p>
          <a:p>
            <a:pPr marL="0" indent="0">
              <a:buNone/>
            </a:pPr>
            <a:r>
              <a:rPr lang="cy-GB" sz="1800" dirty="0"/>
              <a:t>Diphthongs – consistent</a:t>
            </a:r>
          </a:p>
          <a:p>
            <a:pPr marL="0" indent="0">
              <a:buNone/>
            </a:pPr>
            <a:r>
              <a:rPr lang="cy-GB" sz="1800" dirty="0"/>
              <a:t>Vowels – long and short</a:t>
            </a:r>
          </a:p>
          <a:p>
            <a:pPr marL="0" indent="0">
              <a:buNone/>
            </a:pPr>
            <a:endParaRPr lang="en-US" sz="1200" dirty="0"/>
          </a:p>
          <a:p>
            <a:r>
              <a:rPr lang="en-GB" sz="1800" dirty="0"/>
              <a:t>English - 40 spoken phonemes  - 26  letters e.g.</a:t>
            </a:r>
          </a:p>
          <a:p>
            <a:pPr marL="0" indent="0">
              <a:buNone/>
            </a:pPr>
            <a:r>
              <a:rPr lang="en-GB" sz="1800" dirty="0"/>
              <a:t>	c = s</a:t>
            </a:r>
          </a:p>
          <a:p>
            <a:pPr marL="0" indent="0">
              <a:buNone/>
            </a:pPr>
            <a:r>
              <a:rPr lang="en-GB" sz="1800" dirty="0"/>
              <a:t>	c = k</a:t>
            </a:r>
          </a:p>
          <a:p>
            <a:endParaRPr lang="en-GB" sz="1800" dirty="0"/>
          </a:p>
          <a:p>
            <a:r>
              <a:rPr lang="cy-GB" sz="1800" dirty="0"/>
              <a:t>English has borrowed lots of words therefore there is overlapping – and more than one sound for lots of the letters.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2589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273"/>
    </mc:Choice>
    <mc:Fallback xmlns="">
      <p:transition spd="slow" advTm="7527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287E-54EA-CF44-8D5B-44F9E0878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Welsh is such a difficult language!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D1685-B69C-574F-9F90-253CDC8F2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Billet does not rhyme with ballet,</a:t>
            </a:r>
            <a:br>
              <a:rPr lang="en-GB" dirty="0"/>
            </a:br>
            <a:r>
              <a:rPr lang="en-GB" dirty="0"/>
              <a:t>Bouquet, wallet, mallet, chalet.</a:t>
            </a:r>
            <a:br>
              <a:rPr lang="en-GB" dirty="0"/>
            </a:br>
            <a:r>
              <a:rPr lang="en-GB" dirty="0"/>
              <a:t>Blood and flood are not like food,</a:t>
            </a:r>
            <a:br>
              <a:rPr lang="en-GB" dirty="0"/>
            </a:br>
            <a:r>
              <a:rPr lang="en-GB" dirty="0"/>
              <a:t>Nor is mould like should and would.</a:t>
            </a:r>
            <a:br>
              <a:rPr lang="en-GB" dirty="0"/>
            </a:br>
            <a:r>
              <a:rPr lang="en-GB" dirty="0"/>
              <a:t>Viscous, viscount, load and broad,</a:t>
            </a:r>
            <a:br>
              <a:rPr lang="en-GB" dirty="0"/>
            </a:br>
            <a:r>
              <a:rPr lang="en-GB" dirty="0"/>
              <a:t>Toward, to forward, to reward.</a:t>
            </a:r>
            <a:br>
              <a:rPr lang="en-GB" dirty="0"/>
            </a:br>
            <a:r>
              <a:rPr lang="en-GB" dirty="0"/>
              <a:t>And your pronunciation's OK</a:t>
            </a:r>
            <a:br>
              <a:rPr lang="en-GB" dirty="0"/>
            </a:br>
            <a:r>
              <a:rPr lang="en-GB" dirty="0"/>
              <a:t>When you correctly say croquet,</a:t>
            </a:r>
            <a:br>
              <a:rPr lang="en-GB" dirty="0"/>
            </a:br>
            <a:r>
              <a:rPr lang="en-GB" dirty="0"/>
              <a:t>Rounded, wounded, grieve and sieve,</a:t>
            </a:r>
            <a:br>
              <a:rPr lang="en-GB" dirty="0"/>
            </a:br>
            <a:r>
              <a:rPr lang="en-GB" dirty="0"/>
              <a:t>Friend and fiend, alive and live.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5B17DC-9571-4749-9158-BC1593235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115" y="1825625"/>
            <a:ext cx="3365500" cy="408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05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46"/>
    </mc:Choice>
    <mc:Fallback xmlns="">
      <p:transition spd="slow" advTm="6074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0" y="232338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Yr</a:t>
                      </a:r>
                      <a:r>
                        <a:rPr lang="en-US" sz="3000" b="1" dirty="0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 </a:t>
                      </a:r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Wyddor</a:t>
                      </a:r>
                      <a:endParaRPr lang="en-US" sz="3000" b="1" dirty="0">
                        <a:solidFill>
                          <a:schemeClr val="bg1"/>
                        </a:solidFill>
                        <a:latin typeface="Modern Love" pitchFamily="8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577020" y="5565169"/>
            <a:ext cx="4723501" cy="1157368"/>
            <a:chOff x="-130629" y="5551882"/>
            <a:chExt cx="3683726" cy="999881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999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731520" y="573925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31520" y="6202676"/>
              <a:ext cx="326572" cy="314236"/>
            </a:xfrm>
            <a:prstGeom prst="rect">
              <a:avLst/>
            </a:prstGeom>
            <a:solidFill>
              <a:srgbClr val="FE456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8A3379D-F407-3340-908B-EBFA42D53DB3}"/>
              </a:ext>
            </a:extLst>
          </p:cNvPr>
          <p:cNvSpPr txBox="1"/>
          <p:nvPr/>
        </p:nvSpPr>
        <p:spPr>
          <a:xfrm>
            <a:off x="9005705" y="5859535"/>
            <a:ext cx="2036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latin typeface="Avenir Book" panose="02000503020000020003" pitchFamily="2" charset="0"/>
              </a:rPr>
              <a:t>29 </a:t>
            </a:r>
            <a:r>
              <a:rPr lang="en-US" sz="2800" err="1">
                <a:latin typeface="Avenir Book" panose="02000503020000020003" pitchFamily="2" charset="0"/>
              </a:rPr>
              <a:t>llythyren</a:t>
            </a:r>
            <a:endParaRPr lang="en-US" sz="280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1799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Alphabet Rap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A56750-10C6-FF5C-F3C1-FFA944DB77A1}"/>
              </a:ext>
            </a:extLst>
          </p:cNvPr>
          <p:cNvSpPr txBox="1"/>
          <p:nvPr/>
        </p:nvSpPr>
        <p:spPr>
          <a:xfrm>
            <a:off x="6691225" y="3167390"/>
            <a:ext cx="60987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Fideo Rap - Yr Wyddor.mp4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127950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9D02B8-4090-F441-AB8C-B555B94448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532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5BEB8C-A948-C04B-A05A-8E3C86FA0591}"/>
              </a:ext>
            </a:extLst>
          </p:cNvPr>
          <p:cNvSpPr txBox="1"/>
          <p:nvPr/>
        </p:nvSpPr>
        <p:spPr>
          <a:xfrm>
            <a:off x="3113306" y="2228671"/>
            <a:ext cx="596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err="1">
                <a:solidFill>
                  <a:schemeClr val="bg1"/>
                </a:solidFill>
                <a:latin typeface="Broadway" pitchFamily="82" charset="77"/>
              </a:rPr>
              <a:t>Cytseiniaid</a:t>
            </a:r>
            <a:endParaRPr lang="en-US" sz="7200">
              <a:solidFill>
                <a:schemeClr val="bg1"/>
              </a:solidFill>
              <a:latin typeface="Broadway" pitchFamily="8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5901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655F5-DE28-9C4B-B69D-5AC470902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15" y="254030"/>
            <a:ext cx="10515600" cy="1325563"/>
          </a:xfrm>
        </p:spPr>
        <p:txBody>
          <a:bodyPr/>
          <a:lstStyle/>
          <a:p>
            <a:r>
              <a:rPr lang="en-US" dirty="0" err="1">
                <a:latin typeface="+mn-lt"/>
              </a:rPr>
              <a:t>Newyddion</a:t>
            </a:r>
            <a:r>
              <a:rPr lang="en-US" dirty="0">
                <a:latin typeface="+mn-lt"/>
              </a:rPr>
              <a:t> da – Good news!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FE53-0296-244D-8B27-A9BC1835C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Un </a:t>
            </a:r>
            <a:r>
              <a:rPr lang="en-US" dirty="0" err="1"/>
              <a:t>llythyren</a:t>
            </a:r>
            <a:r>
              <a:rPr lang="en-US" dirty="0"/>
              <a:t> – un </a:t>
            </a:r>
            <a:r>
              <a:rPr lang="en-US" dirty="0" err="1"/>
              <a:t>sain</a:t>
            </a:r>
            <a:r>
              <a:rPr lang="en-US" dirty="0"/>
              <a:t>.</a:t>
            </a:r>
            <a:br>
              <a:rPr lang="en-US" dirty="0"/>
            </a:br>
            <a:r>
              <a:rPr lang="en-US" i="1" dirty="0"/>
              <a:t>One letter – one sound.</a:t>
            </a:r>
            <a:br>
              <a:rPr lang="en-US" i="1" dirty="0"/>
            </a:br>
            <a:endParaRPr lang="en-US" i="1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B2DAD3-DD11-3948-B5B1-1E12A9E0A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232520"/>
              </p:ext>
            </p:extLst>
          </p:nvPr>
        </p:nvGraphicFramePr>
        <p:xfrm>
          <a:off x="5171435" y="1898174"/>
          <a:ext cx="6490182" cy="420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3394">
                  <a:extLst>
                    <a:ext uri="{9D8B030D-6E8A-4147-A177-3AD203B41FA5}">
                      <a16:colId xmlns:a16="http://schemas.microsoft.com/office/drawing/2014/main" val="261782066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395130819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4054310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2800" b="1" err="1">
                          <a:solidFill>
                            <a:schemeClr val="bg1"/>
                          </a:solidFill>
                          <a:latin typeface="+mn-lt"/>
                        </a:rPr>
                        <a:t>Llythyren</a:t>
                      </a:r>
                      <a:endParaRPr lang="en-US" sz="2800" b="1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Sain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+mn-lt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yn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+mn-lt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Saesneg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Sain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+mn-lt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yn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+mn-lt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Gymraeg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3982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>
                          <a:latin typeface="+mn-lt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+mn-lt"/>
                        </a:rPr>
                        <a:t>cat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>
                          <a:latin typeface="+mn-lt"/>
                        </a:rPr>
                        <a:t>Cyril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+mn-lt"/>
                        </a:rPr>
                        <a:t>cath</a:t>
                      </a:r>
                      <a:endParaRPr lang="en-US" sz="2800" dirty="0">
                        <a:latin typeface="+mn-lt"/>
                      </a:endParaRPr>
                    </a:p>
                    <a:p>
                      <a:r>
                        <a:rPr lang="en-US" sz="2800" dirty="0">
                          <a:latin typeface="+mn-lt"/>
                        </a:rPr>
                        <a:t>never ‘s’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0606458"/>
                  </a:ext>
                </a:extLst>
              </a:tr>
              <a:tr h="618864">
                <a:tc>
                  <a:txBody>
                    <a:bodyPr/>
                    <a:lstStyle/>
                    <a:p>
                      <a:r>
                        <a:rPr lang="en-US" sz="2800">
                          <a:latin typeface="+mn-lt"/>
                        </a:rPr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latin typeface="+mn-lt"/>
                        </a:rPr>
                        <a:t>great</a:t>
                      </a:r>
                    </a:p>
                    <a:p>
                      <a:r>
                        <a:rPr lang="en-US" sz="2800">
                          <a:latin typeface="+mn-lt"/>
                        </a:rPr>
                        <a:t>George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+mn-lt"/>
                        </a:rPr>
                        <a:t>glas</a:t>
                      </a:r>
                      <a:endParaRPr lang="en-US" sz="2800" dirty="0">
                        <a:latin typeface="+mn-lt"/>
                      </a:endParaRPr>
                    </a:p>
                    <a:p>
                      <a:r>
                        <a:rPr lang="en-US" sz="2800" dirty="0">
                          <a:latin typeface="+mn-lt"/>
                        </a:rPr>
                        <a:t>Never ‘j’</a:t>
                      </a:r>
                    </a:p>
                    <a:p>
                      <a:endParaRPr lang="en-US" sz="28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087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>
                          <a:latin typeface="+mn-lt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latin typeface="+mn-lt"/>
                        </a:rPr>
                        <a:t>sock</a:t>
                      </a:r>
                    </a:p>
                    <a:p>
                      <a:r>
                        <a:rPr lang="en-US" sz="2800">
                          <a:latin typeface="+mn-lt"/>
                        </a:rPr>
                        <a:t>news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+mn-lt"/>
                        </a:rPr>
                        <a:t>sanau</a:t>
                      </a:r>
                      <a:endParaRPr lang="en-US" sz="2800" dirty="0">
                        <a:latin typeface="+mn-lt"/>
                      </a:endParaRPr>
                    </a:p>
                    <a:p>
                      <a:r>
                        <a:rPr lang="en-US" sz="2800" dirty="0">
                          <a:latin typeface="+mn-lt"/>
                        </a:rPr>
                        <a:t>never ‘z’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882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877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0972-A937-2E42-8FAB-1D0E14E22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person holding a sign&#10;&#10;Description automatically generated">
            <a:extLst>
              <a:ext uri="{FF2B5EF4-FFF2-40B4-BE49-F238E27FC236}">
                <a16:creationId xmlns:a16="http://schemas.microsoft.com/office/drawing/2014/main" id="{38161C6A-821D-B34F-BF08-B8C1C4C13B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480" b="78040" l="9882" r="89978">
                        <a14:foregroundMark x1="52044" y1="68960" x2="52044" y2="68960"/>
                        <a14:foregroundMark x1="52044" y1="68960" x2="51316" y2="68760"/>
                        <a14:foregroundMark x1="62038" y1="70800" x2="71809" y2="71060"/>
                        <a14:foregroundMark x1="60330" y1="68500" x2="58427" y2="72160"/>
                        <a14:foregroundMark x1="58427" y1="72160" x2="56831" y2="72640"/>
                        <a14:foregroundMark x1="55627" y1="70020" x2="63186" y2="74820"/>
                        <a14:foregroundMark x1="63186" y1="74820" x2="63186" y2="74820"/>
                        <a14:foregroundMark x1="54731" y1="72060" x2="54479" y2="78040"/>
                        <a14:foregroundMark x1="57251" y1="69280" x2="55711" y2="69680"/>
                        <a14:foregroundMark x1="67581" y1="72260" x2="67581" y2="72260"/>
                        <a14:foregroundMark x1="67805" y1="72380" x2="67805" y2="72380"/>
                        <a14:foregroundMark x1="67329" y1="76000" x2="67329" y2="76000"/>
                        <a14:foregroundMark x1="67329" y1="75940" x2="67329" y2="75940"/>
                        <a14:foregroundMark x1="68057" y1="71460" x2="67441" y2="75880"/>
                        <a14:foregroundMark x1="67441" y1="75880" x2="67077" y2="76540"/>
                        <a14:backgroundMark x1="71053" y1="71060" x2="68617" y2="71000"/>
                        <a14:backgroundMark x1="72200" y1="71140" x2="71305" y2="71060"/>
                        <a14:backgroundMark x1="69121" y1="71060" x2="72284" y2="71200"/>
                      </a14:backgroundRemoval>
                    </a14:imgEffect>
                  </a14:imgLayer>
                </a14:imgProps>
              </a:ext>
            </a:extLst>
          </a:blip>
          <a:srcRect t="24652" b="27006"/>
          <a:stretch/>
        </p:blipFill>
        <p:spPr>
          <a:xfrm>
            <a:off x="594433" y="292711"/>
            <a:ext cx="10515600" cy="6272578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97CF377-1665-B246-8FD7-16F65AF6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6983" y="2848281"/>
            <a:ext cx="1151715" cy="11614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dd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144641-1FBE-CC45-8963-65ED8AEA5DD7}"/>
              </a:ext>
            </a:extLst>
          </p:cNvPr>
          <p:cNvSpPr txBox="1">
            <a:spLocks/>
          </p:cNvSpPr>
          <p:nvPr/>
        </p:nvSpPr>
        <p:spPr>
          <a:xfrm>
            <a:off x="4345695" y="2316883"/>
            <a:ext cx="1028538" cy="13676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ff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246111F-98EE-3447-B226-ECB5F61ABA01}"/>
              </a:ext>
            </a:extLst>
          </p:cNvPr>
          <p:cNvSpPr txBox="1">
            <a:spLocks/>
          </p:cNvSpPr>
          <p:nvPr/>
        </p:nvSpPr>
        <p:spPr>
          <a:xfrm>
            <a:off x="4962184" y="2893133"/>
            <a:ext cx="1028538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F5F7BC8-6F79-9741-AB1D-FC70F6873D70}"/>
              </a:ext>
            </a:extLst>
          </p:cNvPr>
          <p:cNvSpPr txBox="1">
            <a:spLocks/>
          </p:cNvSpPr>
          <p:nvPr/>
        </p:nvSpPr>
        <p:spPr>
          <a:xfrm>
            <a:off x="5638810" y="2279657"/>
            <a:ext cx="1211447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ll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2BC8881-BFE3-B449-92BB-A4C1DF8721D5}"/>
              </a:ext>
            </a:extLst>
          </p:cNvPr>
          <p:cNvSpPr txBox="1">
            <a:spLocks/>
          </p:cNvSpPr>
          <p:nvPr/>
        </p:nvSpPr>
        <p:spPr>
          <a:xfrm>
            <a:off x="6329657" y="2893133"/>
            <a:ext cx="1318963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ph</a:t>
            </a:r>
            <a:endParaRPr lang="en-US" sz="48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DA7E3DF-695A-E04A-BE52-CA9BE87B70D1}"/>
              </a:ext>
            </a:extLst>
          </p:cNvPr>
          <p:cNvSpPr txBox="1">
            <a:spLocks/>
          </p:cNvSpPr>
          <p:nvPr/>
        </p:nvSpPr>
        <p:spPr>
          <a:xfrm>
            <a:off x="8057664" y="2860375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th</a:t>
            </a:r>
            <a:endParaRPr lang="en-US" sz="48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04FD705-660C-E04A-B4AA-A29637728553}"/>
              </a:ext>
            </a:extLst>
          </p:cNvPr>
          <p:cNvSpPr txBox="1">
            <a:spLocks/>
          </p:cNvSpPr>
          <p:nvPr/>
        </p:nvSpPr>
        <p:spPr>
          <a:xfrm>
            <a:off x="2584813" y="2241798"/>
            <a:ext cx="1028538" cy="1112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ch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8BE8F0-0CD5-1E40-911A-867110932270}"/>
              </a:ext>
            </a:extLst>
          </p:cNvPr>
          <p:cNvSpPr txBox="1">
            <a:spLocks/>
          </p:cNvSpPr>
          <p:nvPr/>
        </p:nvSpPr>
        <p:spPr>
          <a:xfrm>
            <a:off x="7088361" y="2300036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rh</a:t>
            </a:r>
          </a:p>
        </p:txBody>
      </p:sp>
    </p:spTree>
    <p:extLst>
      <p:ext uri="{BB962C8B-B14F-4D97-AF65-F5344CB8AC3E}">
        <p14:creationId xmlns:p14="http://schemas.microsoft.com/office/powerpoint/2010/main" val="99608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33CC5-5C56-5B44-8565-FAD7853F3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err="1"/>
              <a:t>Ynganu</a:t>
            </a:r>
            <a:r>
              <a:rPr lang="en-US" sz="4800" dirty="0"/>
              <a:t> – </a:t>
            </a:r>
            <a:r>
              <a:rPr lang="en-US" sz="4800" dirty="0" err="1"/>
              <a:t>llythrennau</a:t>
            </a:r>
            <a:r>
              <a:rPr lang="en-US" sz="4800" dirty="0"/>
              <a:t> </a:t>
            </a:r>
            <a:r>
              <a:rPr lang="en-US" sz="4800" dirty="0" err="1"/>
              <a:t>dwbl</a:t>
            </a:r>
            <a:endParaRPr lang="en-US" sz="4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AF24AE-8BAB-C043-A975-D06DD783C99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1" t="23569" r="2605" b="6833"/>
          <a:stretch/>
        </p:blipFill>
        <p:spPr bwMode="auto">
          <a:xfrm>
            <a:off x="838200" y="2333002"/>
            <a:ext cx="10379580" cy="27688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1081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E6ACF-515F-7546-9190-2E4F5DBDA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C40F00-0C54-FC49-895E-DDA466950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762" b="94048" l="10000" r="90000">
                        <a14:foregroundMark x1="24500" y1="62143" x2="24500" y2="62143"/>
                        <a14:foregroundMark x1="23667" y1="60476" x2="23667" y2="60476"/>
                        <a14:foregroundMark x1="23667" y1="60476" x2="23667" y2="60476"/>
                        <a14:foregroundMark x1="23667" y1="60476" x2="23667" y2="60476"/>
                        <a14:foregroundMark x1="24833" y1="69881" x2="24833" y2="69881"/>
                        <a14:foregroundMark x1="25167" y1="70357" x2="25167" y2="70357"/>
                        <a14:foregroundMark x1="26833" y1="70357" x2="27333" y2="70357"/>
                        <a14:foregroundMark x1="28333" y1="70357" x2="28667" y2="70595"/>
                        <a14:foregroundMark x1="29667" y1="70476" x2="29667" y2="70476"/>
                        <a14:foregroundMark x1="29833" y1="70476" x2="29833" y2="70476"/>
                        <a14:foregroundMark x1="28667" y1="73452" x2="28667" y2="73452"/>
                        <a14:foregroundMark x1="27833" y1="73452" x2="27833" y2="73452"/>
                        <a14:foregroundMark x1="27167" y1="73452" x2="26667" y2="73571"/>
                        <a14:foregroundMark x1="26167" y1="73810" x2="26000" y2="74405"/>
                        <a14:foregroundMark x1="26000" y1="74762" x2="26000" y2="75119"/>
                        <a14:foregroundMark x1="26000" y1="75357" x2="26000" y2="75476"/>
                        <a14:foregroundMark x1="26000" y1="75714" x2="26000" y2="75952"/>
                        <a14:foregroundMark x1="25833" y1="76190" x2="25833" y2="76190"/>
                        <a14:foregroundMark x1="25667" y1="76548" x2="25667" y2="76786"/>
                        <a14:foregroundMark x1="25500" y1="76786" x2="25500" y2="76786"/>
                        <a14:foregroundMark x1="24667" y1="76905" x2="24667" y2="76905"/>
                        <a14:foregroundMark x1="24000" y1="77500" x2="23667" y2="77738"/>
                        <a14:foregroundMark x1="23667" y1="77738" x2="23500" y2="77976"/>
                        <a14:foregroundMark x1="23333" y1="77976" x2="23333" y2="77976"/>
                        <a14:foregroundMark x1="23333" y1="78214" x2="23333" y2="78214"/>
                        <a14:foregroundMark x1="22833" y1="78333" x2="22333" y2="78333"/>
                        <a14:foregroundMark x1="21333" y1="78333" x2="21333" y2="78333"/>
                        <a14:foregroundMark x1="21000" y1="78571" x2="21000" y2="78571"/>
                        <a14:foregroundMark x1="21000" y1="78571" x2="21000" y2="78571"/>
                        <a14:foregroundMark x1="21167" y1="78810" x2="21333" y2="78929"/>
                        <a14:foregroundMark x1="21833" y1="78929" x2="22333" y2="79048"/>
                        <a14:foregroundMark x1="22667" y1="79048" x2="22667" y2="79048"/>
                        <a14:foregroundMark x1="24000" y1="79286" x2="24500" y2="80238"/>
                        <a14:foregroundMark x1="24833" y1="80238" x2="25167" y2="80595"/>
                        <a14:foregroundMark x1="18333" y1="80357" x2="27167" y2="84524"/>
                        <a14:foregroundMark x1="27167" y1="84524" x2="28833" y2="80119"/>
                        <a14:foregroundMark x1="28833" y1="80119" x2="27333" y2="86190"/>
                        <a14:foregroundMark x1="27333" y1="86190" x2="21667" y2="84524"/>
                        <a14:foregroundMark x1="21667" y1="84524" x2="21500" y2="84286"/>
                        <a14:foregroundMark x1="19000" y1="85833" x2="27667" y2="87738"/>
                        <a14:foregroundMark x1="17500" y1="88333" x2="27667" y2="93333"/>
                        <a14:foregroundMark x1="27667" y1="93333" x2="26833" y2="88810"/>
                        <a14:foregroundMark x1="26833" y1="88810" x2="20333" y2="94048"/>
                        <a14:foregroundMark x1="20333" y1="94048" x2="19667" y2="90476"/>
                      </a14:backgroundRemoval>
                    </a14:imgEffect>
                  </a14:imgLayer>
                </a14:imgProps>
              </a:ext>
            </a:extLst>
          </a:blip>
          <a:srcRect t="24649" b="24213"/>
          <a:stretch/>
        </p:blipFill>
        <p:spPr>
          <a:xfrm>
            <a:off x="838200" y="209372"/>
            <a:ext cx="10555846" cy="6283503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B5AF649-47E9-114C-A50A-421DC4A57C5F}"/>
              </a:ext>
            </a:extLst>
          </p:cNvPr>
          <p:cNvSpPr txBox="1">
            <a:spLocks/>
          </p:cNvSpPr>
          <p:nvPr/>
        </p:nvSpPr>
        <p:spPr>
          <a:xfrm>
            <a:off x="4873319" y="236670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i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7B0FDAE-6F67-114C-BBF7-941E179C1E96}"/>
              </a:ext>
            </a:extLst>
          </p:cNvPr>
          <p:cNvSpPr txBox="1">
            <a:spLocks/>
          </p:cNvSpPr>
          <p:nvPr/>
        </p:nvSpPr>
        <p:spPr>
          <a:xfrm>
            <a:off x="3053166" y="233297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 a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64990BE-ED8E-D243-A71A-D064BA6DA4BD}"/>
              </a:ext>
            </a:extLst>
          </p:cNvPr>
          <p:cNvSpPr txBox="1">
            <a:spLocks/>
          </p:cNvSpPr>
          <p:nvPr/>
        </p:nvSpPr>
        <p:spPr>
          <a:xfrm>
            <a:off x="5534927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o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0E844D5-1011-4F4D-9475-0CF7EC80E02E}"/>
              </a:ext>
            </a:extLst>
          </p:cNvPr>
          <p:cNvSpPr txBox="1">
            <a:spLocks/>
          </p:cNvSpPr>
          <p:nvPr/>
        </p:nvSpPr>
        <p:spPr>
          <a:xfrm>
            <a:off x="6321121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u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2AA27-2585-4445-A62C-E1AA7FDFD3BB}"/>
              </a:ext>
            </a:extLst>
          </p:cNvPr>
          <p:cNvSpPr txBox="1">
            <a:spLocks/>
          </p:cNvSpPr>
          <p:nvPr/>
        </p:nvSpPr>
        <p:spPr>
          <a:xfrm>
            <a:off x="7134852" y="2332971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w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AECEDE3-0778-954F-9109-12CCC5B39846}"/>
              </a:ext>
            </a:extLst>
          </p:cNvPr>
          <p:cNvSpPr txBox="1">
            <a:spLocks/>
          </p:cNvSpPr>
          <p:nvPr/>
        </p:nvSpPr>
        <p:spPr>
          <a:xfrm>
            <a:off x="4029573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e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38BD994-AB15-CA4E-95F7-3AEFDB888CF8}"/>
              </a:ext>
            </a:extLst>
          </p:cNvPr>
          <p:cNvSpPr txBox="1">
            <a:spLocks/>
          </p:cNvSpPr>
          <p:nvPr/>
        </p:nvSpPr>
        <p:spPr>
          <a:xfrm>
            <a:off x="8095505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y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5505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practice</a:t>
            </a:r>
            <a:br>
              <a:rPr lang="en-US" dirty="0"/>
            </a:br>
            <a:r>
              <a:rPr lang="en-US" dirty="0"/>
              <a:t>Y </a:t>
            </a:r>
            <a:r>
              <a:rPr lang="en-US" dirty="0" err="1"/>
              <a:t>Llafariaiad</a:t>
            </a:r>
            <a:r>
              <a:rPr lang="en-US" dirty="0"/>
              <a:t> / Vowels.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E98914-FE19-D033-F25A-65D833CEE42B}"/>
              </a:ext>
            </a:extLst>
          </p:cNvPr>
          <p:cNvSpPr txBox="1"/>
          <p:nvPr/>
        </p:nvSpPr>
        <p:spPr>
          <a:xfrm>
            <a:off x="6691225" y="3167390"/>
            <a:ext cx="60987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Fideo Llafariaid_Vowels.mp4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3484-025E-344D-8F7E-9827CD43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792" y="284710"/>
            <a:ext cx="10515600" cy="1325563"/>
          </a:xfrm>
        </p:spPr>
        <p:txBody>
          <a:bodyPr/>
          <a:lstStyle/>
          <a:p>
            <a:r>
              <a:rPr lang="en-US" dirty="0" err="1"/>
              <a:t>Troelli</a:t>
            </a:r>
            <a:r>
              <a:rPr lang="en-US" dirty="0"/>
              <a:t> </a:t>
            </a:r>
            <a:r>
              <a:rPr lang="en-US" dirty="0" err="1"/>
              <a:t>tafod</a:t>
            </a:r>
            <a:r>
              <a:rPr lang="en-US" dirty="0"/>
              <a:t>!  </a:t>
            </a:r>
            <a:r>
              <a:rPr lang="en-US" i="1" dirty="0"/>
              <a:t>Tongue twisters!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EFBCA-D79E-3841-80DF-B2BE173AD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72" y="1781361"/>
            <a:ext cx="10847522" cy="435133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dei</a:t>
            </a:r>
            <a:r>
              <a:rPr lang="en-GB" dirty="0"/>
              <a:t> du di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dŷ</a:t>
            </a:r>
            <a:r>
              <a:rPr lang="en-GB" dirty="0"/>
              <a:t> du di neu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dad di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dŷ</a:t>
            </a:r>
            <a:r>
              <a:rPr lang="en-GB" dirty="0"/>
              <a:t> du di?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/>
              <a:t>Mae Llewelyn y </a:t>
            </a:r>
            <a:r>
              <a:rPr lang="en-GB" dirty="0" err="1"/>
              <a:t>llyfrgellydd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Llanelli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llyfu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lyfaint</a:t>
            </a:r>
            <a:r>
              <a:rPr lang="en-GB" dirty="0"/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 y </a:t>
            </a:r>
            <a:r>
              <a:rPr lang="en-GB" dirty="0" err="1"/>
              <a:t>cawr</a:t>
            </a:r>
            <a:r>
              <a:rPr lang="en-GB" dirty="0"/>
              <a:t> </a:t>
            </a:r>
            <a:r>
              <a:rPr lang="en-GB" dirty="0" err="1"/>
              <a:t>enfawr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lewod</a:t>
            </a:r>
            <a:r>
              <a:rPr lang="en-GB" dirty="0"/>
              <a:t> </a:t>
            </a:r>
            <a:r>
              <a:rPr lang="en-GB" dirty="0" err="1"/>
              <a:t>lliwiog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llyfu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Gwawr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/>
              <a:t>Chwaraeodd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chi </a:t>
            </a:r>
            <a:r>
              <a:rPr lang="en-GB" dirty="0" err="1"/>
              <a:t>chwaraegar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</a:t>
            </a:r>
            <a:r>
              <a:rPr lang="en-GB" dirty="0" err="1"/>
              <a:t>chwiban</a:t>
            </a:r>
            <a:r>
              <a:rPr lang="en-GB" dirty="0"/>
              <a:t> </a:t>
            </a:r>
            <a:r>
              <a:rPr lang="en-GB" dirty="0" err="1"/>
              <a:t>chwedlonol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/>
              <a:t>Wel</a:t>
            </a:r>
            <a:r>
              <a:rPr lang="en-GB" dirty="0"/>
              <a:t> </a:t>
            </a:r>
            <a:r>
              <a:rPr lang="en-GB" dirty="0" err="1"/>
              <a:t>wedodd</a:t>
            </a:r>
            <a:r>
              <a:rPr lang="en-GB" dirty="0"/>
              <a:t> </a:t>
            </a:r>
            <a:r>
              <a:rPr lang="en-GB" dirty="0" err="1"/>
              <a:t>wil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y </a:t>
            </a:r>
            <a:r>
              <a:rPr lang="en-GB" dirty="0" err="1"/>
              <a:t>wal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wedodd</a:t>
            </a:r>
            <a:r>
              <a:rPr lang="en-GB" dirty="0"/>
              <a:t> y </a:t>
            </a:r>
            <a:r>
              <a:rPr lang="en-GB" dirty="0" err="1"/>
              <a:t>wal</a:t>
            </a:r>
            <a:r>
              <a:rPr lang="en-GB" dirty="0"/>
              <a:t> </a:t>
            </a:r>
            <a:r>
              <a:rPr lang="en-GB" dirty="0" err="1"/>
              <a:t>wel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wil</a:t>
            </a:r>
            <a:r>
              <a:rPr lang="en-GB" dirty="0"/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/>
              <a:t>Yn</a:t>
            </a:r>
            <a:r>
              <a:rPr lang="en-GB" dirty="0"/>
              <a:t> y </a:t>
            </a:r>
            <a:r>
              <a:rPr lang="en-GB" dirty="0" err="1"/>
              <a:t>siambr</a:t>
            </a:r>
            <a:r>
              <a:rPr lang="en-GB" dirty="0"/>
              <a:t> </a:t>
            </a:r>
            <a:r>
              <a:rPr lang="en-GB" dirty="0" err="1"/>
              <a:t>siang</a:t>
            </a:r>
            <a:r>
              <a:rPr lang="en-GB" dirty="0"/>
              <a:t>-di-fang </a:t>
            </a:r>
            <a:r>
              <a:rPr lang="en-GB" dirty="0" err="1"/>
              <a:t>mae</a:t>
            </a:r>
            <a:r>
              <a:rPr lang="en-GB" dirty="0"/>
              <a:t> </a:t>
            </a:r>
            <a:r>
              <a:rPr lang="en-GB" dirty="0" err="1"/>
              <a:t>Siôn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 </a:t>
            </a:r>
            <a:r>
              <a:rPr lang="en-GB" dirty="0" err="1"/>
              <a:t>siaced</a:t>
            </a:r>
            <a:r>
              <a:rPr lang="en-GB" dirty="0"/>
              <a:t> </a:t>
            </a:r>
            <a:r>
              <a:rPr lang="en-GB" dirty="0" err="1"/>
              <a:t>siabi'n</a:t>
            </a:r>
            <a:r>
              <a:rPr lang="en-GB" dirty="0"/>
              <a:t> 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 </a:t>
            </a:r>
            <a:r>
              <a:rPr lang="en-GB" dirty="0" err="1"/>
              <a:t>Siân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 </a:t>
            </a:r>
            <a:r>
              <a:rPr lang="en-GB" dirty="0" err="1"/>
              <a:t>siafio</a:t>
            </a:r>
            <a:r>
              <a:rPr lang="en-GB" dirty="0"/>
              <a:t>, am </a:t>
            </a:r>
            <a:r>
              <a:rPr lang="en-GB" dirty="0" err="1"/>
              <a:t>siopa</a:t>
            </a:r>
            <a:r>
              <a:rPr lang="en-GB" dirty="0"/>
              <a:t>, am </a:t>
            </a:r>
            <a:r>
              <a:rPr lang="en-GB" dirty="0" err="1"/>
              <a:t>sialc</a:t>
            </a:r>
            <a:r>
              <a:rPr lang="en-GB" dirty="0"/>
              <a:t>, </a:t>
            </a:r>
            <a:r>
              <a:rPr lang="en-GB" dirty="0" err="1"/>
              <a:t>siampŵ</a:t>
            </a:r>
            <a:r>
              <a:rPr lang="en-GB" dirty="0"/>
              <a:t>, a </a:t>
            </a:r>
            <a:r>
              <a:rPr lang="en-GB" dirty="0" err="1"/>
              <a:t>siocled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 </a:t>
            </a:r>
            <a:r>
              <a:rPr lang="en-GB" dirty="0" err="1"/>
              <a:t>siop</a:t>
            </a:r>
            <a:r>
              <a:rPr lang="en-GB" dirty="0"/>
              <a:t> </a:t>
            </a:r>
            <a:r>
              <a:rPr lang="en-GB" dirty="0" err="1"/>
              <a:t>siafins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875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087694"/>
              </p:ext>
            </p:extLst>
          </p:nvPr>
        </p:nvGraphicFramePr>
        <p:xfrm>
          <a:off x="180109" y="0"/>
          <a:ext cx="11887200" cy="66087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48229">
                <a:tc>
                  <a:txBody>
                    <a:bodyPr/>
                    <a:lstStyle/>
                    <a:p>
                      <a:pPr algn="ctr"/>
                      <a:endParaRPr lang="en-US" sz="7200" b="1" dirty="0">
                        <a:solidFill>
                          <a:schemeClr val="bg1"/>
                        </a:solidFill>
                        <a:latin typeface="Caveat Brush" pitchFamily="2" charset="77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14296">
                <a:tc>
                  <a:txBody>
                    <a:bodyPr/>
                    <a:lstStyle/>
                    <a:p>
                      <a:pPr algn="ctr"/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14296">
                <a:tc>
                  <a:txBody>
                    <a:bodyPr/>
                    <a:lstStyle/>
                    <a:p>
                      <a:pPr algn="ctr"/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i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8229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14296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C11D5C32-E182-4C48-4A81-FACD431C89A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832319">
            <a:off x="-442426" y="-783608"/>
            <a:ext cx="3179505" cy="29885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D212FE-EEDB-60A0-04CD-997BAF124DB9}"/>
              </a:ext>
            </a:extLst>
          </p:cNvPr>
          <p:cNvSpPr txBox="1"/>
          <p:nvPr/>
        </p:nvSpPr>
        <p:spPr>
          <a:xfrm rot="20937766">
            <a:off x="-142607" y="96153"/>
            <a:ext cx="2303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Caveat Brush" pitchFamily="2" charset="77"/>
              </a:rPr>
              <a:t>SBALT!</a:t>
            </a:r>
          </a:p>
        </p:txBody>
      </p:sp>
    </p:spTree>
    <p:extLst>
      <p:ext uri="{BB962C8B-B14F-4D97-AF65-F5344CB8AC3E}">
        <p14:creationId xmlns:p14="http://schemas.microsoft.com/office/powerpoint/2010/main" val="74569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1490869" y="1422208"/>
            <a:ext cx="9495183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/>
              <a:t>Mae </a:t>
            </a:r>
            <a:r>
              <a:rPr lang="en-GB" sz="3200" err="1"/>
              <a:t>pob</a:t>
            </a:r>
            <a:r>
              <a:rPr lang="en-GB" sz="3200"/>
              <a:t> </a:t>
            </a:r>
            <a:r>
              <a:rPr lang="en-GB" sz="3200" err="1"/>
              <a:t>llafariad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gallu</a:t>
            </a:r>
            <a:r>
              <a:rPr lang="en-GB" sz="3200"/>
              <a:t> bod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fyr</a:t>
            </a:r>
            <a:r>
              <a:rPr lang="en-GB" sz="3200"/>
              <a:t>, </a:t>
            </a:r>
            <a:r>
              <a:rPr lang="en-GB" sz="3200" err="1"/>
              <a:t>neu’n</a:t>
            </a:r>
            <a:r>
              <a:rPr lang="en-GB" sz="3200"/>
              <a:t> </a:t>
            </a:r>
            <a:r>
              <a:rPr lang="en-GB" sz="3200" err="1"/>
              <a:t>hir</a:t>
            </a:r>
            <a:r>
              <a:rPr lang="en-GB" sz="3200"/>
              <a:t>:</a:t>
            </a:r>
            <a:br>
              <a:rPr lang="en-GB" sz="3200"/>
            </a:br>
            <a:r>
              <a:rPr lang="en-GB" sz="3200" i="1"/>
              <a:t>All vowels can be short or long e.g.</a:t>
            </a:r>
          </a:p>
          <a:p>
            <a:pPr marL="0" indent="0">
              <a:buNone/>
            </a:pPr>
            <a:endParaRPr lang="en-GB" sz="3200" i="1"/>
          </a:p>
          <a:p>
            <a:pPr marL="0" indent="0">
              <a:buNone/>
            </a:pPr>
            <a:r>
              <a:rPr lang="en-GB" sz="3200" b="1"/>
              <a:t>O					U</a:t>
            </a:r>
          </a:p>
          <a:p>
            <a:pPr marL="0" indent="0">
              <a:buNone/>
            </a:pPr>
            <a:r>
              <a:rPr lang="en-GB" b="1" err="1"/>
              <a:t>o</a:t>
            </a:r>
            <a:r>
              <a:rPr lang="en-GB" sz="2800" err="1"/>
              <a:t>laf</a:t>
            </a:r>
            <a:r>
              <a:rPr lang="en-GB" sz="2800"/>
              <a:t> </a:t>
            </a:r>
            <a:r>
              <a:rPr lang="en-GB" sz="2800" i="1"/>
              <a:t>(long as in d</a:t>
            </a:r>
            <a:r>
              <a:rPr lang="en-GB" sz="2800" i="1" u="sng"/>
              <a:t>oo</a:t>
            </a:r>
            <a:r>
              <a:rPr lang="en-GB" sz="2800" i="1"/>
              <a:t>r)</a:t>
            </a:r>
            <a:r>
              <a:rPr lang="en-GB" sz="2800"/>
              <a:t>		</a:t>
            </a:r>
            <a:r>
              <a:rPr lang="en-GB" sz="2800" err="1"/>
              <a:t>Ll</a:t>
            </a:r>
            <a:r>
              <a:rPr lang="en-GB" sz="2800" err="1">
                <a:solidFill>
                  <a:srgbClr val="00B0F0"/>
                </a:solidFill>
              </a:rPr>
              <a:t>u</a:t>
            </a:r>
            <a:r>
              <a:rPr lang="en-GB" sz="2800" err="1"/>
              <a:t>n</a:t>
            </a:r>
            <a:r>
              <a:rPr lang="en-GB" sz="2800"/>
              <a:t> (long as in tr</a:t>
            </a:r>
            <a:r>
              <a:rPr lang="en-GB" sz="2800" u="sng"/>
              <a:t>ee)</a:t>
            </a:r>
            <a:r>
              <a:rPr lang="en-GB" sz="2800"/>
              <a:t>	</a:t>
            </a:r>
          </a:p>
          <a:p>
            <a:pPr marL="0" indent="0">
              <a:buNone/>
            </a:pPr>
            <a:r>
              <a:rPr lang="en-GB" b="1" err="1"/>
              <a:t>o</a:t>
            </a:r>
            <a:r>
              <a:rPr lang="en-GB" sz="2800" err="1"/>
              <a:t>nd</a:t>
            </a:r>
            <a:r>
              <a:rPr lang="en-GB" sz="2800"/>
              <a:t> </a:t>
            </a:r>
            <a:r>
              <a:rPr lang="en-GB" sz="2800" i="1"/>
              <a:t>(short as in </a:t>
            </a:r>
            <a:r>
              <a:rPr lang="en-GB" sz="2800" i="1" u="sng"/>
              <a:t>o</a:t>
            </a:r>
            <a:r>
              <a:rPr lang="en-GB" sz="2800" i="1"/>
              <a:t>range)</a:t>
            </a:r>
            <a:r>
              <a:rPr lang="en-GB" sz="2800"/>
              <a:t>		</a:t>
            </a:r>
            <a:r>
              <a:rPr lang="en-GB" sz="2800" err="1">
                <a:solidFill>
                  <a:srgbClr val="00B0F0"/>
                </a:solidFill>
              </a:rPr>
              <a:t>U</a:t>
            </a:r>
            <a:r>
              <a:rPr lang="en-GB" sz="2800" err="1"/>
              <a:t>ndeb</a:t>
            </a:r>
            <a:r>
              <a:rPr lang="en-GB" sz="2800"/>
              <a:t> (short as in p</a:t>
            </a:r>
            <a:r>
              <a:rPr lang="en-GB" sz="2800" u="sng"/>
              <a:t>i</a:t>
            </a:r>
            <a:r>
              <a:rPr lang="en-GB" sz="2800"/>
              <a:t>mple)</a:t>
            </a:r>
          </a:p>
          <a:p>
            <a:pPr marL="0" indent="0">
              <a:buNone/>
            </a:pPr>
            <a:endParaRPr lang="en-GB"/>
          </a:p>
          <a:p>
            <a:pPr lvl="1"/>
            <a:endParaRPr lang="en-GB" sz="2800"/>
          </a:p>
          <a:p>
            <a:pPr marL="457200" lvl="1" indent="0">
              <a:buNone/>
            </a:pPr>
            <a:endParaRPr lang="en-GB" sz="280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27089" y="279208"/>
            <a:ext cx="6512511" cy="1143000"/>
          </a:xfrm>
        </p:spPr>
        <p:txBody>
          <a:bodyPr/>
          <a:lstStyle/>
          <a:p>
            <a:r>
              <a:rPr lang="en-GB"/>
              <a:t>Stretchy vowels!</a:t>
            </a:r>
          </a:p>
        </p:txBody>
      </p:sp>
    </p:spTree>
    <p:extLst>
      <p:ext uri="{BB962C8B-B14F-4D97-AF65-F5344CB8AC3E}">
        <p14:creationId xmlns:p14="http://schemas.microsoft.com/office/powerpoint/2010/main" val="1404171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928255" y="1422208"/>
            <a:ext cx="1057101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err="1"/>
              <a:t>d</a:t>
            </a:r>
            <a:r>
              <a:rPr lang="en-GB" sz="2800" u="sng" err="1"/>
              <a:t>y</a:t>
            </a:r>
            <a:r>
              <a:rPr lang="en-GB" sz="2800" err="1"/>
              <a:t>n</a:t>
            </a:r>
            <a:r>
              <a:rPr lang="en-GB" sz="2800"/>
              <a:t>		(long </a:t>
            </a:r>
            <a:r>
              <a:rPr lang="en-GB" sz="2800" err="1"/>
              <a:t>ee</a:t>
            </a:r>
            <a:r>
              <a:rPr lang="en-GB" sz="2800"/>
              <a:t> as in ‘b</a:t>
            </a:r>
            <a:r>
              <a:rPr lang="en-GB" sz="2800" b="1"/>
              <a:t>ee</a:t>
            </a:r>
            <a:r>
              <a:rPr lang="en-GB" sz="2800"/>
              <a:t>n’)		</a:t>
            </a:r>
          </a:p>
          <a:p>
            <a:pPr marL="0" indent="0">
              <a:buNone/>
            </a:pPr>
            <a:r>
              <a:rPr lang="en-GB" sz="2800"/>
              <a:t>ll</a:t>
            </a:r>
            <a:r>
              <a:rPr lang="en-GB" sz="2800" u="sng"/>
              <a:t>y</a:t>
            </a:r>
            <a:r>
              <a:rPr lang="en-GB" sz="2800"/>
              <a:t>n		(short </a:t>
            </a:r>
            <a:r>
              <a:rPr lang="en-GB" sz="2800" err="1"/>
              <a:t>i</a:t>
            </a:r>
            <a:r>
              <a:rPr lang="en-GB" sz="2800"/>
              <a:t> as in ‘</a:t>
            </a:r>
            <a:r>
              <a:rPr lang="en-GB" sz="2800" b="1"/>
              <a:t>i</a:t>
            </a:r>
            <a:r>
              <a:rPr lang="en-GB" sz="2800"/>
              <a:t>n’)		</a:t>
            </a:r>
          </a:p>
          <a:p>
            <a:pPr marL="0" indent="0">
              <a:buNone/>
            </a:pPr>
            <a:r>
              <a:rPr lang="en-GB" sz="2800"/>
              <a:t>C</a:t>
            </a:r>
            <a:r>
              <a:rPr lang="en-GB" sz="2800" u="sng"/>
              <a:t>y</a:t>
            </a:r>
            <a:r>
              <a:rPr lang="en-GB" sz="2800"/>
              <a:t>mru	(short, dark or obscure um as in ‘</a:t>
            </a:r>
            <a:r>
              <a:rPr lang="en-GB" sz="2800" b="1"/>
              <a:t>u</a:t>
            </a:r>
            <a:r>
              <a:rPr lang="en-GB" sz="2800"/>
              <a:t>mbrella’ </a:t>
            </a:r>
            <a:r>
              <a:rPr lang="en-GB"/>
              <a:t>or ‘</a:t>
            </a:r>
            <a:r>
              <a:rPr lang="en-GB" b="1"/>
              <a:t>u</a:t>
            </a:r>
            <a:r>
              <a:rPr lang="en-GB"/>
              <a:t>h-oh’</a:t>
            </a:r>
          </a:p>
          <a:p>
            <a:pPr marL="0" indent="0">
              <a:buNone/>
            </a:pPr>
            <a:r>
              <a:rPr lang="en-GB" sz="2800"/>
              <a:t>y </a:t>
            </a:r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/>
              <a:t>yn</a:t>
            </a:r>
            <a:r>
              <a:rPr lang="en-GB" sz="2800"/>
              <a:t>	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2800" err="1"/>
              <a:t>dy</a:t>
            </a:r>
            <a:r>
              <a:rPr lang="en-GB" sz="2800"/>
              <a:t> </a:t>
            </a:r>
            <a:r>
              <a:rPr lang="en-GB" sz="2800" err="1"/>
              <a:t>fy</a:t>
            </a:r>
            <a:r>
              <a:rPr lang="en-GB" sz="2800"/>
              <a:t>	</a:t>
            </a:r>
            <a:r>
              <a:rPr lang="en-GB"/>
              <a:t>	 (long and dark as in </a:t>
            </a:r>
            <a:r>
              <a:rPr lang="en-GB" b="1"/>
              <a:t>der</a:t>
            </a:r>
            <a:r>
              <a:rPr lang="en-GB"/>
              <a:t>vish; b</a:t>
            </a:r>
            <a:r>
              <a:rPr lang="en-GB" b="1"/>
              <a:t>u</a:t>
            </a:r>
            <a:r>
              <a:rPr lang="en-GB"/>
              <a:t>rn)</a:t>
            </a:r>
            <a:endParaRPr lang="en-GB" sz="2800"/>
          </a:p>
          <a:p>
            <a:pPr marL="457200" lvl="1" indent="0">
              <a:buNone/>
            </a:pPr>
            <a:endParaRPr lang="en-GB" sz="280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27089" y="279208"/>
            <a:ext cx="6512511" cy="1143000"/>
          </a:xfrm>
        </p:spPr>
        <p:txBody>
          <a:bodyPr/>
          <a:lstStyle/>
          <a:p>
            <a:r>
              <a:rPr lang="en-GB"/>
              <a:t>Super Stretchy “y”</a:t>
            </a:r>
          </a:p>
        </p:txBody>
      </p:sp>
    </p:spTree>
    <p:extLst>
      <p:ext uri="{BB962C8B-B14F-4D97-AF65-F5344CB8AC3E}">
        <p14:creationId xmlns:p14="http://schemas.microsoft.com/office/powerpoint/2010/main" val="269062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939827F-DB7E-524D-B979-D51961F5577E}"/>
              </a:ext>
            </a:extLst>
          </p:cNvPr>
          <p:cNvSpPr/>
          <p:nvPr/>
        </p:nvSpPr>
        <p:spPr>
          <a:xfrm>
            <a:off x="997527" y="1745673"/>
            <a:ext cx="10072255" cy="28540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E2A0D-CBEB-664C-B84A-3A09DB5A81AD}"/>
              </a:ext>
            </a:extLst>
          </p:cNvPr>
          <p:cNvSpPr txBox="1"/>
          <p:nvPr/>
        </p:nvSpPr>
        <p:spPr>
          <a:xfrm>
            <a:off x="1490410" y="2314875"/>
            <a:ext cx="26951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orsaf</a:t>
            </a:r>
            <a:r>
              <a:rPr lang="en-US" sz="3200" dirty="0"/>
              <a:t> </a:t>
            </a:r>
            <a:r>
              <a:rPr lang="en-US" sz="3200" dirty="0" err="1"/>
              <a:t>heddlu</a:t>
            </a:r>
            <a:endParaRPr lang="en-US" sz="3200" dirty="0"/>
          </a:p>
          <a:p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orsaf</a:t>
            </a:r>
            <a:r>
              <a:rPr lang="en-US" sz="3200" dirty="0"/>
              <a:t> </a:t>
            </a:r>
            <a:r>
              <a:rPr lang="en-US" sz="3200" dirty="0" err="1"/>
              <a:t>dân</a:t>
            </a:r>
            <a:endParaRPr lang="en-US" sz="3200" dirty="0"/>
          </a:p>
          <a:p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ysbyty</a:t>
            </a:r>
            <a:endParaRPr lang="en-U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34D387-2AA6-6F42-8841-2E473C397086}"/>
              </a:ext>
            </a:extLst>
          </p:cNvPr>
          <p:cNvSpPr txBox="1"/>
          <p:nvPr/>
        </p:nvSpPr>
        <p:spPr>
          <a:xfrm>
            <a:off x="4721826" y="2297291"/>
            <a:ext cx="1582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yfory</a:t>
            </a:r>
            <a:endParaRPr lang="en-US" sz="3200" dirty="0"/>
          </a:p>
          <a:p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endParaRPr lang="en-US" sz="3200" dirty="0"/>
          </a:p>
          <a:p>
            <a:r>
              <a:rPr lang="en-US" sz="3200" dirty="0"/>
              <a:t>y </a:t>
            </a:r>
            <a:r>
              <a:rPr lang="en-US" sz="3200" dirty="0" err="1"/>
              <a:t>garej</a:t>
            </a:r>
            <a:endParaRPr lang="en-US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951A9D-0085-1D47-A939-27B0F01B18F2}"/>
              </a:ext>
            </a:extLst>
          </p:cNvPr>
          <p:cNvSpPr txBox="1"/>
          <p:nvPr/>
        </p:nvSpPr>
        <p:spPr>
          <a:xfrm>
            <a:off x="6900682" y="2298123"/>
            <a:ext cx="1514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/>
              <a:t>tywydd</a:t>
            </a:r>
            <a:endParaRPr lang="en-US" sz="3200" dirty="0"/>
          </a:p>
          <a:p>
            <a:r>
              <a:rPr lang="en-US" sz="3200" dirty="0" err="1"/>
              <a:t>ynys</a:t>
            </a:r>
            <a:endParaRPr lang="en-US" sz="3200" dirty="0"/>
          </a:p>
          <a:p>
            <a:r>
              <a:rPr lang="en-US" sz="3200" dirty="0" err="1"/>
              <a:t>mynydd</a:t>
            </a:r>
            <a:endParaRPr lang="en-US" sz="3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7F9813-CB7B-D249-839E-B10465AA78B6}"/>
              </a:ext>
            </a:extLst>
          </p:cNvPr>
          <p:cNvSpPr txBox="1"/>
          <p:nvPr/>
        </p:nvSpPr>
        <p:spPr>
          <a:xfrm>
            <a:off x="8998267" y="2276559"/>
            <a:ext cx="1847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gwely</a:t>
            </a:r>
            <a:endParaRPr lang="en-US" sz="3200" dirty="0"/>
          </a:p>
          <a:p>
            <a:r>
              <a:rPr lang="en-US" sz="3200" dirty="0" err="1"/>
              <a:t>bwyty</a:t>
            </a:r>
            <a:endParaRPr lang="en-US" sz="3200" dirty="0"/>
          </a:p>
          <a:p>
            <a:r>
              <a:rPr lang="en-US" sz="3200" dirty="0" err="1"/>
              <a:t>gyrru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87092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602973" y="2332037"/>
            <a:ext cx="10986053" cy="23740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u="sng" err="1">
                <a:latin typeface="Avenir Book" panose="02000503020000020003" pitchFamily="2" charset="0"/>
              </a:rPr>
              <a:t>Si</a:t>
            </a:r>
            <a:r>
              <a:rPr lang="en-GB" err="1">
                <a:latin typeface="Avenir Book" panose="02000503020000020003" pitchFamily="2" charset="0"/>
              </a:rPr>
              <a:t>op</a:t>
            </a:r>
            <a:r>
              <a:rPr lang="en-GB">
                <a:latin typeface="Avenir Book" panose="02000503020000020003" pitchFamily="2" charset="0"/>
              </a:rPr>
              <a:t>		</a:t>
            </a:r>
            <a:r>
              <a:rPr lang="en-GB" u="sng" err="1">
                <a:latin typeface="Avenir Book" panose="02000503020000020003" pitchFamily="2" charset="0"/>
              </a:rPr>
              <a:t>Si</a:t>
            </a:r>
            <a:r>
              <a:rPr lang="en-GB" err="1">
                <a:latin typeface="Avenir Book" panose="02000503020000020003" pitchFamily="2" charset="0"/>
              </a:rPr>
              <a:t>ân</a:t>
            </a:r>
            <a:r>
              <a:rPr lang="en-GB">
                <a:latin typeface="Avenir Book" panose="02000503020000020003" pitchFamily="2" charset="0"/>
              </a:rPr>
              <a:t>		</a:t>
            </a:r>
            <a:r>
              <a:rPr lang="en-GB" u="sng" err="1">
                <a:latin typeface="Avenir Book" panose="02000503020000020003" pitchFamily="2" charset="0"/>
              </a:rPr>
              <a:t>Si</a:t>
            </a:r>
            <a:r>
              <a:rPr lang="en-GB" err="1">
                <a:latin typeface="Avenir Book" panose="02000503020000020003" pitchFamily="2" charset="0"/>
              </a:rPr>
              <a:t>ôn</a:t>
            </a:r>
            <a:r>
              <a:rPr lang="en-GB">
                <a:latin typeface="Avenir Book" panose="02000503020000020003" pitchFamily="2" charset="0"/>
              </a:rPr>
              <a:t>		</a:t>
            </a:r>
            <a:r>
              <a:rPr lang="en-GB" u="sng" err="1">
                <a:latin typeface="Avenir Book" panose="02000503020000020003" pitchFamily="2" charset="0"/>
              </a:rPr>
              <a:t>Si</a:t>
            </a:r>
            <a:r>
              <a:rPr lang="en-GB" err="1">
                <a:latin typeface="Avenir Book" panose="02000503020000020003" pitchFamily="2" charset="0"/>
              </a:rPr>
              <a:t>arad</a:t>
            </a:r>
            <a:endParaRPr lang="en-GB">
              <a:latin typeface="Avenir Book" panose="02000503020000020003" pitchFamily="2" charset="0"/>
            </a:endParaRPr>
          </a:p>
          <a:p>
            <a:endParaRPr lang="en-GB">
              <a:latin typeface="Avenir Book" panose="02000503020000020003" pitchFamily="2" charset="0"/>
            </a:endParaRPr>
          </a:p>
          <a:p>
            <a:r>
              <a:rPr lang="en-GB" err="1">
                <a:latin typeface="Avenir Book" panose="02000503020000020003" pitchFamily="2" charset="0"/>
              </a:rPr>
              <a:t>Siop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Siarad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Siôn</a:t>
            </a:r>
            <a:r>
              <a:rPr lang="en-GB">
                <a:latin typeface="Avenir Book" panose="02000503020000020003" pitchFamily="2" charset="0"/>
              </a:rPr>
              <a:t> a </a:t>
            </a:r>
            <a:r>
              <a:rPr lang="en-GB" err="1">
                <a:latin typeface="Avenir Book" panose="02000503020000020003" pitchFamily="2" charset="0"/>
              </a:rPr>
              <a:t>Siân</a:t>
            </a:r>
            <a:r>
              <a:rPr lang="en-GB">
                <a:latin typeface="Avenir Book" panose="02000503020000020003" pitchFamily="2" charset="0"/>
              </a:rPr>
              <a:t>!</a:t>
            </a:r>
          </a:p>
          <a:p>
            <a:endParaRPr lang="en-GB">
              <a:latin typeface="Avenir Book" panose="02000503020000020003" pitchFamily="2" charset="0"/>
            </a:endParaRPr>
          </a:p>
          <a:p>
            <a:pPr marL="109728" indent="0">
              <a:buNone/>
            </a:pPr>
            <a:endParaRPr lang="en-GB">
              <a:latin typeface="Avenir Book" panose="02000503020000020003" pitchFamily="2" charset="0"/>
            </a:endParaRPr>
          </a:p>
          <a:p>
            <a:endParaRPr lang="en-GB">
              <a:latin typeface="Avenir Book" panose="02000503020000020003" pitchFamily="2" charset="0"/>
            </a:endParaRPr>
          </a:p>
          <a:p>
            <a:endParaRPr lang="en-GB">
              <a:latin typeface="Avenir Book" panose="02000503020000020003" pitchFamily="2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57826" y="189267"/>
            <a:ext cx="8208912" cy="1143000"/>
          </a:xfrm>
        </p:spPr>
        <p:txBody>
          <a:bodyPr/>
          <a:lstStyle/>
          <a:p>
            <a:r>
              <a:rPr lang="en-GB" err="1"/>
              <a:t>Shhhhhhhh</a:t>
            </a:r>
            <a:r>
              <a:rPr lang="en-GB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91900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883704" y="550175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283844" y="558979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56291" y="548544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997469" y="555072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688052" y="558502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8151" y="5540923"/>
            <a:ext cx="446069" cy="44606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0735" y="-163042"/>
            <a:ext cx="10515600" cy="1325563"/>
          </a:xfrm>
        </p:spPr>
        <p:txBody>
          <a:bodyPr/>
          <a:lstStyle/>
          <a:p>
            <a:r>
              <a:rPr lang="en-GB" b="1">
                <a:solidFill>
                  <a:srgbClr val="FF0000"/>
                </a:solidFill>
              </a:rPr>
              <a:t>^  </a:t>
            </a:r>
            <a:r>
              <a:rPr lang="en-GB" b="1"/>
              <a:t>To </a:t>
            </a:r>
            <a:r>
              <a:rPr lang="en-GB" b="1" err="1"/>
              <a:t>bach</a:t>
            </a:r>
            <a:r>
              <a:rPr lang="en-GB" b="1"/>
              <a:t>!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81736" y="1459191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- yn </a:t>
            </a:r>
            <a:r>
              <a:rPr lang="en-GB" err="1"/>
              <a:t>ymestyn</a:t>
            </a:r>
            <a:r>
              <a:rPr lang="en-GB"/>
              <a:t> y </a:t>
            </a:r>
            <a:r>
              <a:rPr lang="en-GB" err="1"/>
              <a:t>sain</a:t>
            </a:r>
            <a:endParaRPr lang="en-GB"/>
          </a:p>
          <a:p>
            <a:pPr marL="0" indent="0">
              <a:buNone/>
            </a:pPr>
            <a:r>
              <a:rPr lang="en-GB"/>
              <a:t>- yn </a:t>
            </a:r>
            <a:r>
              <a:rPr lang="en-GB" err="1"/>
              <a:t>newid</a:t>
            </a:r>
            <a:r>
              <a:rPr lang="en-GB"/>
              <a:t> </a:t>
            </a:r>
            <a:r>
              <a:rPr lang="en-GB" err="1"/>
              <a:t>ystyr</a:t>
            </a:r>
            <a:r>
              <a:rPr lang="en-GB"/>
              <a:t> </a:t>
            </a:r>
            <a:r>
              <a:rPr lang="en-GB" err="1"/>
              <a:t>gair</a:t>
            </a:r>
            <a:r>
              <a:rPr lang="en-GB"/>
              <a:t>!</a:t>
            </a:r>
          </a:p>
          <a:p>
            <a:pPr marL="0" indent="0">
              <a:buNone/>
            </a:pPr>
            <a:r>
              <a:rPr lang="en-GB" err="1"/>
              <a:t>Cliciwch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y </a:t>
            </a:r>
            <a:r>
              <a:rPr lang="en-GB" err="1"/>
              <a:t>gair</a:t>
            </a:r>
            <a:r>
              <a:rPr lang="en-GB"/>
              <a:t>.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C52D05C-94E6-1348-80F5-5019DAE18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73990" y="1403986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i="1"/>
              <a:t>- makes the sound a little longer</a:t>
            </a:r>
          </a:p>
          <a:p>
            <a:pPr marL="0" indent="0">
              <a:buNone/>
            </a:pPr>
            <a:r>
              <a:rPr lang="en-GB" i="1"/>
              <a:t>- changes the meaning of a word!</a:t>
            </a:r>
          </a:p>
          <a:p>
            <a:pPr marL="0" indent="0">
              <a:buNone/>
            </a:pPr>
            <a:r>
              <a:rPr lang="en-GB" i="1"/>
              <a:t>Click on the word.</a:t>
            </a:r>
          </a:p>
          <a:p>
            <a:endParaRPr lang="en-US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384831" y="477749"/>
            <a:ext cx="2193349" cy="1790607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710" y="5533192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mor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5D1CC36-207F-3747-ABF8-6EEA4D315DB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810402" y="3328472"/>
            <a:ext cx="1584702" cy="2034749"/>
          </a:xfrm>
          <a:prstGeom prst="rect">
            <a:avLst/>
          </a:prstGeom>
        </p:spPr>
      </p:pic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0989" y="555072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môr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527355" y="4022680"/>
            <a:ext cx="84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8905" y="549341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498905" y="4108818"/>
            <a:ext cx="1264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2263" y="549646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tân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54AD66-4AC6-5540-94C0-2150E086D61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75044" y="3449477"/>
            <a:ext cx="1420747" cy="1965014"/>
          </a:xfrm>
          <a:prstGeom prst="rect">
            <a:avLst/>
          </a:prstGeom>
        </p:spPr>
      </p:pic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12211" y="550845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cs typeface="Arial" panose="020B0604020202020204" pitchFamily="34" charset="0"/>
              </a:rPr>
              <a:t>ffon</a:t>
            </a:r>
            <a:endParaRPr lang="en-GB" altLang="en-US" sz="2000" b="1" dirty="0"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0693" y="550845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ffôn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19416259">
            <a:off x="8433245" y="432811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716335" y="3328472"/>
            <a:ext cx="1038121" cy="1965014"/>
          </a:xfrm>
          <a:prstGeom prst="rect">
            <a:avLst/>
          </a:prstGeom>
        </p:spPr>
      </p:pic>
      <p:sp>
        <p:nvSpPr>
          <p:cNvPr id="4" name="Action Button: Forwards or Next 3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F740607-02FA-B346-BAE7-B5CCC86F8899}"/>
              </a:ext>
            </a:extLst>
          </p:cNvPr>
          <p:cNvSpPr/>
          <p:nvPr/>
        </p:nvSpPr>
        <p:spPr>
          <a:xfrm>
            <a:off x="11361209" y="6316834"/>
            <a:ext cx="659455" cy="47750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783862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25,859 Different Paths Pictures, Photos &amp; Images">
            <a:extLst>
              <a:ext uri="{FF2B5EF4-FFF2-40B4-BE49-F238E27FC236}">
                <a16:creationId xmlns:a16="http://schemas.microsoft.com/office/drawing/2014/main" id="{372384FF-8902-4639-9D73-9C05D5EF2F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26" b="2704"/>
          <a:stretch/>
        </p:blipFill>
        <p:spPr bwMode="auto">
          <a:xfrm>
            <a:off x="-1942" y="-563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88A17EC-981D-4B23-8CA5-BC0D95FD6F7F}"/>
              </a:ext>
            </a:extLst>
          </p:cNvPr>
          <p:cNvSpPr/>
          <p:nvPr/>
        </p:nvSpPr>
        <p:spPr>
          <a:xfrm>
            <a:off x="5793673" y="702464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8F17358-09E4-4A90-B827-DF8296391EBD}"/>
              </a:ext>
            </a:extLst>
          </p:cNvPr>
          <p:cNvSpPr/>
          <p:nvPr/>
        </p:nvSpPr>
        <p:spPr>
          <a:xfrm>
            <a:off x="5809703" y="1535046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</a:t>
            </a:r>
          </a:p>
        </p:txBody>
      </p:sp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FF09309D-BF29-9447-837D-00F31FC3E0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041" y="662790"/>
            <a:ext cx="1060450" cy="476250"/>
          </a:xfrm>
          <a:prstGeom prst="rect">
            <a:avLst/>
          </a:prstGeom>
        </p:spPr>
      </p:pic>
      <p:sp>
        <p:nvSpPr>
          <p:cNvPr id="25" name="Text Box 3">
            <a:extLst>
              <a:ext uri="{FF2B5EF4-FFF2-40B4-BE49-F238E27FC236}">
                <a16:creationId xmlns:a16="http://schemas.microsoft.com/office/drawing/2014/main" id="{57545A50-F22E-4BAD-BFBE-65BF34234B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57598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cs typeface="Arial" panose="020B0604020202020204" pitchFamily="34" charset="0"/>
              </a:rPr>
              <a:t>mor</a:t>
            </a:r>
          </a:p>
        </p:txBody>
      </p:sp>
      <p:pic>
        <p:nvPicPr>
          <p:cNvPr id="10" name="Picture 9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CBA9D2D-052F-E045-AB1D-3F566D2263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9397" y="848152"/>
            <a:ext cx="1005748" cy="277305"/>
          </a:xfrm>
          <a:prstGeom prst="rect">
            <a:avLst/>
          </a:prstGeom>
        </p:spPr>
      </p:pic>
      <p:sp>
        <p:nvSpPr>
          <p:cNvPr id="30" name="Text Box 3">
            <a:extLst>
              <a:ext uri="{FF2B5EF4-FFF2-40B4-BE49-F238E27FC236}">
                <a16:creationId xmlns:a16="http://schemas.microsoft.com/office/drawing/2014/main" id="{03EDDECC-0F7A-4F67-8D81-24734909B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190" y="689312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môr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50" name="Picture 4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B921CB9-3C5A-A54A-9567-BC7BFB85BA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8413" y="1414857"/>
            <a:ext cx="1060450" cy="476250"/>
          </a:xfrm>
          <a:prstGeom prst="rect">
            <a:avLst/>
          </a:prstGeom>
        </p:spPr>
      </p:pic>
      <p:sp>
        <p:nvSpPr>
          <p:cNvPr id="33" name="Text Box 3">
            <a:extLst>
              <a:ext uri="{FF2B5EF4-FFF2-40B4-BE49-F238E27FC236}">
                <a16:creationId xmlns:a16="http://schemas.microsoft.com/office/drawing/2014/main" id="{29424651-CD3B-469E-B988-FCD388C1F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1369629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cs typeface="Arial" panose="020B0604020202020204" pitchFamily="34" charset="0"/>
              </a:rPr>
              <a:t>tan</a:t>
            </a:r>
          </a:p>
        </p:txBody>
      </p:sp>
      <p:pic>
        <p:nvPicPr>
          <p:cNvPr id="51" name="Picture 5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52CE364-B646-3443-BA5D-F791CBE226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611" y="1523876"/>
            <a:ext cx="1215131" cy="335036"/>
          </a:xfrm>
          <a:prstGeom prst="rect">
            <a:avLst/>
          </a:prstGeom>
        </p:spPr>
      </p:pic>
      <p:sp>
        <p:nvSpPr>
          <p:cNvPr id="26" name="Text Box 3">
            <a:extLst>
              <a:ext uri="{FF2B5EF4-FFF2-40B4-BE49-F238E27FC236}">
                <a16:creationId xmlns:a16="http://schemas.microsoft.com/office/drawing/2014/main" id="{0A34910B-3D93-4C00-AAEF-0D44F01F5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134000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tân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53" name="Picture 5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32844D1-47A9-EF4E-8E86-48501281C3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201" y="2102417"/>
            <a:ext cx="1060450" cy="476250"/>
          </a:xfrm>
          <a:prstGeom prst="rect">
            <a:avLst/>
          </a:prstGeom>
        </p:spPr>
      </p:pic>
      <p:sp>
        <p:nvSpPr>
          <p:cNvPr id="32" name="Text Box 3">
            <a:extLst>
              <a:ext uri="{FF2B5EF4-FFF2-40B4-BE49-F238E27FC236}">
                <a16:creationId xmlns:a16="http://schemas.microsoft.com/office/drawing/2014/main" id="{8DAB4B19-B15E-45CC-86C4-74D7FE78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086068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gêm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54" name="Picture 53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8052D02-92D3-6F48-AFED-A1998B43C5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4871" y="2824440"/>
            <a:ext cx="1060450" cy="476250"/>
          </a:xfrm>
          <a:prstGeom prst="rect">
            <a:avLst/>
          </a:prstGeom>
        </p:spPr>
      </p:pic>
      <p:sp>
        <p:nvSpPr>
          <p:cNvPr id="31" name="Text Box 3">
            <a:extLst>
              <a:ext uri="{FF2B5EF4-FFF2-40B4-BE49-F238E27FC236}">
                <a16:creationId xmlns:a16="http://schemas.microsoft.com/office/drawing/2014/main" id="{F24FF7FF-4F20-438C-A95E-8D7845BA7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79858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gwên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55" name="Picture 5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D0D5193-4508-E34B-A519-EE8F4E6FE9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1072" y="3653218"/>
            <a:ext cx="1215131" cy="335036"/>
          </a:xfrm>
          <a:prstGeom prst="rect">
            <a:avLst/>
          </a:prstGeom>
        </p:spPr>
      </p:pic>
      <p:sp>
        <p:nvSpPr>
          <p:cNvPr id="34" name="Text Box 3">
            <a:extLst>
              <a:ext uri="{FF2B5EF4-FFF2-40B4-BE49-F238E27FC236}">
                <a16:creationId xmlns:a16="http://schemas.microsoft.com/office/drawing/2014/main" id="{98740828-904C-47C8-9337-CD04AA81B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354624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ffon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56" name="Picture 5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A0AF65D-AC11-9349-B17B-B38D5C09C3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611" y="2215092"/>
            <a:ext cx="1215131" cy="335036"/>
          </a:xfrm>
          <a:prstGeom prst="rect">
            <a:avLst/>
          </a:prstGeom>
        </p:spPr>
      </p:pic>
      <p:sp>
        <p:nvSpPr>
          <p:cNvPr id="27" name="Text Box 3">
            <a:extLst>
              <a:ext uri="{FF2B5EF4-FFF2-40B4-BE49-F238E27FC236}">
                <a16:creationId xmlns:a16="http://schemas.microsoft.com/office/drawing/2014/main" id="{B927D0E5-0EAC-4171-B0D8-E67C22AA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2107399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cs typeface="Arial" panose="020B0604020202020204" pitchFamily="34" charset="0"/>
              </a:rPr>
              <a:t>gem</a:t>
            </a:r>
          </a:p>
        </p:txBody>
      </p:sp>
      <p:pic>
        <p:nvPicPr>
          <p:cNvPr id="57" name="Picture 5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858779F-2CF9-8A45-9E5C-44C7F6720D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156" y="2872061"/>
            <a:ext cx="1215131" cy="335036"/>
          </a:xfrm>
          <a:prstGeom prst="rect">
            <a:avLst/>
          </a:prstGeom>
        </p:spPr>
      </p:pic>
      <p:sp>
        <p:nvSpPr>
          <p:cNvPr id="28" name="Text Box 3">
            <a:extLst>
              <a:ext uri="{FF2B5EF4-FFF2-40B4-BE49-F238E27FC236}">
                <a16:creationId xmlns:a16="http://schemas.microsoft.com/office/drawing/2014/main" id="{89F2D923-E631-4545-B23F-3B65A55A9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412" y="280682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cs typeface="Arial" panose="020B0604020202020204" pitchFamily="34" charset="0"/>
              </a:rPr>
              <a:t>Gwen</a:t>
            </a:r>
          </a:p>
        </p:txBody>
      </p:sp>
      <p:pic>
        <p:nvPicPr>
          <p:cNvPr id="58" name="Picture 5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2A19F186-4E48-F64A-8389-6D642B73EC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457" y="3501936"/>
            <a:ext cx="1060450" cy="476250"/>
          </a:xfrm>
          <a:prstGeom prst="rect">
            <a:avLst/>
          </a:prstGeom>
        </p:spPr>
      </p:pic>
      <p:sp>
        <p:nvSpPr>
          <p:cNvPr id="29" name="Text Box 3">
            <a:extLst>
              <a:ext uri="{FF2B5EF4-FFF2-40B4-BE49-F238E27FC236}">
                <a16:creationId xmlns:a16="http://schemas.microsoft.com/office/drawing/2014/main" id="{9B5C9952-1860-449E-BE77-F0524839E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3506255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ffôn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070E09A-1EFD-9545-833B-522D60B7D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1353" y="1757162"/>
            <a:ext cx="812800" cy="81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14A138-B656-BB93-E1B4-B7B136057CD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6385" y="2913289"/>
            <a:ext cx="4029541" cy="4029541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4BF5390-89D8-4758-83A0-FE16C592E5F9}"/>
              </a:ext>
            </a:extLst>
          </p:cNvPr>
          <p:cNvSpPr/>
          <p:nvPr/>
        </p:nvSpPr>
        <p:spPr>
          <a:xfrm>
            <a:off x="1496290" y="4905111"/>
            <a:ext cx="3387339" cy="1559398"/>
          </a:xfrm>
          <a:prstGeom prst="wedgeRoundRectCallout">
            <a:avLst>
              <a:gd name="adj1" fmla="val 66847"/>
              <a:gd name="adj2" fmla="val 3117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ffordd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Which way?</a:t>
            </a:r>
          </a:p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Gwrandewch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trac.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Listen! </a:t>
            </a: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neu B? </a:t>
            </a:r>
            <a:b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Cliciwch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ateb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cywir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Click!</a:t>
            </a:r>
          </a:p>
        </p:txBody>
      </p:sp>
    </p:spTree>
    <p:extLst>
      <p:ext uri="{BB962C8B-B14F-4D97-AF65-F5344CB8AC3E}">
        <p14:creationId xmlns:p14="http://schemas.microsoft.com/office/powerpoint/2010/main" val="133096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0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5" grpId="0" animBg="1"/>
      <p:bldP spid="30" grpId="0" animBg="1"/>
      <p:bldP spid="33" grpId="0" animBg="1"/>
      <p:bldP spid="26" grpId="0" animBg="1"/>
      <p:bldP spid="32" grpId="0" animBg="1"/>
      <p:bldP spid="31" grpId="0" animBg="1"/>
      <p:bldP spid="34" grpId="0" animBg="1"/>
      <p:bldP spid="27" grpId="0" animBg="1"/>
      <p:bldP spid="28" grpId="0" animBg="1"/>
      <p:bldP spid="2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CBF23-A567-5047-A835-5ECA6ED8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Newid</a:t>
            </a:r>
            <a:r>
              <a:rPr lang="en-US" b="1" dirty="0"/>
              <a:t> </a:t>
            </a:r>
            <a:r>
              <a:rPr lang="en-US" b="1" dirty="0" err="1"/>
              <a:t>bach</a:t>
            </a:r>
            <a:r>
              <a:rPr lang="en-US" b="1" dirty="0"/>
              <a:t> – </a:t>
            </a:r>
            <a:r>
              <a:rPr lang="en-US" b="1" dirty="0" err="1"/>
              <a:t>newid</a:t>
            </a:r>
            <a:r>
              <a:rPr lang="en-US" b="1" dirty="0"/>
              <a:t> </a:t>
            </a:r>
            <a:r>
              <a:rPr lang="en-US" b="1" dirty="0" err="1"/>
              <a:t>mawr</a:t>
            </a:r>
            <a:br>
              <a:rPr lang="en-US" dirty="0"/>
            </a:br>
            <a:r>
              <a:rPr lang="en-US" i="1" dirty="0"/>
              <a:t>Small difference – big difference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8DEE-411F-1842-BEF8-0BDDAFCE5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Ymarferwch</a:t>
            </a:r>
            <a:r>
              <a:rPr lang="en-US" dirty="0"/>
              <a:t> y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.</a:t>
            </a:r>
          </a:p>
          <a:p>
            <a:pPr marL="0" indent="0">
              <a:buNone/>
            </a:pPr>
            <a:r>
              <a:rPr lang="en-US" i="1" dirty="0"/>
              <a:t>Practice these words in pairs.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25CDE-04FD-D043-9802-21F6DF372C8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2" t="3894" r="3331" b="6336"/>
          <a:stretch/>
        </p:blipFill>
        <p:spPr bwMode="auto">
          <a:xfrm>
            <a:off x="1445491" y="3084945"/>
            <a:ext cx="9301018" cy="29556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4204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1972" y="256655"/>
            <a:ext cx="10124017" cy="948808"/>
          </a:xfrm>
        </p:spPr>
        <p:txBody>
          <a:bodyPr/>
          <a:lstStyle/>
          <a:p>
            <a:r>
              <a:rPr lang="en-US" err="1"/>
              <a:t>Deuseiniaid</a:t>
            </a:r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7583400"/>
              </p:ext>
            </p:extLst>
          </p:nvPr>
        </p:nvGraphicFramePr>
        <p:xfrm>
          <a:off x="519349" y="1136308"/>
          <a:ext cx="10431781" cy="531038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7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8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850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90635">
                <a:tc>
                  <a:txBody>
                    <a:bodyPr/>
                    <a:lstStyle/>
                    <a:p>
                      <a:pPr algn="ctr"/>
                      <a:r>
                        <a:rPr lang="en-US" i="0" err="1"/>
                        <a:t>ai</a:t>
                      </a:r>
                      <a:r>
                        <a:rPr lang="en-US" i="0" baseline="0"/>
                        <a:t>  </a:t>
                      </a:r>
                      <a:r>
                        <a:rPr lang="en-US" i="0" err="1"/>
                        <a:t>ae</a:t>
                      </a:r>
                      <a:r>
                        <a:rPr lang="en-US" i="0"/>
                        <a:t> 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/>
                        <a:t>Similar to English </a:t>
                      </a:r>
                      <a:r>
                        <a:rPr lang="en-US" b="0" i="1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cad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Ow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llyg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dd</a:t>
                      </a:r>
                      <a:r>
                        <a:rPr lang="en-US" b="0" i="0" u="none"/>
                        <a:t> </a:t>
                      </a:r>
                    </a:p>
                    <a:p>
                      <a:r>
                        <a:rPr lang="en-US" b="0" i="0" u="none" err="1"/>
                        <a:t>ll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penn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chwar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on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gwasan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af</a:t>
                      </a:r>
                      <a:endParaRPr lang="en-US" b="0" i="0" u="none"/>
                    </a:p>
                    <a:p>
                      <a:r>
                        <a:rPr lang="en-US" b="0" i="0" u="none" err="1"/>
                        <a:t>c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adnodd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bloci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esgidi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dechr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gol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llyfr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aw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cow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</a:t>
                      </a:r>
                      <a:r>
                        <a:rPr lang="en-US" i="0" u="none"/>
                        <a:t>, 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yren</a:t>
                      </a:r>
                      <a:r>
                        <a:rPr lang="en-US" i="0" u="none"/>
                        <a:t>, c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s, </a:t>
                      </a:r>
                      <a:r>
                        <a:rPr lang="en-US" i="0" u="none" err="1"/>
                        <a:t>c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l</a:t>
                      </a:r>
                      <a:r>
                        <a:rPr lang="en-US" i="0" u="none"/>
                        <a:t>, d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n, </a:t>
                      </a:r>
                      <a:r>
                        <a:rPr lang="en-US" i="0" u="none" err="1"/>
                        <a:t>ll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n</a:t>
                      </a:r>
                      <a:r>
                        <a:rPr lang="en-US" i="0" u="none"/>
                        <a:t>, </a:t>
                      </a:r>
                      <a:r>
                        <a:rPr lang="en-US" i="0" u="none" err="1"/>
                        <a:t>rh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/>
                        <a:t>, b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d, </a:t>
                      </a:r>
                      <a:r>
                        <a:rPr lang="en-US" i="0" u="none" err="1"/>
                        <a:t>M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rth</a:t>
                      </a:r>
                      <a:endParaRPr lang="en-US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ei  </a:t>
                      </a:r>
                      <a:r>
                        <a:rPr lang="en-US" b="1" i="0" err="1"/>
                        <a:t>eu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err="1"/>
                        <a:t>ei</a:t>
                      </a:r>
                      <a:r>
                        <a:rPr lang="en-US" i="0" baseline="0" err="1"/>
                        <a:t>ch</a:t>
                      </a:r>
                      <a:r>
                        <a:rPr lang="en-US" i="0" baseline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n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dio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riad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thgaredd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liad</a:t>
                      </a:r>
                      <a:r>
                        <a:rPr lang="en-US" i="0"/>
                        <a:t>,  </a:t>
                      </a:r>
                      <a:r>
                        <a:rPr lang="en-US" i="0" err="1"/>
                        <a:t>dw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gwn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rwen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gol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Llangynd</a:t>
                      </a:r>
                      <a:r>
                        <a:rPr lang="en-US" b="1" i="0" err="1"/>
                        <a:t>ey</a:t>
                      </a:r>
                      <a:r>
                        <a:rPr lang="en-US" i="0" err="1"/>
                        <a:t>rn</a:t>
                      </a:r>
                      <a:r>
                        <a:rPr lang="en-US" i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/>
                        <a:t>  </a:t>
                      </a:r>
                      <a:r>
                        <a:rPr lang="en-US" b="1" i="0" err="1"/>
                        <a:t>oi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oe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ou</a:t>
                      </a:r>
                      <a:r>
                        <a:rPr lang="en-US" b="1" i="0"/>
                        <a:t> 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oy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boy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</a:p>
                    <a:p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dd</a:t>
                      </a:r>
                      <a:r>
                        <a:rPr lang="en-US" b="1" i="0" err="1"/>
                        <a:t>oe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cyffr</a:t>
                      </a:r>
                      <a:r>
                        <a:rPr lang="en-US" b="1" i="0" err="1"/>
                        <a:t>ou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ou</a:t>
                      </a:r>
                      <a:r>
                        <a:rPr lang="en-US" i="0"/>
                        <a:t>.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ow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/>
                        <a:t>Ow</a:t>
                      </a:r>
                      <a:r>
                        <a:rPr lang="en-US" i="0"/>
                        <a:t>en,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sus</a:t>
                      </a:r>
                      <a:r>
                        <a:rPr lang="en-US" i="0"/>
                        <a:t>, br</a:t>
                      </a:r>
                      <a:r>
                        <a:rPr lang="en-US" b="1" i="0"/>
                        <a:t>ow</a:t>
                      </a:r>
                      <a:r>
                        <a:rPr lang="en-US" i="0"/>
                        <a:t>n, </a:t>
                      </a:r>
                      <a:r>
                        <a:rPr lang="en-US" i="0" err="1"/>
                        <a:t>p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len</a:t>
                      </a:r>
                      <a:r>
                        <a:rPr lang="en-US" i="0"/>
                        <a:t>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wy</a:t>
                      </a:r>
                      <a:endParaRPr lang="en-US" b="1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This</a:t>
                      </a:r>
                      <a:r>
                        <a:rPr lang="en-US" i="0" baseline="0" dirty="0"/>
                        <a:t> sound doesn’t occur in English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s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ddfa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h</a:t>
                      </a:r>
                      <a:r>
                        <a:rPr lang="en-US" b="1" i="0" dirty="0"/>
                        <a:t>wy</a:t>
                      </a:r>
                      <a:r>
                        <a:rPr lang="en-US" i="0" dirty="0"/>
                        <a:t>l,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aden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ll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ta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eg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l</a:t>
                      </a:r>
                      <a:r>
                        <a:rPr lang="en-US" i="0" dirty="0"/>
                        <a:t>,</a:t>
                      </a:r>
                      <a:r>
                        <a:rPr lang="en-US" i="0" baseline="0" dirty="0"/>
                        <a:t> </a:t>
                      </a:r>
                      <a:r>
                        <a:rPr lang="en-US" i="0" baseline="0" dirty="0" err="1"/>
                        <a:t>m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dyn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ol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ll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nog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modr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/>
                        <a:t>.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914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929390" y="1793394"/>
            <a:ext cx="10557164" cy="460364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Gwd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lyc</a:t>
            </a:r>
            <a:r>
              <a:rPr lang="en-GB" sz="3600" dirty="0">
                <a:latin typeface="Avenir Book" panose="02000503020000020003" pitchFamily="2" charset="0"/>
              </a:rPr>
              <a:t>. Ai </a:t>
            </a:r>
            <a:r>
              <a:rPr lang="en-GB" sz="3600" dirty="0" err="1">
                <a:latin typeface="Avenir Book" panose="02000503020000020003" pitchFamily="2" charset="0"/>
              </a:rPr>
              <a:t>hôp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ddat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can </a:t>
            </a:r>
            <a:r>
              <a:rPr lang="en-GB" sz="3600" dirty="0" err="1">
                <a:latin typeface="Avenir Book" panose="02000503020000020003" pitchFamily="2" charset="0"/>
              </a:rPr>
              <a:t>r</a:t>
            </a:r>
            <a:r>
              <a:rPr lang="en-GB" sz="3600" dirty="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dirty="0" err="1">
                <a:latin typeface="Avenir Book" panose="02000503020000020003" pitchFamily="2" charset="0"/>
              </a:rPr>
              <a:t>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ddys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ddat</a:t>
            </a:r>
            <a:r>
              <a:rPr lang="en-GB" sz="3600" dirty="0">
                <a:latin typeface="Avenir Book" panose="02000503020000020003" pitchFamily="2" charset="0"/>
              </a:rPr>
              <a:t> it </a:t>
            </a:r>
            <a:r>
              <a:rPr lang="en-GB" sz="3600" dirty="0" err="1">
                <a:latin typeface="Avenir Book" panose="02000503020000020003" pitchFamily="2" charset="0"/>
              </a:rPr>
              <a:t>meics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sens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. </a:t>
            </a:r>
            <a:r>
              <a:rPr lang="en-GB" sz="3600" dirty="0" err="1">
                <a:latin typeface="Avenir Book" panose="02000503020000020003" pitchFamily="2" charset="0"/>
              </a:rPr>
              <a:t>Iff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can </a:t>
            </a:r>
            <a:r>
              <a:rPr lang="en-GB" sz="3600" dirty="0" err="1">
                <a:latin typeface="Avenir Book" panose="02000503020000020003" pitchFamily="2" charset="0"/>
              </a:rPr>
              <a:t>r</a:t>
            </a:r>
            <a:r>
              <a:rPr lang="en-GB" sz="3600" dirty="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dirty="0" err="1">
                <a:latin typeface="Avenir Book" panose="02000503020000020003" pitchFamily="2" charset="0"/>
              </a:rPr>
              <a:t>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ddys</a:t>
            </a:r>
            <a:r>
              <a:rPr lang="en-GB" sz="3600" dirty="0">
                <a:latin typeface="Avenir Book" panose="02000503020000020003" pitchFamily="2" charset="0"/>
              </a:rPr>
              <a:t>, </a:t>
            </a:r>
            <a:r>
              <a:rPr lang="en-GB" sz="3600" dirty="0" err="1">
                <a:latin typeface="Avenir Book" panose="02000503020000020003" pitchFamily="2" charset="0"/>
              </a:rPr>
              <a:t>dden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dwing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ffaen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haf</a:t>
            </a:r>
            <a:r>
              <a:rPr lang="en-GB" sz="3600" dirty="0">
                <a:latin typeface="Avenir Book" panose="02000503020000020003" pitchFamily="2" charset="0"/>
              </a:rPr>
              <a:t> no problems at </a:t>
            </a:r>
            <a:r>
              <a:rPr lang="en-GB" sz="3600" dirty="0" err="1">
                <a:latin typeface="Avenir Book" panose="02000503020000020003" pitchFamily="2" charset="0"/>
              </a:rPr>
              <a:t>ôl</a:t>
            </a:r>
            <a:r>
              <a:rPr lang="en-GB" sz="3600" dirty="0">
                <a:latin typeface="Avenir Book" panose="02000503020000020003" pitchFamily="2" charset="0"/>
              </a:rPr>
              <a:t> in </a:t>
            </a:r>
            <a:r>
              <a:rPr lang="en-GB" sz="3600" dirty="0" err="1">
                <a:latin typeface="Avenir Book" panose="02000503020000020003" pitchFamily="2" charset="0"/>
              </a:rPr>
              <a:t>lyrnyng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awr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ffaen</a:t>
            </a:r>
            <a:r>
              <a:rPr lang="en-GB" sz="3600" dirty="0">
                <a:latin typeface="Avenir Book" panose="02000503020000020003" pitchFamily="2" charset="0"/>
              </a:rPr>
              <a:t> Welsh </a:t>
            </a:r>
            <a:r>
              <a:rPr lang="en-GB" sz="3600" dirty="0" err="1">
                <a:latin typeface="Avenir Book" panose="02000503020000020003" pitchFamily="2" charset="0"/>
              </a:rPr>
              <a:t>alffabet</a:t>
            </a:r>
            <a:r>
              <a:rPr lang="en-GB" sz="3600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Lyrnyng</a:t>
            </a:r>
            <a:r>
              <a:rPr lang="en-GB" sz="3600" dirty="0">
                <a:latin typeface="Avenir Book" panose="02000503020000020003" pitchFamily="2" charset="0"/>
              </a:rPr>
              <a:t> Welsh is </a:t>
            </a:r>
            <a:r>
              <a:rPr lang="en-GB" sz="3600" dirty="0" err="1">
                <a:latin typeface="Avenir Book" panose="02000503020000020003" pitchFamily="2" charset="0"/>
              </a:rPr>
              <a:t>ffyn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enjoi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eferi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minit</a:t>
            </a:r>
            <a:r>
              <a:rPr lang="en-GB" sz="3600" dirty="0">
                <a:latin typeface="Avenir Book" panose="02000503020000020003" pitchFamily="2" charset="0"/>
              </a:rPr>
              <a:t>. 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sô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faliwabal</a:t>
            </a:r>
            <a:r>
              <a:rPr lang="en-GB" sz="3600" dirty="0">
                <a:latin typeface="Avenir Book" panose="02000503020000020003" pitchFamily="2" charset="0"/>
              </a:rPr>
              <a:t> in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sgŵl</a:t>
            </a:r>
            <a:r>
              <a:rPr lang="en-GB" sz="3600" dirty="0">
                <a:latin typeface="Avenir Book" panose="02000503020000020003" pitchFamily="2" charset="0"/>
              </a:rPr>
              <a:t>, </a:t>
            </a:r>
            <a:r>
              <a:rPr lang="en-GB" sz="3600" dirty="0" err="1">
                <a:latin typeface="Avenir Book" panose="02000503020000020003" pitchFamily="2" charset="0"/>
              </a:rPr>
              <a:t>iff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spîc</a:t>
            </a:r>
            <a:r>
              <a:rPr lang="en-GB" sz="3600" dirty="0">
                <a:latin typeface="Avenir Book" panose="02000503020000020003" pitchFamily="2" charset="0"/>
              </a:rPr>
              <a:t> Welsh, </a:t>
            </a:r>
            <a:r>
              <a:rPr lang="en-GB" sz="3600" dirty="0" err="1">
                <a:latin typeface="Avenir Book" panose="02000503020000020003" pitchFamily="2" charset="0"/>
              </a:rPr>
              <a:t>dden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piwpils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trai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tŵ</a:t>
            </a:r>
            <a:r>
              <a:rPr lang="en-GB" sz="3600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Ddis</a:t>
            </a:r>
            <a:r>
              <a:rPr lang="en-GB" sz="3600" dirty="0">
                <a:latin typeface="Avenir Book" panose="02000503020000020003" pitchFamily="2" charset="0"/>
              </a:rPr>
              <a:t> is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ffyrst</a:t>
            </a:r>
            <a:r>
              <a:rPr lang="en-GB" sz="3600" dirty="0">
                <a:latin typeface="Avenir Book" panose="02000503020000020003" pitchFamily="2" charset="0"/>
              </a:rPr>
              <a:t> step </a:t>
            </a:r>
            <a:r>
              <a:rPr lang="en-GB" sz="3600" dirty="0" err="1">
                <a:latin typeface="Avenir Book" panose="02000503020000020003" pitchFamily="2" charset="0"/>
              </a:rPr>
              <a:t>twards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spîcing</a:t>
            </a:r>
            <a:r>
              <a:rPr lang="en-GB" sz="3600" dirty="0">
                <a:latin typeface="Avenir Book" panose="02000503020000020003" pitchFamily="2" charset="0"/>
              </a:rPr>
              <a:t> Welsh. </a:t>
            </a:r>
            <a:r>
              <a:rPr lang="en-GB" sz="3600" dirty="0" err="1">
                <a:latin typeface="Avenir Book" panose="02000503020000020003" pitchFamily="2" charset="0"/>
              </a:rPr>
              <a:t>Cîp</a:t>
            </a:r>
            <a:r>
              <a:rPr lang="en-GB" sz="3600" dirty="0">
                <a:latin typeface="Avenir Book" panose="02000503020000020003" pitchFamily="2" charset="0"/>
              </a:rPr>
              <a:t> at it and </a:t>
            </a:r>
            <a:r>
              <a:rPr lang="en-GB" sz="3600" dirty="0" err="1">
                <a:latin typeface="Avenir Book" panose="02000503020000020003" pitchFamily="2" charset="0"/>
              </a:rPr>
              <a:t>haf</a:t>
            </a:r>
            <a:r>
              <a:rPr lang="en-GB" sz="3600" dirty="0">
                <a:latin typeface="Avenir Book" panose="02000503020000020003" pitchFamily="2" charset="0"/>
              </a:rPr>
              <a:t> a </a:t>
            </a:r>
            <a:r>
              <a:rPr lang="en-GB" sz="3600" dirty="0" err="1">
                <a:latin typeface="Avenir Book" panose="02000503020000020003" pitchFamily="2" charset="0"/>
              </a:rPr>
              <a:t>gô</a:t>
            </a:r>
            <a:r>
              <a:rPr lang="en-GB" sz="3600" dirty="0">
                <a:latin typeface="Avenir Book" panose="02000503020000020003" pitchFamily="2" charset="0"/>
              </a:rPr>
              <a:t>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1813" y="260649"/>
            <a:ext cx="6512511" cy="1143000"/>
          </a:xfrm>
        </p:spPr>
        <p:txBody>
          <a:bodyPr/>
          <a:lstStyle/>
          <a:p>
            <a:r>
              <a:rPr lang="en-GB" b="1">
                <a:latin typeface="Avenir Book" panose="02000503020000020003" pitchFamily="2" charset="0"/>
              </a:rPr>
              <a:t>I </a:t>
            </a:r>
            <a:r>
              <a:rPr lang="en-GB" b="1" err="1">
                <a:latin typeface="Avenir Book" panose="02000503020000020003" pitchFamily="2" charset="0"/>
              </a:rPr>
              <a:t>lyf</a:t>
            </a:r>
            <a:r>
              <a:rPr lang="en-GB" b="1">
                <a:latin typeface="Avenir Book" panose="02000503020000020003" pitchFamily="2" charset="0"/>
              </a:rPr>
              <a:t> </a:t>
            </a:r>
            <a:r>
              <a:rPr lang="en-GB" b="1" err="1">
                <a:latin typeface="Avenir Book" panose="02000503020000020003" pitchFamily="2" charset="0"/>
              </a:rPr>
              <a:t>lyrning</a:t>
            </a:r>
            <a:r>
              <a:rPr lang="en-GB" b="1">
                <a:latin typeface="Avenir Book" panose="02000503020000020003" pitchFamily="2" charset="0"/>
              </a:rPr>
              <a:t> Welsh!</a:t>
            </a:r>
          </a:p>
        </p:txBody>
      </p:sp>
    </p:spTree>
    <p:extLst>
      <p:ext uri="{BB962C8B-B14F-4D97-AF65-F5344CB8AC3E}">
        <p14:creationId xmlns:p14="http://schemas.microsoft.com/office/powerpoint/2010/main" val="30513861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467193" y="1466338"/>
            <a:ext cx="11201345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/>
          </a:p>
          <a:p>
            <a:r>
              <a:rPr lang="en-GB"/>
              <a:t>The accent is usually on the last syllable but one.</a:t>
            </a:r>
          </a:p>
          <a:p>
            <a:endParaRPr lang="en-GB"/>
          </a:p>
          <a:p>
            <a:pPr lvl="1"/>
            <a:r>
              <a:rPr lang="en-GB" sz="2800" err="1"/>
              <a:t>cymylog</a:t>
            </a:r>
            <a:r>
              <a:rPr lang="en-GB" sz="2800"/>
              <a:t>		</a:t>
            </a:r>
            <a:r>
              <a:rPr lang="en-GB" sz="2800" err="1"/>
              <a:t>eliffantod</a:t>
            </a:r>
            <a:r>
              <a:rPr lang="en-GB" sz="2800"/>
              <a:t>		</a:t>
            </a:r>
          </a:p>
          <a:p>
            <a:pPr lvl="1"/>
            <a:r>
              <a:rPr lang="en-GB" sz="2800" err="1"/>
              <a:t>dibynnu</a:t>
            </a:r>
            <a:r>
              <a:rPr lang="en-GB" sz="2800"/>
              <a:t>		</a:t>
            </a:r>
            <a:r>
              <a:rPr lang="en-GB" sz="2800" err="1"/>
              <a:t>mabolgampau</a:t>
            </a:r>
            <a:r>
              <a:rPr lang="en-GB" sz="2800"/>
              <a:t>	</a:t>
            </a:r>
          </a:p>
          <a:p>
            <a:pPr lvl="1"/>
            <a:r>
              <a:rPr lang="en-GB" sz="2800" err="1"/>
              <a:t>llygoden</a:t>
            </a:r>
            <a:r>
              <a:rPr lang="en-GB" sz="2800"/>
              <a:t>		</a:t>
            </a:r>
            <a:r>
              <a:rPr lang="en-GB" sz="2800" err="1"/>
              <a:t>teledu</a:t>
            </a:r>
            <a:endParaRPr lang="en-GB" sz="2800"/>
          </a:p>
          <a:p>
            <a:pPr lvl="1"/>
            <a:r>
              <a:rPr lang="en-GB" sz="2800" err="1"/>
              <a:t>cwningen</a:t>
            </a:r>
            <a:r>
              <a:rPr lang="en-GB" sz="2800"/>
              <a:t>		</a:t>
            </a:r>
            <a:r>
              <a:rPr lang="en-GB" sz="2800" err="1"/>
              <a:t>ysgwyddau</a:t>
            </a:r>
            <a:endParaRPr lang="en-GB" sz="2800"/>
          </a:p>
          <a:p>
            <a:endParaRPr lang="en-GB"/>
          </a:p>
          <a:p>
            <a:r>
              <a:rPr lang="en-GB" err="1"/>
              <a:t>Meddyliwch</a:t>
            </a:r>
            <a:r>
              <a:rPr lang="en-GB"/>
              <a:t>: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gallwch</a:t>
            </a:r>
            <a:r>
              <a:rPr lang="en-GB"/>
              <a:t> chi </a:t>
            </a:r>
            <a:r>
              <a:rPr lang="en-GB" err="1"/>
              <a:t>ddysgu</a:t>
            </a:r>
            <a:r>
              <a:rPr lang="en-GB"/>
              <a:t> </a:t>
            </a:r>
            <a:r>
              <a:rPr lang="en-GB" err="1"/>
              <a:t>pwyslais</a:t>
            </a:r>
            <a:r>
              <a:rPr lang="en-GB"/>
              <a:t> </a:t>
            </a:r>
            <a:r>
              <a:rPr lang="en-GB" err="1"/>
              <a:t>gair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blant</a:t>
            </a:r>
            <a:r>
              <a:rPr lang="en-GB"/>
              <a:t>?</a:t>
            </a:r>
          </a:p>
          <a:p>
            <a:r>
              <a:rPr lang="en-GB" i="1"/>
              <a:t>Have a think: How can you teach accent or emphasis to children?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484252" y="174277"/>
            <a:ext cx="8208912" cy="1143000"/>
          </a:xfrm>
        </p:spPr>
        <p:txBody>
          <a:bodyPr/>
          <a:lstStyle/>
          <a:p>
            <a:r>
              <a:rPr lang="en-GB" dirty="0"/>
              <a:t>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…. And lastly!</a:t>
            </a:r>
          </a:p>
        </p:txBody>
      </p:sp>
    </p:spTree>
    <p:extLst>
      <p:ext uri="{BB962C8B-B14F-4D97-AF65-F5344CB8AC3E}">
        <p14:creationId xmlns:p14="http://schemas.microsoft.com/office/powerpoint/2010/main" val="30235737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9026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sz="13800" err="1"/>
              <a:t>Bondigrybwyll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902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1478" y="1990268"/>
            <a:ext cx="11747715" cy="2387600"/>
          </a:xfrm>
        </p:spPr>
        <p:txBody>
          <a:bodyPr>
            <a:normAutofit fontScale="90000"/>
          </a:bodyPr>
          <a:lstStyle/>
          <a:p>
            <a:r>
              <a:rPr lang="en-US" sz="13800"/>
              <a:t>Bon/di/</a:t>
            </a:r>
            <a:r>
              <a:rPr lang="en-US" sz="13800">
                <a:solidFill>
                  <a:srgbClr val="00B0F0"/>
                </a:solidFill>
              </a:rPr>
              <a:t>GRYB</a:t>
            </a:r>
            <a:r>
              <a:rPr lang="en-US" sz="13800"/>
              <a:t>/</a:t>
            </a:r>
            <a:r>
              <a:rPr lang="en-US" sz="13800" err="1"/>
              <a:t>wyll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4C2ECD-2880-F94A-AB13-A3A087F00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68935" y="43778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400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740" y="1928275"/>
            <a:ext cx="11780520" cy="2387600"/>
          </a:xfrm>
        </p:spPr>
        <p:txBody>
          <a:bodyPr>
            <a:normAutofit fontScale="90000"/>
          </a:bodyPr>
          <a:lstStyle/>
          <a:p>
            <a:r>
              <a:rPr lang="en-US" sz="13800" err="1"/>
              <a:t>Ansbaradigaethus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93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5896" y="2007788"/>
            <a:ext cx="12443791" cy="2387600"/>
          </a:xfrm>
        </p:spPr>
        <p:txBody>
          <a:bodyPr>
            <a:noAutofit/>
          </a:bodyPr>
          <a:lstStyle/>
          <a:p>
            <a:r>
              <a:rPr lang="en-US" sz="9600">
                <a:solidFill>
                  <a:srgbClr val="00B0F0"/>
                </a:solidFill>
              </a:rPr>
              <a:t>AN</a:t>
            </a:r>
            <a:r>
              <a:rPr lang="en-US" sz="9600"/>
              <a:t>/sbar/a/dig/</a:t>
            </a:r>
            <a:r>
              <a:rPr lang="en-US" sz="9600">
                <a:solidFill>
                  <a:srgbClr val="00B0F0"/>
                </a:solidFill>
              </a:rPr>
              <a:t>AETH</a:t>
            </a:r>
            <a:r>
              <a:rPr lang="en-US" sz="9600"/>
              <a:t>/us</a:t>
            </a:r>
            <a:endParaRPr lang="en-US" sz="44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749FFC-96D1-B841-AB23-A3740F3520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10695" y="43953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33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8983" y="2036763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 err="1"/>
              <a:t>Gwyddbwyll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8983" y="20367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sz="13800">
                <a:solidFill>
                  <a:srgbClr val="00B0F0"/>
                </a:solidFill>
              </a:rPr>
              <a:t>GWYDD</a:t>
            </a:r>
            <a:r>
              <a:rPr lang="en-US" sz="13800"/>
              <a:t>/</a:t>
            </a:r>
            <a:r>
              <a:rPr lang="en-US" sz="13800" err="1"/>
              <a:t>bwyll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D8F11A-5A35-BD49-9D99-B1C2537A73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4583" y="44243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28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21265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 err="1"/>
              <a:t>Mireinio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66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21265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/>
              <a:t>Mir/</a:t>
            </a:r>
            <a:r>
              <a:rPr lang="en-US" sz="13800">
                <a:solidFill>
                  <a:srgbClr val="00B0F0"/>
                </a:solidFill>
              </a:rPr>
              <a:t>EIN</a:t>
            </a:r>
            <a:r>
              <a:rPr lang="en-US" sz="13800"/>
              <a:t>/</a:t>
            </a:r>
            <a:r>
              <a:rPr lang="en-US" sz="13800" err="1"/>
              <a:t>io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638836-E89C-DB46-ACEB-A208CD68E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400246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74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90268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 err="1"/>
              <a:t>Afreolaidd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61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9026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sz="13800" err="1"/>
              <a:t>Af</a:t>
            </a:r>
            <a:r>
              <a:rPr lang="en-US" sz="13800"/>
              <a:t>/re/</a:t>
            </a:r>
            <a:r>
              <a:rPr lang="en-US" sz="13800">
                <a:solidFill>
                  <a:srgbClr val="00B0F0"/>
                </a:solidFill>
              </a:rPr>
              <a:t>OL</a:t>
            </a:r>
            <a:r>
              <a:rPr lang="en-US" sz="13800"/>
              <a:t>/</a:t>
            </a:r>
            <a:r>
              <a:rPr lang="en-US" sz="13800" err="1"/>
              <a:t>aidd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67B42A-A855-D043-BB6B-66862ADAE2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423517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8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 err="1"/>
              <a:t>Sabothol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66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/>
              <a:t>Sab/</a:t>
            </a:r>
            <a:r>
              <a:rPr lang="en-US" sz="13800">
                <a:solidFill>
                  <a:srgbClr val="00B0F0"/>
                </a:solidFill>
              </a:rPr>
              <a:t>OTH</a:t>
            </a:r>
            <a:r>
              <a:rPr lang="en-US" sz="13800"/>
              <a:t>/</a:t>
            </a:r>
            <a:r>
              <a:rPr lang="en-US" sz="13800" err="1"/>
              <a:t>ol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9096D4-6ECF-DC4C-AC60-0892C421E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462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14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33" y="2235200"/>
            <a:ext cx="11689080" cy="2387600"/>
          </a:xfrm>
        </p:spPr>
        <p:txBody>
          <a:bodyPr>
            <a:normAutofit fontScale="90000"/>
          </a:bodyPr>
          <a:lstStyle/>
          <a:p>
            <a:r>
              <a:rPr lang="en-US" sz="13800" err="1"/>
              <a:t>Anfiodiraddadwy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30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33" y="2235200"/>
            <a:ext cx="11689080" cy="2387600"/>
          </a:xfrm>
        </p:spPr>
        <p:txBody>
          <a:bodyPr>
            <a:noAutofit/>
          </a:bodyPr>
          <a:lstStyle/>
          <a:p>
            <a:r>
              <a:rPr lang="en-US" sz="9600">
                <a:solidFill>
                  <a:srgbClr val="00B0F0"/>
                </a:solidFill>
              </a:rPr>
              <a:t>AN</a:t>
            </a:r>
            <a:r>
              <a:rPr lang="en-US" sz="9600"/>
              <a:t>/</a:t>
            </a:r>
            <a:r>
              <a:rPr lang="en-US" sz="9600" err="1"/>
              <a:t>fiod</a:t>
            </a:r>
            <a:r>
              <a:rPr lang="en-US" sz="9600"/>
              <a:t>/</a:t>
            </a:r>
            <a:r>
              <a:rPr lang="en-US" sz="9600" err="1"/>
              <a:t>ir</a:t>
            </a:r>
            <a:r>
              <a:rPr lang="en-US" sz="9600"/>
              <a:t>/add/</a:t>
            </a:r>
            <a:r>
              <a:rPr lang="en-US" sz="9600">
                <a:solidFill>
                  <a:srgbClr val="00B0F0"/>
                </a:solidFill>
              </a:rPr>
              <a:t>AD</a:t>
            </a:r>
            <a:r>
              <a:rPr lang="en-US" sz="9600"/>
              <a:t>/</a:t>
            </a:r>
            <a:r>
              <a:rPr lang="en-US" sz="9600" err="1"/>
              <a:t>wy</a:t>
            </a:r>
            <a:endParaRPr lang="en-US" sz="44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2D2498-0027-D744-8590-E9BA5BD88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20173" y="462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7986" y="2235200"/>
            <a:ext cx="9144000" cy="2387600"/>
          </a:xfrm>
        </p:spPr>
        <p:txBody>
          <a:bodyPr>
            <a:normAutofit/>
          </a:bodyPr>
          <a:lstStyle/>
          <a:p>
            <a:r>
              <a:rPr lang="en-US" sz="13800" err="1"/>
              <a:t>Teyrnasoedd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48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2939" y="1956904"/>
            <a:ext cx="10235395" cy="2387600"/>
          </a:xfrm>
        </p:spPr>
        <p:txBody>
          <a:bodyPr>
            <a:normAutofit fontScale="90000"/>
          </a:bodyPr>
          <a:lstStyle/>
          <a:p>
            <a:r>
              <a:rPr lang="en-US" sz="13800" err="1"/>
              <a:t>Teyrn</a:t>
            </a:r>
            <a:r>
              <a:rPr lang="en-US" sz="13800"/>
              <a:t>/</a:t>
            </a:r>
            <a:r>
              <a:rPr lang="en-US" sz="13800">
                <a:solidFill>
                  <a:srgbClr val="00B0F0"/>
                </a:solidFill>
              </a:rPr>
              <a:t>AS</a:t>
            </a:r>
            <a:r>
              <a:rPr lang="en-US" sz="13800"/>
              <a:t>/</a:t>
            </a:r>
            <a:r>
              <a:rPr lang="en-US" sz="13800" err="1"/>
              <a:t>oedd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FC67E6-4CA2-CE40-80E1-2E14B5C09E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09478" y="434450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9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16c05727-aa75-4e4a-9b5f-8a80a1165891"/>
    <ds:schemaRef ds:uri="71af3243-3dd4-4a8d-8c0d-dd76da1f02a5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{FF75157F-0AC6-4D81-A5A7-C3CCA4194010}tf89080264_win32</Template>
  <TotalTime>1617</TotalTime>
  <Words>1356</Words>
  <Application>Microsoft Macintosh PowerPoint</Application>
  <PresentationFormat>Widescreen</PresentationFormat>
  <Paragraphs>273</Paragraphs>
  <Slides>40</Slides>
  <Notes>7</Notes>
  <HiddenSlides>0</HiddenSlides>
  <MMClips>15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52" baseType="lpstr">
      <vt:lpstr>Arial</vt:lpstr>
      <vt:lpstr>Avenir Book</vt:lpstr>
      <vt:lpstr>Broadway</vt:lpstr>
      <vt:lpstr>Calibri</vt:lpstr>
      <vt:lpstr>Calibri Light</vt:lpstr>
      <vt:lpstr>Caveat Brush</vt:lpstr>
      <vt:lpstr>Century Gothic</vt:lpstr>
      <vt:lpstr>Elephant</vt:lpstr>
      <vt:lpstr>Modern Love</vt:lpstr>
      <vt:lpstr>Brush</vt:lpstr>
      <vt:lpstr>Office Theme</vt:lpstr>
      <vt:lpstr>1_Office Theme</vt:lpstr>
      <vt:lpstr>Academi Golau Glas Cymraeg yn y Gweithle</vt:lpstr>
      <vt:lpstr>Uned 1 Yr Wyddor ac Ynganu The Alphabet and Pronunciation</vt:lpstr>
      <vt:lpstr>Yr Wyddor  The Alphabet: How to read ANYTHING!!</vt:lpstr>
      <vt:lpstr>But Welsh is such a difficult language!</vt:lpstr>
      <vt:lpstr>PowerPoint Presentation</vt:lpstr>
      <vt:lpstr>Alphabet Rap yr Wyddor</vt:lpstr>
      <vt:lpstr>PowerPoint Presentation</vt:lpstr>
      <vt:lpstr>Newyddion da – Good news!</vt:lpstr>
      <vt:lpstr>PowerPoint Presentation</vt:lpstr>
      <vt:lpstr>Ynganu – llythrennau dwbl</vt:lpstr>
      <vt:lpstr>PowerPoint Presentation</vt:lpstr>
      <vt:lpstr>Let’s practice Y Llafariaiad / Vowels.</vt:lpstr>
      <vt:lpstr>Troelli tafod!  Tongue twisters!</vt:lpstr>
      <vt:lpstr>PowerPoint Presentation</vt:lpstr>
      <vt:lpstr>Stretchy vowels!</vt:lpstr>
      <vt:lpstr>Super Stretchy “y”</vt:lpstr>
      <vt:lpstr>PowerPoint Presentation</vt:lpstr>
      <vt:lpstr>Shhhhhhhh!</vt:lpstr>
      <vt:lpstr>^  To bach!</vt:lpstr>
      <vt:lpstr>PowerPoint Presentation</vt:lpstr>
      <vt:lpstr>Newid bach – newid mawr Small difference – big difference</vt:lpstr>
      <vt:lpstr>Deuseiniaid</vt:lpstr>
      <vt:lpstr>I lyf lyrning Welsh!</vt:lpstr>
      <vt:lpstr>Ac yn olaf…. And lastly!</vt:lpstr>
      <vt:lpstr>Bondigrybwyll</vt:lpstr>
      <vt:lpstr>Bon/di/GRYB/wyll</vt:lpstr>
      <vt:lpstr>Ansbaradigaethus</vt:lpstr>
      <vt:lpstr>AN/sbar/a/dig/AETH/us</vt:lpstr>
      <vt:lpstr>Gwyddbwyll</vt:lpstr>
      <vt:lpstr>GWYDD/bwyll</vt:lpstr>
      <vt:lpstr>Mireinio</vt:lpstr>
      <vt:lpstr>Mir/EIN/io</vt:lpstr>
      <vt:lpstr>Afreolaidd</vt:lpstr>
      <vt:lpstr>Af/re/OL/aidd</vt:lpstr>
      <vt:lpstr>Sabothol</vt:lpstr>
      <vt:lpstr>Sab/OTH/ol</vt:lpstr>
      <vt:lpstr>Anfiodiraddadwy</vt:lpstr>
      <vt:lpstr>AN/fiod/ir/add/AD/wy</vt:lpstr>
      <vt:lpstr>Teyrnasoedd</vt:lpstr>
      <vt:lpstr>Teyrn/AS/oedd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 Golau Glas Cwrs Heddlu Lefel Mynediad</dc:title>
  <dc:creator>Susan Hart-Lewis</dc:creator>
  <cp:lastModifiedBy>Susan Hart-Lewis</cp:lastModifiedBy>
  <cp:revision>9</cp:revision>
  <dcterms:created xsi:type="dcterms:W3CDTF">2022-08-30T11:09:05Z</dcterms:created>
  <dcterms:modified xsi:type="dcterms:W3CDTF">2023-10-06T09:58:11Z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