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7"/>
  </p:notesMasterIdLst>
  <p:sldIdLst>
    <p:sldId id="257" r:id="rId2"/>
    <p:sldId id="297" r:id="rId3"/>
    <p:sldId id="258" r:id="rId4"/>
    <p:sldId id="298" r:id="rId5"/>
    <p:sldId id="299" r:id="rId6"/>
    <p:sldId id="300" r:id="rId7"/>
    <p:sldId id="305" r:id="rId8"/>
    <p:sldId id="306" r:id="rId9"/>
    <p:sldId id="301" r:id="rId10"/>
    <p:sldId id="264" r:id="rId11"/>
    <p:sldId id="265" r:id="rId12"/>
    <p:sldId id="266" r:id="rId13"/>
    <p:sldId id="267" r:id="rId14"/>
    <p:sldId id="268" r:id="rId15"/>
    <p:sldId id="269" r:id="rId16"/>
    <p:sldId id="271" r:id="rId17"/>
    <p:sldId id="302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303" r:id="rId30"/>
    <p:sldId id="284" r:id="rId31"/>
    <p:sldId id="285" r:id="rId32"/>
    <p:sldId id="286" r:id="rId33"/>
    <p:sldId id="289" r:id="rId34"/>
    <p:sldId id="293" r:id="rId35"/>
    <p:sldId id="294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43B3BD-7152-4306-ADB7-8EF4A94EBFB7}" v="1" dt="2024-01-14T19:42:59.1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A Griffiths" userId="970ac652-efaf-451a-9e9c-3191bf6940a9" providerId="ADAL" clId="{D643B3BD-7152-4306-ADB7-8EF4A94EBFB7}"/>
    <pc:docChg chg="undo custSel addSld delSld modSld">
      <pc:chgData name="Helen A Griffiths" userId="970ac652-efaf-451a-9e9c-3191bf6940a9" providerId="ADAL" clId="{D643B3BD-7152-4306-ADB7-8EF4A94EBFB7}" dt="2024-01-14T19:47:39.321" v="354" actId="47"/>
      <pc:docMkLst>
        <pc:docMk/>
      </pc:docMkLst>
      <pc:sldChg chg="add del">
        <pc:chgData name="Helen A Griffiths" userId="970ac652-efaf-451a-9e9c-3191bf6940a9" providerId="ADAL" clId="{D643B3BD-7152-4306-ADB7-8EF4A94EBFB7}" dt="2024-01-14T19:42:36.323" v="6" actId="47"/>
        <pc:sldMkLst>
          <pc:docMk/>
          <pc:sldMk cId="3193393240" sldId="283"/>
        </pc:sldMkLst>
      </pc:sldChg>
      <pc:sldChg chg="modSp add del mod">
        <pc:chgData name="Helen A Griffiths" userId="970ac652-efaf-451a-9e9c-3191bf6940a9" providerId="ADAL" clId="{D643B3BD-7152-4306-ADB7-8EF4A94EBFB7}" dt="2024-01-14T19:44:18.094" v="176" actId="27636"/>
        <pc:sldMkLst>
          <pc:docMk/>
          <pc:sldMk cId="1726508800" sldId="284"/>
        </pc:sldMkLst>
        <pc:spChg chg="mod">
          <ac:chgData name="Helen A Griffiths" userId="970ac652-efaf-451a-9e9c-3191bf6940a9" providerId="ADAL" clId="{D643B3BD-7152-4306-ADB7-8EF4A94EBFB7}" dt="2024-01-14T19:44:18.094" v="176" actId="27636"/>
          <ac:spMkLst>
            <pc:docMk/>
            <pc:sldMk cId="1726508800" sldId="284"/>
            <ac:spMk id="14338" creationId="{00000000-0000-0000-0000-000000000000}"/>
          </ac:spMkLst>
        </pc:spChg>
      </pc:sldChg>
      <pc:sldChg chg="add del">
        <pc:chgData name="Helen A Griffiths" userId="970ac652-efaf-451a-9e9c-3191bf6940a9" providerId="ADAL" clId="{D643B3BD-7152-4306-ADB7-8EF4A94EBFB7}" dt="2024-01-14T19:42:15.516" v="3" actId="47"/>
        <pc:sldMkLst>
          <pc:docMk/>
          <pc:sldMk cId="2409775409" sldId="285"/>
        </pc:sldMkLst>
      </pc:sldChg>
      <pc:sldChg chg="modSp mod">
        <pc:chgData name="Helen A Griffiths" userId="970ac652-efaf-451a-9e9c-3191bf6940a9" providerId="ADAL" clId="{D643B3BD-7152-4306-ADB7-8EF4A94EBFB7}" dt="2024-01-14T19:46:20.499" v="351" actId="20577"/>
        <pc:sldMkLst>
          <pc:docMk/>
          <pc:sldMk cId="1051451691" sldId="286"/>
        </pc:sldMkLst>
        <pc:spChg chg="mod">
          <ac:chgData name="Helen A Griffiths" userId="970ac652-efaf-451a-9e9c-3191bf6940a9" providerId="ADAL" clId="{D643B3BD-7152-4306-ADB7-8EF4A94EBFB7}" dt="2024-01-14T19:46:20.499" v="351" actId="20577"/>
          <ac:spMkLst>
            <pc:docMk/>
            <pc:sldMk cId="1051451691" sldId="286"/>
            <ac:spMk id="15363" creationId="{00000000-0000-0000-0000-000000000000}"/>
          </ac:spMkLst>
        </pc:spChg>
        <pc:spChg chg="mod">
          <ac:chgData name="Helen A Griffiths" userId="970ac652-efaf-451a-9e9c-3191bf6940a9" providerId="ADAL" clId="{D643B3BD-7152-4306-ADB7-8EF4A94EBFB7}" dt="2024-01-14T19:45:10.776" v="244" actId="20577"/>
          <ac:spMkLst>
            <pc:docMk/>
            <pc:sldMk cId="1051451691" sldId="286"/>
            <ac:spMk id="15364" creationId="{00000000-0000-0000-0000-000000000000}"/>
          </ac:spMkLst>
        </pc:spChg>
      </pc:sldChg>
      <pc:sldChg chg="del">
        <pc:chgData name="Helen A Griffiths" userId="970ac652-efaf-451a-9e9c-3191bf6940a9" providerId="ADAL" clId="{D643B3BD-7152-4306-ADB7-8EF4A94EBFB7}" dt="2024-01-14T19:46:42.326" v="352" actId="47"/>
        <pc:sldMkLst>
          <pc:docMk/>
          <pc:sldMk cId="54674830" sldId="287"/>
        </pc:sldMkLst>
      </pc:sldChg>
      <pc:sldChg chg="del">
        <pc:chgData name="Helen A Griffiths" userId="970ac652-efaf-451a-9e9c-3191bf6940a9" providerId="ADAL" clId="{D643B3BD-7152-4306-ADB7-8EF4A94EBFB7}" dt="2024-01-14T19:47:05.200" v="353" actId="47"/>
        <pc:sldMkLst>
          <pc:docMk/>
          <pc:sldMk cId="1673379432" sldId="290"/>
        </pc:sldMkLst>
      </pc:sldChg>
      <pc:sldChg chg="del">
        <pc:chgData name="Helen A Griffiths" userId="970ac652-efaf-451a-9e9c-3191bf6940a9" providerId="ADAL" clId="{D643B3BD-7152-4306-ADB7-8EF4A94EBFB7}" dt="2024-01-14T19:47:39.321" v="354" actId="47"/>
        <pc:sldMkLst>
          <pc:docMk/>
          <pc:sldMk cId="896379626" sldId="30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FA2B70-22D8-4C02-8F31-DB15C56D7106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933BF9-ACA6-4D1E-9C8A-6AEC41612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262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9955EF3-E8D4-4F84-A4FB-6A71F8C41436}" type="slidenum">
              <a:rPr lang="en-GB"/>
              <a:pPr/>
              <a:t>12</a:t>
            </a:fld>
            <a:endParaRPr lang="en-GB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50000"/>
              </a:spcBef>
            </a:pPr>
            <a:r>
              <a:rPr lang="en-GB"/>
              <a:t>Trawsnewidiodd Montessori amgylcheddau dysgu ac addysgu </a:t>
            </a:r>
          </a:p>
          <a:p>
            <a:pPr eaLnBrk="1" hangingPunct="1">
              <a:spcBef>
                <a:spcPct val="50000"/>
              </a:spcBef>
            </a:pPr>
            <a:r>
              <a:rPr lang="en-GB"/>
              <a:t>gan addasu’r math o gelfi ac offer oedd ar gael i’r plant eu harchwilio a’u trafod</a:t>
            </a:r>
          </a:p>
          <a:p>
            <a:pPr eaLnBrk="1" hangingPunct="1">
              <a:spcBef>
                <a:spcPct val="50000"/>
              </a:spcBef>
            </a:pPr>
            <a:r>
              <a:rPr lang="en-GB"/>
              <a:t>Lle i’r plant deimlo’n gwbl gartrefol a pharod  ystyriau plant yn unigolion sensitif oedd angen adnoddau oedd ar eu cyfer nhw’n benodol</a:t>
            </a:r>
          </a:p>
          <a:p>
            <a:pPr eaLnBrk="1" hangingPunct="1">
              <a:spcBef>
                <a:spcPct val="50000"/>
              </a:spcBef>
            </a:pPr>
            <a:r>
              <a:rPr lang="en-GB"/>
              <a:t>O arsylwadau roedd yn ymwybodol bod plant ifanc yn hoffi gorwedd ar y llawr wrth wneud gweithgarwch    felly roedd gwagle’n bwysig</a:t>
            </a:r>
          </a:p>
          <a:p>
            <a:pPr eaLnBrk="1" hangingPunct="1"/>
            <a:r>
              <a:rPr lang="en-GB"/>
              <a:t>Credai y</a:t>
            </a:r>
          </a:p>
          <a:p>
            <a:pPr eaLnBrk="1" hangingPunct="1"/>
            <a:r>
              <a:rPr lang="en-GB"/>
              <a:t>Dylai’r celfu fod o ansawdd da ac ni ddylid cael unrhyw offer oedd wedi torri/ rhwygo o fewn yr amgylchedd – safon yn bwysig </a:t>
            </a:r>
          </a:p>
          <a:p>
            <a:pPr eaLnBrk="1" hangingPunct="1"/>
            <a:r>
              <a:rPr lang="en-GB"/>
              <a:t>Defnydd o ddeunyddiau naturiol   dim plastic!</a:t>
            </a:r>
          </a:p>
          <a:p>
            <a:pPr eaLnBrk="1" hangingPunct="1"/>
            <a:endParaRPr lang="en-GB"/>
          </a:p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8215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FC13805-2EDB-42E8-82FB-6756C946C5DC}" type="slidenum">
              <a:rPr lang="en-GB" altLang="en-US" sz="1200">
                <a:latin typeface="Comic Sans MS" pitchFamily="66" charset="0"/>
              </a:rPr>
              <a:pPr eaLnBrk="1" hangingPunct="1"/>
              <a:t>15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24" y="4344111"/>
            <a:ext cx="5028353" cy="411397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7758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EFEC4DD-1559-4BD4-A05E-36A0B335B5B4}" type="slidenum">
              <a:rPr lang="en-GB" altLang="en-US" sz="1200">
                <a:latin typeface="Comic Sans MS" pitchFamily="66" charset="0"/>
              </a:rPr>
              <a:pPr eaLnBrk="1" hangingPunct="1"/>
              <a:t>19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5763" y="687388"/>
            <a:ext cx="6088062" cy="3425825"/>
          </a:xfrm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2615"/>
            <a:ext cx="5485765" cy="411397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b="1">
                <a:latin typeface="Comic Sans MS" pitchFamily="66" charset="0"/>
                <a:cs typeface="Times New Roman" pitchFamily="18" charset="0"/>
              </a:rPr>
              <a:t>Trainer Notes</a:t>
            </a:r>
          </a:p>
          <a:p>
            <a:pPr eaLnBrk="1" hangingPunct="1">
              <a:spcBef>
                <a:spcPct val="0"/>
              </a:spcBef>
            </a:pPr>
            <a:endParaRPr lang="en-GB" altLang="en-US" b="1">
              <a:latin typeface="Comic Sans MS" pitchFamily="66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 b="1">
                <a:latin typeface="Comic Sans MS" pitchFamily="66" charset="0"/>
                <a:cs typeface="Times New Roman" pitchFamily="18" charset="0"/>
              </a:rPr>
              <a:t>Click to bring up layers of triangle one at a time</a:t>
            </a:r>
            <a:r>
              <a:rPr lang="en-GB" altLang="en-US">
                <a:latin typeface="Comic Sans MS" pitchFamily="66" charset="0"/>
                <a:cs typeface="Times New Roman" pitchFamily="18" charset="0"/>
              </a:rPr>
              <a:t> to show the bottom up approach.</a:t>
            </a:r>
          </a:p>
        </p:txBody>
      </p:sp>
    </p:spTree>
    <p:extLst>
      <p:ext uri="{BB962C8B-B14F-4D97-AF65-F5344CB8AC3E}">
        <p14:creationId xmlns:p14="http://schemas.microsoft.com/office/powerpoint/2010/main" val="19873065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EFEC4DD-1559-4BD4-A05E-36A0B335B5B4}" type="slidenum">
              <a:rPr lang="en-GB" altLang="en-US" sz="1200">
                <a:latin typeface="Comic Sans MS" pitchFamily="66" charset="0"/>
              </a:rPr>
              <a:pPr eaLnBrk="1" hangingPunct="1"/>
              <a:t>20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5763" y="687388"/>
            <a:ext cx="6088062" cy="3425825"/>
          </a:xfrm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2615"/>
            <a:ext cx="5485765" cy="411397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b="1">
                <a:latin typeface="Comic Sans MS" pitchFamily="66" charset="0"/>
                <a:cs typeface="Times New Roman" pitchFamily="18" charset="0"/>
              </a:rPr>
              <a:t>Trainer Notes</a:t>
            </a:r>
          </a:p>
          <a:p>
            <a:pPr eaLnBrk="1" hangingPunct="1">
              <a:spcBef>
                <a:spcPct val="0"/>
              </a:spcBef>
            </a:pPr>
            <a:endParaRPr lang="en-GB" altLang="en-US" b="1">
              <a:latin typeface="Comic Sans MS" pitchFamily="66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 b="1">
                <a:latin typeface="Comic Sans MS" pitchFamily="66" charset="0"/>
                <a:cs typeface="Times New Roman" pitchFamily="18" charset="0"/>
              </a:rPr>
              <a:t>Click to bring up layers of triangle one at a time</a:t>
            </a:r>
            <a:r>
              <a:rPr lang="en-GB" altLang="en-US">
                <a:latin typeface="Comic Sans MS" pitchFamily="66" charset="0"/>
                <a:cs typeface="Times New Roman" pitchFamily="18" charset="0"/>
              </a:rPr>
              <a:t> to show the bottom up approach.</a:t>
            </a:r>
          </a:p>
        </p:txBody>
      </p:sp>
    </p:spTree>
    <p:extLst>
      <p:ext uri="{BB962C8B-B14F-4D97-AF65-F5344CB8AC3E}">
        <p14:creationId xmlns:p14="http://schemas.microsoft.com/office/powerpoint/2010/main" val="36052208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9A582513-97D6-40EF-9BF1-828CFEA67E98}" type="slidenum">
              <a:rPr lang="en-GB" altLang="en-US" sz="1200">
                <a:latin typeface="Comic Sans MS" pitchFamily="66" charset="0"/>
              </a:rPr>
              <a:pPr eaLnBrk="1" hangingPunct="1"/>
              <a:t>21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5763" y="687388"/>
            <a:ext cx="6088062" cy="3425825"/>
          </a:xfrm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2615"/>
            <a:ext cx="5485765" cy="411397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>
                <a:latin typeface="Comic Sans MS" pitchFamily="66" charset="0"/>
              </a:rPr>
              <a:t>Trainer Notes</a:t>
            </a:r>
          </a:p>
          <a:p>
            <a:pPr eaLnBrk="1" hangingPunct="1"/>
            <a:endParaRPr lang="en-GB" altLang="en-US" sz="1400" b="1">
              <a:latin typeface="Comic Sans MS" pitchFamily="66" charset="0"/>
            </a:endParaRPr>
          </a:p>
          <a:p>
            <a:pPr eaLnBrk="1" hangingPunct="1"/>
            <a:r>
              <a:rPr lang="en-GB" altLang="en-US">
                <a:latin typeface="Comic Sans MS" pitchFamily="66" charset="0"/>
              </a:rPr>
              <a:t>This slide illustrates what Continuous provision is. The process of planning for Continuous Provision and how to plan for it will follow in Session 2.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  <a:p>
            <a:pPr eaLnBrk="1" hangingPunct="1"/>
            <a:r>
              <a:rPr lang="en-GB" altLang="en-US" b="1">
                <a:latin typeface="Comic Sans MS" pitchFamily="66" charset="0"/>
              </a:rPr>
              <a:t>Left photo</a:t>
            </a:r>
            <a:r>
              <a:rPr lang="en-GB" altLang="en-US">
                <a:latin typeface="Comic Sans MS" pitchFamily="66" charset="0"/>
              </a:rPr>
              <a:t>: Shows continuous provision for Sand area.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  <a:p>
            <a:pPr eaLnBrk="1" hangingPunct="1"/>
            <a:r>
              <a:rPr lang="en-GB" altLang="en-US" b="1">
                <a:latin typeface="Comic Sans MS" pitchFamily="66" charset="0"/>
              </a:rPr>
              <a:t>Right photo</a:t>
            </a:r>
            <a:r>
              <a:rPr lang="en-GB" altLang="en-US">
                <a:latin typeface="Comic Sans MS" pitchFamily="66" charset="0"/>
              </a:rPr>
              <a:t>: Shows Continuous Provision for Construction Area.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8302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5069BAA-B5A7-4E69-8A2F-E8F072178588}" type="slidenum">
              <a:rPr lang="en-GB" altLang="en-US" sz="1200">
                <a:latin typeface="Comic Sans MS" pitchFamily="66" charset="0"/>
              </a:rPr>
              <a:pPr eaLnBrk="1" hangingPunct="1"/>
              <a:t>22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5763" y="687388"/>
            <a:ext cx="6088062" cy="3425825"/>
          </a:xfrm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2615"/>
            <a:ext cx="5485765" cy="411397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>
                <a:latin typeface="Comic Sans MS" pitchFamily="66" charset="0"/>
              </a:rPr>
              <a:t>Trainer Notes</a:t>
            </a:r>
          </a:p>
          <a:p>
            <a:pPr eaLnBrk="1" hangingPunct="1"/>
            <a:endParaRPr lang="en-GB" altLang="en-US" b="1">
              <a:latin typeface="Comic Sans MS" pitchFamily="66" charset="0"/>
            </a:endParaRPr>
          </a:p>
          <a:p>
            <a:pPr eaLnBrk="1" hangingPunct="1"/>
            <a:r>
              <a:rPr lang="en-GB" altLang="en-US">
                <a:latin typeface="Comic Sans MS" pitchFamily="66" charset="0"/>
              </a:rPr>
              <a:t>Explain that we will spend more time looking at the role of the adult in Session 3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07444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9623986B-6F8E-43D4-BC8E-F265339BCD8A}" type="slidenum">
              <a:rPr lang="en-GB" altLang="en-US" sz="1200">
                <a:latin typeface="Comic Sans MS" pitchFamily="66" charset="0"/>
              </a:rPr>
              <a:pPr eaLnBrk="1" hangingPunct="1"/>
              <a:t>23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5763" y="687388"/>
            <a:ext cx="6088062" cy="3425825"/>
          </a:xfrm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2615"/>
            <a:ext cx="5485765" cy="411397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>
                <a:latin typeface="Comic Sans MS" pitchFamily="66" charset="0"/>
              </a:rPr>
              <a:t>Trainer Notes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  <a:p>
            <a:pPr eaLnBrk="1" hangingPunct="1"/>
            <a:r>
              <a:rPr lang="en-GB" altLang="en-US">
                <a:latin typeface="Comic Sans MS" pitchFamily="66" charset="0"/>
              </a:rPr>
              <a:t>Again – this photo illustrates what enhanced provision is. Planning for enhanced provision will be in Session 2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  <a:p>
            <a:pPr eaLnBrk="1" hangingPunct="1"/>
            <a:r>
              <a:rPr lang="en-GB" altLang="en-US" b="1">
                <a:latin typeface="Comic Sans MS" pitchFamily="66" charset="0"/>
              </a:rPr>
              <a:t>Left photo</a:t>
            </a:r>
            <a:r>
              <a:rPr lang="en-GB" altLang="en-US">
                <a:latin typeface="Comic Sans MS" pitchFamily="66" charset="0"/>
              </a:rPr>
              <a:t>: Enhanced provision for Let’s Investigate Area to support topic of Mini Beasts.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  <a:p>
            <a:pPr eaLnBrk="1" hangingPunct="1"/>
            <a:r>
              <a:rPr lang="en-GB" altLang="en-US" b="1">
                <a:latin typeface="Comic Sans MS" pitchFamily="66" charset="0"/>
              </a:rPr>
              <a:t>Right photo</a:t>
            </a:r>
            <a:r>
              <a:rPr lang="en-GB" altLang="en-US">
                <a:latin typeface="Comic Sans MS" pitchFamily="66" charset="0"/>
              </a:rPr>
              <a:t>: Enhanced provision for a home corner to support topic of pets.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72024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9FFBA48-0950-4177-ABE1-18F6642BE3CB}" type="slidenum">
              <a:rPr lang="en-GB" altLang="en-US" sz="1200">
                <a:latin typeface="Comic Sans MS" pitchFamily="66" charset="0"/>
              </a:rPr>
              <a:pPr eaLnBrk="1" hangingPunct="1"/>
              <a:t>24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24" y="4344111"/>
            <a:ext cx="5028353" cy="411397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>
                <a:latin typeface="Comic Sans MS" pitchFamily="66" charset="0"/>
                <a:cs typeface="Times New Roman" pitchFamily="18" charset="0"/>
              </a:rPr>
              <a:t>The simpler the plaything, the more versatile</a:t>
            </a:r>
            <a:r>
              <a:rPr lang="en-GB" altLang="en-US">
                <a:latin typeface="Comic Sans MS" pitchFamily="66" charset="0"/>
                <a:cs typeface="Times New Roman" pitchFamily="18" charset="0"/>
              </a:rPr>
              <a:t> it is, since it can be used in numerous ways.</a:t>
            </a:r>
            <a:endParaRPr lang="en-GB" altLang="en-US">
              <a:latin typeface="Comic Sans MS" pitchFamily="66" charset="0"/>
            </a:endParaRPr>
          </a:p>
          <a:p>
            <a:pPr eaLnBrk="1" hangingPunct="1"/>
            <a:endParaRPr lang="en-GB" altLang="en-US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09341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32F1519-D8D6-4838-8724-2DFE1016A3AB}" type="slidenum">
              <a:rPr lang="en-GB" altLang="en-US" sz="1200">
                <a:latin typeface="Comic Sans MS" pitchFamily="66" charset="0"/>
              </a:rPr>
              <a:pPr eaLnBrk="1" hangingPunct="1"/>
              <a:t>25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4175" y="687388"/>
            <a:ext cx="6091238" cy="3427412"/>
          </a:xfrm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1122"/>
            <a:ext cx="5485765" cy="411547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>
                <a:latin typeface="Comic Sans MS" pitchFamily="66" charset="0"/>
              </a:rPr>
              <a:t>Trainer Notes</a:t>
            </a:r>
          </a:p>
          <a:p>
            <a:pPr eaLnBrk="1" hangingPunct="1"/>
            <a:endParaRPr lang="en-GB" altLang="en-US" b="1">
              <a:latin typeface="Comic Sans MS" pitchFamily="66" charset="0"/>
            </a:endParaRPr>
          </a:p>
          <a:p>
            <a:pPr eaLnBrk="1" hangingPunct="1"/>
            <a:r>
              <a:rPr lang="en-GB" altLang="en-US" b="1">
                <a:latin typeface="Comic Sans MS" pitchFamily="66" charset="0"/>
              </a:rPr>
              <a:t>Left photo</a:t>
            </a:r>
            <a:r>
              <a:rPr lang="en-GB" altLang="en-US">
                <a:latin typeface="Comic Sans MS" pitchFamily="66" charset="0"/>
              </a:rPr>
              <a:t> – A water area  in a nursery. Resources for Continuous Provision are in the hanging shelf and a permanent pen has  been used to mark where the bottles and water wheel go.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  <a:p>
            <a:pPr eaLnBrk="1" hangingPunct="1"/>
            <a:r>
              <a:rPr lang="en-GB" altLang="en-US" b="1">
                <a:latin typeface="Comic Sans MS" pitchFamily="66" charset="0"/>
              </a:rPr>
              <a:t>Right Photo</a:t>
            </a:r>
            <a:r>
              <a:rPr lang="en-GB" altLang="en-US">
                <a:latin typeface="Comic Sans MS" pitchFamily="66" charset="0"/>
              </a:rPr>
              <a:t>. The water provision has been enhanced by taking resources outside.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36829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BA6F812-B982-406B-B06C-2C32A1C0762A}" type="slidenum">
              <a:rPr lang="en-GB" altLang="en-US" sz="1200">
                <a:latin typeface="Comic Sans MS" pitchFamily="66" charset="0"/>
              </a:rPr>
              <a:pPr eaLnBrk="1" hangingPunct="1"/>
              <a:t>26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4175" y="687388"/>
            <a:ext cx="6091238" cy="3427412"/>
          </a:xfrm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1122"/>
            <a:ext cx="5485765" cy="411547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50000"/>
              </a:spcBef>
            </a:pPr>
            <a:r>
              <a:rPr lang="en-GB" altLang="en-US" b="1">
                <a:latin typeface="Comic Sans MS" pitchFamily="66" charset="0"/>
              </a:rPr>
              <a:t>Trainer Notes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b="1">
                <a:latin typeface="Comic Sans MS" pitchFamily="66" charset="0"/>
              </a:rPr>
              <a:t>Click to bring in text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>
                <a:latin typeface="Comic Sans MS" pitchFamily="66" charset="0"/>
              </a:rPr>
              <a:t>The indoor and outdoor environment available to children in our schools and settings should provide a wealth of learning possibilities and opportunities across all seven Areas of Learning within the Foundation Phase curriculum.  </a:t>
            </a:r>
          </a:p>
          <a:p>
            <a:pPr eaLnBrk="1" hangingPunct="1">
              <a:spcBef>
                <a:spcPct val="50000"/>
              </a:spcBef>
            </a:pPr>
            <a:endParaRPr lang="en-GB" altLang="en-US">
              <a:latin typeface="Comic Sans MS" pitchFamily="66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altLang="en-US">
                <a:latin typeface="Comic Sans MS" pitchFamily="66" charset="0"/>
              </a:rPr>
              <a:t>The 3 photos show different areas which have been set up both indoors and out.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>
                <a:latin typeface="Comic Sans MS" pitchFamily="66" charset="0"/>
              </a:rPr>
              <a:t>From left to right: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b="1">
                <a:latin typeface="Comic Sans MS" pitchFamily="66" charset="0"/>
              </a:rPr>
              <a:t>Photo 1</a:t>
            </a:r>
            <a:r>
              <a:rPr lang="en-GB" altLang="en-US">
                <a:latin typeface="Comic Sans MS" pitchFamily="66" charset="0"/>
              </a:rPr>
              <a:t>  - Reception/ Yr1  outdoor space set up for physical development, sand – mathematics, K &amp;U, the tunnel and tent has been set up as a reading cave and a lady bird garden (Lang Development, Knowledge &amp; Understanding)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b="1">
                <a:latin typeface="Comic Sans MS" pitchFamily="66" charset="0"/>
              </a:rPr>
              <a:t>Photo 2</a:t>
            </a:r>
            <a:r>
              <a:rPr lang="en-GB" altLang="en-US">
                <a:latin typeface="Comic Sans MS" pitchFamily="66" charset="0"/>
              </a:rPr>
              <a:t> – small world play (Outdoors)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b="1">
                <a:latin typeface="Comic Sans MS" pitchFamily="66" charset="0"/>
              </a:rPr>
              <a:t>Photo 3</a:t>
            </a:r>
            <a:r>
              <a:rPr lang="en-GB" altLang="en-US">
                <a:latin typeface="Comic Sans MS" pitchFamily="66" charset="0"/>
              </a:rPr>
              <a:t> – a pet shop role play area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  <a:p>
            <a:pPr eaLnBrk="1" hangingPunct="1"/>
            <a:endParaRPr lang="en-GB" altLang="en-US" sz="10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47947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5190E8A-4915-4D52-9B6B-691753D4891C}" type="slidenum">
              <a:rPr lang="en-GB" altLang="en-US" sz="1200">
                <a:latin typeface="Comic Sans MS" pitchFamily="66" charset="0"/>
              </a:rPr>
              <a:pPr eaLnBrk="1" hangingPunct="1"/>
              <a:t>27</a:t>
            </a:fld>
            <a:endParaRPr lang="en-GB" altLang="en-US" sz="1200" dirty="0">
              <a:latin typeface="Comic Sans MS" pitchFamily="66" charset="0"/>
            </a:endParaRPr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5763" y="687388"/>
            <a:ext cx="6088062" cy="3425825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2615"/>
            <a:ext cx="5485765" cy="411397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 dirty="0">
                <a:latin typeface="Comic Sans MS" pitchFamily="66" charset="0"/>
              </a:rPr>
              <a:t>Trainer Notes</a:t>
            </a:r>
          </a:p>
          <a:p>
            <a:pPr eaLnBrk="1" hangingPunct="1"/>
            <a:endParaRPr lang="en-GB" altLang="en-US" b="1" dirty="0">
              <a:latin typeface="Comic Sans MS" pitchFamily="66" charset="0"/>
            </a:endParaRPr>
          </a:p>
          <a:p>
            <a:pPr eaLnBrk="1" hangingPunct="1"/>
            <a:r>
              <a:rPr lang="en-GB" altLang="en-US" b="1" dirty="0">
                <a:latin typeface="Comic Sans MS" pitchFamily="66" charset="0"/>
              </a:rPr>
              <a:t>Click to bring in bullet points</a:t>
            </a:r>
          </a:p>
          <a:p>
            <a:pPr eaLnBrk="1" hangingPunct="1"/>
            <a:endParaRPr lang="en-GB" altLang="en-US" dirty="0">
              <a:latin typeface="Comic Sans MS" pitchFamily="66" charset="0"/>
            </a:endParaRPr>
          </a:p>
          <a:p>
            <a:pPr eaLnBrk="1" hangingPunct="1"/>
            <a:r>
              <a:rPr lang="en-GB" altLang="en-US" b="1" dirty="0">
                <a:latin typeface="Comic Sans MS" pitchFamily="66" charset="0"/>
              </a:rPr>
              <a:t>NB  - </a:t>
            </a:r>
            <a:r>
              <a:rPr lang="en-GB" altLang="en-US" dirty="0">
                <a:latin typeface="Comic Sans MS" pitchFamily="66" charset="0"/>
              </a:rPr>
              <a:t>It is important to stress that the number of focus tasks will vary according to the needs/ age of the children. </a:t>
            </a:r>
          </a:p>
          <a:p>
            <a:pPr eaLnBrk="1" hangingPunct="1"/>
            <a:endParaRPr lang="en-GB" altLang="en-US" dirty="0">
              <a:latin typeface="Comic Sans MS" pitchFamily="66" charset="0"/>
            </a:endParaRPr>
          </a:p>
          <a:p>
            <a:pPr eaLnBrk="1" hangingPunct="1"/>
            <a:r>
              <a:rPr lang="en-GB" altLang="en-US" dirty="0">
                <a:latin typeface="Comic Sans MS" pitchFamily="66" charset="0"/>
              </a:rPr>
              <a:t>The balance will change as children move along the continuum, but all children need time to consolidate learning through play across all ages.</a:t>
            </a:r>
          </a:p>
          <a:p>
            <a:pPr eaLnBrk="1" hangingPunct="1"/>
            <a:endParaRPr lang="en-GB" altLang="en-US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29554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76A6A-6154-4828-82E1-BA5CE6F63C02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0663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2D6831FB-46F6-49BA-AF29-E7C47BC4FE7A}" type="slidenum">
              <a:rPr lang="en-GB" altLang="en-US" smtClean="0"/>
              <a:pPr eaLnBrk="1" hangingPunct="1">
                <a:spcBef>
                  <a:spcPct val="0"/>
                </a:spcBef>
              </a:pPr>
              <a:t>31</a:t>
            </a:fld>
            <a:endParaRPr lang="en-GB" altLang="en-US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44084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03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50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85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92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87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34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7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256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130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019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6105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149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6994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902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088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387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307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1"/>
            <a:ext cx="5384800" cy="21891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3941763"/>
            <a:ext cx="5384800" cy="21891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0FDFBF3-9F40-4367-8EB4-4B974F5C8DC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1137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F4CEC-268F-4968-BC81-06882B67752E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6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heapdecorscostume.blogspot.com/2021/07/resources-clipart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arketingmadecreative.wordpress.co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lprofejordi.blogspot.com/2013/07/els-100-llenguatges-dels-nens-i-les.html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fC6XM3RFAFo?feature=oembed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jpe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2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9dh_XE40mj4" TargetMode="External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SZ3bVjsbAkY?feature=oembed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torage/74f7c7cc-d337-4fd0-9604-27b3d1a5746d/observing-children.pdf" TargetMode="External"/><Relationship Id="rId2" Type="http://schemas.openxmlformats.org/officeDocument/2006/relationships/hyperlink" Target="https://hwb.gov.wales/storage/757aa976-7300-4f13-8461-d84b106ddedb/arsylwi-ar-blant.pdf" TargetMode="Externa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torage/74f7c7cc-d337-4fd0-9604-27b3d1a5746d/observing-children.pdf" TargetMode="External"/><Relationship Id="rId2" Type="http://schemas.openxmlformats.org/officeDocument/2006/relationships/hyperlink" Target="https://files.eric.ed.gov/fulltext/EJ1245311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wales/sites/default/files/publications/2018-02/foundation-phase-framework-revised-2015.pdf" TargetMode="External"/><Relationship Id="rId4" Type="http://schemas.openxmlformats.org/officeDocument/2006/relationships/hyperlink" Target="https://www.gov.wales/foundation-phase-independent-stocktak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Ymarfer</a:t>
            </a:r>
            <a:br>
              <a:rPr lang="en-GB" dirty="0"/>
            </a:br>
            <a:r>
              <a:rPr lang="en-GB" dirty="0"/>
              <a:t>Learning Theory and Practice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ECES4010/C</a:t>
            </a:r>
          </a:p>
          <a:p>
            <a:r>
              <a:rPr lang="en-GB" sz="2400" b="1" dirty="0" err="1"/>
              <a:t>Sesiwn</a:t>
            </a:r>
            <a:r>
              <a:rPr lang="en-GB" sz="2400" b="1" dirty="0"/>
              <a:t> 9 / Session 9</a:t>
            </a:r>
            <a:endParaRPr lang="en-GB" sz="2400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13893" t="36298" r="49147" b="24313"/>
          <a:stretch/>
        </p:blipFill>
        <p:spPr bwMode="auto">
          <a:xfrm rot="20429937">
            <a:off x="1108365" y="3657600"/>
            <a:ext cx="3142210" cy="26600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466787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Amcanion</a:t>
            </a:r>
            <a:br>
              <a:rPr lang="en-GB" dirty="0"/>
            </a:br>
            <a:r>
              <a:rPr lang="en-GB" dirty="0"/>
              <a:t>Aims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Archwilio damcaniaethau allweddol sy’n sail i ddysgu effeithiol. 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Cyflwyno myfyrwyr i ystod o gyd-destunau dysgu sy’n hwyluso ac yn cefnogi dysgu.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explore key theories which underpin effective learning.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introduce students to a range of learning contexts that facilitate and support learning.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448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Dangos dealltwriaeth o ddysgu ac addysgu effeithiol.</a:t>
            </a:r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Demonstrate an understanding of effective teaching and learning.</a:t>
            </a:r>
            <a:endParaRPr lang="cy-GB" sz="32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611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412636" cy="3880772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Dangos gwybodaeth o ystod o ddamcaniaethau dysgu a deall sut mae’r ysgolion meddwl hyn yn dylanwadu ar fodelau cyfredol o arfer addysgol effeithiol.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5044630" cy="3880773"/>
          </a:xfrm>
        </p:spPr>
        <p:txBody>
          <a:bodyPr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8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Demonstrate knowledge of a range of learning theories and understand how these schools of thought influence current models of effective educational practice.</a:t>
            </a:r>
            <a:endParaRPr lang="cy-GB" sz="2800" dirty="0">
              <a:solidFill>
                <a:srgbClr val="00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72172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Gwerthuso cyd-destunau dysgu gwahanol.</a:t>
            </a:r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Evaluate different learning contexts.</a:t>
            </a:r>
            <a:endParaRPr lang="cy-GB" sz="3200" dirty="0">
              <a:solidFill>
                <a:srgbClr val="00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4514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Deall sut mae cyd-destunau gwahanol yn hyrwyddo dysgu.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Understand how different contexts promote learning.</a:t>
            </a:r>
            <a:endParaRPr lang="cy-GB" sz="3200" dirty="0">
              <a:solidFill>
                <a:srgbClr val="00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609509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72B3D4D-48BF-AC1F-B3E2-2AC60DC9F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4032" y="2675467"/>
            <a:ext cx="3420368" cy="3450696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sz="2800" b="1" dirty="0"/>
              <a:t>Lecture slides</a:t>
            </a:r>
          </a:p>
          <a:p>
            <a:r>
              <a:rPr lang="en-GB" sz="2800" b="1" dirty="0"/>
              <a:t>Research</a:t>
            </a:r>
          </a:p>
          <a:p>
            <a:r>
              <a:rPr lang="en-GB" sz="2800" b="1" dirty="0"/>
              <a:t>Moodle page</a:t>
            </a:r>
          </a:p>
          <a:p>
            <a:r>
              <a:rPr lang="en-GB" sz="2800" b="1" dirty="0"/>
              <a:t>Library and Learning Resources:</a:t>
            </a:r>
          </a:p>
          <a:p>
            <a:r>
              <a:rPr lang="en-GB" sz="2800" dirty="0"/>
              <a:t>Online resource lists</a:t>
            </a:r>
          </a:p>
          <a:p>
            <a:r>
              <a:rPr lang="en-GB" sz="2800" dirty="0" err="1"/>
              <a:t>Infoskills</a:t>
            </a:r>
            <a:r>
              <a:rPr lang="en-GB" sz="2800" dirty="0"/>
              <a:t> programme</a:t>
            </a:r>
          </a:p>
          <a:p>
            <a:r>
              <a:rPr lang="en-GB" sz="2800" dirty="0"/>
              <a:t>Student Essentials </a:t>
            </a:r>
          </a:p>
          <a:p>
            <a:r>
              <a:rPr lang="en-GB" sz="2800" b="1" dirty="0"/>
              <a:t>Google Scholar</a:t>
            </a:r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69AD1E4-8AD1-9C7D-F0BA-0F9D91460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698" y="315635"/>
            <a:ext cx="8229600" cy="1252728"/>
          </a:xfrm>
        </p:spPr>
        <p:txBody>
          <a:bodyPr>
            <a:normAutofit/>
          </a:bodyPr>
          <a:lstStyle/>
          <a:p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modiwl</a:t>
            </a:r>
            <a:r>
              <a:rPr lang="en-GB" dirty="0"/>
              <a:t> </a:t>
            </a:r>
            <a:r>
              <a:rPr lang="en-GB" dirty="0" err="1"/>
              <a:t>benodol</a:t>
            </a:r>
            <a:br>
              <a:rPr lang="en-GB" dirty="0"/>
            </a:br>
            <a:r>
              <a:rPr lang="en-GB" dirty="0"/>
              <a:t>Module specific resources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DC04C57-D45A-5C52-BD6C-5A03D8AA618C}"/>
              </a:ext>
            </a:extLst>
          </p:cNvPr>
          <p:cNvSpPr txBox="1">
            <a:spLocks/>
          </p:cNvSpPr>
          <p:nvPr/>
        </p:nvSpPr>
        <p:spPr>
          <a:xfrm>
            <a:off x="2387600" y="2675467"/>
            <a:ext cx="3420368" cy="345069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 err="1"/>
              <a:t>Sleidiau</a:t>
            </a:r>
            <a:r>
              <a:rPr lang="en-GB" sz="2800" b="1" dirty="0"/>
              <a:t> </a:t>
            </a:r>
            <a:r>
              <a:rPr lang="en-GB" sz="2800" b="1" dirty="0" err="1"/>
              <a:t>darlith</a:t>
            </a:r>
            <a:endParaRPr lang="en-GB" sz="2800" b="1" dirty="0"/>
          </a:p>
          <a:p>
            <a:r>
              <a:rPr lang="en-GB" sz="2800" b="1" dirty="0" err="1"/>
              <a:t>Ymchwil</a:t>
            </a:r>
            <a:endParaRPr lang="en-GB" sz="2800" b="1" dirty="0"/>
          </a:p>
          <a:p>
            <a:r>
              <a:rPr lang="en-GB" sz="2800" b="1" dirty="0" err="1"/>
              <a:t>Tutalen</a:t>
            </a:r>
            <a:r>
              <a:rPr lang="en-GB" sz="2800" b="1" dirty="0"/>
              <a:t> Moodle</a:t>
            </a:r>
          </a:p>
          <a:p>
            <a:r>
              <a:rPr lang="en-GB" sz="2800" b="1" dirty="0" err="1"/>
              <a:t>Llyfrgell</a:t>
            </a:r>
            <a:r>
              <a:rPr lang="en-GB" sz="2800" b="1" dirty="0"/>
              <a:t> ac </a:t>
            </a:r>
            <a:r>
              <a:rPr lang="en-GB" sz="2800" b="1" dirty="0" err="1"/>
              <a:t>Adnoddau</a:t>
            </a:r>
            <a:r>
              <a:rPr lang="en-GB" sz="2800" b="1" dirty="0"/>
              <a:t> </a:t>
            </a:r>
            <a:r>
              <a:rPr lang="en-GB" sz="2800" b="1" dirty="0" err="1"/>
              <a:t>Dysgu</a:t>
            </a:r>
            <a:r>
              <a:rPr lang="en-GB" sz="2800" b="1" dirty="0"/>
              <a:t>:</a:t>
            </a:r>
          </a:p>
          <a:p>
            <a:r>
              <a:rPr lang="en-GB" sz="2800" dirty="0" err="1"/>
              <a:t>Rhestrau</a:t>
            </a:r>
            <a:r>
              <a:rPr lang="en-GB" sz="2800" dirty="0"/>
              <a:t> </a:t>
            </a:r>
            <a:r>
              <a:rPr lang="en-GB" sz="2800" dirty="0" err="1"/>
              <a:t>darllen</a:t>
            </a:r>
            <a:r>
              <a:rPr lang="en-GB" sz="2800" dirty="0"/>
              <a:t> </a:t>
            </a:r>
            <a:r>
              <a:rPr lang="en-GB" sz="2800" dirty="0" err="1"/>
              <a:t>ar-lein</a:t>
            </a:r>
            <a:endParaRPr lang="en-GB" sz="2800" dirty="0"/>
          </a:p>
          <a:p>
            <a:r>
              <a:rPr lang="en-GB" sz="2800" dirty="0" err="1"/>
              <a:t>Rhaglen</a:t>
            </a:r>
            <a:r>
              <a:rPr lang="en-GB" sz="2800" dirty="0"/>
              <a:t> </a:t>
            </a:r>
            <a:r>
              <a:rPr lang="en-GB" sz="2800" dirty="0" err="1"/>
              <a:t>Infoskills</a:t>
            </a:r>
            <a:endParaRPr lang="en-GB" sz="2800" dirty="0"/>
          </a:p>
          <a:p>
            <a:r>
              <a:rPr lang="en-GB" sz="2800" dirty="0" err="1"/>
              <a:t>Hanfodion</a:t>
            </a:r>
            <a:r>
              <a:rPr lang="en-GB" sz="2800" dirty="0"/>
              <a:t> </a:t>
            </a:r>
            <a:r>
              <a:rPr lang="en-GB" sz="2800" dirty="0" err="1"/>
              <a:t>Myfyrywr</a:t>
            </a:r>
            <a:r>
              <a:rPr lang="en-GB" sz="2800" dirty="0"/>
              <a:t> </a:t>
            </a:r>
          </a:p>
          <a:p>
            <a:r>
              <a:rPr lang="en-GB" sz="2800" b="1" dirty="0"/>
              <a:t>Google Scholar</a:t>
            </a:r>
          </a:p>
          <a:p>
            <a:endParaRPr lang="en-GB" sz="2800" b="1" dirty="0"/>
          </a:p>
        </p:txBody>
      </p:sp>
      <p:pic>
        <p:nvPicPr>
          <p:cNvPr id="6" name="Picture 5" descr="A picture containing text, toy, doll, clipart&#10;&#10;Description automatically generated">
            <a:extLst>
              <a:ext uri="{FF2B5EF4-FFF2-40B4-BE49-F238E27FC236}">
                <a16:creationId xmlns:a16="http://schemas.microsoft.com/office/drawing/2014/main" id="{670227D5-EE43-9873-8FBF-E11852C36B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90646" y="472901"/>
            <a:ext cx="2267744" cy="1190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2042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2124A4-F6BD-CD90-CB6D-3A20D04BE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913" y="2543679"/>
            <a:ext cx="3456384" cy="3450696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Planning</a:t>
            </a:r>
          </a:p>
          <a:p>
            <a:r>
              <a:rPr lang="en-GB" sz="2800" dirty="0"/>
              <a:t>Organising</a:t>
            </a:r>
          </a:p>
          <a:p>
            <a:r>
              <a:rPr lang="en-GB" sz="2800" dirty="0"/>
              <a:t>Problem Solving</a:t>
            </a:r>
          </a:p>
          <a:p>
            <a:r>
              <a:rPr lang="en-GB" sz="2800" dirty="0"/>
              <a:t>Collaborating</a:t>
            </a:r>
          </a:p>
          <a:p>
            <a:r>
              <a:rPr lang="en-GB" sz="2800" dirty="0"/>
              <a:t>Researching</a:t>
            </a:r>
          </a:p>
          <a:p>
            <a:r>
              <a:rPr lang="en-GB" sz="2800" dirty="0"/>
              <a:t>Note taking</a:t>
            </a:r>
          </a:p>
          <a:p>
            <a:r>
              <a:rPr lang="en-GB" sz="2800" dirty="0"/>
              <a:t>Communication</a:t>
            </a:r>
          </a:p>
          <a:p>
            <a:r>
              <a:rPr lang="en-GB" sz="2800" dirty="0"/>
              <a:t>Adaptability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E58F5AD-9ECF-765E-E414-A1D8C4502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/>
              <a:t>Sgiliau</a:t>
            </a:r>
            <a:r>
              <a:rPr lang="en-GB" sz="4000" dirty="0"/>
              <a:t> </a:t>
            </a:r>
            <a:r>
              <a:rPr lang="en-GB" sz="4000" dirty="0" err="1"/>
              <a:t>Cyflogadwyedd</a:t>
            </a:r>
            <a:r>
              <a:rPr lang="en-GB" sz="4000" dirty="0"/>
              <a:t> / </a:t>
            </a:r>
            <a:r>
              <a:rPr lang="en-GB" sz="4000" dirty="0" err="1"/>
              <a:t>Trosgwlyddadwy</a:t>
            </a:r>
            <a:br>
              <a:rPr lang="en-GB" dirty="0"/>
            </a:br>
            <a:r>
              <a:rPr lang="en-GB" dirty="0"/>
              <a:t>Employability / Transferable Skills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E16343F4-5364-0507-E4A0-44EA485ABAF4}"/>
              </a:ext>
            </a:extLst>
          </p:cNvPr>
          <p:cNvSpPr txBox="1">
            <a:spLocks/>
          </p:cNvSpPr>
          <p:nvPr/>
        </p:nvSpPr>
        <p:spPr>
          <a:xfrm>
            <a:off x="2279576" y="2380831"/>
            <a:ext cx="3600400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err="1"/>
              <a:t>Cynllunio</a:t>
            </a:r>
            <a:endParaRPr lang="en-GB" sz="2800" dirty="0"/>
          </a:p>
          <a:p>
            <a:r>
              <a:rPr lang="en-GB" sz="2800" dirty="0" err="1"/>
              <a:t>Trefnu</a:t>
            </a:r>
            <a:endParaRPr lang="en-GB" sz="2800" dirty="0"/>
          </a:p>
          <a:p>
            <a:r>
              <a:rPr lang="en-GB" sz="2800" dirty="0" err="1"/>
              <a:t>Datrys</a:t>
            </a:r>
            <a:r>
              <a:rPr lang="en-GB" sz="2800" dirty="0"/>
              <a:t> </a:t>
            </a:r>
            <a:r>
              <a:rPr lang="en-GB" sz="2800" dirty="0" err="1"/>
              <a:t>Problemau</a:t>
            </a:r>
            <a:endParaRPr lang="en-GB" sz="2800" dirty="0"/>
          </a:p>
          <a:p>
            <a:r>
              <a:rPr lang="en-GB" sz="2800" dirty="0" err="1"/>
              <a:t>Cydweithio</a:t>
            </a:r>
            <a:endParaRPr lang="en-GB" sz="2800" dirty="0"/>
          </a:p>
          <a:p>
            <a:r>
              <a:rPr lang="en-GB" sz="2800" dirty="0" err="1"/>
              <a:t>Ymchwilio</a:t>
            </a:r>
            <a:endParaRPr lang="en-GB" sz="2800" dirty="0"/>
          </a:p>
          <a:p>
            <a:r>
              <a:rPr lang="en-GB" sz="2800" dirty="0" err="1"/>
              <a:t>Cymryd</a:t>
            </a:r>
            <a:r>
              <a:rPr lang="en-GB" sz="2800" dirty="0"/>
              <a:t> </a:t>
            </a:r>
            <a:r>
              <a:rPr lang="en-GB" sz="2800" dirty="0" err="1"/>
              <a:t>nodiadau</a:t>
            </a:r>
            <a:endParaRPr lang="en-GB" sz="2800" dirty="0"/>
          </a:p>
          <a:p>
            <a:r>
              <a:rPr lang="en-GB" sz="2800" dirty="0" err="1"/>
              <a:t>Cyfathrebu</a:t>
            </a:r>
            <a:endParaRPr lang="en-GB" sz="2800" dirty="0"/>
          </a:p>
          <a:p>
            <a:r>
              <a:rPr lang="en-GB" sz="2800" dirty="0" err="1"/>
              <a:t>Hyblygrwydd</a:t>
            </a: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BB345B-D980-A6C4-6D36-E3641335F989}"/>
              </a:ext>
            </a:extLst>
          </p:cNvPr>
          <p:cNvSpPr txBox="1"/>
          <p:nvPr/>
        </p:nvSpPr>
        <p:spPr>
          <a:xfrm>
            <a:off x="2207568" y="5807022"/>
            <a:ext cx="5616624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</a:rPr>
              <a:t>#OAstudiaethiGyflogaeth</a:t>
            </a:r>
            <a:endParaRPr lang="en-GB" sz="2400" b="1" dirty="0">
              <a:solidFill>
                <a:schemeClr val="accent2"/>
              </a:solidFill>
            </a:endParaRPr>
          </a:p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 #FromHigherEdToHired</a:t>
            </a:r>
          </a:p>
        </p:txBody>
      </p:sp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A228021-4D61-79F7-7269-3C9A8C342F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50781" y="5974979"/>
            <a:ext cx="3419872" cy="1044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6986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Aseiniad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305049"/>
            <a:ext cx="4184035" cy="3736311"/>
          </a:xfrm>
        </p:spPr>
        <p:txBody>
          <a:bodyPr/>
          <a:lstStyle/>
          <a:p>
            <a:r>
              <a:rPr lang="en-GB" sz="2400" dirty="0" err="1"/>
              <a:t>Cyflwyniad</a:t>
            </a:r>
            <a:r>
              <a:rPr lang="en-GB" sz="2400" dirty="0"/>
              <a:t> </a:t>
            </a:r>
            <a:r>
              <a:rPr lang="en-GB" sz="2400" dirty="0" err="1"/>
              <a:t>grwp</a:t>
            </a:r>
            <a:r>
              <a:rPr lang="en-GB" sz="2400" dirty="0"/>
              <a:t> (10 </a:t>
            </a:r>
            <a:r>
              <a:rPr lang="en-GB" sz="2400" dirty="0" err="1"/>
              <a:t>munud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un)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04/03/24 23:59</a:t>
            </a:r>
          </a:p>
          <a:p>
            <a:r>
              <a:rPr lang="cy-GB" sz="2400" dirty="0"/>
              <a:t>Dangoswch sut y gall damcaniaethau dysgu  gefnogi addysgu a dysgu effeithiol.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/>
              <a:t>Group presentation (10 minutes each)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04/03/24 23:59</a:t>
            </a:r>
          </a:p>
          <a:p>
            <a:r>
              <a:rPr lang="en-GB" sz="2400" dirty="0"/>
              <a:t>Demonstrate how learning theories can support effective teaching and learning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666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  </a:t>
            </a:r>
            <a:r>
              <a:rPr lang="en-GB" altLang="en-US" dirty="0" err="1"/>
              <a:t>Heddiw</a:t>
            </a:r>
            <a:r>
              <a:rPr lang="en-GB" altLang="en-US" dirty="0"/>
              <a:t>                                 Today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dirty="0"/>
              <a:t>Beth </a:t>
            </a:r>
            <a:r>
              <a:rPr lang="en-GB" altLang="en-US" dirty="0" err="1"/>
              <a:t>yw</a:t>
            </a:r>
            <a:r>
              <a:rPr lang="en-GB" altLang="en-US" dirty="0"/>
              <a:t> ‘</a:t>
            </a:r>
            <a:r>
              <a:rPr lang="en-GB" altLang="en-US" dirty="0" err="1"/>
              <a:t>cyd-destun</a:t>
            </a:r>
            <a:r>
              <a:rPr lang="en-GB" altLang="en-US" dirty="0"/>
              <a:t> </a:t>
            </a:r>
            <a:r>
              <a:rPr lang="en-GB" altLang="en-US" dirty="0" err="1"/>
              <a:t>dysgu</a:t>
            </a:r>
            <a:r>
              <a:rPr lang="en-GB" altLang="en-US" dirty="0"/>
              <a:t>’?</a:t>
            </a:r>
          </a:p>
          <a:p>
            <a:r>
              <a:rPr lang="en-GB" altLang="en-US" dirty="0"/>
              <a:t>Pa </a:t>
            </a:r>
            <a:r>
              <a:rPr lang="en-GB" altLang="en-US" dirty="0" err="1"/>
              <a:t>ffactorau</a:t>
            </a:r>
            <a:r>
              <a:rPr lang="en-GB" altLang="en-US" dirty="0"/>
              <a:t> sy’n gallu </a:t>
            </a:r>
            <a:r>
              <a:rPr lang="en-GB" altLang="en-US" dirty="0" err="1"/>
              <a:t>dylanwadu’r</a:t>
            </a:r>
            <a:r>
              <a:rPr lang="en-GB" altLang="en-US" dirty="0"/>
              <a:t> </a:t>
            </a:r>
            <a:r>
              <a:rPr lang="en-GB" altLang="en-US" dirty="0" err="1"/>
              <a:t>cyd-destun</a:t>
            </a:r>
            <a:r>
              <a:rPr lang="en-GB" altLang="en-US" dirty="0"/>
              <a:t> </a:t>
            </a:r>
            <a:r>
              <a:rPr lang="en-GB" altLang="en-US" dirty="0" err="1"/>
              <a:t>dysgu</a:t>
            </a:r>
            <a:r>
              <a:rPr lang="en-GB" altLang="en-US" dirty="0"/>
              <a:t>.</a:t>
            </a:r>
          </a:p>
          <a:p>
            <a:r>
              <a:rPr lang="en-GB" altLang="en-US" dirty="0" err="1"/>
              <a:t>Mathau</a:t>
            </a:r>
            <a:r>
              <a:rPr lang="en-GB" altLang="en-US" dirty="0"/>
              <a:t> o </a:t>
            </a:r>
            <a:r>
              <a:rPr lang="en-GB" altLang="en-US" dirty="0" err="1"/>
              <a:t>ddarpariaeth</a:t>
            </a:r>
            <a:r>
              <a:rPr lang="en-GB" altLang="en-US" dirty="0"/>
              <a:t> yn y </a:t>
            </a:r>
            <a:r>
              <a:rPr lang="en-GB" altLang="en-US" dirty="0" err="1"/>
              <a:t>cyd-destun</a:t>
            </a:r>
            <a:r>
              <a:rPr lang="en-GB" altLang="en-US" dirty="0"/>
              <a:t> </a:t>
            </a:r>
            <a:r>
              <a:rPr lang="en-GB" altLang="en-US" dirty="0" err="1"/>
              <a:t>dysgu</a:t>
            </a:r>
            <a:r>
              <a:rPr lang="en-GB" altLang="en-US" dirty="0"/>
              <a:t>.</a:t>
            </a:r>
          </a:p>
          <a:p>
            <a:r>
              <a:rPr lang="en-GB" altLang="en-US" dirty="0"/>
              <a:t>Rhan </a:t>
            </a:r>
            <a:r>
              <a:rPr lang="en-GB" altLang="en-US" dirty="0" err="1"/>
              <a:t>oedolion</a:t>
            </a:r>
            <a:r>
              <a:rPr lang="en-GB" altLang="en-US" dirty="0"/>
              <a:t> o </a:t>
            </a:r>
            <a:r>
              <a:rPr lang="en-GB" altLang="en-US" dirty="0" err="1"/>
              <a:t>fewn</a:t>
            </a:r>
            <a:r>
              <a:rPr lang="en-GB" altLang="en-US" dirty="0"/>
              <a:t> y </a:t>
            </a:r>
            <a:r>
              <a:rPr lang="en-GB" altLang="en-US" dirty="0" err="1"/>
              <a:t>cyd-destun</a:t>
            </a:r>
            <a:r>
              <a:rPr lang="en-GB" altLang="en-US" dirty="0"/>
              <a:t> hyn</a:t>
            </a:r>
          </a:p>
          <a:p>
            <a:r>
              <a:rPr lang="en-GB" altLang="en-US" dirty="0" err="1"/>
              <a:t>Asesu</a:t>
            </a:r>
            <a:r>
              <a:rPr lang="en-GB" altLang="en-US" dirty="0"/>
              <a:t> mewn </a:t>
            </a:r>
            <a:r>
              <a:rPr lang="en-GB" altLang="en-US" dirty="0" err="1"/>
              <a:t>gwahanol</a:t>
            </a:r>
            <a:r>
              <a:rPr lang="en-GB" altLang="en-US" dirty="0"/>
              <a:t> </a:t>
            </a:r>
            <a:r>
              <a:rPr lang="en-GB" altLang="en-US" dirty="0" err="1"/>
              <a:t>gyd-destunau</a:t>
            </a:r>
            <a:endParaRPr lang="en-GB" alt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dirty="0"/>
              <a:t>What is a ‘learning context’?</a:t>
            </a:r>
          </a:p>
          <a:p>
            <a:r>
              <a:rPr lang="en-GB" altLang="en-US" dirty="0"/>
              <a:t>What factors can influence the learning context.</a:t>
            </a:r>
          </a:p>
          <a:p>
            <a:r>
              <a:rPr lang="en-GB" altLang="en-US" dirty="0"/>
              <a:t>Types of provision in the learning contexts.</a:t>
            </a:r>
          </a:p>
          <a:p>
            <a:r>
              <a:rPr lang="en-GB" altLang="en-US" dirty="0"/>
              <a:t>The role of the adult within this context</a:t>
            </a:r>
          </a:p>
          <a:p>
            <a:r>
              <a:rPr lang="en-GB" dirty="0"/>
              <a:t>Assessing in various contexts</a:t>
            </a:r>
          </a:p>
        </p:txBody>
      </p:sp>
    </p:spTree>
    <p:extLst>
      <p:ext uri="{BB962C8B-B14F-4D97-AF65-F5344CB8AC3E}">
        <p14:creationId xmlns:p14="http://schemas.microsoft.com/office/powerpoint/2010/main" val="25679016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Learning context</a:t>
            </a:r>
            <a:br>
              <a:rPr lang="en-GB"/>
            </a:br>
            <a:r>
              <a:rPr lang="en-GB"/>
              <a:t>Cyd-destun dysgu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‘</a:t>
            </a:r>
            <a:r>
              <a:rPr lang="en-GB" dirty="0" err="1"/>
              <a:t>cyd</a:t>
            </a:r>
            <a:r>
              <a:rPr lang="en-GB" dirty="0"/>
              <a:t> – </a:t>
            </a:r>
            <a:r>
              <a:rPr lang="en-GB" dirty="0" err="1"/>
              <a:t>destunau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’ </a:t>
            </a:r>
            <a:r>
              <a:rPr lang="en-GB" dirty="0" err="1"/>
              <a:t>orau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 am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gynnwys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, y </a:t>
            </a:r>
            <a:r>
              <a:rPr lang="en-GB" dirty="0" err="1"/>
              <a:t>cyfleusterau</a:t>
            </a:r>
            <a:r>
              <a:rPr lang="en-GB" dirty="0"/>
              <a:t> a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‘learning context’  is most easily understood as the learning environment including the quality of equipment and facilities and the training level of the teacher.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075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4"/>
          <p:cNvSpPr>
            <a:spLocks noChangeArrowheads="1"/>
          </p:cNvSpPr>
          <p:nvPr/>
        </p:nvSpPr>
        <p:spPr bwMode="auto">
          <a:xfrm>
            <a:off x="2174383" y="510372"/>
            <a:ext cx="784860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en-GB" sz="2400" b="1" dirty="0"/>
              <a:t>Prepared environment</a:t>
            </a:r>
            <a:r>
              <a:rPr lang="en-GB" sz="2400" dirty="0"/>
              <a:t>. The right precise conditions around children allow for and support their true natural development. For young children, the environment must be prepared in this way by providing a range of physical objects that are organized and made available for free, independent use, to stimulate their natural instincts and interests for self-directed learning </a:t>
            </a:r>
          </a:p>
          <a:p>
            <a:r>
              <a:rPr lang="en-GB" sz="2400" dirty="0"/>
              <a:t>                                       </a:t>
            </a:r>
          </a:p>
        </p:txBody>
      </p:sp>
      <p:sp>
        <p:nvSpPr>
          <p:cNvPr id="31747" name="Rectangle 5"/>
          <p:cNvSpPr>
            <a:spLocks noChangeArrowheads="1"/>
          </p:cNvSpPr>
          <p:nvPr/>
        </p:nvSpPr>
        <p:spPr bwMode="auto">
          <a:xfrm>
            <a:off x="2205054" y="3742105"/>
            <a:ext cx="7848600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40" tIns="45720" rIns="91440" bIns="45720" anchor="ctr">
            <a:spAutoFit/>
          </a:bodyPr>
          <a:lstStyle/>
          <a:p>
            <a:r>
              <a:rPr lang="en-GB" b="1" dirty="0"/>
              <a:t>“</a:t>
            </a:r>
            <a:r>
              <a:rPr lang="en-GB" sz="2000" b="1" dirty="0"/>
              <a:t>The environment must be rich in motives which lend interest to activity and invite the child to conduct his own experiences.”</a:t>
            </a:r>
            <a:br>
              <a:rPr lang="en-GB" sz="2000" b="1" dirty="0"/>
            </a:br>
            <a:endParaRPr lang="en-GB" sz="2000" b="1" dirty="0"/>
          </a:p>
          <a:p>
            <a:r>
              <a:rPr lang="en-GB" sz="2000" b="1" dirty="0"/>
              <a:t>                                                              Montessori (1995, p.81)</a:t>
            </a:r>
          </a:p>
        </p:txBody>
      </p:sp>
    </p:spTree>
    <p:extLst>
      <p:ext uri="{BB962C8B-B14F-4D97-AF65-F5344CB8AC3E}">
        <p14:creationId xmlns:p14="http://schemas.microsoft.com/office/powerpoint/2010/main" val="15059534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971675" y="404664"/>
            <a:ext cx="7772400" cy="78296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dirty="0" err="1"/>
              <a:t>Safbwyntiau</a:t>
            </a:r>
            <a:r>
              <a:rPr lang="en-GB" altLang="en-US" dirty="0"/>
              <a:t> </a:t>
            </a:r>
            <a:r>
              <a:rPr lang="en-GB" altLang="en-US" dirty="0" err="1"/>
              <a:t>hanesyddol</a:t>
            </a:r>
            <a:br>
              <a:rPr lang="en-GB" altLang="en-US" dirty="0"/>
            </a:br>
            <a:r>
              <a:rPr lang="en-GB" altLang="en-US" dirty="0"/>
              <a:t>Historical perspective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91544" y="1484784"/>
            <a:ext cx="4968552" cy="3773016"/>
          </a:xfrm>
        </p:spPr>
        <p:txBody>
          <a:bodyPr/>
          <a:lstStyle/>
          <a:p>
            <a:pPr eaLnBrk="1" hangingPunct="1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Barn </a:t>
            </a:r>
            <a:r>
              <a:rPr lang="en-GB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addysgwyr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Views of education and educators varies over time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altLang="en-US" sz="2400" dirty="0"/>
          </a:p>
          <a:p>
            <a:pPr eaLnBrk="1" hangingPunct="1"/>
            <a:endParaRPr lang="en-GB" altLang="en-US" sz="2800" dirty="0"/>
          </a:p>
        </p:txBody>
      </p:sp>
      <p:pic>
        <p:nvPicPr>
          <p:cNvPr id="229380" name="Picture 4" descr="teacher lady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968208" y="1556792"/>
            <a:ext cx="1766888" cy="1849438"/>
          </a:xfrm>
          <a:noFill/>
        </p:spPr>
      </p:pic>
      <p:pic>
        <p:nvPicPr>
          <p:cNvPr id="229382" name="Picture 6" descr="DSCF173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280"/>
          <a:stretch>
            <a:fillRect/>
          </a:stretch>
        </p:blipFill>
        <p:spPr bwMode="auto">
          <a:xfrm>
            <a:off x="6353450" y="3610561"/>
            <a:ext cx="3744913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9383" name="Picture 7" descr="6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4113" y="2323099"/>
            <a:ext cx="3433762" cy="257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4" name="Text Box 9"/>
          <p:cNvSpPr txBox="1">
            <a:spLocks noChangeArrowheads="1"/>
          </p:cNvSpPr>
          <p:nvPr/>
        </p:nvSpPr>
        <p:spPr bwMode="auto">
          <a:xfrm>
            <a:off x="2279650" y="5278446"/>
            <a:ext cx="3312294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800" dirty="0"/>
              <a:t>Beth </a:t>
            </a:r>
            <a:r>
              <a:rPr lang="en-GB" altLang="en-US" sz="1800" dirty="0" err="1"/>
              <a:t>sy’n</a:t>
            </a:r>
            <a:r>
              <a:rPr lang="en-GB" altLang="en-US" sz="1800" dirty="0"/>
              <a:t> </a:t>
            </a:r>
            <a:r>
              <a:rPr lang="en-GB" altLang="en-US" sz="1800" dirty="0" err="1"/>
              <a:t>dylawadu</a:t>
            </a:r>
            <a:r>
              <a:rPr lang="en-GB" altLang="en-US" sz="1800" dirty="0"/>
              <a:t> </a:t>
            </a:r>
            <a:r>
              <a:rPr lang="en-GB" altLang="en-US" sz="1800" dirty="0" err="1"/>
              <a:t>ar</a:t>
            </a:r>
            <a:r>
              <a:rPr lang="en-GB" altLang="en-US" sz="1800" dirty="0"/>
              <a:t> </a:t>
            </a:r>
            <a:r>
              <a:rPr lang="en-GB" altLang="en-US" sz="1800" dirty="0" err="1"/>
              <a:t>newid</a:t>
            </a:r>
            <a:r>
              <a:rPr lang="en-GB" altLang="en-US" sz="1800" dirty="0"/>
              <a:t>?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800" dirty="0"/>
              <a:t>What influences change?</a:t>
            </a: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555959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293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293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9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293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293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293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293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Reggio Emilia Approach.</a:t>
            </a:r>
            <a:endParaRPr lang="en-US" altLang="en-US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2800293"/>
            <a:ext cx="8596668" cy="3880773"/>
          </a:xfrm>
        </p:spPr>
        <p:txBody>
          <a:bodyPr/>
          <a:lstStyle/>
          <a:p>
            <a:r>
              <a:rPr lang="en-GB" altLang="en-US" dirty="0"/>
              <a:t>‘Education must come to be recognised as the product of complex interactions, many of which can be realised when the environment is a fully participating element.’</a:t>
            </a:r>
          </a:p>
          <a:p>
            <a:endParaRPr lang="en-GB" altLang="en-US" dirty="0"/>
          </a:p>
          <a:p>
            <a:r>
              <a:rPr lang="en-GB" altLang="en-US" dirty="0"/>
              <a:t>(</a:t>
            </a:r>
            <a:r>
              <a:rPr lang="en-GB" altLang="en-US" dirty="0" err="1"/>
              <a:t>Malaguzzi</a:t>
            </a:r>
            <a:r>
              <a:rPr lang="en-GB" altLang="en-US" dirty="0"/>
              <a:t>, 1998)</a:t>
            </a:r>
            <a:endParaRPr lang="en-US" altLang="en-US" dirty="0"/>
          </a:p>
        </p:txBody>
      </p:sp>
      <p:pic>
        <p:nvPicPr>
          <p:cNvPr id="1027" name="Picture 3" descr="C:\Users\Dave\AppData\Local\Microsoft\Windows\Temporary Internet Files\Content.IE5\B263NQH0\Reggio_Emilia-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3732" y="3846979"/>
            <a:ext cx="2902732" cy="2507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18183FEB-3F29-4CA0-8E95-2BF3EDD160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37653" y="510352"/>
            <a:ext cx="2000250" cy="1905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A94B1E-E91A-44B9-8AD2-E70F04CC61C7}"/>
              </a:ext>
            </a:extLst>
          </p:cNvPr>
          <p:cNvSpPr txBox="1"/>
          <p:nvPr/>
        </p:nvSpPr>
        <p:spPr>
          <a:xfrm>
            <a:off x="4870097" y="4738981"/>
            <a:ext cx="200025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036750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altLang="en-US"/>
            </a:br>
            <a:r>
              <a:rPr lang="en-GB" altLang="en-US"/>
              <a:t>Key principles</a:t>
            </a:r>
            <a:br>
              <a:rPr lang="en-GB" altLang="en-US"/>
            </a:br>
            <a:r>
              <a:rPr lang="en-GB" altLang="en-US"/>
              <a:t>Egwyddorion Allweddol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en-US" dirty="0"/>
              <a:t>Mae plant </a:t>
            </a:r>
            <a:r>
              <a:rPr lang="en-US" altLang="en-US" dirty="0" err="1"/>
              <a:t>yn</a:t>
            </a:r>
            <a:r>
              <a:rPr lang="en-US" altLang="en-US" dirty="0"/>
              <a:t> </a:t>
            </a:r>
            <a:r>
              <a:rPr lang="en-US" altLang="en-US" dirty="0" err="1"/>
              <a:t>dysgu’n</a:t>
            </a:r>
            <a:r>
              <a:rPr lang="en-US" altLang="en-US" dirty="0"/>
              <a:t> </a:t>
            </a:r>
            <a:r>
              <a:rPr lang="en-US" altLang="en-US" dirty="0" err="1"/>
              <a:t>weithredol</a:t>
            </a:r>
          </a:p>
          <a:p>
            <a:r>
              <a:rPr lang="en-US" altLang="en-US" dirty="0"/>
              <a:t>Angen </a:t>
            </a:r>
            <a:r>
              <a:rPr lang="en-US" altLang="en-US" dirty="0" err="1"/>
              <a:t>i’r</a:t>
            </a:r>
            <a:r>
              <a:rPr lang="en-US" altLang="en-US" dirty="0"/>
              <a:t> </a:t>
            </a:r>
            <a:r>
              <a:rPr lang="en-US" altLang="en-US" dirty="0" err="1"/>
              <a:t>cyd</a:t>
            </a:r>
            <a:r>
              <a:rPr lang="en-US" altLang="en-US" dirty="0"/>
              <a:t> – </a:t>
            </a:r>
            <a:r>
              <a:rPr lang="en-US" altLang="en-US" dirty="0" err="1"/>
              <a:t>destun</a:t>
            </a:r>
            <a:r>
              <a:rPr lang="en-US" altLang="en-US" dirty="0"/>
              <a:t> </a:t>
            </a:r>
            <a:r>
              <a:rPr lang="en-US" altLang="en-US" dirty="0" err="1"/>
              <a:t>gael</a:t>
            </a:r>
            <a:r>
              <a:rPr lang="en-US" altLang="en-US" dirty="0"/>
              <a:t> </a:t>
            </a:r>
            <a:r>
              <a:rPr lang="en-US" altLang="en-US" dirty="0" err="1"/>
              <a:t>ystyr</a:t>
            </a:r>
            <a:r>
              <a:rPr lang="en-US" altLang="en-US" dirty="0"/>
              <a:t> a bod </a:t>
            </a:r>
            <a:r>
              <a:rPr lang="en-US" altLang="en-US" dirty="0" err="1"/>
              <a:t>yn</a:t>
            </a:r>
            <a:r>
              <a:rPr lang="en-US" altLang="en-US" dirty="0"/>
              <a:t> </a:t>
            </a:r>
            <a:r>
              <a:rPr lang="en-US" altLang="en-US" dirty="0" err="1"/>
              <a:t>ddiddorol</a:t>
            </a:r>
          </a:p>
          <a:p>
            <a:r>
              <a:rPr lang="en-US" altLang="en-US" dirty="0" err="1"/>
              <a:t>Cyfleoedd</a:t>
            </a:r>
            <a:r>
              <a:rPr lang="en-US" altLang="en-US" dirty="0"/>
              <a:t> </a:t>
            </a:r>
            <a:r>
              <a:rPr lang="en-US" altLang="en-US" dirty="0" err="1"/>
              <a:t>i</a:t>
            </a:r>
            <a:r>
              <a:rPr lang="en-US" altLang="en-US" dirty="0"/>
              <a:t> </a:t>
            </a:r>
            <a:r>
              <a:rPr lang="en-US" altLang="en-US" dirty="0" err="1"/>
              <a:t>ddysgu</a:t>
            </a:r>
            <a:r>
              <a:rPr lang="en-US" altLang="en-US" dirty="0"/>
              <a:t> </a:t>
            </a:r>
            <a:r>
              <a:rPr lang="en-US" altLang="en-US" dirty="0" err="1"/>
              <a:t>trwy</a:t>
            </a:r>
            <a:r>
              <a:rPr lang="en-US" altLang="en-US" dirty="0"/>
              <a:t> </a:t>
            </a:r>
            <a:r>
              <a:rPr lang="en-US" altLang="en-US" dirty="0" err="1"/>
              <a:t>chwarae</a:t>
            </a:r>
          </a:p>
          <a:p>
            <a:r>
              <a:rPr lang="en-US" altLang="en-US" dirty="0" err="1"/>
              <a:t>Dechrau</a:t>
            </a:r>
            <a:r>
              <a:rPr lang="en-US" altLang="en-US" dirty="0"/>
              <a:t> </a:t>
            </a:r>
            <a:r>
              <a:rPr lang="en-US" altLang="en-US" dirty="0" err="1"/>
              <a:t>gyda</a:t>
            </a:r>
            <a:r>
              <a:rPr lang="en-US" altLang="en-US" dirty="0"/>
              <a:t> </a:t>
            </a:r>
            <a:r>
              <a:rPr lang="en-US" altLang="en-US" dirty="0" err="1"/>
              <a:t>beth</a:t>
            </a:r>
            <a:r>
              <a:rPr lang="en-US" altLang="en-US" dirty="0"/>
              <a:t> </a:t>
            </a:r>
            <a:r>
              <a:rPr lang="en-US" altLang="en-US" dirty="0" err="1"/>
              <a:t>mae</a:t>
            </a:r>
            <a:r>
              <a:rPr lang="en-US" altLang="en-US" dirty="0"/>
              <a:t> </a:t>
            </a:r>
            <a:r>
              <a:rPr lang="en-US" altLang="en-US" dirty="0" err="1"/>
              <a:t>plentyn</a:t>
            </a:r>
            <a:r>
              <a:rPr lang="en-US" altLang="en-US" dirty="0"/>
              <a:t> </a:t>
            </a:r>
            <a:r>
              <a:rPr lang="en-US" altLang="en-US" dirty="0" err="1"/>
              <a:t>yn</a:t>
            </a:r>
            <a:r>
              <a:rPr lang="en-US" altLang="en-US" dirty="0"/>
              <a:t> </a:t>
            </a:r>
            <a:r>
              <a:rPr lang="en-US" altLang="en-US" dirty="0" err="1"/>
              <a:t>gallu</a:t>
            </a:r>
            <a:r>
              <a:rPr lang="en-US" altLang="en-US" dirty="0"/>
              <a:t> </a:t>
            </a:r>
            <a:r>
              <a:rPr lang="en-US" altLang="en-US" dirty="0" err="1"/>
              <a:t>gwneud</a:t>
            </a:r>
          </a:p>
          <a:p>
            <a:r>
              <a:rPr lang="en-US" altLang="en-US" dirty="0"/>
              <a:t>Mynd </a:t>
            </a:r>
            <a:r>
              <a:rPr lang="en-US" altLang="en-US" dirty="0" err="1"/>
              <a:t>i’r</a:t>
            </a:r>
            <a:r>
              <a:rPr lang="en-US" altLang="en-US" dirty="0"/>
              <a:t> </a:t>
            </a:r>
            <a:r>
              <a:rPr lang="en-US" altLang="en-US" dirty="0" err="1"/>
              <a:t>afael</a:t>
            </a:r>
            <a:r>
              <a:rPr lang="en-US" altLang="en-US" dirty="0"/>
              <a:t> â </a:t>
            </a:r>
            <a:r>
              <a:rPr lang="en-US" altLang="en-US" dirty="0" err="1"/>
              <a:t>dysgu</a:t>
            </a:r>
            <a:r>
              <a:rPr lang="en-US" altLang="en-US" dirty="0"/>
              <a:t> </a:t>
            </a:r>
            <a:r>
              <a:rPr lang="en-US" altLang="en-US" dirty="0" err="1"/>
              <a:t>mewn</a:t>
            </a:r>
            <a:r>
              <a:rPr lang="en-US" altLang="en-US" dirty="0"/>
              <a:t> </a:t>
            </a:r>
            <a:r>
              <a:rPr lang="en-US" altLang="en-US" dirty="0" err="1"/>
              <a:t>modd</a:t>
            </a:r>
            <a:r>
              <a:rPr lang="en-US" altLang="en-US" dirty="0"/>
              <a:t> </a:t>
            </a:r>
            <a:r>
              <a:rPr lang="en-US" altLang="en-US" dirty="0" err="1"/>
              <a:t>cyfannol</a:t>
            </a:r>
            <a:endParaRPr lang="en-US" altLang="en-US" dirty="0"/>
          </a:p>
          <a:p>
            <a:r>
              <a:rPr lang="en-US" altLang="en-US" dirty="0"/>
              <a:t>Tu </a:t>
            </a:r>
            <a:r>
              <a:rPr lang="en-US" altLang="en-US" dirty="0" err="1"/>
              <a:t>fewn</a:t>
            </a:r>
            <a:r>
              <a:rPr lang="en-US" altLang="en-US" dirty="0"/>
              <a:t> a </a:t>
            </a:r>
            <a:r>
              <a:rPr lang="en-US" altLang="en-US" dirty="0" err="1"/>
              <a:t>thu</a:t>
            </a:r>
            <a:r>
              <a:rPr lang="en-US" altLang="en-US" dirty="0"/>
              <a:t> </a:t>
            </a:r>
            <a:r>
              <a:rPr lang="en-US" altLang="en-US" dirty="0" err="1"/>
              <a:t>allan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dirty="0"/>
              <a:t>Children are active learners</a:t>
            </a:r>
          </a:p>
          <a:p>
            <a:r>
              <a:rPr lang="en-GB" altLang="en-US" dirty="0"/>
              <a:t>Contexts need to be real, meaningful and engaging</a:t>
            </a:r>
          </a:p>
          <a:p>
            <a:r>
              <a:rPr lang="en-GB" altLang="en-US" dirty="0"/>
              <a:t>Playful learning opportunities</a:t>
            </a:r>
          </a:p>
          <a:p>
            <a:r>
              <a:rPr lang="en-GB" altLang="en-US" dirty="0"/>
              <a:t>Start from what a child can do</a:t>
            </a:r>
          </a:p>
          <a:p>
            <a:r>
              <a:rPr lang="en-GB" altLang="en-US" dirty="0"/>
              <a:t>Approach learning in a holistic manner</a:t>
            </a:r>
          </a:p>
          <a:p>
            <a:r>
              <a:rPr lang="en-US" altLang="en-US" dirty="0"/>
              <a:t>Outdoors and indoors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703512" y="260648"/>
            <a:ext cx="3856856" cy="11430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3000" kern="1200" cap="small">
                <a:solidFill>
                  <a:schemeClr val="tx2"/>
                </a:solidFill>
                <a:latin typeface="+mj-lt"/>
                <a:ea typeface="ＭＳ Ｐゴシック" charset="-128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9pPr>
          </a:lstStyle>
          <a:p>
            <a:endParaRPr lang="en-GB" altLang="en-US" sz="36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91438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2553" y="604326"/>
            <a:ext cx="76200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Outdoor context</a:t>
            </a:r>
            <a:br>
              <a:rPr lang="en-GB" dirty="0"/>
            </a:br>
            <a:r>
              <a:rPr lang="en-GB" dirty="0" err="1"/>
              <a:t>Cyd</a:t>
            </a:r>
            <a:r>
              <a:rPr lang="en-GB" dirty="0"/>
              <a:t> – </a:t>
            </a:r>
            <a:r>
              <a:rPr lang="en-GB" dirty="0" err="1"/>
              <a:t>destun</a:t>
            </a:r>
            <a:r>
              <a:rPr lang="en-GB" dirty="0"/>
              <a:t>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allan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/>
              <a:t>Mae bod tu allan yn cynnig cyfleoedd i wneud pethau mewn ffordd gwahanol ac ar raddfa wahanol</a:t>
            </a:r>
          </a:p>
          <a:p>
            <a:r>
              <a:rPr lang="en-GB"/>
              <a:t>Plant i gael profiad o’r tywydd, tymhorau a’r byd naturiol</a:t>
            </a:r>
          </a:p>
          <a:p>
            <a:r>
              <a:rPr lang="en-GB"/>
              <a:t>Rhyddid i archwilio, defnyddio’u synhwyrau, i fod yn gorfforol a llawn bywyd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/>
              <a:t>Being outdoors offers opportunities for doing things in different ways and on different scales</a:t>
            </a:r>
          </a:p>
          <a:p>
            <a:r>
              <a:rPr lang="en-GB"/>
              <a:t>Children have first-hand experience with weather, seasons and the natural world</a:t>
            </a:r>
          </a:p>
          <a:p>
            <a:r>
              <a:rPr lang="en-GB"/>
              <a:t>Freedom to explore, use their senses, be physically active and exuberant </a:t>
            </a:r>
            <a:endParaRPr lang="en-GB" dirty="0"/>
          </a:p>
        </p:txBody>
      </p:sp>
      <p:pic>
        <p:nvPicPr>
          <p:cNvPr id="2050" name="Picture 2" descr="C:\Users\Dave\AppData\Local\Microsoft\Windows\Temporary Internet Files\Content.IE5\W3NOTEC0\smile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5754" y="5219775"/>
            <a:ext cx="1524000" cy="118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524000" y="234360"/>
            <a:ext cx="3496816" cy="11430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3000" kern="1200" cap="small">
                <a:solidFill>
                  <a:schemeClr val="tx2"/>
                </a:solidFill>
                <a:latin typeface="+mj-lt"/>
                <a:ea typeface="ＭＳ Ｐゴシック" charset="-128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2638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01B5D-B222-4916-8769-94C81C13F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Cymharu</a:t>
            </a:r>
            <a:r>
              <a:rPr lang="en-GB" dirty="0"/>
              <a:t> / Comparison</a:t>
            </a:r>
          </a:p>
        </p:txBody>
      </p:sp>
      <p:pic>
        <p:nvPicPr>
          <p:cNvPr id="5" name="Picture 5">
            <a:hlinkClick r:id="" action="ppaction://media"/>
            <a:extLst>
              <a:ext uri="{FF2B5EF4-FFF2-40B4-BE49-F238E27FC236}">
                <a16:creationId xmlns:a16="http://schemas.microsoft.com/office/drawing/2014/main" id="{838F8EE2-8382-4814-BBC8-A4F372111D17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93863" y="1431992"/>
            <a:ext cx="7644987" cy="4651888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D488A8-4B08-494E-B233-9B4529CB5F0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3219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21" y="324252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Welsh perspective – planned curriculum</a:t>
            </a:r>
            <a:br>
              <a:rPr lang="en-GB" sz="4000" dirty="0"/>
            </a:br>
            <a:r>
              <a:rPr lang="en-GB" sz="4000" dirty="0" err="1"/>
              <a:t>Safbwynt</a:t>
            </a:r>
            <a:r>
              <a:rPr lang="en-GB" sz="4000" dirty="0"/>
              <a:t> </a:t>
            </a:r>
            <a:r>
              <a:rPr lang="en-GB" sz="4000" dirty="0" err="1"/>
              <a:t>Cymreig</a:t>
            </a:r>
            <a:r>
              <a:rPr lang="en-GB" sz="4000" dirty="0"/>
              <a:t> – </a:t>
            </a:r>
            <a:r>
              <a:rPr lang="en-GB" sz="4000" dirty="0" err="1"/>
              <a:t>cwricwlwm</a:t>
            </a:r>
            <a:r>
              <a:rPr lang="en-GB" sz="4000" dirty="0"/>
              <a:t> </a:t>
            </a:r>
            <a:r>
              <a:rPr lang="en-GB" sz="4000" dirty="0" err="1"/>
              <a:t>wedi</a:t>
            </a:r>
            <a:r>
              <a:rPr lang="en-GB" sz="4000" dirty="0"/>
              <a:t> </a:t>
            </a:r>
            <a:r>
              <a:rPr lang="en-GB" sz="4000" dirty="0" err="1"/>
              <a:t>ei</a:t>
            </a:r>
            <a:r>
              <a:rPr lang="en-GB" sz="4000" dirty="0"/>
              <a:t> </a:t>
            </a:r>
            <a:r>
              <a:rPr lang="en-GB" sz="4000" dirty="0" err="1"/>
              <a:t>gynllunio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6607" y="2281307"/>
            <a:ext cx="3657600" cy="4590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Darpariaeth</a:t>
            </a:r>
            <a:r>
              <a:rPr lang="en-GB" dirty="0"/>
              <a:t> </a:t>
            </a:r>
            <a:r>
              <a:rPr lang="en-GB" dirty="0" err="1"/>
              <a:t>barhaus</a:t>
            </a:r>
            <a:endParaRPr lang="en-GB" dirty="0"/>
          </a:p>
          <a:p>
            <a:r>
              <a:rPr lang="en-GB" dirty="0" err="1"/>
              <a:t>Darpariaeth</a:t>
            </a:r>
            <a:r>
              <a:rPr lang="en-GB" dirty="0"/>
              <a:t> </a:t>
            </a:r>
            <a:r>
              <a:rPr lang="en-GB" dirty="0" err="1"/>
              <a:t>estynedig</a:t>
            </a:r>
            <a:r>
              <a:rPr lang="en-GB" dirty="0"/>
              <a:t> </a:t>
            </a:r>
          </a:p>
          <a:p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ffocws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22182" y="2281307"/>
            <a:ext cx="3657600" cy="4590288"/>
          </a:xfrm>
        </p:spPr>
        <p:txBody>
          <a:bodyPr/>
          <a:lstStyle/>
          <a:p>
            <a:r>
              <a:rPr lang="en-GB"/>
              <a:t>Continuous provision</a:t>
            </a:r>
          </a:p>
          <a:p>
            <a:r>
              <a:rPr lang="en-GB"/>
              <a:t>Enhanced provision</a:t>
            </a:r>
          </a:p>
          <a:p>
            <a:r>
              <a:rPr lang="en-GB"/>
              <a:t>Focused tasks</a:t>
            </a:r>
            <a:endParaRPr lang="en-GB" dirty="0"/>
          </a:p>
        </p:txBody>
      </p:sp>
      <p:pic>
        <p:nvPicPr>
          <p:cNvPr id="3074" name="Picture 2" descr="C:\Users\Dave\AppData\Local\Microsoft\Windows\Temporary Internet Files\Content.IE5\B263NQH0\wales_grunge_flag_sjpg11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0797" y="4169651"/>
            <a:ext cx="3413727" cy="2069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703512" y="266580"/>
            <a:ext cx="3508226" cy="11430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3000" kern="1200" cap="small">
                <a:solidFill>
                  <a:schemeClr val="tx2"/>
                </a:solidFill>
                <a:latin typeface="+mj-lt"/>
                <a:ea typeface="ＭＳ Ｐゴシック" charset="-128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59578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3503613" y="85566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27651" name="Line 3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2" name="Line 4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3" name="Line 5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4" name="Line 6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5" name="Line 7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6" name="Line 8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7" name="Line 9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8" name="Line 10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9" name="Line 11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0" name="Line 12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1" name="Line 13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2" name="Line 14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3" name="Line 15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4" name="Line 16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0065" name="AutoShape 17"/>
          <p:cNvSpPr>
            <a:spLocks noChangeArrowheads="1"/>
          </p:cNvSpPr>
          <p:nvPr/>
        </p:nvSpPr>
        <p:spPr bwMode="auto">
          <a:xfrm rot="10800000">
            <a:off x="5519739" y="4797426"/>
            <a:ext cx="4681537" cy="1368425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3445 w 21600"/>
              <a:gd name="T13" fmla="*/ 3445 h 21600"/>
              <a:gd name="T14" fmla="*/ 18155 w 21600"/>
              <a:gd name="T15" fmla="*/ 1815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3290" y="21600"/>
                </a:lnTo>
                <a:lnTo>
                  <a:pt x="1831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66" name="AutoShape 18"/>
          <p:cNvSpPr>
            <a:spLocks noChangeArrowheads="1"/>
          </p:cNvSpPr>
          <p:nvPr/>
        </p:nvSpPr>
        <p:spPr bwMode="auto">
          <a:xfrm rot="10800000">
            <a:off x="6240464" y="3429001"/>
            <a:ext cx="3240087" cy="1368425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088 w 21600"/>
              <a:gd name="T13" fmla="*/ 4088 h 21600"/>
              <a:gd name="T14" fmla="*/ 17512 w 21600"/>
              <a:gd name="T15" fmla="*/ 1751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4576" y="21600"/>
                </a:lnTo>
                <a:lnTo>
                  <a:pt x="17024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67" name="AutoShape 19"/>
          <p:cNvSpPr>
            <a:spLocks noChangeArrowheads="1"/>
          </p:cNvSpPr>
          <p:nvPr/>
        </p:nvSpPr>
        <p:spPr bwMode="auto">
          <a:xfrm>
            <a:off x="6888164" y="1700213"/>
            <a:ext cx="1944687" cy="1801812"/>
          </a:xfrm>
          <a:prstGeom prst="triangle">
            <a:avLst>
              <a:gd name="adj" fmla="val 49866"/>
            </a:avLst>
          </a:pr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68" name="Text Box 20"/>
          <p:cNvSpPr txBox="1">
            <a:spLocks noChangeArrowheads="1"/>
          </p:cNvSpPr>
          <p:nvPr/>
        </p:nvSpPr>
        <p:spPr bwMode="auto">
          <a:xfrm>
            <a:off x="6456364" y="5092700"/>
            <a:ext cx="2808287" cy="641350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800"/>
              <a:t>CONTINUOUS PROVISION</a:t>
            </a:r>
          </a:p>
        </p:txBody>
      </p:sp>
      <p:sp>
        <p:nvSpPr>
          <p:cNvPr id="130069" name="Text Box 21"/>
          <p:cNvSpPr txBox="1">
            <a:spLocks noChangeArrowheads="1"/>
          </p:cNvSpPr>
          <p:nvPr/>
        </p:nvSpPr>
        <p:spPr bwMode="auto">
          <a:xfrm>
            <a:off x="7032626" y="3789363"/>
            <a:ext cx="1800225" cy="641350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800"/>
              <a:t>ENHANCED PROVISION</a:t>
            </a:r>
          </a:p>
        </p:txBody>
      </p:sp>
      <p:sp>
        <p:nvSpPr>
          <p:cNvPr id="130070" name="Text Box 22"/>
          <p:cNvSpPr txBox="1">
            <a:spLocks noChangeArrowheads="1"/>
          </p:cNvSpPr>
          <p:nvPr/>
        </p:nvSpPr>
        <p:spPr bwMode="auto">
          <a:xfrm>
            <a:off x="7177088" y="2787650"/>
            <a:ext cx="1439862" cy="641350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800"/>
              <a:t>FOCUSED TASKS</a:t>
            </a:r>
          </a:p>
        </p:txBody>
      </p:sp>
      <p:sp>
        <p:nvSpPr>
          <p:cNvPr id="130072" name="Text Box 24"/>
          <p:cNvSpPr txBox="1">
            <a:spLocks noChangeArrowheads="1"/>
          </p:cNvSpPr>
          <p:nvPr/>
        </p:nvSpPr>
        <p:spPr bwMode="auto">
          <a:xfrm>
            <a:off x="1524000" y="4984750"/>
            <a:ext cx="3132138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4161750" indent="-2416175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1">
              <a:lnSpc>
                <a:spcPct val="80000"/>
              </a:lnSpc>
              <a:buClr>
                <a:srgbClr val="FF9933"/>
              </a:buClr>
              <a:buFontTx/>
              <a:buChar char="•"/>
            </a:pPr>
            <a:r>
              <a:rPr lang="en-GB" altLang="en-US" sz="1800"/>
              <a:t> What we provide for </a:t>
            </a:r>
          </a:p>
          <a:p>
            <a:pPr lvl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children in terms of</a:t>
            </a:r>
          </a:p>
          <a:p>
            <a:pPr lvl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learning opportunities.</a:t>
            </a:r>
          </a:p>
        </p:txBody>
      </p:sp>
      <p:sp>
        <p:nvSpPr>
          <p:cNvPr id="130073" name="Text Box 25"/>
          <p:cNvSpPr txBox="1">
            <a:spLocks noChangeArrowheads="1"/>
          </p:cNvSpPr>
          <p:nvPr/>
        </p:nvSpPr>
        <p:spPr bwMode="auto">
          <a:xfrm>
            <a:off x="1524000" y="3832225"/>
            <a:ext cx="3024188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4161750" indent="-2416175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1">
              <a:lnSpc>
                <a:spcPct val="80000"/>
              </a:lnSpc>
              <a:buClr>
                <a:srgbClr val="FF9933"/>
              </a:buClr>
              <a:buFontTx/>
              <a:buChar char="•"/>
            </a:pPr>
            <a:r>
              <a:rPr lang="en-GB" altLang="en-US" sz="1800">
                <a:latin typeface="Comic Sans MS" pitchFamily="66" charset="0"/>
              </a:rPr>
              <a:t> </a:t>
            </a:r>
            <a:r>
              <a:rPr lang="en-GB" altLang="en-US" sz="1800"/>
              <a:t>How we enhance,</a:t>
            </a:r>
          </a:p>
          <a:p>
            <a:pPr lvl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enrich and extend</a:t>
            </a:r>
          </a:p>
          <a:p>
            <a:pPr lvl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children’s learning;</a:t>
            </a:r>
          </a:p>
        </p:txBody>
      </p:sp>
      <p:sp>
        <p:nvSpPr>
          <p:cNvPr id="130074" name="Text Box 26"/>
          <p:cNvSpPr txBox="1">
            <a:spLocks noChangeArrowheads="1"/>
          </p:cNvSpPr>
          <p:nvPr/>
        </p:nvSpPr>
        <p:spPr bwMode="auto">
          <a:xfrm>
            <a:off x="2063751" y="2022475"/>
            <a:ext cx="2663825" cy="1421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80000"/>
              </a:lnSpc>
              <a:buClr>
                <a:srgbClr val="FF9933"/>
              </a:buClr>
              <a:buFontTx/>
              <a:buChar char="•"/>
            </a:pPr>
            <a:r>
              <a:rPr lang="en-GB" altLang="en-US" sz="1800"/>
              <a:t> How we initiate, </a:t>
            </a:r>
          </a:p>
          <a:p>
            <a:pPr eaLnBrk="1" hangingPunct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direct and model what    </a:t>
            </a:r>
          </a:p>
          <a:p>
            <a:pPr eaLnBrk="1" hangingPunct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children need to learn </a:t>
            </a:r>
          </a:p>
          <a:p>
            <a:pPr eaLnBrk="1" hangingPunct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in order to become </a:t>
            </a:r>
          </a:p>
          <a:p>
            <a:pPr eaLnBrk="1" hangingPunct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confident, independent </a:t>
            </a:r>
          </a:p>
          <a:p>
            <a:pPr eaLnBrk="1" hangingPunct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life-long learners</a:t>
            </a:r>
          </a:p>
        </p:txBody>
      </p:sp>
      <p:sp>
        <p:nvSpPr>
          <p:cNvPr id="130075" name="AutoShape 27"/>
          <p:cNvSpPr>
            <a:spLocks noChangeArrowheads="1"/>
          </p:cNvSpPr>
          <p:nvPr/>
        </p:nvSpPr>
        <p:spPr bwMode="auto">
          <a:xfrm>
            <a:off x="4943475" y="5157788"/>
            <a:ext cx="865188" cy="431800"/>
          </a:xfrm>
          <a:prstGeom prst="rightArrow">
            <a:avLst>
              <a:gd name="adj1" fmla="val 32519"/>
              <a:gd name="adj2" fmla="val 5539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76" name="AutoShape 28"/>
          <p:cNvSpPr>
            <a:spLocks noChangeArrowheads="1"/>
          </p:cNvSpPr>
          <p:nvPr/>
        </p:nvSpPr>
        <p:spPr bwMode="auto">
          <a:xfrm>
            <a:off x="4943475" y="3933825"/>
            <a:ext cx="865188" cy="431800"/>
          </a:xfrm>
          <a:prstGeom prst="rightArrow">
            <a:avLst>
              <a:gd name="adj1" fmla="val 32519"/>
              <a:gd name="adj2" fmla="val 5539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77" name="AutoShape 29"/>
          <p:cNvSpPr>
            <a:spLocks noChangeArrowheads="1"/>
          </p:cNvSpPr>
          <p:nvPr/>
        </p:nvSpPr>
        <p:spPr bwMode="auto">
          <a:xfrm>
            <a:off x="4943475" y="2565400"/>
            <a:ext cx="865188" cy="431800"/>
          </a:xfrm>
          <a:prstGeom prst="rightArrow">
            <a:avLst>
              <a:gd name="adj1" fmla="val 32519"/>
              <a:gd name="adj2" fmla="val 5539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27678" name="Text Box 30"/>
          <p:cNvSpPr txBox="1">
            <a:spLocks noChangeArrowheads="1"/>
          </p:cNvSpPr>
          <p:nvPr/>
        </p:nvSpPr>
        <p:spPr bwMode="auto">
          <a:xfrm>
            <a:off x="1919289" y="1557338"/>
            <a:ext cx="70564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0066FF"/>
                </a:solidFill>
              </a:rPr>
              <a:t>The FP model encompasses:</a:t>
            </a:r>
            <a:endParaRPr lang="en-GB" altLang="en-US" b="1"/>
          </a:p>
        </p:txBody>
      </p:sp>
      <p:pic>
        <p:nvPicPr>
          <p:cNvPr id="27679" name="Picture 3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80" name="Picture 3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04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0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30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0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0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30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30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30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30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30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30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30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30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30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30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30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30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65" grpId="0" animBg="1"/>
      <p:bldP spid="130066" grpId="0" animBg="1"/>
      <p:bldP spid="130067" grpId="0" animBg="1"/>
      <p:bldP spid="130068" grpId="0" animBg="1"/>
      <p:bldP spid="130069" grpId="0" animBg="1"/>
      <p:bldP spid="130070" grpId="0" animBg="1"/>
      <p:bldP spid="130072" grpId="0"/>
      <p:bldP spid="130073" grpId="0"/>
      <p:bldP spid="130074" grpId="0"/>
      <p:bldP spid="130075" grpId="0" animBg="1"/>
      <p:bldP spid="130076" grpId="0" animBg="1"/>
      <p:bldP spid="13007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3359151" y="40481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27651" name="Line 3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2" name="Line 4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3" name="Line 5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4" name="Line 6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5" name="Line 7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6" name="Line 8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7" name="Line 9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8" name="Line 10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9" name="Line 11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0" name="Line 12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1" name="Line 13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2" name="Line 14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3" name="Line 15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4" name="Line 16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0065" name="AutoShape 17"/>
          <p:cNvSpPr>
            <a:spLocks noChangeArrowheads="1"/>
          </p:cNvSpPr>
          <p:nvPr/>
        </p:nvSpPr>
        <p:spPr bwMode="auto">
          <a:xfrm rot="10800000">
            <a:off x="5519739" y="4797426"/>
            <a:ext cx="4681537" cy="1368425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3445 w 21600"/>
              <a:gd name="T13" fmla="*/ 3445 h 21600"/>
              <a:gd name="T14" fmla="*/ 18155 w 21600"/>
              <a:gd name="T15" fmla="*/ 1815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3290" y="21600"/>
                </a:lnTo>
                <a:lnTo>
                  <a:pt x="1831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66" name="AutoShape 18"/>
          <p:cNvSpPr>
            <a:spLocks noChangeArrowheads="1"/>
          </p:cNvSpPr>
          <p:nvPr/>
        </p:nvSpPr>
        <p:spPr bwMode="auto">
          <a:xfrm rot="10800000">
            <a:off x="6240464" y="3429001"/>
            <a:ext cx="3240087" cy="1368425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088 w 21600"/>
              <a:gd name="T13" fmla="*/ 4088 h 21600"/>
              <a:gd name="T14" fmla="*/ 17512 w 21600"/>
              <a:gd name="T15" fmla="*/ 1751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4576" y="21600"/>
                </a:lnTo>
                <a:lnTo>
                  <a:pt x="17024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67" name="AutoShape 19"/>
          <p:cNvSpPr>
            <a:spLocks noChangeArrowheads="1"/>
          </p:cNvSpPr>
          <p:nvPr/>
        </p:nvSpPr>
        <p:spPr bwMode="auto">
          <a:xfrm>
            <a:off x="6888164" y="1700213"/>
            <a:ext cx="1944687" cy="1801812"/>
          </a:xfrm>
          <a:prstGeom prst="triangle">
            <a:avLst>
              <a:gd name="adj" fmla="val 49866"/>
            </a:avLst>
          </a:pr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68" name="Text Box 20"/>
          <p:cNvSpPr txBox="1">
            <a:spLocks noChangeArrowheads="1"/>
          </p:cNvSpPr>
          <p:nvPr/>
        </p:nvSpPr>
        <p:spPr bwMode="auto">
          <a:xfrm>
            <a:off x="6456364" y="5092701"/>
            <a:ext cx="2808287" cy="646331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800" dirty="0"/>
              <a:t>DARPARIAETH BARHAUS</a:t>
            </a:r>
          </a:p>
        </p:txBody>
      </p:sp>
      <p:sp>
        <p:nvSpPr>
          <p:cNvPr id="130069" name="Text Box 21"/>
          <p:cNvSpPr txBox="1">
            <a:spLocks noChangeArrowheads="1"/>
          </p:cNvSpPr>
          <p:nvPr/>
        </p:nvSpPr>
        <p:spPr bwMode="auto">
          <a:xfrm>
            <a:off x="7032626" y="3789363"/>
            <a:ext cx="1800225" cy="784830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800" dirty="0"/>
              <a:t>DARPARIAETH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altLang="en-US" sz="1800" dirty="0"/>
              <a:t>ESTYNEDIG </a:t>
            </a:r>
          </a:p>
        </p:txBody>
      </p:sp>
      <p:sp>
        <p:nvSpPr>
          <p:cNvPr id="130070" name="Text Box 22"/>
          <p:cNvSpPr txBox="1">
            <a:spLocks noChangeArrowheads="1"/>
          </p:cNvSpPr>
          <p:nvPr/>
        </p:nvSpPr>
        <p:spPr bwMode="auto">
          <a:xfrm>
            <a:off x="7177088" y="2787651"/>
            <a:ext cx="1439862" cy="646331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800" dirty="0"/>
              <a:t>TASGAU FFOCWS</a:t>
            </a:r>
          </a:p>
        </p:txBody>
      </p:sp>
      <p:sp>
        <p:nvSpPr>
          <p:cNvPr id="130072" name="Text Box 24"/>
          <p:cNvSpPr txBox="1">
            <a:spLocks noChangeArrowheads="1"/>
          </p:cNvSpPr>
          <p:nvPr/>
        </p:nvSpPr>
        <p:spPr bwMode="auto">
          <a:xfrm>
            <a:off x="1524000" y="4984751"/>
            <a:ext cx="3132138" cy="535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4161750" indent="-2416175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1">
              <a:lnSpc>
                <a:spcPct val="80000"/>
              </a:lnSpc>
              <a:buClr>
                <a:srgbClr val="FF9933"/>
              </a:buClr>
              <a:buFontTx/>
              <a:buChar char="•"/>
            </a:pPr>
            <a:r>
              <a:rPr lang="en-GB" altLang="en-US" sz="1800" dirty="0"/>
              <a:t> </a:t>
            </a:r>
            <a:r>
              <a:rPr lang="en-GB" altLang="en-US" sz="1800" dirty="0" err="1"/>
              <a:t>Cyfleoedd</a:t>
            </a:r>
            <a:r>
              <a:rPr lang="en-GB" altLang="en-US" sz="1800" dirty="0"/>
              <a:t> </a:t>
            </a:r>
            <a:r>
              <a:rPr lang="en-GB" altLang="en-US" sz="1800" dirty="0" err="1"/>
              <a:t>dysgu</a:t>
            </a:r>
            <a:r>
              <a:rPr lang="en-GB" altLang="en-US" sz="1800" dirty="0"/>
              <a:t> </a:t>
            </a:r>
            <a:r>
              <a:rPr lang="en-GB" altLang="en-US" sz="1800" dirty="0" err="1"/>
              <a:t>sy’n</a:t>
            </a:r>
            <a:r>
              <a:rPr lang="en-GB" altLang="en-US" sz="1800" dirty="0"/>
              <a:t> </a:t>
            </a:r>
            <a:r>
              <a:rPr lang="en-GB" altLang="en-US" sz="1800" dirty="0" err="1"/>
              <a:t>cael</a:t>
            </a:r>
            <a:r>
              <a:rPr lang="en-GB" altLang="en-US" sz="1800" dirty="0"/>
              <a:t> </a:t>
            </a:r>
            <a:r>
              <a:rPr lang="en-GB" altLang="en-US" sz="1800" dirty="0" err="1"/>
              <a:t>eu</a:t>
            </a:r>
            <a:r>
              <a:rPr lang="en-GB" altLang="en-US" sz="1800" dirty="0"/>
              <a:t> </a:t>
            </a:r>
            <a:r>
              <a:rPr lang="en-GB" altLang="en-US" sz="1800" dirty="0" err="1"/>
              <a:t>cynnig</a:t>
            </a:r>
            <a:r>
              <a:rPr lang="en-GB" altLang="en-US" sz="1800" dirty="0"/>
              <a:t> </a:t>
            </a:r>
            <a:r>
              <a:rPr lang="en-GB" altLang="en-US" sz="1800" dirty="0" err="1"/>
              <a:t>i</a:t>
            </a:r>
            <a:r>
              <a:rPr lang="en-GB" altLang="en-US" sz="1800" dirty="0"/>
              <a:t> </a:t>
            </a:r>
            <a:r>
              <a:rPr lang="en-GB" altLang="en-US" sz="1800" dirty="0" err="1"/>
              <a:t>blant</a:t>
            </a:r>
            <a:r>
              <a:rPr lang="en-GB" altLang="en-US" sz="1800" dirty="0"/>
              <a:t>.</a:t>
            </a:r>
          </a:p>
        </p:txBody>
      </p:sp>
      <p:sp>
        <p:nvSpPr>
          <p:cNvPr id="130073" name="Text Box 25"/>
          <p:cNvSpPr txBox="1">
            <a:spLocks noChangeArrowheads="1"/>
          </p:cNvSpPr>
          <p:nvPr/>
        </p:nvSpPr>
        <p:spPr bwMode="auto">
          <a:xfrm>
            <a:off x="1524000" y="3832225"/>
            <a:ext cx="3024188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4161750" indent="-2416175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1">
              <a:lnSpc>
                <a:spcPct val="80000"/>
              </a:lnSpc>
              <a:buClr>
                <a:srgbClr val="FF9933"/>
              </a:buClr>
              <a:buFontTx/>
              <a:buChar char="•"/>
            </a:pPr>
            <a:r>
              <a:rPr lang="en-GB" altLang="en-US" sz="1800" dirty="0">
                <a:latin typeface="Comic Sans MS" pitchFamily="66" charset="0"/>
              </a:rPr>
              <a:t>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ymestyn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chyfoethogi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plant</a:t>
            </a:r>
          </a:p>
        </p:txBody>
      </p:sp>
      <p:sp>
        <p:nvSpPr>
          <p:cNvPr id="130074" name="Text Box 26"/>
          <p:cNvSpPr txBox="1">
            <a:spLocks noChangeArrowheads="1"/>
          </p:cNvSpPr>
          <p:nvPr/>
        </p:nvSpPr>
        <p:spPr bwMode="auto">
          <a:xfrm>
            <a:off x="2063751" y="2022476"/>
            <a:ext cx="2663825" cy="1643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80000"/>
              </a:lnSpc>
              <a:buClr>
                <a:srgbClr val="FF9933"/>
              </a:buClr>
              <a:buFontTx/>
              <a:buChar char="•"/>
            </a:pPr>
            <a:r>
              <a:rPr lang="en-GB" altLang="en-US" sz="1800" dirty="0"/>
              <a:t> Y </a:t>
            </a:r>
            <a:r>
              <a:rPr lang="en-GB" altLang="en-US" sz="1800" dirty="0" err="1"/>
              <a:t>ffordd</a:t>
            </a:r>
            <a:r>
              <a:rPr lang="en-GB" altLang="en-US" sz="1800" dirty="0"/>
              <a:t> </a:t>
            </a:r>
            <a:r>
              <a:rPr lang="en-GB" altLang="en-US" sz="1800" dirty="0" err="1"/>
              <a:t>rydym</a:t>
            </a:r>
            <a:r>
              <a:rPr lang="en-GB" altLang="en-US" sz="1800" dirty="0"/>
              <a:t> </a:t>
            </a:r>
            <a:r>
              <a:rPr lang="en-GB" altLang="en-US" sz="1800" dirty="0" err="1"/>
              <a:t>ni’n</a:t>
            </a:r>
            <a:r>
              <a:rPr lang="en-GB" altLang="en-US" sz="1800" dirty="0"/>
              <a:t> </a:t>
            </a:r>
            <a:r>
              <a:rPr lang="en-GB" altLang="en-US" sz="1800" dirty="0" err="1"/>
              <a:t>cyfeirio</a:t>
            </a:r>
            <a:r>
              <a:rPr lang="en-GB" altLang="en-US" sz="1800" dirty="0"/>
              <a:t> a </a:t>
            </a:r>
            <a:r>
              <a:rPr lang="en-GB" altLang="en-US" sz="1800" dirty="0" err="1"/>
              <a:t>modelu’r</a:t>
            </a:r>
            <a:r>
              <a:rPr lang="en-GB" altLang="en-US" sz="1800" dirty="0"/>
              <a:t> </a:t>
            </a:r>
            <a:r>
              <a:rPr lang="en-GB" altLang="en-US" sz="1800" dirty="0" err="1"/>
              <a:t>hyn</a:t>
            </a:r>
            <a:r>
              <a:rPr lang="en-GB" altLang="en-US" sz="1800" dirty="0"/>
              <a:t> </a:t>
            </a:r>
            <a:r>
              <a:rPr lang="en-GB" altLang="en-US" sz="1800" dirty="0" err="1"/>
              <a:t>sydd</a:t>
            </a:r>
            <a:r>
              <a:rPr lang="en-GB" altLang="en-US" sz="1800" dirty="0"/>
              <a:t> </a:t>
            </a:r>
            <a:r>
              <a:rPr lang="en-GB" altLang="en-US" sz="1800" dirty="0" err="1"/>
              <a:t>angen</a:t>
            </a:r>
            <a:r>
              <a:rPr lang="en-GB" altLang="en-US" sz="1800" dirty="0"/>
              <a:t> </a:t>
            </a:r>
            <a:r>
              <a:rPr lang="en-GB" altLang="en-US" sz="1800" dirty="0" err="1"/>
              <a:t>i</a:t>
            </a:r>
            <a:r>
              <a:rPr lang="en-GB" altLang="en-US" sz="1800" dirty="0"/>
              <a:t> </a:t>
            </a:r>
            <a:r>
              <a:rPr lang="en-GB" altLang="en-US" sz="1800" dirty="0" err="1"/>
              <a:t>blant</a:t>
            </a:r>
            <a:r>
              <a:rPr lang="en-GB" altLang="en-US" sz="1800" dirty="0"/>
              <a:t> </a:t>
            </a:r>
            <a:r>
              <a:rPr lang="en-GB" altLang="en-US" sz="1800" dirty="0" err="1"/>
              <a:t>ddysgu</a:t>
            </a:r>
            <a:r>
              <a:rPr lang="en-GB" altLang="en-US" sz="1800" dirty="0"/>
              <a:t> </a:t>
            </a:r>
            <a:r>
              <a:rPr lang="en-GB" altLang="en-US" sz="1800" dirty="0" err="1"/>
              <a:t>er</a:t>
            </a:r>
            <a:r>
              <a:rPr lang="en-GB" altLang="en-US" sz="1800" dirty="0"/>
              <a:t> </a:t>
            </a:r>
            <a:r>
              <a:rPr lang="en-GB" altLang="en-US" sz="1800" dirty="0" err="1"/>
              <a:t>mwyn</a:t>
            </a:r>
            <a:r>
              <a:rPr lang="en-GB" altLang="en-US" sz="1800" dirty="0"/>
              <a:t> bod </a:t>
            </a:r>
            <a:r>
              <a:rPr lang="en-GB" altLang="en-US" sz="1800" dirty="0" err="1"/>
              <a:t>yn</a:t>
            </a:r>
            <a:r>
              <a:rPr lang="en-GB" altLang="en-US" sz="1800" dirty="0"/>
              <a:t> </a:t>
            </a:r>
            <a:r>
              <a:rPr lang="en-GB" altLang="en-US" sz="1800" dirty="0" err="1"/>
              <a:t>ddysgwyr</a:t>
            </a:r>
            <a:r>
              <a:rPr lang="en-GB" altLang="en-US" sz="1800" dirty="0"/>
              <a:t> </a:t>
            </a:r>
            <a:r>
              <a:rPr lang="en-GB" altLang="en-US" sz="1800" dirty="0" err="1"/>
              <a:t>annibynnol</a:t>
            </a:r>
            <a:r>
              <a:rPr lang="en-GB" altLang="en-US" sz="1800" dirty="0"/>
              <a:t>, </a:t>
            </a:r>
            <a:r>
              <a:rPr lang="en-GB" altLang="en-US" sz="1800" dirty="0" err="1"/>
              <a:t>hyderus</a:t>
            </a:r>
            <a:r>
              <a:rPr lang="en-GB" altLang="en-US" sz="1800" dirty="0"/>
              <a:t> a </a:t>
            </a:r>
            <a:r>
              <a:rPr lang="en-GB" altLang="en-US" sz="1800" dirty="0" err="1"/>
              <a:t>dysgwyr</a:t>
            </a:r>
            <a:r>
              <a:rPr lang="en-GB" altLang="en-US" sz="1800" dirty="0"/>
              <a:t> </a:t>
            </a:r>
            <a:r>
              <a:rPr lang="en-GB" altLang="en-US" sz="1800" dirty="0" err="1"/>
              <a:t>gydol</a:t>
            </a:r>
            <a:r>
              <a:rPr lang="en-GB" altLang="en-US" sz="1800" dirty="0"/>
              <a:t> </a:t>
            </a:r>
            <a:r>
              <a:rPr lang="en-GB" altLang="en-US" sz="1800" dirty="0" err="1"/>
              <a:t>oes</a:t>
            </a:r>
            <a:endParaRPr lang="en-GB" altLang="en-US" sz="1800" dirty="0"/>
          </a:p>
        </p:txBody>
      </p:sp>
      <p:sp>
        <p:nvSpPr>
          <p:cNvPr id="130075" name="AutoShape 27"/>
          <p:cNvSpPr>
            <a:spLocks noChangeArrowheads="1"/>
          </p:cNvSpPr>
          <p:nvPr/>
        </p:nvSpPr>
        <p:spPr bwMode="auto">
          <a:xfrm>
            <a:off x="4943475" y="5157788"/>
            <a:ext cx="865188" cy="431800"/>
          </a:xfrm>
          <a:prstGeom prst="rightArrow">
            <a:avLst>
              <a:gd name="adj1" fmla="val 32519"/>
              <a:gd name="adj2" fmla="val 5539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76" name="AutoShape 28"/>
          <p:cNvSpPr>
            <a:spLocks noChangeArrowheads="1"/>
          </p:cNvSpPr>
          <p:nvPr/>
        </p:nvSpPr>
        <p:spPr bwMode="auto">
          <a:xfrm>
            <a:off x="4943475" y="3933825"/>
            <a:ext cx="865188" cy="431800"/>
          </a:xfrm>
          <a:prstGeom prst="rightArrow">
            <a:avLst>
              <a:gd name="adj1" fmla="val 32519"/>
              <a:gd name="adj2" fmla="val 5539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77" name="AutoShape 29"/>
          <p:cNvSpPr>
            <a:spLocks noChangeArrowheads="1"/>
          </p:cNvSpPr>
          <p:nvPr/>
        </p:nvSpPr>
        <p:spPr bwMode="auto">
          <a:xfrm>
            <a:off x="4943475" y="2565400"/>
            <a:ext cx="865188" cy="431800"/>
          </a:xfrm>
          <a:prstGeom prst="rightArrow">
            <a:avLst>
              <a:gd name="adj1" fmla="val 32519"/>
              <a:gd name="adj2" fmla="val 5539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27678" name="Text Box 30"/>
          <p:cNvSpPr txBox="1">
            <a:spLocks noChangeArrowheads="1"/>
          </p:cNvSpPr>
          <p:nvPr/>
        </p:nvSpPr>
        <p:spPr bwMode="auto">
          <a:xfrm>
            <a:off x="1919289" y="1557338"/>
            <a:ext cx="70564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b="1" dirty="0" err="1">
                <a:solidFill>
                  <a:srgbClr val="0066FF"/>
                </a:solidFill>
              </a:rPr>
              <a:t>Mae’r</a:t>
            </a:r>
            <a:r>
              <a:rPr lang="en-GB" altLang="en-US" b="1" dirty="0">
                <a:solidFill>
                  <a:srgbClr val="0066FF"/>
                </a:solidFill>
              </a:rPr>
              <a:t> model </a:t>
            </a:r>
            <a:r>
              <a:rPr lang="en-GB" altLang="en-US" b="1" dirty="0" err="1">
                <a:solidFill>
                  <a:srgbClr val="0066FF"/>
                </a:solidFill>
              </a:rPr>
              <a:t>Cyfnod</a:t>
            </a:r>
            <a:r>
              <a:rPr lang="en-GB" altLang="en-US" b="1" dirty="0">
                <a:solidFill>
                  <a:srgbClr val="0066FF"/>
                </a:solidFill>
              </a:rPr>
              <a:t> </a:t>
            </a:r>
            <a:r>
              <a:rPr lang="en-GB" altLang="en-US" b="1" dirty="0" err="1">
                <a:solidFill>
                  <a:srgbClr val="0066FF"/>
                </a:solidFill>
              </a:rPr>
              <a:t>Sylfaen</a:t>
            </a:r>
            <a:r>
              <a:rPr lang="en-GB" altLang="en-US" b="1" dirty="0">
                <a:solidFill>
                  <a:srgbClr val="0066FF"/>
                </a:solidFill>
              </a:rPr>
              <a:t> </a:t>
            </a:r>
            <a:r>
              <a:rPr lang="en-GB" altLang="en-US" b="1" dirty="0" err="1">
                <a:solidFill>
                  <a:srgbClr val="0066FF"/>
                </a:solidFill>
              </a:rPr>
              <a:t>yn</a:t>
            </a:r>
            <a:r>
              <a:rPr lang="en-GB" altLang="en-US" b="1" dirty="0">
                <a:solidFill>
                  <a:srgbClr val="0066FF"/>
                </a:solidFill>
              </a:rPr>
              <a:t> </a:t>
            </a:r>
            <a:r>
              <a:rPr lang="en-GB" altLang="en-US" b="1" dirty="0" err="1">
                <a:solidFill>
                  <a:srgbClr val="0066FF"/>
                </a:solidFill>
              </a:rPr>
              <a:t>cynnwys</a:t>
            </a:r>
            <a:r>
              <a:rPr lang="en-GB" altLang="en-US" b="1" dirty="0">
                <a:solidFill>
                  <a:srgbClr val="0066FF"/>
                </a:solidFill>
              </a:rPr>
              <a:t>:</a:t>
            </a:r>
            <a:endParaRPr lang="en-GB" altLang="en-US" b="1" dirty="0"/>
          </a:p>
        </p:txBody>
      </p:sp>
      <p:pic>
        <p:nvPicPr>
          <p:cNvPr id="27679" name="Picture 3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80" name="Picture 3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0728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0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30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0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0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30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30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30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30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30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30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30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30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30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30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30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30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65" grpId="0" animBg="1"/>
      <p:bldP spid="130066" grpId="0" animBg="1"/>
      <p:bldP spid="130067" grpId="0" animBg="1"/>
      <p:bldP spid="130068" grpId="0" animBg="1"/>
      <p:bldP spid="130069" grpId="0" animBg="1"/>
      <p:bldP spid="130070" grpId="0" animBg="1"/>
      <p:bldP spid="130072" grpId="0"/>
      <p:bldP spid="130073" grpId="0"/>
      <p:bldP spid="130074" grpId="0"/>
      <p:bldP spid="130075" grpId="0" animBg="1"/>
      <p:bldP spid="130076" grpId="0" animBg="1"/>
      <p:bldP spid="13007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3359151" y="40481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30723" name="Line 3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24" name="Line 4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25" name="Line 5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26" name="Line 6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27" name="Line 7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28" name="Line 8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29" name="Line 9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0" name="Line 10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1" name="Line 11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2" name="Line 12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3" name="Line 13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4" name="Line 14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5" name="Line 15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6" name="Line 16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132113" name="Picture 17" descr="DSCF160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2" t="6381" r="12183" b="4037"/>
          <a:stretch>
            <a:fillRect/>
          </a:stretch>
        </p:blipFill>
        <p:spPr bwMode="auto">
          <a:xfrm>
            <a:off x="6661150" y="2203450"/>
            <a:ext cx="3467100" cy="27991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57150" cmpd="thinThick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2114" name="Text Box 18"/>
          <p:cNvSpPr txBox="1">
            <a:spLocks noChangeArrowheads="1"/>
          </p:cNvSpPr>
          <p:nvPr/>
        </p:nvSpPr>
        <p:spPr bwMode="auto">
          <a:xfrm>
            <a:off x="1659857" y="5362247"/>
            <a:ext cx="8207375" cy="1092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dirty="0"/>
              <a:t> 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What you provide for children every day within your teaching/ learning context.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Darpariaeth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dyddiol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dderbyn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30739" name="Text Box 19"/>
          <p:cNvSpPr txBox="1">
            <a:spLocks noChangeArrowheads="1"/>
          </p:cNvSpPr>
          <p:nvPr/>
        </p:nvSpPr>
        <p:spPr bwMode="auto">
          <a:xfrm>
            <a:off x="2135188" y="1700213"/>
            <a:ext cx="79930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0066FF"/>
                </a:solidFill>
              </a:rPr>
              <a:t>Darpariaeth</a:t>
            </a:r>
            <a:r>
              <a:rPr lang="en-GB" altLang="en-US" b="1" dirty="0">
                <a:solidFill>
                  <a:srgbClr val="0066FF"/>
                </a:solidFill>
              </a:rPr>
              <a:t> </a:t>
            </a:r>
            <a:r>
              <a:rPr lang="en-GB" altLang="en-US" b="1" dirty="0" err="1">
                <a:solidFill>
                  <a:srgbClr val="0066FF"/>
                </a:solidFill>
              </a:rPr>
              <a:t>Barhaus</a:t>
            </a:r>
            <a:r>
              <a:rPr lang="en-GB" altLang="en-US" b="1" dirty="0">
                <a:solidFill>
                  <a:srgbClr val="0066FF"/>
                </a:solidFill>
              </a:rPr>
              <a:t>   Continuous Provision</a:t>
            </a:r>
          </a:p>
        </p:txBody>
      </p:sp>
      <p:pic>
        <p:nvPicPr>
          <p:cNvPr id="30740" name="Picture 2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1" name="Picture 2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118" name="Picture 22" descr="cont prov 3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85" r="15247"/>
          <a:stretch>
            <a:fillRect/>
          </a:stretch>
        </p:blipFill>
        <p:spPr bwMode="auto">
          <a:xfrm>
            <a:off x="2063751" y="2205038"/>
            <a:ext cx="3188322" cy="26841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57150" cmpd="thinThick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43" name="Text Box 23"/>
          <p:cNvSpPr txBox="1">
            <a:spLocks noChangeArrowheads="1"/>
          </p:cNvSpPr>
          <p:nvPr/>
        </p:nvSpPr>
        <p:spPr bwMode="auto">
          <a:xfrm>
            <a:off x="1773652" y="5069509"/>
            <a:ext cx="4608512" cy="26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"/>
              </a:spcBef>
            </a:pPr>
            <a:r>
              <a:rPr lang="en-GB" altLang="en-US" sz="1100" dirty="0"/>
              <a:t>Wet Sand: Early Excellence Training &amp; Resource Centre (2008)</a:t>
            </a:r>
          </a:p>
        </p:txBody>
      </p:sp>
    </p:spTree>
    <p:extLst>
      <p:ext uri="{BB962C8B-B14F-4D97-AF65-F5344CB8AC3E}">
        <p14:creationId xmlns:p14="http://schemas.microsoft.com/office/powerpoint/2010/main" val="129691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2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32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2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21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21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32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114" grpId="0" build="allAtOnce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2"/>
          <p:cNvSpPr txBox="1">
            <a:spLocks noChangeArrowheads="1"/>
          </p:cNvSpPr>
          <p:nvPr/>
        </p:nvSpPr>
        <p:spPr bwMode="auto">
          <a:xfrm>
            <a:off x="3359151" y="40481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32771" name="Line 3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2" name="Line 4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3" name="Line 5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4" name="Line 6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5" name="Line 7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6" name="Line 8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7" name="Line 9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8" name="Line 10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9" name="Line 11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80" name="Line 12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81" name="Line 13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82" name="Line 14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83" name="Line 15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84" name="Line 16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2833" name="Rectangle 17"/>
          <p:cNvSpPr>
            <a:spLocks noChangeArrowheads="1"/>
          </p:cNvSpPr>
          <p:nvPr/>
        </p:nvSpPr>
        <p:spPr bwMode="auto">
          <a:xfrm>
            <a:off x="8256588" y="2420889"/>
            <a:ext cx="1727200" cy="4401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000" b="1" dirty="0"/>
              <a:t> </a:t>
            </a:r>
            <a:r>
              <a:rPr lang="en-GB" altLang="en-US" sz="2000" dirty="0"/>
              <a:t>Adult involvement </a:t>
            </a:r>
            <a:r>
              <a:rPr lang="en-GB" altLang="en-US" sz="2000" b="1" dirty="0"/>
              <a:t>in</a:t>
            </a:r>
            <a:r>
              <a:rPr lang="en-GB" altLang="en-US" sz="2000" dirty="0"/>
              <a:t> the play is crucial – to model, extend, promote the learning. It is not enough to set up the areas and leave the children to play in them.</a:t>
            </a:r>
          </a:p>
        </p:txBody>
      </p:sp>
      <p:pic>
        <p:nvPicPr>
          <p:cNvPr id="162834" name="Picture 18" descr="DSCF173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076" y="2205038"/>
            <a:ext cx="4608513" cy="3421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87" name="Text Box 19"/>
          <p:cNvSpPr txBox="1">
            <a:spLocks noChangeArrowheads="1"/>
          </p:cNvSpPr>
          <p:nvPr/>
        </p:nvSpPr>
        <p:spPr bwMode="auto">
          <a:xfrm>
            <a:off x="1866107" y="1700214"/>
            <a:ext cx="811768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0066FF"/>
                </a:solidFill>
              </a:rPr>
              <a:t>Darpariaeth</a:t>
            </a:r>
            <a:r>
              <a:rPr lang="en-GB" altLang="en-US" b="1" dirty="0">
                <a:solidFill>
                  <a:srgbClr val="0066FF"/>
                </a:solidFill>
              </a:rPr>
              <a:t> </a:t>
            </a:r>
            <a:r>
              <a:rPr lang="en-GB" altLang="en-US" b="1" dirty="0" err="1">
                <a:solidFill>
                  <a:srgbClr val="0066FF"/>
                </a:solidFill>
              </a:rPr>
              <a:t>Barhaus</a:t>
            </a:r>
            <a:r>
              <a:rPr lang="en-GB" altLang="en-US" b="1" dirty="0">
                <a:solidFill>
                  <a:srgbClr val="0066FF"/>
                </a:solidFill>
              </a:rPr>
              <a:t>       Continuous Provision</a:t>
            </a:r>
          </a:p>
        </p:txBody>
      </p:sp>
      <p:pic>
        <p:nvPicPr>
          <p:cNvPr id="32788" name="Picture 2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89" name="Picture 2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40025" y="2113112"/>
            <a:ext cx="1800101" cy="447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900" dirty="0"/>
              <a:t>Mae </a:t>
            </a:r>
            <a:r>
              <a:rPr lang="en-GB" sz="1900" dirty="0" err="1"/>
              <a:t>angen</a:t>
            </a:r>
            <a:r>
              <a:rPr lang="en-GB" sz="1900" dirty="0"/>
              <a:t> </a:t>
            </a:r>
            <a:r>
              <a:rPr lang="en-GB" sz="1900" dirty="0" err="1"/>
              <a:t>oedolion</a:t>
            </a:r>
            <a:r>
              <a:rPr lang="en-GB" sz="1900" dirty="0"/>
              <a:t> </a:t>
            </a:r>
            <a:r>
              <a:rPr lang="en-GB" sz="1900" dirty="0" err="1"/>
              <a:t>i</a:t>
            </a:r>
            <a:r>
              <a:rPr lang="en-GB" sz="1900" dirty="0"/>
              <a:t> </a:t>
            </a:r>
            <a:r>
              <a:rPr lang="en-GB" sz="1900" dirty="0" err="1"/>
              <a:t>ryngweithio</a:t>
            </a:r>
            <a:r>
              <a:rPr lang="en-GB" sz="1900" dirty="0"/>
              <a:t> </a:t>
            </a:r>
            <a:r>
              <a:rPr lang="en-GB" sz="1900" dirty="0" err="1"/>
              <a:t>gyda’r</a:t>
            </a:r>
            <a:r>
              <a:rPr lang="en-GB" sz="1900" dirty="0"/>
              <a:t> plant </a:t>
            </a:r>
            <a:r>
              <a:rPr lang="en-GB" sz="1900" dirty="0" err="1"/>
              <a:t>er</a:t>
            </a:r>
            <a:r>
              <a:rPr lang="en-GB" sz="1900" dirty="0"/>
              <a:t> </a:t>
            </a:r>
            <a:r>
              <a:rPr lang="en-GB" sz="1900" dirty="0" err="1"/>
              <a:t>mwyn</a:t>
            </a:r>
            <a:r>
              <a:rPr lang="en-GB" sz="1900" dirty="0"/>
              <a:t> </a:t>
            </a:r>
            <a:r>
              <a:rPr lang="en-GB" sz="1900" dirty="0" err="1"/>
              <a:t>modelu</a:t>
            </a:r>
            <a:r>
              <a:rPr lang="en-GB" sz="1900" dirty="0"/>
              <a:t>, </a:t>
            </a:r>
            <a:r>
              <a:rPr lang="en-GB" sz="1900" dirty="0" err="1"/>
              <a:t>ymestyn</a:t>
            </a:r>
            <a:r>
              <a:rPr lang="en-GB" sz="1900" dirty="0"/>
              <a:t> ac </a:t>
            </a:r>
            <a:r>
              <a:rPr lang="en-GB" sz="1900" dirty="0" err="1"/>
              <a:t>ysgogi’r</a:t>
            </a:r>
            <a:r>
              <a:rPr lang="en-GB" sz="1900" dirty="0"/>
              <a:t> </a:t>
            </a:r>
            <a:r>
              <a:rPr lang="en-GB" sz="1900" dirty="0" err="1"/>
              <a:t>dysgu</a:t>
            </a:r>
            <a:r>
              <a:rPr lang="en-GB" sz="1900" dirty="0"/>
              <a:t>. </a:t>
            </a:r>
            <a:r>
              <a:rPr lang="en-GB" sz="1900" dirty="0" err="1"/>
              <a:t>Nid</a:t>
            </a:r>
            <a:r>
              <a:rPr lang="en-GB" sz="1900" dirty="0"/>
              <a:t> </a:t>
            </a:r>
            <a:r>
              <a:rPr lang="en-GB" sz="1900" dirty="0" err="1"/>
              <a:t>yw’n</a:t>
            </a:r>
            <a:r>
              <a:rPr lang="en-GB" sz="1900" dirty="0"/>
              <a:t> </a:t>
            </a:r>
            <a:r>
              <a:rPr lang="en-GB" sz="1900" dirty="0" err="1"/>
              <a:t>ddigon</a:t>
            </a:r>
            <a:r>
              <a:rPr lang="en-GB" sz="1900" dirty="0"/>
              <a:t> </a:t>
            </a:r>
            <a:r>
              <a:rPr lang="en-GB" sz="1900" dirty="0" err="1"/>
              <a:t>i</a:t>
            </a:r>
            <a:r>
              <a:rPr lang="en-GB" sz="1900" dirty="0"/>
              <a:t> </a:t>
            </a:r>
            <a:r>
              <a:rPr lang="en-GB" sz="1900" dirty="0" err="1"/>
              <a:t>osod</a:t>
            </a:r>
            <a:r>
              <a:rPr lang="en-GB" sz="1900" dirty="0"/>
              <a:t> </a:t>
            </a:r>
            <a:r>
              <a:rPr lang="en-GB" sz="1900" dirty="0" err="1"/>
              <a:t>yr</a:t>
            </a:r>
            <a:r>
              <a:rPr lang="en-GB" sz="1900" dirty="0"/>
              <a:t> </a:t>
            </a:r>
            <a:r>
              <a:rPr lang="en-GB" sz="1900" dirty="0" err="1"/>
              <a:t>ardal</a:t>
            </a:r>
            <a:r>
              <a:rPr lang="en-GB" sz="1900" dirty="0"/>
              <a:t> </a:t>
            </a:r>
            <a:r>
              <a:rPr lang="en-GB" sz="1900" dirty="0" err="1"/>
              <a:t>chwarae</a:t>
            </a:r>
            <a:r>
              <a:rPr lang="en-GB" sz="1900" dirty="0"/>
              <a:t> </a:t>
            </a:r>
            <a:r>
              <a:rPr lang="en-GB" sz="1900" dirty="0" err="1"/>
              <a:t>i</a:t>
            </a:r>
            <a:r>
              <a:rPr lang="en-GB" sz="1900" dirty="0"/>
              <a:t> </a:t>
            </a:r>
            <a:r>
              <a:rPr lang="en-GB" sz="1900" dirty="0" err="1"/>
              <a:t>fyny</a:t>
            </a:r>
            <a:r>
              <a:rPr lang="en-GB" sz="1900" dirty="0"/>
              <a:t> ac </a:t>
            </a:r>
            <a:r>
              <a:rPr lang="en-GB" sz="1900" dirty="0" err="1"/>
              <a:t>yna</a:t>
            </a:r>
            <a:r>
              <a:rPr lang="en-GB" sz="1900" dirty="0"/>
              <a:t> </a:t>
            </a:r>
            <a:r>
              <a:rPr lang="en-GB" sz="1900" dirty="0" err="1"/>
              <a:t>gadael</a:t>
            </a:r>
            <a:r>
              <a:rPr lang="en-GB" sz="1900" dirty="0"/>
              <a:t> y plant </a:t>
            </a:r>
            <a:r>
              <a:rPr lang="en-GB" sz="1900" dirty="0" err="1"/>
              <a:t>i</a:t>
            </a:r>
            <a:r>
              <a:rPr lang="en-GB" sz="1900" dirty="0"/>
              <a:t> </a:t>
            </a:r>
            <a:r>
              <a:rPr lang="en-GB" sz="1900" dirty="0" err="1"/>
              <a:t>chwarae</a:t>
            </a:r>
            <a:r>
              <a:rPr lang="en-GB" sz="1900" dirty="0"/>
              <a:t> </a:t>
            </a:r>
            <a:r>
              <a:rPr lang="en-GB" sz="1900" dirty="0" err="1"/>
              <a:t>ar</a:t>
            </a:r>
            <a:r>
              <a:rPr lang="en-GB" sz="1900" dirty="0"/>
              <a:t> ben </a:t>
            </a:r>
            <a:r>
              <a:rPr lang="en-GB" sz="1900" dirty="0" err="1"/>
              <a:t>eu</a:t>
            </a:r>
            <a:r>
              <a:rPr lang="en-GB" sz="1900" dirty="0"/>
              <a:t> </a:t>
            </a:r>
            <a:r>
              <a:rPr lang="en-GB" sz="1900" dirty="0" err="1"/>
              <a:t>hunain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041693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2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1628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62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83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ext Box 1026"/>
          <p:cNvSpPr txBox="1">
            <a:spLocks noChangeArrowheads="1"/>
          </p:cNvSpPr>
          <p:nvPr/>
        </p:nvSpPr>
        <p:spPr bwMode="auto">
          <a:xfrm>
            <a:off x="3359151" y="40481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38915" name="Line 1027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6" name="Line 1028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7" name="Line 1029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8" name="Line 1030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9" name="Line 1031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0" name="Line 1032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1" name="Line 1033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2" name="Line 1034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3" name="Line 1035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4" name="Line 1036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5" name="Line 1037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6" name="Line 1038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7" name="Line 1039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8" name="Line 1040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134162" name="Picture 1042" descr="DSCF1643"/>
          <p:cNvPicPr>
            <a:picLocks noChangeAspect="1" noChangeArrowheads="1"/>
          </p:cNvPicPr>
          <p:nvPr/>
        </p:nvPicPr>
        <p:blipFill>
          <a:blip r:embed="rId3" cstate="print">
            <a:lum brigh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0" t="13187" r="5179" b="7529"/>
          <a:stretch>
            <a:fillRect/>
          </a:stretch>
        </p:blipFill>
        <p:spPr bwMode="auto">
          <a:xfrm>
            <a:off x="4298743" y="2294490"/>
            <a:ext cx="3884820" cy="28450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4163" name="Text Box 1043"/>
          <p:cNvSpPr txBox="1">
            <a:spLocks noChangeArrowheads="1"/>
          </p:cNvSpPr>
          <p:nvPr/>
        </p:nvSpPr>
        <p:spPr bwMode="auto">
          <a:xfrm>
            <a:off x="1424609" y="5427802"/>
            <a:ext cx="8676456" cy="1169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dirty="0">
                <a:latin typeface="+mn-lt"/>
              </a:rPr>
              <a:t> What you </a:t>
            </a:r>
            <a:r>
              <a:rPr lang="en-GB" altLang="en-US" sz="2000" b="1" dirty="0">
                <a:latin typeface="+mn-lt"/>
              </a:rPr>
              <a:t>add</a:t>
            </a:r>
            <a:r>
              <a:rPr lang="en-GB" altLang="en-US" sz="2000" dirty="0">
                <a:latin typeface="+mn-lt"/>
              </a:rPr>
              <a:t> to the Continuous Provision to create additional/ enhanced learning opportunities.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altLang="en-US" sz="2000" dirty="0" err="1">
                <a:latin typeface="+mn-lt"/>
                <a:cs typeface="Arial"/>
              </a:rPr>
              <a:t>Yr</a:t>
            </a:r>
            <a:r>
              <a:rPr lang="en-GB" altLang="en-US" sz="2000" dirty="0">
                <a:latin typeface="+mn-lt"/>
                <a:cs typeface="Arial"/>
              </a:rPr>
              <a:t> </a:t>
            </a:r>
            <a:r>
              <a:rPr lang="en-GB" altLang="en-US" sz="2000" dirty="0" err="1">
                <a:latin typeface="+mn-lt"/>
                <a:cs typeface="Arial"/>
              </a:rPr>
              <a:t>hyn</a:t>
            </a:r>
            <a:r>
              <a:rPr lang="en-GB" altLang="en-US" sz="2000" dirty="0">
                <a:latin typeface="+mn-lt"/>
                <a:cs typeface="Arial"/>
              </a:rPr>
              <a:t> </a:t>
            </a:r>
            <a:r>
              <a:rPr lang="en-GB" altLang="en-US" sz="2000" dirty="0" err="1">
                <a:latin typeface="+mn-lt"/>
                <a:cs typeface="Arial"/>
              </a:rPr>
              <a:t>rydych</a:t>
            </a:r>
            <a:r>
              <a:rPr lang="en-GB" altLang="en-US" sz="2000" dirty="0">
                <a:latin typeface="+mn-lt"/>
                <a:cs typeface="Arial"/>
              </a:rPr>
              <a:t> </a:t>
            </a:r>
            <a:r>
              <a:rPr lang="en-GB" altLang="en-US" sz="2000" dirty="0" err="1">
                <a:latin typeface="+mn-lt"/>
                <a:cs typeface="Arial"/>
              </a:rPr>
              <a:t>chi’n</a:t>
            </a:r>
            <a:r>
              <a:rPr lang="en-GB" altLang="en-US" sz="2000" dirty="0">
                <a:latin typeface="+mn-lt"/>
                <a:cs typeface="Arial"/>
              </a:rPr>
              <a:t> </a:t>
            </a:r>
            <a:r>
              <a:rPr lang="en-GB" altLang="en-US" sz="2000" b="1" dirty="0" err="1">
                <a:latin typeface="+mn-lt"/>
                <a:cs typeface="Arial"/>
              </a:rPr>
              <a:t>ychwanegu</a:t>
            </a:r>
            <a:r>
              <a:rPr lang="en-GB" altLang="en-US" sz="2000" dirty="0">
                <a:latin typeface="+mn-lt"/>
                <a:cs typeface="Arial"/>
              </a:rPr>
              <a:t> at y </a:t>
            </a:r>
            <a:r>
              <a:rPr lang="en-GB" altLang="en-US" sz="2000" dirty="0" err="1">
                <a:latin typeface="+mn-lt"/>
                <a:cs typeface="Arial"/>
              </a:rPr>
              <a:t>ddarpariaeth</a:t>
            </a:r>
            <a:r>
              <a:rPr lang="en-GB" altLang="en-US" sz="2000" dirty="0">
                <a:latin typeface="+mn-lt"/>
                <a:cs typeface="Arial"/>
              </a:rPr>
              <a:t> </a:t>
            </a:r>
            <a:r>
              <a:rPr lang="en-GB" altLang="en-US" sz="2000" dirty="0" err="1">
                <a:latin typeface="+mn-lt"/>
                <a:cs typeface="Arial"/>
              </a:rPr>
              <a:t>barhaus</a:t>
            </a:r>
            <a:endParaRPr lang="en-GB" altLang="en-US" sz="2000" dirty="0" err="1">
              <a:latin typeface="+mn-lt"/>
            </a:endParaRPr>
          </a:p>
        </p:txBody>
      </p:sp>
      <p:sp>
        <p:nvSpPr>
          <p:cNvPr id="38931" name="Text Box 1044"/>
          <p:cNvSpPr txBox="1">
            <a:spLocks noChangeArrowheads="1"/>
          </p:cNvSpPr>
          <p:nvPr/>
        </p:nvSpPr>
        <p:spPr bwMode="auto">
          <a:xfrm>
            <a:off x="2495550" y="1844675"/>
            <a:ext cx="7200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0066FF"/>
                </a:solidFill>
              </a:rPr>
              <a:t>Darpariaeth</a:t>
            </a:r>
            <a:r>
              <a:rPr lang="en-GB" altLang="en-US" b="1" dirty="0">
                <a:solidFill>
                  <a:srgbClr val="0066FF"/>
                </a:solidFill>
              </a:rPr>
              <a:t> </a:t>
            </a:r>
            <a:r>
              <a:rPr lang="en-GB" altLang="en-US" b="1" dirty="0" err="1">
                <a:solidFill>
                  <a:srgbClr val="0066FF"/>
                </a:solidFill>
              </a:rPr>
              <a:t>Estynedig</a:t>
            </a:r>
            <a:r>
              <a:rPr lang="en-GB" altLang="en-US" b="1" dirty="0">
                <a:solidFill>
                  <a:srgbClr val="0066FF"/>
                </a:solidFill>
              </a:rPr>
              <a:t>       Enhanced Provision</a:t>
            </a:r>
          </a:p>
        </p:txBody>
      </p:sp>
      <p:pic>
        <p:nvPicPr>
          <p:cNvPr id="38932" name="Picture 104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933" name="Picture 104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2830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4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4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4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4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34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147248" cy="12874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100" dirty="0"/>
              <a:t>Y </a:t>
            </a:r>
            <a:r>
              <a:rPr lang="en-GB" altLang="en-US" sz="3100" dirty="0" err="1"/>
              <a:t>symlach</a:t>
            </a:r>
            <a:r>
              <a:rPr lang="en-GB" altLang="en-US" sz="3100" dirty="0"/>
              <a:t> </a:t>
            </a:r>
            <a:r>
              <a:rPr lang="en-GB" altLang="en-US" sz="3100" dirty="0" err="1"/>
              <a:t>yr</a:t>
            </a:r>
            <a:r>
              <a:rPr lang="en-GB" altLang="en-US" sz="3100" dirty="0"/>
              <a:t> offer y </a:t>
            </a:r>
            <a:r>
              <a:rPr lang="en-GB" altLang="en-US" sz="3100" dirty="0" err="1"/>
              <a:t>gorau</a:t>
            </a:r>
            <a:br>
              <a:rPr lang="en-GB" altLang="en-US" sz="3100" dirty="0"/>
            </a:br>
            <a:r>
              <a:rPr lang="en-GB" altLang="en-US" sz="3100" dirty="0"/>
              <a:t>The simpler the plaything, the more versatile</a:t>
            </a:r>
          </a:p>
        </p:txBody>
      </p:sp>
      <p:pic>
        <p:nvPicPr>
          <p:cNvPr id="40963" name="Picture 3" descr="bucket ban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83" t="2840" r="1884" b="3665"/>
          <a:stretch>
            <a:fillRect/>
          </a:stretch>
        </p:blipFill>
        <p:spPr bwMode="auto">
          <a:xfrm>
            <a:off x="2783632" y="1562100"/>
            <a:ext cx="6624638" cy="518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2885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2"/>
          <p:cNvSpPr txBox="1">
            <a:spLocks noChangeArrowheads="1"/>
          </p:cNvSpPr>
          <p:nvPr/>
        </p:nvSpPr>
        <p:spPr bwMode="auto">
          <a:xfrm>
            <a:off x="3359151" y="40481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50179" name="Line 3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0" name="Line 4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1" name="Line 5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2" name="Line 6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3" name="Line 7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4" name="Line 8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5" name="Line 9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6" name="Line 10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7" name="Line 11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8" name="Line 12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9" name="Line 13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90" name="Line 14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91" name="Line 15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92" name="Line 16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253969" name="Picture 17" descr="DSCF08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6" y="2355850"/>
            <a:ext cx="38893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3970" name="Picture 18" descr="DSCF128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33" r="9412"/>
          <a:stretch>
            <a:fillRect/>
          </a:stretch>
        </p:blipFill>
        <p:spPr bwMode="auto">
          <a:xfrm>
            <a:off x="6672263" y="3429000"/>
            <a:ext cx="2952750" cy="271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3971" name="AutoShape 19"/>
          <p:cNvSpPr>
            <a:spLocks noChangeArrowheads="1"/>
          </p:cNvSpPr>
          <p:nvPr/>
        </p:nvSpPr>
        <p:spPr bwMode="auto">
          <a:xfrm rot="10800000">
            <a:off x="6203950" y="2851150"/>
            <a:ext cx="863600" cy="287338"/>
          </a:xfrm>
          <a:prstGeom prst="rightArrow">
            <a:avLst>
              <a:gd name="adj1" fmla="val 50000"/>
              <a:gd name="adj2" fmla="val 75138"/>
            </a:avLst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253972" name="Text Box 20"/>
          <p:cNvSpPr txBox="1">
            <a:spLocks noChangeArrowheads="1"/>
          </p:cNvSpPr>
          <p:nvPr/>
        </p:nvSpPr>
        <p:spPr bwMode="auto">
          <a:xfrm>
            <a:off x="1992313" y="5373689"/>
            <a:ext cx="2881312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/>
              <a:t>…enhanced with masking tape, guttering, pipes and buckets –OUTDOORS!</a:t>
            </a:r>
          </a:p>
        </p:txBody>
      </p:sp>
      <p:sp>
        <p:nvSpPr>
          <p:cNvPr id="253973" name="AutoShape 21"/>
          <p:cNvSpPr>
            <a:spLocks noChangeArrowheads="1"/>
          </p:cNvSpPr>
          <p:nvPr/>
        </p:nvSpPr>
        <p:spPr bwMode="auto">
          <a:xfrm>
            <a:off x="5016500" y="5876925"/>
            <a:ext cx="863600" cy="287338"/>
          </a:xfrm>
          <a:prstGeom prst="rightArrow">
            <a:avLst>
              <a:gd name="adj1" fmla="val 50000"/>
              <a:gd name="adj2" fmla="val 75138"/>
            </a:avLst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253974" name="Text Box 22"/>
          <p:cNvSpPr txBox="1">
            <a:spLocks noChangeArrowheads="1"/>
          </p:cNvSpPr>
          <p:nvPr/>
        </p:nvSpPr>
        <p:spPr bwMode="auto">
          <a:xfrm>
            <a:off x="7212014" y="2635251"/>
            <a:ext cx="3024187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dirty="0"/>
              <a:t>Continuous Provision –Indoor water area</a:t>
            </a:r>
          </a:p>
        </p:txBody>
      </p:sp>
      <p:pic>
        <p:nvPicPr>
          <p:cNvPr id="50199" name="Picture 2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200" name="Picture 2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087437" y="1676568"/>
            <a:ext cx="28083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Darpariaeth</a:t>
            </a:r>
            <a:r>
              <a:rPr lang="en-GB" sz="2000" dirty="0"/>
              <a:t> </a:t>
            </a:r>
            <a:r>
              <a:rPr lang="en-GB" sz="2000" dirty="0" err="1"/>
              <a:t>barhaus</a:t>
            </a:r>
            <a:r>
              <a:rPr lang="en-GB" sz="2000" dirty="0"/>
              <a:t> – </a:t>
            </a:r>
            <a:r>
              <a:rPr lang="en-GB" sz="2000" dirty="0" err="1"/>
              <a:t>ardal</a:t>
            </a:r>
            <a:r>
              <a:rPr lang="en-GB" sz="2000" dirty="0"/>
              <a:t> </a:t>
            </a:r>
            <a:r>
              <a:rPr lang="en-GB" sz="2000" dirty="0" err="1"/>
              <a:t>dŵr</a:t>
            </a:r>
            <a:r>
              <a:rPr lang="en-GB" sz="2000" dirty="0"/>
              <a:t> yn y </a:t>
            </a:r>
            <a:r>
              <a:rPr lang="en-GB" sz="2000" dirty="0" err="1"/>
              <a:t>dosbarth</a:t>
            </a: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5231793" y="6238875"/>
            <a:ext cx="3960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Darpariaeth</a:t>
            </a:r>
            <a:r>
              <a:rPr lang="en-GB" sz="2000" dirty="0"/>
              <a:t> </a:t>
            </a:r>
            <a:r>
              <a:rPr lang="en-GB" sz="2000" dirty="0" err="1"/>
              <a:t>estynedig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tu</a:t>
            </a:r>
            <a:r>
              <a:rPr lang="en-GB" sz="2000" dirty="0"/>
              <a:t> </a:t>
            </a:r>
            <a:r>
              <a:rPr lang="en-GB" sz="2000" dirty="0" err="1"/>
              <a:t>allan</a:t>
            </a:r>
            <a:r>
              <a:rPr lang="en-GB" sz="20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227833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539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53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539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539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253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539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539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53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53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1000"/>
                                        <p:tgtEl>
                                          <p:spTgt spid="253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3971" grpId="0" animBg="1"/>
      <p:bldP spid="253972" grpId="0"/>
      <p:bldP spid="253973" grpId="0" animBg="1"/>
      <p:bldP spid="25397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ext Box 2"/>
          <p:cNvSpPr txBox="1">
            <a:spLocks noChangeArrowheads="1"/>
          </p:cNvSpPr>
          <p:nvPr/>
        </p:nvSpPr>
        <p:spPr bwMode="auto">
          <a:xfrm>
            <a:off x="3359151" y="40481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57347" name="Line 3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48" name="Line 4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49" name="Line 5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0" name="Line 6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1" name="Line 7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2" name="Line 8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3" name="Line 9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4" name="Line 10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5" name="Line 11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6" name="Line 12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7" name="Line 13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8" name="Line 14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9" name="Line 15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60" name="Line 16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3729" name="Rectangle 17"/>
          <p:cNvSpPr>
            <a:spLocks noChangeArrowheads="1"/>
          </p:cNvSpPr>
          <p:nvPr/>
        </p:nvSpPr>
        <p:spPr bwMode="auto">
          <a:xfrm>
            <a:off x="1992313" y="5162550"/>
            <a:ext cx="80645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dirty="0"/>
              <a:t>The learning environment should provide a wealth of learning possibilities and opportunities.</a:t>
            </a:r>
            <a:endParaRPr lang="en-GB" altLang="en-US" dirty="0">
              <a:latin typeface="Comic Sans MS" pitchFamily="66" charset="0"/>
            </a:endParaRPr>
          </a:p>
        </p:txBody>
      </p:sp>
      <p:pic>
        <p:nvPicPr>
          <p:cNvPr id="243730" name="Picture 18" descr="DSCF169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6" t="18683" r="13914" b="3636"/>
          <a:stretch>
            <a:fillRect/>
          </a:stretch>
        </p:blipFill>
        <p:spPr bwMode="auto">
          <a:xfrm>
            <a:off x="4511675" y="2133600"/>
            <a:ext cx="2387600" cy="194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3731" name="Picture 19" descr="DSCF166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1" y="2997200"/>
            <a:ext cx="2303463" cy="21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3732" name="Picture 20" descr="DSCF163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87" t="11362" r="8168"/>
          <a:stretch>
            <a:fillRect/>
          </a:stretch>
        </p:blipFill>
        <p:spPr bwMode="auto">
          <a:xfrm>
            <a:off x="7319964" y="3284538"/>
            <a:ext cx="2447925" cy="1878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365" name="Picture 2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366" name="Picture 2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956422" y="5987538"/>
            <a:ext cx="741617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dirty="0" err="1"/>
              <a:t>Dylai'r</a:t>
            </a:r>
            <a:r>
              <a:rPr lang="en-GB" sz="2000" dirty="0"/>
              <a:t> </a:t>
            </a:r>
            <a:r>
              <a:rPr lang="en-GB" sz="2000" dirty="0" err="1"/>
              <a:t>amgylchedd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  </a:t>
            </a:r>
            <a:r>
              <a:rPr lang="en-GB" sz="2000" dirty="0" err="1"/>
              <a:t>ddarparu</a:t>
            </a:r>
            <a:r>
              <a:rPr lang="en-GB" sz="2000" dirty="0"/>
              <a:t> </a:t>
            </a:r>
            <a:r>
              <a:rPr lang="en-GB" sz="2000" dirty="0" err="1"/>
              <a:t>cyfoeth</a:t>
            </a:r>
            <a:r>
              <a:rPr lang="en-GB" sz="2000" dirty="0"/>
              <a:t> o </a:t>
            </a:r>
            <a:r>
              <a:rPr lang="en-GB" sz="2000" dirty="0" err="1"/>
              <a:t>bosibiliadau</a:t>
            </a:r>
            <a:r>
              <a:rPr lang="en-GB" sz="2000" dirty="0"/>
              <a:t> a </a:t>
            </a:r>
            <a:r>
              <a:rPr lang="en-GB" sz="2000" dirty="0" err="1"/>
              <a:t>chyfleoedd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27205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3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43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43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243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372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1026"/>
          <p:cNvSpPr txBox="1">
            <a:spLocks noChangeArrowheads="1"/>
          </p:cNvSpPr>
          <p:nvPr/>
        </p:nvSpPr>
        <p:spPr bwMode="auto">
          <a:xfrm>
            <a:off x="3359151" y="40481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59395" name="Line 1027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396" name="Line 1028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397" name="Line 1029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398" name="Line 1030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399" name="Line 1031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0" name="Line 1032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1" name="Line 1033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2" name="Line 1034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3" name="Line 1035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4" name="Line 1036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5" name="Line 1037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6" name="Line 1038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7" name="Line 1039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8" name="Line 1040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59412" name="Picture 104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413" name="Picture 104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7062" y="1536192"/>
            <a:ext cx="4977938" cy="5205176"/>
          </a:xfrm>
        </p:spPr>
        <p:txBody>
          <a:bodyPr>
            <a:noAutofit/>
          </a:bodyPr>
          <a:lstStyle/>
          <a:p>
            <a:r>
              <a:rPr lang="en-GB" sz="1900" b="1" dirty="0" err="1"/>
              <a:t>Tasgau</a:t>
            </a:r>
            <a:r>
              <a:rPr lang="en-GB" sz="1900" b="1" dirty="0"/>
              <a:t> </a:t>
            </a:r>
            <a:r>
              <a:rPr lang="en-GB" sz="1900" b="1" dirty="0" err="1"/>
              <a:t>ffocws</a:t>
            </a:r>
            <a:endParaRPr lang="en-GB" sz="1900" b="1" dirty="0"/>
          </a:p>
          <a:p>
            <a:endParaRPr lang="en-GB" sz="1900" dirty="0"/>
          </a:p>
          <a:p>
            <a:r>
              <a:rPr lang="en-GB" sz="1900" dirty="0" err="1"/>
              <a:t>Gweithgareddau</a:t>
            </a:r>
            <a:r>
              <a:rPr lang="en-GB" sz="1900" dirty="0"/>
              <a:t> </a:t>
            </a:r>
            <a:r>
              <a:rPr lang="en-GB" sz="1900" dirty="0" err="1"/>
              <a:t>penodol</a:t>
            </a:r>
            <a:r>
              <a:rPr lang="en-GB" sz="1900" dirty="0"/>
              <a:t> </a:t>
            </a:r>
            <a:r>
              <a:rPr lang="en-GB" sz="1900" dirty="0" err="1"/>
              <a:t>sy’n</a:t>
            </a:r>
            <a:r>
              <a:rPr lang="en-GB" sz="1900" dirty="0"/>
              <a:t> </a:t>
            </a:r>
            <a:r>
              <a:rPr lang="en-GB" sz="1900" dirty="0" err="1"/>
              <a:t>cael</a:t>
            </a:r>
            <a:r>
              <a:rPr lang="en-GB" sz="1900" dirty="0"/>
              <a:t> </a:t>
            </a:r>
            <a:r>
              <a:rPr lang="en-GB" sz="1900" dirty="0" err="1"/>
              <a:t>eu</a:t>
            </a:r>
            <a:r>
              <a:rPr lang="en-GB" sz="1900" dirty="0"/>
              <a:t> </a:t>
            </a:r>
            <a:r>
              <a:rPr lang="en-GB" sz="1900" dirty="0" err="1"/>
              <a:t>harwain</a:t>
            </a:r>
            <a:r>
              <a:rPr lang="en-GB" sz="1900" dirty="0"/>
              <a:t>/</a:t>
            </a:r>
            <a:r>
              <a:rPr lang="en-GB" sz="1900" dirty="0" err="1"/>
              <a:t>modelu</a:t>
            </a:r>
            <a:r>
              <a:rPr lang="en-GB" sz="1900" dirty="0"/>
              <a:t> </a:t>
            </a:r>
            <a:r>
              <a:rPr lang="en-GB" sz="1900" dirty="0" err="1"/>
              <a:t>gan</a:t>
            </a:r>
            <a:r>
              <a:rPr lang="en-GB" sz="1900" dirty="0"/>
              <a:t> </a:t>
            </a:r>
            <a:r>
              <a:rPr lang="en-GB" sz="1900" dirty="0" err="1"/>
              <a:t>yr</a:t>
            </a:r>
            <a:r>
              <a:rPr lang="en-GB" sz="1900" dirty="0"/>
              <a:t> </a:t>
            </a:r>
            <a:r>
              <a:rPr lang="en-GB" sz="1900" dirty="0" err="1"/>
              <a:t>addysgwr</a:t>
            </a:r>
            <a:r>
              <a:rPr lang="en-GB" sz="1900" dirty="0"/>
              <a:t> – </a:t>
            </a:r>
            <a:r>
              <a:rPr lang="en-GB" sz="1900" dirty="0" err="1"/>
              <a:t>rhyngweithio</a:t>
            </a:r>
            <a:r>
              <a:rPr lang="en-GB" sz="1900" dirty="0"/>
              <a:t> o </a:t>
            </a:r>
            <a:r>
              <a:rPr lang="en-GB" sz="1900" dirty="0" err="1"/>
              <a:t>safon</a:t>
            </a:r>
            <a:r>
              <a:rPr lang="en-GB" sz="1900" dirty="0"/>
              <a:t> </a:t>
            </a:r>
            <a:r>
              <a:rPr lang="en-GB" sz="1900" dirty="0" err="1"/>
              <a:t>uchel</a:t>
            </a:r>
            <a:r>
              <a:rPr lang="en-GB" sz="1900" dirty="0"/>
              <a:t> </a:t>
            </a:r>
            <a:r>
              <a:rPr lang="en-GB" sz="1900" dirty="0" err="1"/>
              <a:t>rhwng</a:t>
            </a:r>
            <a:r>
              <a:rPr lang="en-GB" sz="1900" dirty="0"/>
              <a:t> </a:t>
            </a:r>
            <a:r>
              <a:rPr lang="en-GB" sz="1900" dirty="0" err="1"/>
              <a:t>yr</a:t>
            </a:r>
            <a:r>
              <a:rPr lang="en-GB" sz="1900" dirty="0"/>
              <a:t> </a:t>
            </a:r>
            <a:r>
              <a:rPr lang="en-GB" sz="1900" dirty="0" err="1"/>
              <a:t>oedolyn</a:t>
            </a:r>
            <a:r>
              <a:rPr lang="en-GB" sz="1900" dirty="0"/>
              <a:t>/</a:t>
            </a:r>
            <a:r>
              <a:rPr lang="en-GB" sz="1900" dirty="0" err="1"/>
              <a:t>plentyn</a:t>
            </a:r>
            <a:endParaRPr lang="en-GB" sz="1900" dirty="0"/>
          </a:p>
          <a:p>
            <a:r>
              <a:rPr lang="en-GB" sz="1900" b="1" dirty="0" err="1"/>
              <a:t>Nodweddion</a:t>
            </a:r>
            <a:r>
              <a:rPr lang="en-GB" sz="1900" b="1" dirty="0"/>
              <a:t> </a:t>
            </a:r>
            <a:r>
              <a:rPr lang="en-GB" sz="1900" b="1" dirty="0" err="1"/>
              <a:t>tasg</a:t>
            </a:r>
            <a:r>
              <a:rPr lang="en-GB" sz="1900" b="1" dirty="0"/>
              <a:t> </a:t>
            </a:r>
            <a:r>
              <a:rPr lang="en-GB" sz="1900" b="1" dirty="0" err="1"/>
              <a:t>ffocws</a:t>
            </a:r>
            <a:endParaRPr lang="en-GB" sz="1900" b="1" dirty="0"/>
          </a:p>
          <a:p>
            <a:r>
              <a:rPr lang="en-GB" sz="1900" dirty="0" err="1"/>
              <a:t>Dysgu</a:t>
            </a:r>
            <a:r>
              <a:rPr lang="en-GB" sz="1900" dirty="0"/>
              <a:t> </a:t>
            </a:r>
            <a:r>
              <a:rPr lang="en-GB" sz="1900" dirty="0" err="1"/>
              <a:t>uniongyrchol</a:t>
            </a:r>
            <a:r>
              <a:rPr lang="en-GB" sz="1900" dirty="0"/>
              <a:t> o </a:t>
            </a:r>
            <a:r>
              <a:rPr lang="en-GB" sz="1900" dirty="0" err="1"/>
              <a:t>sgil</a:t>
            </a:r>
            <a:r>
              <a:rPr lang="en-GB" sz="1900" dirty="0"/>
              <a:t>/</a:t>
            </a:r>
            <a:r>
              <a:rPr lang="en-GB" sz="1900" dirty="0" err="1"/>
              <a:t>cysyniad</a:t>
            </a:r>
            <a:r>
              <a:rPr lang="en-GB" sz="1900" dirty="0"/>
              <a:t>/</a:t>
            </a:r>
            <a:r>
              <a:rPr lang="en-GB" sz="1900" dirty="0" err="1"/>
              <a:t>gwybodaeth</a:t>
            </a:r>
            <a:r>
              <a:rPr lang="en-GB" sz="1900" dirty="0"/>
              <a:t> </a:t>
            </a:r>
            <a:r>
              <a:rPr lang="en-GB" sz="1900" dirty="0" err="1"/>
              <a:t>gyda’r</a:t>
            </a:r>
            <a:r>
              <a:rPr lang="en-GB" sz="1900" dirty="0"/>
              <a:t> </a:t>
            </a:r>
            <a:r>
              <a:rPr lang="en-GB" sz="1900" dirty="0" err="1"/>
              <a:t>oedolyn</a:t>
            </a:r>
            <a:r>
              <a:rPr lang="en-GB" sz="1900" dirty="0"/>
              <a:t>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arwain</a:t>
            </a:r>
            <a:r>
              <a:rPr lang="en-GB" sz="1900" dirty="0"/>
              <a:t> y </a:t>
            </a:r>
            <a:r>
              <a:rPr lang="en-GB" sz="1900" dirty="0" err="1"/>
              <a:t>dysgu</a:t>
            </a:r>
            <a:endParaRPr lang="en-GB" sz="1900" dirty="0"/>
          </a:p>
          <a:p>
            <a:r>
              <a:rPr lang="en-GB" sz="1900" dirty="0"/>
              <a:t>Mae </a:t>
            </a:r>
            <a:r>
              <a:rPr lang="en-GB" sz="1900" dirty="0" err="1"/>
              <a:t>tasgau</a:t>
            </a:r>
            <a:r>
              <a:rPr lang="en-GB" sz="1900" dirty="0"/>
              <a:t> </a:t>
            </a:r>
            <a:r>
              <a:rPr lang="en-GB" sz="1900" dirty="0" err="1"/>
              <a:t>ffocws</a:t>
            </a:r>
            <a:r>
              <a:rPr lang="en-GB" sz="1900" dirty="0"/>
              <a:t>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gallu</a:t>
            </a:r>
            <a:r>
              <a:rPr lang="en-GB" sz="1900" dirty="0"/>
              <a:t> bod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grwpiau</a:t>
            </a:r>
            <a:r>
              <a:rPr lang="en-GB" sz="1900" dirty="0"/>
              <a:t> </a:t>
            </a:r>
            <a:r>
              <a:rPr lang="en-GB" sz="1900" dirty="0" err="1"/>
              <a:t>cyfan</a:t>
            </a:r>
            <a:r>
              <a:rPr lang="en-GB" sz="1900" dirty="0"/>
              <a:t>/</a:t>
            </a:r>
            <a:r>
              <a:rPr lang="en-GB" sz="1900" dirty="0" err="1"/>
              <a:t>grwpiau</a:t>
            </a:r>
            <a:r>
              <a:rPr lang="en-GB" sz="1900" dirty="0"/>
              <a:t> </a:t>
            </a:r>
            <a:r>
              <a:rPr lang="en-GB" sz="1900" dirty="0" err="1"/>
              <a:t>bach</a:t>
            </a:r>
            <a:r>
              <a:rPr lang="en-GB" sz="1900" dirty="0"/>
              <a:t>/</a:t>
            </a:r>
            <a:r>
              <a:rPr lang="en-GB" sz="1900" dirty="0" err="1"/>
              <a:t>parau</a:t>
            </a:r>
            <a:r>
              <a:rPr lang="en-GB" sz="1900" dirty="0"/>
              <a:t> </a:t>
            </a:r>
            <a:r>
              <a:rPr lang="en-GB" sz="1900" dirty="0" err="1"/>
              <a:t>neu’n</a:t>
            </a:r>
            <a:r>
              <a:rPr lang="en-GB" sz="1900" dirty="0"/>
              <a:t> </a:t>
            </a:r>
            <a:r>
              <a:rPr lang="en-GB" sz="1900" dirty="0" err="1"/>
              <a:t>unigol</a:t>
            </a:r>
            <a:r>
              <a:rPr lang="en-GB" sz="1900" dirty="0"/>
              <a:t> ac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amrywio</a:t>
            </a:r>
            <a:r>
              <a:rPr lang="en-GB" sz="1900" dirty="0"/>
              <a:t>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ôl</a:t>
            </a:r>
            <a:r>
              <a:rPr lang="en-GB" sz="1900" dirty="0"/>
              <a:t> </a:t>
            </a:r>
            <a:r>
              <a:rPr lang="en-GB" sz="1900" dirty="0" err="1"/>
              <a:t>natur</a:t>
            </a:r>
            <a:r>
              <a:rPr lang="en-GB" sz="1900" dirty="0"/>
              <a:t> y </a:t>
            </a:r>
            <a:r>
              <a:rPr lang="en-GB" sz="1900" dirty="0" err="1"/>
              <a:t>dasg</a:t>
            </a:r>
            <a:r>
              <a:rPr lang="en-GB" sz="1900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90407" y="1660327"/>
            <a:ext cx="5578030" cy="4734931"/>
          </a:xfrm>
        </p:spPr>
        <p:txBody>
          <a:bodyPr>
            <a:noAutofit/>
          </a:bodyPr>
          <a:lstStyle/>
          <a:p>
            <a:r>
              <a:rPr lang="en-GB" sz="1900" b="1" dirty="0"/>
              <a:t>Focused tasks</a:t>
            </a:r>
          </a:p>
          <a:p>
            <a:endParaRPr lang="en-GB" sz="1900" dirty="0"/>
          </a:p>
          <a:p>
            <a:r>
              <a:rPr lang="en-GB" sz="1900" dirty="0"/>
              <a:t>Specific planned activities usually initiated/modelled/led by the practitioner – involving high quality adult/child interaction</a:t>
            </a:r>
          </a:p>
          <a:p>
            <a:r>
              <a:rPr lang="en-GB" sz="1900" b="1" dirty="0"/>
              <a:t>Features of focused tasks</a:t>
            </a:r>
          </a:p>
          <a:p>
            <a:r>
              <a:rPr lang="en-GB" sz="1900" dirty="0"/>
              <a:t>Direct teaching of skills/concepts/knowledge the adult is leading the learning</a:t>
            </a:r>
          </a:p>
          <a:p>
            <a:r>
              <a:rPr lang="en-GB" sz="1900" dirty="0"/>
              <a:t>Focused tasks can be whole group/small group/pairs or individual and will vary according to the nature of the task.</a:t>
            </a:r>
          </a:p>
        </p:txBody>
      </p:sp>
    </p:spTree>
    <p:extLst>
      <p:ext uri="{BB962C8B-B14F-4D97-AF65-F5344CB8AC3E}">
        <p14:creationId xmlns:p14="http://schemas.microsoft.com/office/powerpoint/2010/main" val="26094298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2970" y="51305"/>
            <a:ext cx="8496944" cy="1143000"/>
          </a:xfrm>
        </p:spPr>
        <p:txBody>
          <a:bodyPr>
            <a:normAutofit fontScale="90000"/>
          </a:bodyPr>
          <a:lstStyle/>
          <a:p>
            <a:pPr algn="l"/>
            <a:br>
              <a:rPr lang="en-GB" dirty="0"/>
            </a:br>
            <a:r>
              <a:rPr lang="en-GB" sz="4000" dirty="0"/>
              <a:t>Tasg </a:t>
            </a:r>
            <a:br>
              <a:rPr lang="en-GB" sz="4000" dirty="0"/>
            </a:br>
            <a:r>
              <a:rPr lang="en-GB" sz="4000" dirty="0"/>
              <a:t>Task</a:t>
            </a:r>
            <a:br>
              <a:rPr lang="en-US" sz="3100" dirty="0"/>
            </a:br>
            <a:endParaRPr lang="en-US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4485" y="1740131"/>
            <a:ext cx="4248472" cy="4729973"/>
          </a:xfrm>
        </p:spPr>
        <p:txBody>
          <a:bodyPr>
            <a:normAutofit/>
          </a:bodyPr>
          <a:lstStyle/>
          <a:p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nodweddion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 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ganlynol</a:t>
            </a:r>
            <a:r>
              <a:rPr lang="en-US" dirty="0"/>
              <a:t>?</a:t>
            </a:r>
          </a:p>
          <a:p>
            <a:r>
              <a:rPr lang="en-US" dirty="0"/>
              <a:t>A </a:t>
            </a:r>
            <a:r>
              <a:rPr lang="en-US" dirty="0" err="1"/>
              <a:t>allwch</a:t>
            </a:r>
            <a:r>
              <a:rPr lang="en-US" dirty="0"/>
              <a:t> chi </a:t>
            </a:r>
            <a:r>
              <a:rPr lang="en-US" dirty="0" err="1"/>
              <a:t>gysylltu</a:t>
            </a:r>
            <a:r>
              <a:rPr lang="en-US" dirty="0"/>
              <a:t> </a:t>
            </a:r>
            <a:r>
              <a:rPr lang="en-US" dirty="0" err="1"/>
              <a:t>rhain</a:t>
            </a:r>
            <a:r>
              <a:rPr lang="en-US" dirty="0"/>
              <a:t> at </a:t>
            </a:r>
            <a:r>
              <a:rPr lang="en-US" dirty="0" err="1"/>
              <a:t>ddamcaniaethau</a:t>
            </a:r>
            <a:r>
              <a:rPr lang="en-US" dirty="0"/>
              <a:t> </a:t>
            </a:r>
            <a:r>
              <a:rPr lang="en-US" dirty="0" err="1"/>
              <a:t>penodol</a:t>
            </a:r>
            <a:r>
              <a:rPr lang="en-US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40" y="1700808"/>
            <a:ext cx="3652976" cy="4392488"/>
          </a:xfrm>
        </p:spPr>
        <p:txBody>
          <a:bodyPr>
            <a:normAutofit/>
          </a:bodyPr>
          <a:lstStyle/>
          <a:p>
            <a:r>
              <a:rPr lang="en-GB" dirty="0"/>
              <a:t>What are the key features of the following </a:t>
            </a:r>
            <a:r>
              <a:rPr lang="en-GB" dirty="0">
                <a:hlinkClick r:id="rId3"/>
              </a:rPr>
              <a:t>learning environment</a:t>
            </a:r>
            <a:r>
              <a:rPr lang="en-GB" dirty="0"/>
              <a:t>?</a:t>
            </a:r>
          </a:p>
          <a:p>
            <a:r>
              <a:rPr lang="en-GB" dirty="0"/>
              <a:t>Can you link these to any specific theories?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919536" y="260648"/>
            <a:ext cx="4104456" cy="11430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 fontScale="97500"/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3000" kern="1200" cap="small">
                <a:solidFill>
                  <a:schemeClr val="tx2"/>
                </a:solidFill>
                <a:latin typeface="+mj-lt"/>
                <a:ea typeface="ＭＳ Ｐゴシック" charset="-128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9pPr>
          </a:lstStyle>
          <a:p>
            <a:br>
              <a:rPr lang="en-GB" dirty="0"/>
            </a:br>
            <a:endParaRPr lang="en-US" sz="3100" dirty="0"/>
          </a:p>
        </p:txBody>
      </p:sp>
      <p:pic>
        <p:nvPicPr>
          <p:cNvPr id="2050" name="Picture 2" descr="C:\Users\Alison\AppData\Local\Microsoft\Windows\INetCache\IE\TKOVGAX5\jean-piaget-in-ann-arbor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1558" y="3616583"/>
            <a:ext cx="1295299" cy="2168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lison\AppData\Local\Microsoft\Windows\INetCache\IE\RCJWKXVE\froebel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3106" y="4206568"/>
            <a:ext cx="1553111" cy="213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lison\AppData\Local\Microsoft\Windows\INetCache\IE\RCJWKXVE\vygotsky1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1809" y="3897052"/>
            <a:ext cx="1438994" cy="197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lison\AppData\Local\Microsoft\Windows\INetCache\IE\JR0YRAKC\maria-montessori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316" y="4126150"/>
            <a:ext cx="1429612" cy="1967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541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9DB46-4A78-4F3D-83A2-59452D1C2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260" y="195674"/>
            <a:ext cx="8596668" cy="1320800"/>
          </a:xfrm>
        </p:spPr>
        <p:txBody>
          <a:bodyPr/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 2022</a:t>
            </a:r>
            <a:br>
              <a:rPr lang="en-US" dirty="0"/>
            </a:br>
            <a:r>
              <a:rPr lang="en-GB" dirty="0"/>
              <a:t>Curriculum for Wales 2022</a:t>
            </a:r>
          </a:p>
        </p:txBody>
      </p:sp>
      <p:pic>
        <p:nvPicPr>
          <p:cNvPr id="5" name="Picture 5">
            <a:hlinkClick r:id="" action="ppaction://media"/>
            <a:extLst>
              <a:ext uri="{FF2B5EF4-FFF2-40B4-BE49-F238E27FC236}">
                <a16:creationId xmlns:a16="http://schemas.microsoft.com/office/drawing/2014/main" id="{4015D857-D110-4270-9404-EBF57EC04288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92826" y="1516658"/>
            <a:ext cx="7880173" cy="471774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C2017C-3F91-4CE5-AA42-A315A76560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2583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77333" y="609600"/>
            <a:ext cx="9293013" cy="13208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Beth </a:t>
            </a:r>
            <a:r>
              <a:rPr lang="en-GB" altLang="en-US" dirty="0" err="1"/>
              <a:t>yw</a:t>
            </a:r>
            <a:r>
              <a:rPr lang="en-GB" altLang="en-US" dirty="0"/>
              <a:t> </a:t>
            </a:r>
            <a:r>
              <a:rPr lang="en-GB" altLang="en-US" dirty="0" err="1"/>
              <a:t>rôl</a:t>
            </a:r>
            <a:r>
              <a:rPr lang="en-GB" altLang="en-US" dirty="0"/>
              <a:t> </a:t>
            </a:r>
            <a:r>
              <a:rPr lang="en-GB" altLang="en-US" dirty="0" err="1"/>
              <a:t>arsylwi</a:t>
            </a:r>
            <a:r>
              <a:rPr lang="en-GB" altLang="en-US" dirty="0"/>
              <a:t>?      </a:t>
            </a:r>
            <a:br>
              <a:rPr lang="en-GB" altLang="en-US" dirty="0"/>
            </a:br>
            <a:r>
              <a:rPr lang="en-GB" altLang="en-US" dirty="0"/>
              <a:t>                    What’s the role of observation?</a:t>
            </a:r>
            <a:endParaRPr lang="en-US" altLang="en-US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I weld dealltwriaeth y plentyn</a:t>
            </a:r>
          </a:p>
          <a:p>
            <a:r>
              <a:rPr lang="en-US" altLang="en-US"/>
              <a:t>I gwrdd ag anghenion y plentyn</a:t>
            </a:r>
          </a:p>
          <a:p>
            <a:r>
              <a:rPr lang="en-US" altLang="en-US"/>
              <a:t>I adnabod newidiadau</a:t>
            </a:r>
          </a:p>
          <a:p>
            <a:r>
              <a:rPr lang="en-US" altLang="en-US"/>
              <a:t>I sicrhau ein bod yn darparu profiadau eang ac amrywiol</a:t>
            </a:r>
          </a:p>
          <a:p>
            <a:r>
              <a:rPr lang="en-US" altLang="en-US"/>
              <a:t>I sicrhau bod ein gweithdrefnau yn effeithiol</a:t>
            </a:r>
            <a:endParaRPr lang="en-US" altLang="en-US" dirty="0"/>
          </a:p>
        </p:txBody>
      </p:sp>
      <p:sp>
        <p:nvSpPr>
          <p:cNvPr id="14340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/>
              <a:t>To identify where a child is in their understanding.</a:t>
            </a:r>
          </a:p>
          <a:p>
            <a:r>
              <a:rPr lang="en-GB" altLang="en-US"/>
              <a:t>To allow us to meet needs.</a:t>
            </a:r>
          </a:p>
          <a:p>
            <a:r>
              <a:rPr lang="en-GB" altLang="en-US"/>
              <a:t>To identify changes.</a:t>
            </a:r>
          </a:p>
          <a:p>
            <a:r>
              <a:rPr lang="en-GB" altLang="en-US"/>
              <a:t>To ensure we are providing broad and balanced experiences.</a:t>
            </a:r>
          </a:p>
          <a:p>
            <a:r>
              <a:rPr lang="en-GB" altLang="en-US"/>
              <a:t>To ensure our routines are effective.</a:t>
            </a:r>
          </a:p>
          <a:p>
            <a:endParaRPr lang="en-GB" altLang="en-US"/>
          </a:p>
          <a:p>
            <a:endParaRPr lang="en-US" altLang="en-US" dirty="0"/>
          </a:p>
        </p:txBody>
      </p:sp>
      <p:pic>
        <p:nvPicPr>
          <p:cNvPr id="14341" name="Picture 10" descr="C:\Users\a.baggott\AppData\Local\Microsoft\Windows\Temporary Internet Files\Content.IE5\Z3Z69XB6\lupa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880" y="5711634"/>
            <a:ext cx="10668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65088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 type="title"/>
          </p:nvPr>
        </p:nvSpPr>
        <p:spPr>
          <a:xfrm>
            <a:off x="306153" y="210589"/>
            <a:ext cx="8596668" cy="1320800"/>
          </a:xfrm>
        </p:spPr>
        <p:txBody>
          <a:bodyPr/>
          <a:lstStyle/>
          <a:p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arsylwi</a:t>
            </a:r>
            <a:r>
              <a:rPr lang="en-GB" dirty="0"/>
              <a:t>                      </a:t>
            </a:r>
            <a:br>
              <a:rPr lang="en-GB" dirty="0"/>
            </a:br>
            <a:r>
              <a:rPr lang="en-GB" dirty="0"/>
              <a:t>Purpose of observation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sz="half" idx="1"/>
          </p:nvPr>
        </p:nvSpPr>
        <p:spPr>
          <a:xfrm>
            <a:off x="5586153" y="1641245"/>
            <a:ext cx="4311463" cy="4590288"/>
          </a:xfrm>
        </p:spPr>
        <p:txBody>
          <a:bodyPr>
            <a:normAutofit/>
          </a:bodyPr>
          <a:lstStyle/>
          <a:p>
            <a:r>
              <a:rPr lang="en-GB" altLang="en-US" sz="2000" dirty="0"/>
              <a:t>To see real (not guessed) ability.  </a:t>
            </a:r>
          </a:p>
          <a:p>
            <a:r>
              <a:rPr lang="en-GB" altLang="en-US" sz="2000" dirty="0"/>
              <a:t>“The child reveals himself in play”  Isaacs (1954, cited in Pound,  2005, pp.32)</a:t>
            </a:r>
          </a:p>
          <a:p>
            <a:r>
              <a:rPr lang="en-GB" altLang="en-US" sz="2000" dirty="0"/>
              <a:t>To help the child progress. </a:t>
            </a:r>
          </a:p>
          <a:p>
            <a:r>
              <a:rPr lang="en-GB" altLang="en-US" sz="2000" dirty="0"/>
              <a:t> “…leave room for learning, observe carefully what young children do, and then, if you have understood well, perhaps teaching will be different from before” </a:t>
            </a:r>
            <a:r>
              <a:rPr lang="en-GB" altLang="en-US" sz="2000" dirty="0" err="1"/>
              <a:t>Malaguzzi</a:t>
            </a:r>
            <a:r>
              <a:rPr lang="en-GB" altLang="en-US" sz="2000" dirty="0"/>
              <a:t> (1950, cited in Pound, 2005, pp.52)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5" name="Rectangle 6"/>
          <p:cNvSpPr txBox="1">
            <a:spLocks noChangeArrowheads="1"/>
          </p:cNvSpPr>
          <p:nvPr/>
        </p:nvSpPr>
        <p:spPr bwMode="auto">
          <a:xfrm>
            <a:off x="572039" y="1767234"/>
            <a:ext cx="4032448" cy="5090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charset="2"/>
              <a:buBlip>
                <a:blip r:embed="rId3"/>
              </a:buBlip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Blip>
                <a:blip r:embed="rId4"/>
              </a:buBlip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charset="2"/>
              <a:buBlip>
                <a:blip r:embed="rId5"/>
              </a:buBlip>
              <a:defRPr sz="1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charset="2"/>
              <a:buBlip>
                <a:blip r:embed="rId5"/>
              </a:buBlip>
              <a:defRPr sz="1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charset="2"/>
              <a:buBlip>
                <a:blip r:embed="rId5"/>
              </a:buBlip>
              <a:defRPr sz="1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charset="2"/>
              <a:buBlip>
                <a:blip r:embed="rId5"/>
              </a:buBlip>
              <a:defRPr sz="1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charset="2"/>
              <a:buBlip>
                <a:blip r:embed="rId5"/>
              </a:buBlip>
              <a:defRPr sz="1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9pPr>
          </a:lstStyle>
          <a:p>
            <a:pPr eaLnBrk="1" hangingPunct="1">
              <a:lnSpc>
                <a:spcPct val="90000"/>
              </a:lnSpc>
              <a:defRPr/>
            </a:pPr>
            <a:r>
              <a:rPr lang="en-GB" altLang="en-US" sz="2000" kern="0" dirty="0">
                <a:effectLst/>
              </a:rPr>
              <a:t>I weld </a:t>
            </a:r>
            <a:r>
              <a:rPr lang="en-GB" altLang="en-US" sz="2000" kern="0" dirty="0" err="1">
                <a:effectLst/>
              </a:rPr>
              <a:t>gallu’r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plentyn</a:t>
            </a:r>
            <a:r>
              <a:rPr lang="en-GB" altLang="en-US" sz="2000" kern="0" dirty="0">
                <a:effectLst/>
              </a:rPr>
              <a:t> (</a:t>
            </a:r>
            <a:r>
              <a:rPr lang="en-GB" altLang="en-US" sz="2000" kern="0" dirty="0" err="1">
                <a:effectLst/>
              </a:rPr>
              <a:t>nid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beth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rydym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ni’n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dyfalu</a:t>
            </a:r>
            <a:r>
              <a:rPr lang="en-GB" altLang="en-US" sz="2000" kern="0" dirty="0">
                <a:effectLst/>
              </a:rPr>
              <a:t>). 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000" kern="0" dirty="0">
                <a:effectLst/>
              </a:rPr>
              <a:t>“The child reveals himself in play”  Isaacs (1954, cited in Pound,  2005, pp.32)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000" kern="0" dirty="0" err="1">
                <a:effectLst/>
              </a:rPr>
              <a:t>Cynorthwyo’r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plentyn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i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ddatblygu</a:t>
            </a:r>
            <a:r>
              <a:rPr lang="en-GB" altLang="en-US" sz="2000" kern="0" dirty="0">
                <a:effectLst/>
              </a:rPr>
              <a:t>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000" kern="0" dirty="0">
                <a:effectLst/>
              </a:rPr>
              <a:t> “…leave room for learning, observe carefully what young children do, and then, if you have understood well, perhaps teaching will be different from before” </a:t>
            </a:r>
            <a:r>
              <a:rPr lang="en-GB" altLang="en-US" sz="2000" kern="0" dirty="0" err="1">
                <a:effectLst/>
              </a:rPr>
              <a:t>Malaguzzi</a:t>
            </a:r>
            <a:r>
              <a:rPr lang="en-GB" altLang="en-US" sz="2000" kern="0" dirty="0">
                <a:effectLst/>
              </a:rPr>
              <a:t> (1950, cited in Pound, 2005, pp.52)</a:t>
            </a:r>
          </a:p>
          <a:p>
            <a:pPr eaLnBrk="1" hangingPunct="1">
              <a:lnSpc>
                <a:spcPct val="90000"/>
              </a:lnSpc>
              <a:buFont typeface="Wingdings" charset="2"/>
              <a:buNone/>
              <a:defRPr/>
            </a:pPr>
            <a:endParaRPr lang="en-GB" altLang="en-US" sz="2400" kern="0" dirty="0"/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altLang="en-US" sz="2400" kern="0" dirty="0"/>
          </a:p>
        </p:txBody>
      </p:sp>
    </p:spTree>
    <p:extLst>
      <p:ext uri="{BB962C8B-B14F-4D97-AF65-F5344CB8AC3E}">
        <p14:creationId xmlns:p14="http://schemas.microsoft.com/office/powerpoint/2010/main" val="24097754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 err="1"/>
              <a:t>Tasg</a:t>
            </a:r>
            <a:r>
              <a:rPr lang="en-GB" altLang="en-US" dirty="0"/>
              <a:t> </a:t>
            </a:r>
            <a:r>
              <a:rPr lang="en-GB" altLang="en-US" dirty="0" err="1"/>
              <a:t>pâr</a:t>
            </a:r>
            <a:r>
              <a:rPr lang="en-GB" altLang="en-US" dirty="0"/>
              <a:t> - Pam </a:t>
            </a:r>
            <a:r>
              <a:rPr lang="en-GB" altLang="en-US" dirty="0" err="1"/>
              <a:t>arsylwi</a:t>
            </a:r>
            <a:r>
              <a:rPr lang="en-GB" altLang="en-US" dirty="0"/>
              <a:t>? </a:t>
            </a:r>
            <a:br>
              <a:rPr lang="en-GB" altLang="en-US" dirty="0"/>
            </a:br>
            <a:r>
              <a:rPr lang="en-GB" altLang="en-US" dirty="0"/>
              <a:t>Paired Task -Why observe?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sz="half" idx="1"/>
          </p:nvPr>
        </p:nvSpPr>
        <p:spPr>
          <a:xfrm>
            <a:off x="820363" y="2679700"/>
            <a:ext cx="3822700" cy="34464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dirty="0" err="1"/>
              <a:t>Dewiswch</a:t>
            </a:r>
            <a:r>
              <a:rPr lang="en-GB" altLang="en-US" dirty="0"/>
              <a:t> </a:t>
            </a:r>
            <a:r>
              <a:rPr lang="en-GB" altLang="en-US" dirty="0" err="1"/>
              <a:t>unrhyw</a:t>
            </a:r>
            <a:r>
              <a:rPr lang="en-GB" altLang="en-US" dirty="0"/>
              <a:t> </a:t>
            </a:r>
            <a:r>
              <a:rPr lang="en-GB" altLang="en-US" dirty="0" err="1"/>
              <a:t>ddau</a:t>
            </a:r>
            <a:r>
              <a:rPr lang="en-GB" altLang="en-US" dirty="0"/>
              <a:t> </a:t>
            </a:r>
            <a:r>
              <a:rPr lang="en-GB" altLang="en-US" dirty="0" err="1"/>
              <a:t>astudiaeth</a:t>
            </a:r>
            <a:r>
              <a:rPr lang="en-GB" altLang="en-US" dirty="0"/>
              <a:t> </a:t>
            </a:r>
            <a:r>
              <a:rPr lang="en-GB" altLang="en-US" dirty="0" err="1"/>
              <a:t>achos</a:t>
            </a:r>
            <a:r>
              <a:rPr lang="en-GB" altLang="en-US" dirty="0"/>
              <a:t>:</a:t>
            </a:r>
          </a:p>
          <a:p>
            <a:r>
              <a:rPr lang="en-GB" altLang="en-US" dirty="0"/>
              <a:t>Beth </a:t>
            </a:r>
            <a:r>
              <a:rPr lang="en-GB" altLang="en-US" dirty="0" err="1"/>
              <a:t>gafodd</a:t>
            </a:r>
            <a:r>
              <a:rPr lang="en-GB" altLang="en-US" dirty="0"/>
              <a:t> </a:t>
            </a:r>
            <a:r>
              <a:rPr lang="en-GB" altLang="en-US" dirty="0" err="1"/>
              <a:t>ei</a:t>
            </a:r>
            <a:r>
              <a:rPr lang="en-GB" altLang="en-US" dirty="0"/>
              <a:t> </a:t>
            </a:r>
            <a:r>
              <a:rPr lang="en-GB" altLang="en-US" dirty="0" err="1"/>
              <a:t>ddysgu</a:t>
            </a:r>
            <a:r>
              <a:rPr lang="en-GB" altLang="en-US" dirty="0"/>
              <a:t> wrth </a:t>
            </a:r>
            <a:r>
              <a:rPr lang="en-GB" altLang="en-US" dirty="0" err="1"/>
              <a:t>arsylwi</a:t>
            </a:r>
            <a:r>
              <a:rPr lang="en-GB" altLang="en-US" dirty="0"/>
              <a:t>?</a:t>
            </a:r>
          </a:p>
          <a:p>
            <a:r>
              <a:rPr lang="en-GB" altLang="en-US" dirty="0"/>
              <a:t>Pa </a:t>
            </a:r>
            <a:r>
              <a:rPr lang="en-GB" altLang="en-US" dirty="0" err="1"/>
              <a:t>gamau</a:t>
            </a:r>
            <a:r>
              <a:rPr lang="en-GB" altLang="en-US" dirty="0"/>
              <a:t> </a:t>
            </a:r>
            <a:r>
              <a:rPr lang="en-GB" altLang="en-US" dirty="0" err="1"/>
              <a:t>fydde</a:t>
            </a:r>
            <a:r>
              <a:rPr lang="en-GB" altLang="en-US" dirty="0"/>
              <a:t> chi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gymryd</a:t>
            </a:r>
            <a:r>
              <a:rPr lang="en-GB" altLang="en-US" dirty="0"/>
              <a:t>?</a:t>
            </a:r>
          </a:p>
          <a:p>
            <a:r>
              <a:rPr lang="en-GB" altLang="en-US" dirty="0"/>
              <a:t>Pa </a:t>
            </a:r>
            <a:r>
              <a:rPr lang="en-GB" altLang="en-US" dirty="0" err="1"/>
              <a:t>ddamcaniaeth</a:t>
            </a:r>
            <a:r>
              <a:rPr lang="en-GB" altLang="en-US" dirty="0"/>
              <a:t>/au </a:t>
            </a:r>
            <a:r>
              <a:rPr lang="en-GB" altLang="en-US" dirty="0" err="1"/>
              <a:t>sy’n</a:t>
            </a:r>
            <a:r>
              <a:rPr lang="en-GB" altLang="en-US" dirty="0"/>
              <a:t> </a:t>
            </a:r>
            <a:r>
              <a:rPr lang="en-GB" altLang="en-US" dirty="0" err="1"/>
              <a:t>cefnogi</a:t>
            </a:r>
            <a:r>
              <a:rPr lang="en-GB" altLang="en-US" dirty="0"/>
              <a:t> </a:t>
            </a:r>
            <a:r>
              <a:rPr lang="en-GB" altLang="en-US" dirty="0" err="1"/>
              <a:t>hyn</a:t>
            </a:r>
            <a:r>
              <a:rPr lang="en-GB" altLang="en-US" dirty="0"/>
              <a:t>?</a:t>
            </a:r>
          </a:p>
          <a:p>
            <a:r>
              <a:rPr lang="en-GB" altLang="en-US" dirty="0" err="1">
                <a:hlinkClick r:id="rId2"/>
              </a:rPr>
              <a:t>arsylwi</a:t>
            </a:r>
            <a:r>
              <a:rPr lang="en-GB" altLang="en-US" dirty="0">
                <a:hlinkClick r:id="rId2"/>
              </a:rPr>
              <a:t> </a:t>
            </a:r>
            <a:r>
              <a:rPr lang="en-GB" altLang="en-US" dirty="0" err="1">
                <a:hlinkClick r:id="rId2"/>
              </a:rPr>
              <a:t>ar</a:t>
            </a:r>
            <a:r>
              <a:rPr lang="en-GB" altLang="en-US" dirty="0">
                <a:hlinkClick r:id="rId2"/>
              </a:rPr>
              <a:t> </a:t>
            </a:r>
            <a:r>
              <a:rPr lang="en-GB" altLang="en-US" dirty="0" err="1">
                <a:hlinkClick r:id="rId2"/>
              </a:rPr>
              <a:t>blant</a:t>
            </a:r>
            <a:endParaRPr lang="en-GB" altLang="en-US" dirty="0"/>
          </a:p>
        </p:txBody>
      </p:sp>
      <p:sp>
        <p:nvSpPr>
          <p:cNvPr id="15364" name="Content Placeholder 3"/>
          <p:cNvSpPr>
            <a:spLocks noGrp="1"/>
          </p:cNvSpPr>
          <p:nvPr>
            <p:ph sz="half" idx="2"/>
          </p:nvPr>
        </p:nvSpPr>
        <p:spPr>
          <a:xfrm>
            <a:off x="6169025" y="2679701"/>
            <a:ext cx="3822700" cy="34464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dirty="0"/>
              <a:t>Choose two case studies</a:t>
            </a:r>
          </a:p>
          <a:p>
            <a:r>
              <a:rPr lang="en-GB" altLang="en-US" dirty="0"/>
              <a:t>What was learnt during the observation?</a:t>
            </a:r>
          </a:p>
          <a:p>
            <a:r>
              <a:rPr lang="en-GB" altLang="en-US" dirty="0"/>
              <a:t>How would you proceed?</a:t>
            </a:r>
          </a:p>
          <a:p>
            <a:r>
              <a:rPr lang="en-GB" altLang="en-US" dirty="0"/>
              <a:t>Which theorist/s support that next step?</a:t>
            </a:r>
          </a:p>
          <a:p>
            <a:endParaRPr lang="en-GB" altLang="en-US" dirty="0"/>
          </a:p>
          <a:p>
            <a:r>
              <a:rPr lang="en-GB" altLang="en-US" dirty="0">
                <a:hlinkClick r:id="rId3"/>
              </a:rPr>
              <a:t>observing children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514516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04612" y="1760240"/>
            <a:ext cx="4038420" cy="477682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altLang="en-US" sz="3200" dirty="0" err="1"/>
              <a:t>Trafodwch</a:t>
            </a:r>
            <a:r>
              <a:rPr lang="en-GB" altLang="en-US" sz="3200" dirty="0"/>
              <a:t> </a:t>
            </a:r>
            <a:r>
              <a:rPr lang="en-GB" altLang="en-US" sz="3200" dirty="0" err="1"/>
              <a:t>os</a:t>
            </a:r>
            <a:r>
              <a:rPr lang="en-GB" altLang="en-US" sz="3200" dirty="0"/>
              <a:t> </a:t>
            </a:r>
            <a:r>
              <a:rPr lang="en-GB" altLang="en-US" sz="3200" dirty="0" err="1"/>
              <a:t>dybiwch</a:t>
            </a:r>
            <a:r>
              <a:rPr lang="en-GB" altLang="en-US" sz="3200" dirty="0"/>
              <a:t> chi y </a:t>
            </a:r>
            <a:r>
              <a:rPr lang="en-GB" altLang="en-US" sz="3200" dirty="0" err="1"/>
              <a:t>byddai</a:t>
            </a:r>
            <a:r>
              <a:rPr lang="en-GB" altLang="en-US" sz="3200" dirty="0"/>
              <a:t> </a:t>
            </a:r>
            <a:r>
              <a:rPr lang="en-GB" altLang="en-US" sz="3200" dirty="0" err="1"/>
              <a:t>arsylwi</a:t>
            </a:r>
            <a:r>
              <a:rPr lang="en-GB" altLang="en-US" sz="3200" dirty="0"/>
              <a:t> </a:t>
            </a:r>
            <a:r>
              <a:rPr lang="en-GB" altLang="en-US" sz="3200" dirty="0" err="1"/>
              <a:t>disgyblion</a:t>
            </a:r>
            <a:r>
              <a:rPr lang="en-GB" altLang="en-US" sz="3200" dirty="0"/>
              <a:t> </a:t>
            </a:r>
            <a:r>
              <a:rPr lang="en-GB" altLang="en-US" sz="3200" dirty="0" err="1"/>
              <a:t>yn</a:t>
            </a:r>
            <a:r>
              <a:rPr lang="en-GB" altLang="en-US" sz="3200" dirty="0"/>
              <a:t> </a:t>
            </a:r>
            <a:r>
              <a:rPr lang="en-GB" altLang="en-US" sz="3200" dirty="0" err="1"/>
              <a:t>cael</a:t>
            </a:r>
            <a:r>
              <a:rPr lang="en-GB" altLang="en-US" sz="3200" dirty="0"/>
              <a:t> </a:t>
            </a:r>
            <a:r>
              <a:rPr lang="en-GB" altLang="en-US" sz="3200" dirty="0" err="1"/>
              <a:t>ei</a:t>
            </a:r>
            <a:r>
              <a:rPr lang="en-GB" altLang="en-US" sz="3200" dirty="0"/>
              <a:t> </a:t>
            </a:r>
            <a:r>
              <a:rPr lang="en-GB" altLang="en-US" sz="3200" dirty="0" err="1"/>
              <a:t>ystyried</a:t>
            </a:r>
            <a:r>
              <a:rPr lang="en-GB" altLang="en-US" sz="3200" dirty="0"/>
              <a:t> </a:t>
            </a:r>
            <a:r>
              <a:rPr lang="en-GB" altLang="en-US" sz="3200" dirty="0" err="1"/>
              <a:t>yn</a:t>
            </a:r>
            <a:r>
              <a:rPr lang="en-GB" altLang="en-US" sz="3200" dirty="0"/>
              <a:t> </a:t>
            </a:r>
            <a:r>
              <a:rPr lang="en-GB" altLang="en-US" sz="3200" dirty="0" err="1"/>
              <a:t>strategaeth</a:t>
            </a:r>
            <a:r>
              <a:rPr lang="en-GB" altLang="en-US" sz="3200" dirty="0"/>
              <a:t> </a:t>
            </a:r>
            <a:r>
              <a:rPr lang="en-GB" altLang="en-US" sz="3200" dirty="0" err="1"/>
              <a:t>effeithiol</a:t>
            </a:r>
            <a:r>
              <a:rPr lang="en-GB" altLang="en-US" sz="3200" dirty="0"/>
              <a:t> </a:t>
            </a:r>
            <a:r>
              <a:rPr lang="en-GB" altLang="en-US" sz="3200" dirty="0" err="1"/>
              <a:t>yn</a:t>
            </a:r>
            <a:r>
              <a:rPr lang="en-GB" altLang="en-US" sz="3200" dirty="0"/>
              <a:t> </a:t>
            </a:r>
            <a:r>
              <a:rPr lang="en-GB" altLang="en-US" sz="3200" dirty="0" err="1"/>
              <a:t>nhermau</a:t>
            </a:r>
            <a:r>
              <a:rPr lang="en-GB" altLang="en-US" sz="3200" dirty="0"/>
              <a:t> y </a:t>
            </a:r>
            <a:r>
              <a:rPr lang="en-GB" altLang="en-US" sz="3200" dirty="0" err="1"/>
              <a:t>fframweithiau</a:t>
            </a:r>
            <a:r>
              <a:rPr lang="en-GB" altLang="en-US" sz="3200" dirty="0"/>
              <a:t> </a:t>
            </a:r>
            <a:r>
              <a:rPr lang="en-GB" altLang="en-US" sz="3200" dirty="0" err="1"/>
              <a:t>damcanaiethol</a:t>
            </a:r>
            <a:r>
              <a:rPr lang="en-GB" altLang="en-US" sz="3200" dirty="0"/>
              <a:t> a </a:t>
            </a:r>
            <a:r>
              <a:rPr lang="en-GB" altLang="en-US" sz="3200" dirty="0" err="1"/>
              <a:t>astudiwyd</a:t>
            </a:r>
            <a:r>
              <a:rPr lang="en-GB" altLang="en-US" sz="3200" dirty="0"/>
              <a:t>. Pam?</a:t>
            </a:r>
          </a:p>
          <a:p>
            <a:r>
              <a:rPr lang="en-GB" altLang="en-US" sz="3200" dirty="0"/>
              <a:t>Oes </a:t>
            </a:r>
            <a:r>
              <a:rPr lang="en-GB" altLang="en-US" sz="3200" dirty="0" err="1"/>
              <a:t>ffynonellau</a:t>
            </a:r>
            <a:r>
              <a:rPr lang="en-GB" altLang="en-US" sz="3200" dirty="0"/>
              <a:t> </a:t>
            </a:r>
            <a:r>
              <a:rPr lang="en-GB" altLang="en-US" sz="3200" dirty="0" err="1"/>
              <a:t>credadwy</a:t>
            </a:r>
            <a:r>
              <a:rPr lang="en-GB" altLang="en-US" sz="3200" dirty="0"/>
              <a:t> </a:t>
            </a:r>
            <a:r>
              <a:rPr lang="en-GB" altLang="en-US" sz="3200" dirty="0" err="1"/>
              <a:t>i</a:t>
            </a:r>
            <a:r>
              <a:rPr lang="en-GB" altLang="en-US" sz="3200" dirty="0"/>
              <a:t> </a:t>
            </a:r>
            <a:r>
              <a:rPr lang="en-GB" altLang="en-US" sz="3200" dirty="0" err="1"/>
              <a:t>gefnogi</a:t>
            </a:r>
            <a:r>
              <a:rPr lang="en-GB" altLang="en-US" sz="3200" dirty="0"/>
              <a:t> </a:t>
            </a:r>
            <a:r>
              <a:rPr lang="en-GB" altLang="en-US" sz="3200" dirty="0" err="1"/>
              <a:t>eich</a:t>
            </a:r>
            <a:r>
              <a:rPr lang="en-GB" altLang="en-US" sz="3200" dirty="0"/>
              <a:t> </a:t>
            </a:r>
            <a:r>
              <a:rPr lang="en-GB" altLang="en-US" sz="3200" dirty="0" err="1"/>
              <a:t>pwyntiau</a:t>
            </a:r>
            <a:r>
              <a:rPr lang="en-GB" altLang="en-US" sz="3200" dirty="0"/>
              <a:t>?</a:t>
            </a:r>
          </a:p>
          <a:p>
            <a:pPr eaLnBrk="1" hangingPunct="1"/>
            <a:r>
              <a:rPr lang="en-GB" altLang="en-US" sz="3200" dirty="0" err="1"/>
              <a:t>Adborth</a:t>
            </a:r>
            <a:r>
              <a:rPr lang="en-GB" altLang="en-US" sz="3200" dirty="0"/>
              <a:t>.</a:t>
            </a:r>
          </a:p>
          <a:p>
            <a:pPr eaLnBrk="1" hangingPunct="1">
              <a:buFont typeface="Wingdings" charset="2"/>
              <a:buNone/>
            </a:pPr>
            <a:endParaRPr lang="en-GB" altLang="en-US" sz="4800" dirty="0"/>
          </a:p>
        </p:txBody>
      </p:sp>
      <p:sp>
        <p:nvSpPr>
          <p:cNvPr id="19460" name="Content Placeholder 2"/>
          <p:cNvSpPr>
            <a:spLocks noGrp="1"/>
          </p:cNvSpPr>
          <p:nvPr>
            <p:ph sz="half" idx="2"/>
          </p:nvPr>
        </p:nvSpPr>
        <p:spPr>
          <a:xfrm>
            <a:off x="5441088" y="1885746"/>
            <a:ext cx="4225424" cy="443035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altLang="en-US" sz="3200" dirty="0"/>
              <a:t>Discuss whether you think observing pupils would be considered an effective strategy in terms of the theoretical frameworks that we have studies. Why?</a:t>
            </a:r>
          </a:p>
          <a:p>
            <a:r>
              <a:rPr lang="en-GB" altLang="en-US" sz="3200" dirty="0"/>
              <a:t>Are there viable sources to support your points?</a:t>
            </a:r>
          </a:p>
          <a:p>
            <a:pPr eaLnBrk="1" hangingPunct="1"/>
            <a:r>
              <a:rPr lang="en-GB" altLang="en-US" sz="3200" dirty="0"/>
              <a:t>Feedback.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US" altLang="en-US" dirty="0"/>
          </a:p>
        </p:txBody>
      </p:sp>
      <p:pic>
        <p:nvPicPr>
          <p:cNvPr id="19461" name="Picture 4" descr="C:\Users\s.ainsworth\AppData\Local\Microsoft\Windows\Temporary Internet Files\Content.IE5\BMIHAV5B\icon_discuss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1778" y="301037"/>
            <a:ext cx="438039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14832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Tasg</a:t>
            </a:r>
            <a:r>
              <a:rPr lang="en-GB" altLang="en-US" dirty="0"/>
              <a:t>                          Task</a:t>
            </a:r>
            <a:endParaRPr lang="en-US" altLang="en-US" dirty="0"/>
          </a:p>
        </p:txBody>
      </p:sp>
      <p:sp>
        <p:nvSpPr>
          <p:cNvPr id="6963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dirty="0" err="1"/>
              <a:t>Cofio</a:t>
            </a:r>
            <a:r>
              <a:rPr lang="en-GB" altLang="en-US" dirty="0"/>
              <a:t> </a:t>
            </a:r>
            <a:r>
              <a:rPr lang="en-GB" altLang="en-US" dirty="0" err="1"/>
              <a:t>eich</a:t>
            </a:r>
            <a:r>
              <a:rPr lang="en-GB" altLang="en-US" dirty="0"/>
              <a:t> </a:t>
            </a:r>
            <a:r>
              <a:rPr lang="en-GB" altLang="en-US" dirty="0" err="1"/>
              <a:t>rhestr</a:t>
            </a:r>
            <a:r>
              <a:rPr lang="en-GB" altLang="en-US" dirty="0"/>
              <a:t> o </a:t>
            </a:r>
            <a:r>
              <a:rPr lang="en-GB" altLang="en-US" dirty="0" err="1"/>
              <a:t>weithgareddau</a:t>
            </a:r>
            <a:r>
              <a:rPr lang="en-GB" altLang="en-US" dirty="0"/>
              <a:t> </a:t>
            </a:r>
            <a:r>
              <a:rPr lang="en-GB" altLang="en-US" dirty="0" err="1"/>
              <a:t>thema</a:t>
            </a:r>
            <a:r>
              <a:rPr lang="en-GB" altLang="en-US" dirty="0"/>
              <a:t> </a:t>
            </a:r>
            <a:r>
              <a:rPr lang="en-GB" altLang="en-US" dirty="0" err="1"/>
              <a:t>Tyfu</a:t>
            </a:r>
            <a:r>
              <a:rPr lang="en-GB" altLang="en-US" dirty="0"/>
              <a:t> o </a:t>
            </a:r>
            <a:r>
              <a:rPr lang="en-GB" altLang="en-US" dirty="0" err="1"/>
              <a:t>wythnos</a:t>
            </a:r>
            <a:r>
              <a:rPr lang="en-GB" altLang="en-US" dirty="0"/>
              <a:t> 1?</a:t>
            </a:r>
          </a:p>
          <a:p>
            <a:r>
              <a:rPr lang="en-GB" dirty="0" err="1">
                <a:ea typeface="+mn-lt"/>
                <a:cs typeface="+mn-lt"/>
              </a:rPr>
              <a:t>Ystyriwch</a:t>
            </a:r>
            <a:r>
              <a:rPr lang="en-GB" dirty="0">
                <a:ea typeface="+mn-lt"/>
                <a:cs typeface="+mn-lt"/>
              </a:rPr>
              <a:t> y </a:t>
            </a:r>
            <a:r>
              <a:rPr lang="en-GB" dirty="0" err="1">
                <a:ea typeface="+mn-lt"/>
                <a:cs typeface="+mn-lt"/>
              </a:rPr>
              <a:t>gweithgareddau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eich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rhestr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 altLang="en-US" dirty="0"/>
          </a:p>
          <a:p>
            <a:r>
              <a:rPr lang="en-GB" altLang="en-US" dirty="0"/>
              <a:t>Pa </a:t>
            </a:r>
            <a:r>
              <a:rPr lang="en-GB" altLang="en-US" dirty="0" err="1"/>
              <a:t>fframweithiau</a:t>
            </a:r>
            <a:r>
              <a:rPr lang="en-GB" altLang="en-US" dirty="0"/>
              <a:t>/</a:t>
            </a:r>
            <a:r>
              <a:rPr lang="en-GB" altLang="en-US" dirty="0" err="1"/>
              <a:t>modelau</a:t>
            </a:r>
            <a:r>
              <a:rPr lang="en-GB" altLang="en-US" dirty="0"/>
              <a:t> </a:t>
            </a:r>
            <a:r>
              <a:rPr lang="en-GB" altLang="en-US" dirty="0" err="1"/>
              <a:t>damcaniaethol</a:t>
            </a:r>
            <a:r>
              <a:rPr lang="en-GB" altLang="en-US" dirty="0"/>
              <a:t> </a:t>
            </a:r>
            <a:r>
              <a:rPr lang="en-GB" altLang="en-US" dirty="0" err="1"/>
              <a:t>sy'n</a:t>
            </a:r>
            <a:r>
              <a:rPr lang="en-GB" altLang="en-US" dirty="0"/>
              <a:t> </a:t>
            </a:r>
            <a:r>
              <a:rPr lang="en-GB" altLang="en-US" dirty="0" err="1"/>
              <a:t>gysylltiedig</a:t>
            </a:r>
            <a:r>
              <a:rPr lang="en-GB" altLang="en-US" dirty="0"/>
              <a:t> </a:t>
            </a:r>
            <a:r>
              <a:rPr lang="en-GB" altLang="en-US" dirty="0" err="1"/>
              <a:t>gyda'r</a:t>
            </a:r>
            <a:r>
              <a:rPr lang="en-GB" altLang="en-US" dirty="0"/>
              <a:t> </a:t>
            </a:r>
            <a:r>
              <a:rPr lang="en-GB" altLang="en-US" dirty="0" err="1"/>
              <a:t>gweithgareddau</a:t>
            </a:r>
            <a:r>
              <a:rPr lang="en-GB" altLang="en-US" dirty="0"/>
              <a:t>?</a:t>
            </a:r>
          </a:p>
          <a:p>
            <a:r>
              <a:rPr lang="en-GB" altLang="en-US" dirty="0"/>
              <a:t>A </a:t>
            </a:r>
            <a:r>
              <a:rPr lang="en-GB" altLang="en-US" dirty="0" err="1"/>
              <a:t>yw</a:t>
            </a:r>
            <a:r>
              <a:rPr lang="en-GB" altLang="en-US" dirty="0"/>
              <a:t> </a:t>
            </a:r>
            <a:r>
              <a:rPr lang="en-GB" altLang="en-US" dirty="0" err="1"/>
              <a:t>rhai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gysylltiedig</a:t>
            </a:r>
            <a:r>
              <a:rPr lang="en-GB" altLang="en-US" dirty="0"/>
              <a:t> </a:t>
            </a:r>
            <a:r>
              <a:rPr lang="en-GB" altLang="en-US" dirty="0" err="1"/>
              <a:t>gyda</a:t>
            </a:r>
            <a:r>
              <a:rPr lang="en-GB" altLang="en-US" dirty="0"/>
              <a:t> </a:t>
            </a:r>
            <a:r>
              <a:rPr lang="en-GB" altLang="en-US" dirty="0" err="1"/>
              <a:t>mwy</a:t>
            </a:r>
            <a:r>
              <a:rPr lang="en-GB" altLang="en-US" dirty="0"/>
              <a:t> </a:t>
            </a:r>
            <a:r>
              <a:rPr lang="en-GB" altLang="en-US" dirty="0" err="1"/>
              <a:t>na</a:t>
            </a:r>
            <a:r>
              <a:rPr lang="en-GB" altLang="en-US" dirty="0"/>
              <a:t> un </a:t>
            </a:r>
            <a:r>
              <a:rPr lang="en-GB" altLang="en-US" dirty="0" err="1"/>
              <a:t>damcaniaeth</a:t>
            </a:r>
            <a:r>
              <a:rPr lang="en-GB" altLang="en-US" dirty="0"/>
              <a:t>/model?</a:t>
            </a:r>
          </a:p>
          <a:p>
            <a:endParaRPr lang="en-GB" altLang="en-US" dirty="0"/>
          </a:p>
          <a:p>
            <a:endParaRPr lang="en-US" altLang="en-US" dirty="0"/>
          </a:p>
        </p:txBody>
      </p:sp>
      <p:sp>
        <p:nvSpPr>
          <p:cNvPr id="27652" name="Content Placeholder 1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dirty="0"/>
              <a:t>Remember your list of Growth themed activities form week 1?</a:t>
            </a:r>
          </a:p>
          <a:p>
            <a:r>
              <a:rPr lang="en-GB" dirty="0">
                <a:ea typeface="+mn-lt"/>
                <a:cs typeface="+mn-lt"/>
              </a:rPr>
              <a:t>Consider the activities in your list.</a:t>
            </a:r>
            <a:endParaRPr lang="en-GB" altLang="en-US" dirty="0"/>
          </a:p>
          <a:p>
            <a:r>
              <a:rPr lang="en-GB" altLang="en-US" dirty="0"/>
              <a:t>Which theoretical frameworks/ models are linked to these activities?</a:t>
            </a:r>
          </a:p>
          <a:p>
            <a:r>
              <a:rPr lang="en-GB" altLang="en-US" dirty="0"/>
              <a:t>Are some linked to more than one theory/model?</a:t>
            </a:r>
          </a:p>
          <a:p>
            <a:endParaRPr lang="en-GB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923534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altLang="en-US" sz="2100" dirty="0"/>
              <a:t>Pound, L. (2005) How children learn London: </a:t>
            </a:r>
            <a:r>
              <a:rPr lang="en-US" altLang="en-US" sz="2100" dirty="0"/>
              <a:t>Step Forward Publishing Ltd</a:t>
            </a:r>
          </a:p>
          <a:p>
            <a:r>
              <a:rPr lang="en-GB" sz="2100" dirty="0"/>
              <a:t>Bartlett, S., Burton, D.M., &amp; </a:t>
            </a:r>
            <a:r>
              <a:rPr lang="en-GB" sz="2100" dirty="0" err="1"/>
              <a:t>Peim</a:t>
            </a:r>
            <a:r>
              <a:rPr lang="en-GB" sz="2100" dirty="0"/>
              <a:t>, N. (2012) Introduction to Education Studies, (3rd edition) London: Paul Chapman Publishers.</a:t>
            </a:r>
            <a:endParaRPr lang="en-US" sz="2100" dirty="0"/>
          </a:p>
          <a:p>
            <a:r>
              <a:rPr lang="en-US" altLang="en-US" sz="2100" dirty="0" err="1"/>
              <a:t>Lillard</a:t>
            </a:r>
            <a:r>
              <a:rPr lang="en-US" altLang="en-US" sz="2100" dirty="0"/>
              <a:t>, P. (1996). Montessori Today. New York: </a:t>
            </a:r>
            <a:r>
              <a:rPr lang="en-US" altLang="en-US" sz="2100" dirty="0" err="1"/>
              <a:t>Schocken</a:t>
            </a:r>
            <a:r>
              <a:rPr lang="en-US" altLang="en-US" sz="2100" dirty="0"/>
              <a:t> Books.</a:t>
            </a:r>
          </a:p>
          <a:p>
            <a:r>
              <a:rPr lang="en-GB" altLang="en-US" sz="2100" dirty="0"/>
              <a:t>Malaguzzi (1998) Available online within: </a:t>
            </a:r>
            <a:r>
              <a:rPr lang="en-GB" altLang="en-US" sz="2100" dirty="0">
                <a:hlinkClick r:id="rId2"/>
              </a:rPr>
              <a:t>https://files.eric.ed.gov/fulltext/EJ1245311.pdf</a:t>
            </a:r>
            <a:r>
              <a:rPr lang="en-GB" altLang="en-US" sz="2100" dirty="0"/>
              <a:t> (Accessed 29.01.2023) Montessori, M. (1995) </a:t>
            </a:r>
            <a:r>
              <a:rPr lang="en-GB" altLang="en-US" sz="2100" i="1" dirty="0"/>
              <a:t>The Absorbent Mind. </a:t>
            </a:r>
            <a:r>
              <a:rPr lang="en-GB" altLang="en-US" sz="2100" dirty="0"/>
              <a:t>London: St Martin’s Press</a:t>
            </a:r>
          </a:p>
          <a:p>
            <a:r>
              <a:rPr lang="en-GB" altLang="en-US" sz="2100" dirty="0"/>
              <a:t>Welsh Government (2008) Observing Children. Available at </a:t>
            </a:r>
            <a:r>
              <a:rPr lang="en-GB" altLang="en-US" sz="2100" dirty="0">
                <a:hlinkClick r:id="rId3"/>
              </a:rPr>
              <a:t>https://hwb.gov.wales/storage/74f7c7cc-d337-4fd0-9604-27b3d1a5746d/observing-children.pdf</a:t>
            </a:r>
            <a:r>
              <a:rPr lang="en-GB" altLang="en-US" sz="2100" dirty="0"/>
              <a:t> (Accessed 29.01.2023)</a:t>
            </a:r>
          </a:p>
          <a:p>
            <a:r>
              <a:rPr lang="en-GB" altLang="en-US" sz="2100" dirty="0"/>
              <a:t>Welsh Government (2014) Independent Stocktake of the Foundation Phase. Available at </a:t>
            </a:r>
            <a:r>
              <a:rPr lang="en-GB" altLang="en-US" sz="2100" dirty="0">
                <a:hlinkClick r:id="rId4"/>
              </a:rPr>
              <a:t>https://www.gov.wales/foundation-phase-independent-stocktake</a:t>
            </a:r>
            <a:r>
              <a:rPr lang="en-GB" altLang="en-US" sz="2100" dirty="0"/>
              <a:t> (Accessed 29.01.2023)</a:t>
            </a:r>
          </a:p>
          <a:p>
            <a:r>
              <a:rPr lang="en-GB" sz="2100" dirty="0"/>
              <a:t>Welsh Assembly Government (2018) Foundation Phase Framework. Available at </a:t>
            </a:r>
            <a:r>
              <a:rPr lang="en-GB" sz="2100" dirty="0">
                <a:hlinkClick r:id="rId5"/>
              </a:rPr>
              <a:t>https://www.gov.wales/sites/default/files/publications/2018-02/foundation-phase-framework-revised-2015.pdf</a:t>
            </a:r>
            <a:r>
              <a:rPr lang="en-GB" sz="2100" dirty="0"/>
              <a:t>   (Accessed 29.01.2023)</a:t>
            </a:r>
          </a:p>
          <a:p>
            <a:endParaRPr lang="en-GB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6767839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</TotalTime>
  <Words>2601</Words>
  <Application>Microsoft Office PowerPoint</Application>
  <PresentationFormat>Widescreen</PresentationFormat>
  <Paragraphs>310</Paragraphs>
  <Slides>35</Slides>
  <Notes>13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Arial</vt:lpstr>
      <vt:lpstr>Calibri</vt:lpstr>
      <vt:lpstr>Comic Sans MS</vt:lpstr>
      <vt:lpstr>Symbol</vt:lpstr>
      <vt:lpstr>Trebuchet MS</vt:lpstr>
      <vt:lpstr>Wingdings</vt:lpstr>
      <vt:lpstr>Wingdings 3</vt:lpstr>
      <vt:lpstr>Facet</vt:lpstr>
      <vt:lpstr>Damcaniaethau Dysgu ac Ymarfer Learning Theory and Practice  </vt:lpstr>
      <vt:lpstr>Amcanion Aims </vt:lpstr>
      <vt:lpstr>Deilliannau Dysgu Learning Outcomes </vt:lpstr>
      <vt:lpstr>Deilliannau Dysgu Learning Outcomes</vt:lpstr>
      <vt:lpstr>Deilliannau Dysgu Learning Outcomes</vt:lpstr>
      <vt:lpstr>Deilliannau Dysgu Learning Outcomes</vt:lpstr>
      <vt:lpstr>Adnoddau modiwl benodol Module specific resources</vt:lpstr>
      <vt:lpstr>Sgiliau Cyflogadwyedd / Trosgwlyddadwy Employability / Transferable Skills</vt:lpstr>
      <vt:lpstr>Aseiniad  Assignment</vt:lpstr>
      <vt:lpstr>  Heddiw                                 Today</vt:lpstr>
      <vt:lpstr>Learning context Cyd-destun dysgu</vt:lpstr>
      <vt:lpstr>PowerPoint Presentation</vt:lpstr>
      <vt:lpstr>Safbwyntiau hanesyddol Historical perspective</vt:lpstr>
      <vt:lpstr>Reggio Emilia Approach.</vt:lpstr>
      <vt:lpstr> Key principles Egwyddorion Allweddol </vt:lpstr>
      <vt:lpstr>Outdoor context Cyd – destun tu allan </vt:lpstr>
      <vt:lpstr>Cymharu / Comparison</vt:lpstr>
      <vt:lpstr>Welsh perspective – planned curriculum Safbwynt Cymreig – cwricwlwm wedi ei gynllunio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symlach yr offer y gorau The simpler the plaything, the more versatile</vt:lpstr>
      <vt:lpstr>PowerPoint Presentation</vt:lpstr>
      <vt:lpstr>PowerPoint Presentation</vt:lpstr>
      <vt:lpstr>PowerPoint Presentation</vt:lpstr>
      <vt:lpstr> Tasg  Task </vt:lpstr>
      <vt:lpstr>Cwricwlwm i Gymru 2022 Curriculum for Wales 2022</vt:lpstr>
      <vt:lpstr>Beth yw rôl arsylwi?                           What’s the role of observation?</vt:lpstr>
      <vt:lpstr>Pwrpas arsylwi                       Purpose of observation</vt:lpstr>
      <vt:lpstr>Tasg pâr - Pam arsylwi?  Paired Task -Why observe?</vt:lpstr>
      <vt:lpstr>Tasg / Task</vt:lpstr>
      <vt:lpstr>Tasg                          Task</vt:lpstr>
      <vt:lpstr>Rhestr gyfeirnodi 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Baggott</dc:creator>
  <cp:lastModifiedBy>Helen A Griffiths</cp:lastModifiedBy>
  <cp:revision>189</cp:revision>
  <dcterms:created xsi:type="dcterms:W3CDTF">2019-07-09T09:55:30Z</dcterms:created>
  <dcterms:modified xsi:type="dcterms:W3CDTF">2024-01-14T19:48:15Z</dcterms:modified>
</cp:coreProperties>
</file>