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8"/>
  </p:notesMasterIdLst>
  <p:sldIdLst>
    <p:sldId id="256" r:id="rId2"/>
    <p:sldId id="257" r:id="rId3"/>
    <p:sldId id="259" r:id="rId4"/>
    <p:sldId id="266" r:id="rId5"/>
    <p:sldId id="260" r:id="rId6"/>
    <p:sldId id="261" r:id="rId7"/>
    <p:sldId id="262" r:id="rId8"/>
    <p:sldId id="271" r:id="rId9"/>
    <p:sldId id="272" r:id="rId10"/>
    <p:sldId id="263" r:id="rId11"/>
    <p:sldId id="264" r:id="rId12"/>
    <p:sldId id="267" r:id="rId13"/>
    <p:sldId id="265" r:id="rId14"/>
    <p:sldId id="268" r:id="rId15"/>
    <p:sldId id="269" r:id="rId16"/>
    <p:sldId id="270"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65054" autoAdjust="0"/>
  </p:normalViewPr>
  <p:slideViewPr>
    <p:cSldViewPr>
      <p:cViewPr varScale="1">
        <p:scale>
          <a:sx n="46" d="100"/>
          <a:sy n="46" d="100"/>
        </p:scale>
        <p:origin x="-207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BED3E3-483F-4D28-BE27-0686D4E6B6CB}" type="datetimeFigureOut">
              <a:rPr lang="en-US" smtClean="0"/>
              <a:pPr/>
              <a:t>10/26/2020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02F63C0-863C-428B-A9E4-0F2936B723F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dirty="0" smtClean="0"/>
              <a:t>Strategy - </a:t>
            </a:r>
          </a:p>
          <a:p>
            <a:r>
              <a:rPr lang="en-GB" dirty="0" smtClean="0"/>
              <a:t>Michael Porter defines strategy as competitive position. He states that organisations ‘deliberately’ choose different strategies to make them unique. Meaning, organisations have to understand their competitors within their market (Porter 2008). </a:t>
            </a:r>
          </a:p>
          <a:p>
            <a:r>
              <a:rPr lang="en-GB" dirty="0" smtClean="0"/>
              <a:t>As seen by Henry </a:t>
            </a:r>
            <a:r>
              <a:rPr lang="en-GB" dirty="0" err="1" smtClean="0"/>
              <a:t>Mintzberg</a:t>
            </a:r>
            <a:r>
              <a:rPr lang="en-GB" dirty="0" smtClean="0"/>
              <a:t> 1985, strategy is an intended or consciously followed course of action the strategy is made in advance of its implementation and is followed up by actual implementation and development strategy. </a:t>
            </a:r>
          </a:p>
          <a:p>
            <a:r>
              <a:rPr lang="en-GB" dirty="0" smtClean="0"/>
              <a:t>Johnson and </a:t>
            </a:r>
            <a:r>
              <a:rPr lang="en-GB" dirty="0" err="1" smtClean="0"/>
              <a:t>Scholes</a:t>
            </a:r>
            <a:r>
              <a:rPr lang="en-GB" dirty="0" smtClean="0"/>
              <a:t> 2010 stated that strategy is the direction and scope of an organisation over the long term which achieves advantage in a changing environment through its configuration of resources and competences with the aim of fulfilling stakeholder expectations. </a:t>
            </a:r>
          </a:p>
          <a:p>
            <a:r>
              <a:rPr lang="en-GB" dirty="0" smtClean="0"/>
              <a:t>Strategic management - </a:t>
            </a:r>
          </a:p>
          <a:p>
            <a:r>
              <a:rPr lang="en-GB" dirty="0" smtClean="0"/>
              <a:t>Michael Porter states that organisations need to take three generic strategies into consideration to be ahead of their competitors. These are cost leadership, differentiation and focus (Admin 2013)</a:t>
            </a:r>
          </a:p>
          <a:p>
            <a:r>
              <a:rPr lang="en-GB" dirty="0" smtClean="0"/>
              <a:t>Henry </a:t>
            </a:r>
            <a:r>
              <a:rPr lang="en-GB" dirty="0" err="1" smtClean="0"/>
              <a:t>Mintzberg</a:t>
            </a:r>
            <a:r>
              <a:rPr lang="en-GB" dirty="0" smtClean="0"/>
              <a:t> said that strategic management is setting objectives and looking at competitors within the environment. He also states that using his 5 P model to develop strategies within the business (</a:t>
            </a:r>
            <a:r>
              <a:rPr lang="en-GB" dirty="0" err="1" smtClean="0"/>
              <a:t>MindTools</a:t>
            </a:r>
            <a:r>
              <a:rPr lang="en-GB" dirty="0" smtClean="0"/>
              <a:t> 2020). These P’s are;</a:t>
            </a:r>
          </a:p>
          <a:p>
            <a:pPr>
              <a:buFontTx/>
              <a:buChar char="-"/>
            </a:pPr>
            <a:r>
              <a:rPr lang="en-GB" dirty="0" smtClean="0"/>
              <a:t>Plan</a:t>
            </a:r>
          </a:p>
          <a:p>
            <a:pPr>
              <a:buFontTx/>
              <a:buChar char="-"/>
            </a:pPr>
            <a:r>
              <a:rPr lang="en-GB" dirty="0" smtClean="0"/>
              <a:t>Ploy</a:t>
            </a:r>
          </a:p>
          <a:p>
            <a:pPr>
              <a:buFontTx/>
              <a:buChar char="-"/>
            </a:pPr>
            <a:r>
              <a:rPr lang="en-GB" dirty="0" smtClean="0"/>
              <a:t>Pattern </a:t>
            </a:r>
          </a:p>
          <a:p>
            <a:pPr>
              <a:buFontTx/>
              <a:buChar char="-"/>
            </a:pPr>
            <a:r>
              <a:rPr lang="en-GB" dirty="0" smtClean="0"/>
              <a:t>Position</a:t>
            </a:r>
          </a:p>
          <a:p>
            <a:pPr>
              <a:buFontTx/>
              <a:buChar char="-"/>
            </a:pPr>
            <a:r>
              <a:rPr lang="en-GB" dirty="0" smtClean="0"/>
              <a:t>Perspective </a:t>
            </a:r>
          </a:p>
          <a:p>
            <a:pPr>
              <a:buNone/>
            </a:pPr>
            <a:r>
              <a:rPr lang="en-GB" dirty="0" smtClean="0"/>
              <a:t>. Johnson and </a:t>
            </a:r>
            <a:r>
              <a:rPr lang="en-GB" dirty="0" err="1" smtClean="0"/>
              <a:t>Scholes</a:t>
            </a:r>
            <a:r>
              <a:rPr lang="en-GB" dirty="0" smtClean="0"/>
              <a:t> 2010 states that strategic management is when an organisation uses management activity to set targets for the company and evaluate resources being used.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202F63C0-863C-428B-A9E4-0F2936B723F2}"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kern="1200" dirty="0" smtClean="0">
                <a:solidFill>
                  <a:schemeClr val="tx1"/>
                </a:solidFill>
                <a:latin typeface="+mn-lt"/>
                <a:ea typeface="+mn-ea"/>
                <a:cs typeface="+mn-cs"/>
              </a:rPr>
              <a:t>Dr John </a:t>
            </a:r>
            <a:r>
              <a:rPr lang="en-GB" sz="1200" kern="1200" dirty="0" err="1" smtClean="0">
                <a:solidFill>
                  <a:schemeClr val="tx1"/>
                </a:solidFill>
                <a:latin typeface="+mn-lt"/>
                <a:ea typeface="+mn-ea"/>
                <a:cs typeface="+mn-cs"/>
              </a:rPr>
              <a:t>Stith</a:t>
            </a:r>
            <a:r>
              <a:rPr lang="en-GB" sz="1200" kern="1200" dirty="0" smtClean="0">
                <a:solidFill>
                  <a:schemeClr val="tx1"/>
                </a:solidFill>
                <a:latin typeface="+mn-lt"/>
                <a:ea typeface="+mn-ea"/>
                <a:cs typeface="+mn-cs"/>
              </a:rPr>
              <a:t> Pemberton, born in Atlanta, Georgia in 1886, was a local pharmacist who created the syrup for Coca Cola. Pemberton tested the syrup at Jacobs Pharmacy and it was marked as ‘excellent’. This went on to be sold at the Pharmacy for five cents a glass. Soda water teamed up with the syrup that provided a drink that was directly ‘delicious and refreshing’, a topic that continues to echo today wherever Coca Cola is enjoyed (Coca Cola Company 2020). The brand has since become a household drink in over 200 countries across the world. </a:t>
            </a:r>
          </a:p>
          <a:p>
            <a:r>
              <a:rPr lang="en-GB" sz="1200" kern="1200" dirty="0" smtClean="0">
                <a:solidFill>
                  <a:schemeClr val="tx1"/>
                </a:solidFill>
                <a:latin typeface="+mn-lt"/>
                <a:ea typeface="+mn-ea"/>
                <a:cs typeface="+mn-cs"/>
              </a:rPr>
              <a:t>The worldwide organisation has over 3000 refreshment drinks and a portfolio of 500 brands, ranging from Coca Cola and variations, to the organisation's enterprise carbonates like </a:t>
            </a:r>
            <a:r>
              <a:rPr lang="en-GB" sz="1200" kern="1200" dirty="0" err="1" smtClean="0">
                <a:solidFill>
                  <a:schemeClr val="tx1"/>
                </a:solidFill>
                <a:latin typeface="+mn-lt"/>
                <a:ea typeface="+mn-ea"/>
                <a:cs typeface="+mn-cs"/>
              </a:rPr>
              <a:t>Fanta</a:t>
            </a:r>
            <a:r>
              <a:rPr lang="en-GB" sz="1200" kern="1200" dirty="0" smtClean="0">
                <a:solidFill>
                  <a:schemeClr val="tx1"/>
                </a:solidFill>
                <a:latin typeface="+mn-lt"/>
                <a:ea typeface="+mn-ea"/>
                <a:cs typeface="+mn-cs"/>
              </a:rPr>
              <a:t>, Lilt, Sprite and PowerAde. Furthermore, within the UK, the organisation also pairs with Schweppes (</a:t>
            </a:r>
            <a:r>
              <a:rPr lang="en-GB" sz="1200" kern="1200" dirty="0" err="1" smtClean="0">
                <a:solidFill>
                  <a:schemeClr val="tx1"/>
                </a:solidFill>
                <a:latin typeface="+mn-lt"/>
                <a:ea typeface="+mn-ea"/>
                <a:cs typeface="+mn-cs"/>
              </a:rPr>
              <a:t>Yafai</a:t>
            </a:r>
            <a:r>
              <a:rPr lang="en-GB" sz="1200" kern="1200" dirty="0" smtClean="0">
                <a:solidFill>
                  <a:schemeClr val="tx1"/>
                </a:solidFill>
                <a:latin typeface="+mn-lt"/>
                <a:ea typeface="+mn-ea"/>
                <a:cs typeface="+mn-cs"/>
              </a:rPr>
              <a:t> 2016). </a:t>
            </a:r>
          </a:p>
          <a:p>
            <a:r>
              <a:rPr lang="en-GB" sz="1200" kern="1200" dirty="0" smtClean="0">
                <a:solidFill>
                  <a:schemeClr val="tx1"/>
                </a:solidFill>
                <a:latin typeface="+mn-lt"/>
                <a:ea typeface="+mn-ea"/>
                <a:cs typeface="+mn-cs"/>
              </a:rPr>
              <a:t>Back in 1888, Pemberton sold parts of his business to different buyers. The majority of the company had been sold to an American businessman from Atlanta. His name was </a:t>
            </a:r>
            <a:r>
              <a:rPr lang="en-GB" sz="1200" kern="1200" dirty="0" err="1" smtClean="0">
                <a:solidFill>
                  <a:schemeClr val="tx1"/>
                </a:solidFill>
                <a:latin typeface="+mn-lt"/>
                <a:ea typeface="+mn-ea"/>
                <a:cs typeface="+mn-cs"/>
              </a:rPr>
              <a:t>Asa</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G.Candler</a:t>
            </a:r>
            <a:r>
              <a:rPr lang="en-GB" sz="1200" kern="1200" dirty="0" smtClean="0">
                <a:solidFill>
                  <a:schemeClr val="tx1"/>
                </a:solidFill>
                <a:latin typeface="+mn-lt"/>
                <a:ea typeface="+mn-ea"/>
                <a:cs typeface="+mn-cs"/>
              </a:rPr>
              <a:t>. The Atlanta man promoted the beverage by creating free drink vouchers, outfitting pharmaceutical companies and soda fountains with the items bearing Coca Cola branding (IBID). In 1919 the Coca Cola firm was sold to a gang of investors. The main investor was named Ernest Woodruff.</a:t>
            </a:r>
          </a:p>
          <a:p>
            <a:r>
              <a:rPr lang="en-GB" sz="1200" kern="1200" dirty="0" smtClean="0">
                <a:solidFill>
                  <a:schemeClr val="tx1"/>
                </a:solidFill>
                <a:latin typeface="+mn-lt"/>
                <a:ea typeface="+mn-ea"/>
                <a:cs typeface="+mn-cs"/>
              </a:rPr>
              <a:t>Advertisement has been a key element to the rise of the Coca Cola firm. Coca Cola has always been portrayed as a fun/refreshing soda. The firm has always used quality slogans or persuasive TV commercials. Coca Cola released an ‘I’d like to buy the world a coke’ commercial. This was released in 1971. In 1981, Robert c. </a:t>
            </a:r>
            <a:r>
              <a:rPr lang="en-GB" sz="1200" kern="1200" dirty="0" err="1" smtClean="0">
                <a:solidFill>
                  <a:schemeClr val="tx1"/>
                </a:solidFill>
                <a:latin typeface="+mn-lt"/>
                <a:ea typeface="+mn-ea"/>
                <a:cs typeface="+mn-cs"/>
              </a:rPr>
              <a:t>Goizueta</a:t>
            </a:r>
            <a:r>
              <a:rPr lang="en-GB" sz="1200" kern="1200" dirty="0" smtClean="0">
                <a:solidFill>
                  <a:schemeClr val="tx1"/>
                </a:solidFill>
                <a:latin typeface="+mn-lt"/>
                <a:ea typeface="+mn-ea"/>
                <a:cs typeface="+mn-cs"/>
              </a:rPr>
              <a:t> became chairman of the board and CEO of the company. </a:t>
            </a:r>
            <a:r>
              <a:rPr lang="en-GB" sz="1200" kern="1200" dirty="0" err="1" smtClean="0">
                <a:solidFill>
                  <a:schemeClr val="tx1"/>
                </a:solidFill>
                <a:latin typeface="+mn-lt"/>
                <a:ea typeface="+mn-ea"/>
                <a:cs typeface="+mn-cs"/>
              </a:rPr>
              <a:t>Goizueta</a:t>
            </a:r>
            <a:r>
              <a:rPr lang="en-GB" sz="1200" kern="1200" dirty="0" smtClean="0">
                <a:solidFill>
                  <a:schemeClr val="tx1"/>
                </a:solidFill>
                <a:latin typeface="+mn-lt"/>
                <a:ea typeface="+mn-ea"/>
                <a:cs typeface="+mn-cs"/>
              </a:rPr>
              <a:t> was the organizer with operations in the new public company. This was named Coca Cola enterprises inc. Under the new leadership of </a:t>
            </a:r>
            <a:r>
              <a:rPr lang="en-GB" sz="1200" kern="1200" dirty="0" err="1" smtClean="0">
                <a:solidFill>
                  <a:schemeClr val="tx1"/>
                </a:solidFill>
                <a:latin typeface="+mn-lt"/>
                <a:ea typeface="+mn-ea"/>
                <a:cs typeface="+mn-cs"/>
              </a:rPr>
              <a:t>Goizueta</a:t>
            </a:r>
            <a:r>
              <a:rPr lang="en-GB" sz="1200" kern="1200" dirty="0" smtClean="0">
                <a:solidFill>
                  <a:schemeClr val="tx1"/>
                </a:solidFill>
                <a:latin typeface="+mn-lt"/>
                <a:ea typeface="+mn-ea"/>
                <a:cs typeface="+mn-cs"/>
              </a:rPr>
              <a:t>, he introduced the first extension of beverages within the company. Diet Coca Cola. This went on to become an extremely popular drink within the low calorie sector within the world (IBID). </a:t>
            </a:r>
          </a:p>
          <a:p>
            <a:endParaRPr lang="en-GB" dirty="0"/>
          </a:p>
        </p:txBody>
      </p:sp>
      <p:sp>
        <p:nvSpPr>
          <p:cNvPr id="4" name="Slide Number Placeholder 3"/>
          <p:cNvSpPr>
            <a:spLocks noGrp="1"/>
          </p:cNvSpPr>
          <p:nvPr>
            <p:ph type="sldNum" sz="quarter" idx="10"/>
          </p:nvPr>
        </p:nvSpPr>
        <p:spPr/>
        <p:txBody>
          <a:bodyPr/>
          <a:lstStyle/>
          <a:p>
            <a:fld id="{202F63C0-863C-428B-A9E4-0F2936B723F2}"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kern="1200" dirty="0" smtClean="0">
                <a:solidFill>
                  <a:schemeClr val="tx1"/>
                </a:solidFill>
                <a:latin typeface="+mn-lt"/>
                <a:ea typeface="+mn-ea"/>
                <a:cs typeface="+mn-cs"/>
              </a:rPr>
              <a:t>Bargaining power of suppliers – the bargaining power of suppliers of Coca Cola is weak. This is often due to the amount of suppliers being high and therefore the switching costs for Coca Cola are low. While the organisation can easily switch from one supplier to another, it is not possible for any supplier to modify faraway from Coca Cola as easily. This might cause losses for any of the suppliers (</a:t>
            </a:r>
            <a:r>
              <a:rPr lang="en-GB" sz="1200" kern="1200" dirty="0" err="1" smtClean="0">
                <a:solidFill>
                  <a:schemeClr val="tx1"/>
                </a:solidFill>
                <a:latin typeface="+mn-lt"/>
                <a:ea typeface="+mn-ea"/>
                <a:cs typeface="+mn-cs"/>
              </a:rPr>
              <a:t>Pratap</a:t>
            </a:r>
            <a:r>
              <a:rPr lang="en-GB" sz="1200" kern="1200" dirty="0" smtClean="0">
                <a:solidFill>
                  <a:schemeClr val="tx1"/>
                </a:solidFill>
                <a:latin typeface="+mn-lt"/>
                <a:ea typeface="+mn-ea"/>
                <a:cs typeface="+mn-cs"/>
              </a:rPr>
              <a:t> 2018). </a:t>
            </a:r>
          </a:p>
          <a:p>
            <a:r>
              <a:rPr lang="en-GB" sz="1200" kern="1200" dirty="0" smtClean="0">
                <a:solidFill>
                  <a:schemeClr val="tx1"/>
                </a:solidFill>
                <a:latin typeface="+mn-lt"/>
                <a:ea typeface="+mn-ea"/>
                <a:cs typeface="+mn-cs"/>
              </a:rPr>
              <a:t>Bargaining power of buyers / customers – the bargaining power of individual customers in Coca Cola’s case is low. Individual customers generally buy small amounts of coke and they aren't concentrated in specific markets either.</a:t>
            </a:r>
          </a:p>
          <a:p>
            <a:r>
              <a:rPr lang="en-GB" sz="1200" kern="1200" dirty="0" smtClean="0">
                <a:solidFill>
                  <a:schemeClr val="tx1"/>
                </a:solidFill>
                <a:latin typeface="+mn-lt"/>
                <a:ea typeface="+mn-ea"/>
                <a:cs typeface="+mn-cs"/>
              </a:rPr>
              <a:t>Therefore, overall the purchasers bargaining power is weak (IBID) </a:t>
            </a:r>
          </a:p>
          <a:p>
            <a:r>
              <a:rPr lang="en-GB" sz="1200" kern="1200" dirty="0" smtClean="0">
                <a:solidFill>
                  <a:schemeClr val="tx1"/>
                </a:solidFill>
                <a:latin typeface="+mn-lt"/>
                <a:ea typeface="+mn-ea"/>
                <a:cs typeface="+mn-cs"/>
              </a:rPr>
              <a:t>Threat of latest entrants – within the beverage industry there are several factors that discourage new brands from entering the market. Growing a brand overnight is impossible and there are significant investments that are required. Coca Cola do not have these concerns as they are already established (Butler 2020). </a:t>
            </a:r>
          </a:p>
          <a:p>
            <a:r>
              <a:rPr lang="en-GB" sz="1200" kern="1200" dirty="0" smtClean="0">
                <a:solidFill>
                  <a:schemeClr val="tx1"/>
                </a:solidFill>
                <a:latin typeface="+mn-lt"/>
                <a:ea typeface="+mn-ea"/>
                <a:cs typeface="+mn-cs"/>
              </a:rPr>
              <a:t>Threat of substitutes – main substitutes of Coca Cola products are the beverages made by their rival Pepsi, fruit juices and other hot and cold beverages. The amount of substitutes of Coca Cola products is high. There are several juices and other forms of hot and cold beverages within the market. The switching costs are low for the purchasers (</a:t>
            </a:r>
            <a:r>
              <a:rPr lang="en-GB" sz="1200" kern="1200" dirty="0" err="1" smtClean="0">
                <a:solidFill>
                  <a:schemeClr val="tx1"/>
                </a:solidFill>
                <a:latin typeface="+mn-lt"/>
                <a:ea typeface="+mn-ea"/>
                <a:cs typeface="+mn-cs"/>
              </a:rPr>
              <a:t>Kasi</a:t>
            </a:r>
            <a:r>
              <a:rPr lang="en-GB" sz="1200" kern="1200" dirty="0" smtClean="0">
                <a:solidFill>
                  <a:schemeClr val="tx1"/>
                </a:solidFill>
                <a:latin typeface="+mn-lt"/>
                <a:ea typeface="+mn-ea"/>
                <a:cs typeface="+mn-cs"/>
              </a:rPr>
              <a:t>, 2017). </a:t>
            </a:r>
          </a:p>
          <a:p>
            <a:r>
              <a:rPr lang="en-GB" sz="1200" kern="1200" dirty="0" smtClean="0">
                <a:solidFill>
                  <a:schemeClr val="tx1"/>
                </a:solidFill>
                <a:latin typeface="+mn-lt"/>
                <a:ea typeface="+mn-ea"/>
                <a:cs typeface="+mn-cs"/>
              </a:rPr>
              <a:t>Competitive rivalry between the prevailing players – there are two major players within the soda industry, Coca Cola and Pepsi. There's an intense rivalry between the two. There are a couple of smaller players but they do not pose major competitive threat to Coca Cola. </a:t>
            </a:r>
          </a:p>
          <a:p>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two main players within this market are nearly an equivalent size and they have similar products and methods. The extent of differentiation between the 2 brands is additionally therefore low and the price war is intense between them. People have already heard of the ‘Coca Cola wars’, therefore the level of competitive rivalry between the two is strong (</a:t>
            </a:r>
            <a:r>
              <a:rPr lang="en-GB" sz="1200" kern="1200" dirty="0" err="1" smtClean="0">
                <a:solidFill>
                  <a:schemeClr val="tx1"/>
                </a:solidFill>
                <a:latin typeface="+mn-lt"/>
                <a:ea typeface="+mn-ea"/>
                <a:cs typeface="+mn-cs"/>
              </a:rPr>
              <a:t>Pratap</a:t>
            </a:r>
            <a:r>
              <a:rPr lang="en-GB" sz="1200" kern="1200" dirty="0" smtClean="0">
                <a:solidFill>
                  <a:schemeClr val="tx1"/>
                </a:solidFill>
                <a:latin typeface="+mn-lt"/>
                <a:ea typeface="+mn-ea"/>
                <a:cs typeface="+mn-cs"/>
              </a:rPr>
              <a:t>, 2018).</a:t>
            </a: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02F63C0-863C-428B-A9E4-0F2936B723F2}"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Strengths – </a:t>
            </a:r>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dirty="0" smtClean="0">
                <a:solidFill>
                  <a:schemeClr val="tx1"/>
                </a:solidFill>
                <a:latin typeface="+mn-lt"/>
                <a:ea typeface="+mn-ea"/>
                <a:cs typeface="+mn-cs"/>
              </a:rPr>
              <a:t>Company Valuation</a:t>
            </a:r>
            <a:r>
              <a:rPr lang="en-GB" sz="1200" kern="1200" baseline="0" dirty="0" smtClean="0">
                <a:solidFill>
                  <a:schemeClr val="tx1"/>
                </a:solidFill>
                <a:latin typeface="+mn-lt"/>
                <a:ea typeface="+mn-ea"/>
                <a:cs typeface="+mn-cs"/>
              </a:rPr>
              <a:t> – Coca Cola has been labelled as one of the most valuable organisations within the world. It is valued at around 79.2 billion dollars. Within this valuation the factors that are included are the number of factories and assets that they have across the world, their brand value and lastly, their operations and profit (</a:t>
            </a:r>
            <a:r>
              <a:rPr lang="en-GB" sz="1200" kern="1200" baseline="0" dirty="0" err="1" smtClean="0">
                <a:solidFill>
                  <a:schemeClr val="tx1"/>
                </a:solidFill>
                <a:latin typeface="+mn-lt"/>
                <a:ea typeface="+mn-ea"/>
                <a:cs typeface="+mn-cs"/>
              </a:rPr>
              <a:t>Bhasin</a:t>
            </a:r>
            <a:r>
              <a:rPr lang="en-GB" sz="1200" kern="1200" baseline="0" dirty="0" smtClean="0">
                <a:solidFill>
                  <a:schemeClr val="tx1"/>
                </a:solidFill>
                <a:latin typeface="+mn-lt"/>
                <a:ea typeface="+mn-ea"/>
                <a:cs typeface="+mn-cs"/>
              </a:rPr>
              <a:t> 2019). </a:t>
            </a:r>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baseline="0" dirty="0" smtClean="0">
                <a:solidFill>
                  <a:schemeClr val="tx1"/>
                </a:solidFill>
                <a:latin typeface="+mn-lt"/>
                <a:ea typeface="+mn-ea"/>
                <a:cs typeface="+mn-cs"/>
              </a:rPr>
              <a:t>Fantastic marketing strategies; with Coca Cola they are always trying to please their audience and win their heart. Unlike their competitors, Pepsi, Coca Cola targets all audiences whereas their rivals target is always changing and is mainly focused towards young people. </a:t>
            </a:r>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baseline="0" dirty="0" smtClean="0">
                <a:solidFill>
                  <a:schemeClr val="tx1"/>
                </a:solidFill>
                <a:latin typeface="+mn-lt"/>
                <a:ea typeface="+mn-ea"/>
                <a:cs typeface="+mn-cs"/>
              </a:rPr>
              <a:t>Customer loyalty; due to Coca Cola having such strong products, it is deemed that they have high customer loyalty. This can be seen that it is due to their unique taste of their product and not being able to find a substitute that tastes like the brand so therefore, becomes difficult for the customer which results in them giving their loyalty to Coca Cola. </a:t>
            </a:r>
          </a:p>
          <a:p>
            <a:pPr marL="228600" marR="0" indent="-22860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latin typeface="+mn-lt"/>
                <a:ea typeface="+mn-ea"/>
                <a:cs typeface="+mn-cs"/>
              </a:rPr>
              <a:t>Weaknesses – </a:t>
            </a:r>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baseline="0" dirty="0" smtClean="0">
                <a:solidFill>
                  <a:schemeClr val="tx1"/>
                </a:solidFill>
                <a:latin typeface="+mn-lt"/>
                <a:ea typeface="+mn-ea"/>
                <a:cs typeface="+mn-cs"/>
              </a:rPr>
              <a:t>Product diversification is low; their rivalry company has branched out into the snack segment with products like Lays, Coca Cola is yet to be seen within this segment. It has been seen that by branching into this segment it has been a revenue driver for Pepsi, therefore, if Coca Cola had branched into this segment as well then it could have been additional revenue for them (IBID)</a:t>
            </a:r>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baseline="0" dirty="0" smtClean="0">
                <a:solidFill>
                  <a:schemeClr val="tx1"/>
                </a:solidFill>
                <a:latin typeface="+mn-lt"/>
                <a:ea typeface="+mn-ea"/>
                <a:cs typeface="+mn-cs"/>
              </a:rPr>
              <a:t>Absence in health beverages; due to obesity being a big factor in people’s lives, the environment is changing and people are bringing healthier alternatives into their daily routines to ensure they are not obese. Carbonated drinks are one of the major factors in fat intake and Coca Cola is the largest distributor in this segment. </a:t>
            </a:r>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baseline="0" dirty="0" smtClean="0">
                <a:solidFill>
                  <a:schemeClr val="tx1"/>
                </a:solidFill>
                <a:latin typeface="+mn-lt"/>
                <a:ea typeface="+mn-ea"/>
                <a:cs typeface="+mn-cs"/>
              </a:rPr>
              <a:t>Water management; Coca Cola has had issues that have been raised in the past due to their water management problems. Lawsuits have been raised by individuals in Coca Colas name due to their increase in water consumption. People also blamed Coca Cola for pesticides being mixed into water to clear any contaminants (IBID).</a:t>
            </a:r>
          </a:p>
          <a:p>
            <a:pPr marL="228600" marR="0" indent="-22860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latin typeface="+mn-lt"/>
                <a:ea typeface="+mn-ea"/>
                <a:cs typeface="+mn-cs"/>
              </a:rPr>
              <a:t>Opportunities; </a:t>
            </a:r>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baseline="0" dirty="0" smtClean="0">
                <a:solidFill>
                  <a:schemeClr val="tx1"/>
                </a:solidFill>
                <a:latin typeface="+mn-lt"/>
                <a:ea typeface="+mn-ea"/>
                <a:cs typeface="+mn-cs"/>
              </a:rPr>
              <a:t>Developing nations – nations that are always changing and developing have a high presence of the organisations but, are all moving towards healthier drinks. However, they are still buying and consuming carbonated drinks and soft drinks. Countries like India which are changing all the time due to the current environment have found that the consumption of drinks increased by double in the summer times. Therefore, leaving an opportunity for Coca Cola to capitalise. </a:t>
            </a:r>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baseline="0" dirty="0" smtClean="0">
                <a:solidFill>
                  <a:schemeClr val="tx1"/>
                </a:solidFill>
                <a:latin typeface="+mn-lt"/>
                <a:ea typeface="+mn-ea"/>
                <a:cs typeface="+mn-cs"/>
              </a:rPr>
              <a:t>Market the lesser selling products – within Coca Colas product portfolio it has been seen that several of their products were not accepted within the market. They need to focus on the marketing of these certain products. It has been seen that the organisation has spent a lot to launch them. Therefore, marketing these products could go on to a rise in sale of them which will help Coca Colas revenue (IBID). </a:t>
            </a:r>
          </a:p>
          <a:p>
            <a:pPr marL="228600" marR="0" indent="-22860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latin typeface="+mn-lt"/>
                <a:ea typeface="+mn-ea"/>
                <a:cs typeface="+mn-cs"/>
              </a:rPr>
              <a:t>Threats – </a:t>
            </a:r>
          </a:p>
          <a:p>
            <a:pPr marL="228600" marR="0" indent="-22860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latin typeface="+mn-lt"/>
                <a:ea typeface="+mn-ea"/>
                <a:cs typeface="+mn-cs"/>
              </a:rPr>
              <a:t>1. Raw material sourcing – the only threat to Coca Cola is water. </a:t>
            </a: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Concluding on the SWOT analysis of Coca Cola it has been seen that they have a definitive market position within the soda industry. However, it is recommended to bring more innovative changes. Some of these changes could be, that Coca Cola need to step into the food market so, introduce new products like snacks. One more recommendation is that the company need to improve their water management system and be able to deal with all criticisms from environmental health</a:t>
            </a:r>
            <a:r>
              <a:rPr lang="en-GB" sz="1200" kern="1200" baseline="0" dirty="0" smtClean="0">
                <a:solidFill>
                  <a:schemeClr val="tx1"/>
                </a:solidFill>
                <a:latin typeface="+mn-lt"/>
                <a:ea typeface="+mn-ea"/>
                <a:cs typeface="+mn-cs"/>
              </a:rPr>
              <a:t> (IBID).</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02F63C0-863C-428B-A9E4-0F2936B723F2}"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P – Political – As Coca Cola is classed ‘within the food category’ UK Essays, 2019), it has to ensure it abides by the regulations provided by the Food and Drug Administration (FDA) in order to protect public health. They are also impacted by any Government regulations introduced in regards to manufacturing or tax laws. Failure to adhere to these restrictions can result in fines. Another factor which influences Coca Cola is the Occupational Safety and Health Act. Failure to strictly follow this act may result in fines, penalties and potential shut down of the business if death was to occur</a:t>
            </a:r>
            <a:r>
              <a:rPr lang="en-GB" sz="1200" kern="1200" baseline="0" dirty="0" smtClean="0">
                <a:solidFill>
                  <a:schemeClr val="tx1"/>
                </a:solidFill>
                <a:latin typeface="+mn-lt"/>
                <a:ea typeface="+mn-ea"/>
                <a:cs typeface="+mn-cs"/>
              </a:rPr>
              <a:t> (</a:t>
            </a:r>
            <a:r>
              <a:rPr lang="en-GB" sz="1200" kern="1200" baseline="0" dirty="0" err="1" smtClean="0">
                <a:solidFill>
                  <a:schemeClr val="tx1"/>
                </a:solidFill>
                <a:latin typeface="+mn-lt"/>
                <a:ea typeface="+mn-ea"/>
                <a:cs typeface="+mn-cs"/>
              </a:rPr>
              <a:t>Adamkasi</a:t>
            </a:r>
            <a:r>
              <a:rPr lang="en-GB" sz="1200" kern="1200" baseline="0" dirty="0" smtClean="0">
                <a:solidFill>
                  <a:schemeClr val="tx1"/>
                </a:solidFill>
                <a:latin typeface="+mn-lt"/>
                <a:ea typeface="+mn-ea"/>
                <a:cs typeface="+mn-cs"/>
              </a:rPr>
              <a:t> 2017). </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E – Economical – coca cola is subject to many economical factors. Firstly, the growth or recession of the economy can have a huge impact and is a factor which is out of their control. A second factor is currency exchange. As coca cola is a global brand if the currency of a country devalues so will their profit margin, which again is largely out of their control. Coca cola have been very successful in optimising the way they utilised loan schemes, as demonstrated in the recession of 2001. They ‘took out low-cost loans’ whilst rates were low to grow the business before the rates increased in 2002. Finally, coca cola have been extremely skilled in increasing their income by adapting their flavours to appeal to countries outside of the U.S which is ‘roughly 70%’ of their income now</a:t>
            </a:r>
            <a:r>
              <a:rPr lang="en-GB" sz="1200" kern="1200" baseline="0" dirty="0" smtClean="0">
                <a:solidFill>
                  <a:schemeClr val="tx1"/>
                </a:solidFill>
                <a:latin typeface="+mn-lt"/>
                <a:ea typeface="+mn-ea"/>
                <a:cs typeface="+mn-cs"/>
              </a:rPr>
              <a:t> (</a:t>
            </a:r>
            <a:r>
              <a:rPr lang="en-GB" sz="1200" kern="1200" baseline="0" dirty="0" err="1" smtClean="0">
                <a:solidFill>
                  <a:schemeClr val="tx1"/>
                </a:solidFill>
                <a:latin typeface="+mn-lt"/>
                <a:ea typeface="+mn-ea"/>
                <a:cs typeface="+mn-cs"/>
              </a:rPr>
              <a:t>Bhasin</a:t>
            </a:r>
            <a:r>
              <a:rPr lang="en-GB" sz="1200" kern="1200" baseline="0" dirty="0" smtClean="0">
                <a:solidFill>
                  <a:schemeClr val="tx1"/>
                </a:solidFill>
                <a:latin typeface="+mn-lt"/>
                <a:ea typeface="+mn-ea"/>
                <a:cs typeface="+mn-cs"/>
              </a:rPr>
              <a:t> 2019). </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S – Social – one of the largest influences on Coca Cola is media perception. If the media is portraying Coca Cola in a positive light then this usually results in positive outcomes for the business. Also, Coca Cola have adapted the flavours of their products to meet the demands of their customers in different societies and cultures. However, this focus does not appear to be continued in America which has seen a move towards healthier lifestyle choices such as bottled waters. Coca Cola has not created a product that is solely a healthy option to meet this new customer need. Also individuals</a:t>
            </a:r>
            <a:r>
              <a:rPr lang="en-GB" sz="1200" kern="1200" baseline="0" dirty="0" smtClean="0">
                <a:solidFill>
                  <a:schemeClr val="tx1"/>
                </a:solidFill>
                <a:latin typeface="+mn-lt"/>
                <a:ea typeface="+mn-ea"/>
                <a:cs typeface="+mn-cs"/>
              </a:rPr>
              <a:t> are worried about their health and maybe will reduce their intake on carbonated drinks to avoid any health issues (</a:t>
            </a:r>
            <a:r>
              <a:rPr lang="en-GB" sz="1200" kern="1200" baseline="0" dirty="0" err="1" smtClean="0">
                <a:solidFill>
                  <a:schemeClr val="tx1"/>
                </a:solidFill>
                <a:latin typeface="+mn-lt"/>
                <a:ea typeface="+mn-ea"/>
                <a:cs typeface="+mn-cs"/>
              </a:rPr>
              <a:t>Nyakangi</a:t>
            </a:r>
            <a:r>
              <a:rPr lang="en-GB" sz="1200" kern="1200" baseline="0" dirty="0" smtClean="0">
                <a:solidFill>
                  <a:schemeClr val="tx1"/>
                </a:solidFill>
                <a:latin typeface="+mn-lt"/>
                <a:ea typeface="+mn-ea"/>
                <a:cs typeface="+mn-cs"/>
              </a:rPr>
              <a:t> 2020). </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 – Technological – Coca Cola have taken full advantage of the developments within technology. They have purchased the latest machinery which has enabled them to manufacture larger quantities and ensure faster delivery times of their products. However, purchasing the newest and most efficient machinery incurs a large cost.</a:t>
            </a:r>
          </a:p>
          <a:p>
            <a:r>
              <a:rPr lang="en-GB" sz="1200" kern="1200" dirty="0" smtClean="0">
                <a:solidFill>
                  <a:schemeClr val="tx1"/>
                </a:solidFill>
                <a:latin typeface="+mn-lt"/>
                <a:ea typeface="+mn-ea"/>
                <a:cs typeface="+mn-cs"/>
              </a:rPr>
              <a:t>In addition to purchasing the newest machinery, Coca Cola have maximised their opportunity to advertise and promote their products through the use of social media as seen via their naming campaign. This allowed them to cheaply and effectively promote whilst staying on trend</a:t>
            </a:r>
            <a:r>
              <a:rPr lang="en-GB" sz="1200" kern="1200" baseline="0" dirty="0" smtClean="0">
                <a:solidFill>
                  <a:schemeClr val="tx1"/>
                </a:solidFill>
                <a:latin typeface="+mn-lt"/>
                <a:ea typeface="+mn-ea"/>
                <a:cs typeface="+mn-cs"/>
              </a:rPr>
              <a:t> (IBID). </a:t>
            </a: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PEST analysis on coca cola shows that certain political, economic, social and technological factors are of particular important for the soda giants' business. While the technological factors might be under control within the business, the social, political and economic factors would require them to change its marketing strategies as per the changing conditions. Water scarcity is particularly a big problem that is affecting coca cola. Water scarcity would continue to trouble it in the long term in most of the countries where coca cola’s production plants are based. This will also be the most challenging area for them to manage. While they have made their way to adopting healthier products by increasing the number of low-calorie beverages and the world economy is also geared towards growth, a stronger dollar may still continue to bite (</a:t>
            </a:r>
            <a:r>
              <a:rPr lang="en-GB" sz="1200" kern="1200" dirty="0" err="1" smtClean="0">
                <a:solidFill>
                  <a:schemeClr val="tx1"/>
                </a:solidFill>
                <a:latin typeface="+mn-lt"/>
                <a:ea typeface="+mn-ea"/>
                <a:cs typeface="+mn-cs"/>
              </a:rPr>
              <a:t>Pratap</a:t>
            </a:r>
            <a:r>
              <a:rPr lang="en-GB" sz="1200" kern="1200" dirty="0" smtClean="0">
                <a:solidFill>
                  <a:schemeClr val="tx1"/>
                </a:solidFill>
                <a:latin typeface="+mn-lt"/>
                <a:ea typeface="+mn-ea"/>
                <a:cs typeface="+mn-cs"/>
              </a:rPr>
              <a:t>, 2018).</a:t>
            </a:r>
          </a:p>
          <a:p>
            <a:endParaRPr lang="en-GB" dirty="0"/>
          </a:p>
        </p:txBody>
      </p:sp>
      <p:sp>
        <p:nvSpPr>
          <p:cNvPr id="4" name="Slide Number Placeholder 3"/>
          <p:cNvSpPr>
            <a:spLocks noGrp="1"/>
          </p:cNvSpPr>
          <p:nvPr>
            <p:ph type="sldNum" sz="quarter" idx="10"/>
          </p:nvPr>
        </p:nvSpPr>
        <p:spPr/>
        <p:txBody>
          <a:bodyPr/>
          <a:lstStyle/>
          <a:p>
            <a:fld id="{202F63C0-863C-428B-A9E4-0F2936B723F2}"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Regarding Coca Colas stakeholders, all of which have some level of power in their decisions to an extent, each different stakeholder has a different level of interest and power regarding the organisations.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stakeholder analysis shows that Coca Cola have many stakeholders, each having a different level of power and interest to the organisation. With Coca Cola taking into consideration their stakeholders within their company decisions, this will increase their chances of succeeding through accommodating their needs and interest of the company (Oxford College 2020). The analysis shows how important the role of Coca Cola’s stakeholders is to them and their success. It also reveals how important it is for them to manage and identify which stakeholders are highly relevant for their projects to gain greater success for the organisation as a whole.</a:t>
            </a:r>
          </a:p>
          <a:p>
            <a:endParaRPr lang="en-GB" dirty="0"/>
          </a:p>
        </p:txBody>
      </p:sp>
      <p:sp>
        <p:nvSpPr>
          <p:cNvPr id="4" name="Slide Number Placeholder 3"/>
          <p:cNvSpPr>
            <a:spLocks noGrp="1"/>
          </p:cNvSpPr>
          <p:nvPr>
            <p:ph type="sldNum" sz="quarter" idx="10"/>
          </p:nvPr>
        </p:nvSpPr>
        <p:spPr/>
        <p:txBody>
          <a:bodyPr/>
          <a:lstStyle/>
          <a:p>
            <a:fld id="{202F63C0-863C-428B-A9E4-0F2936B723F2}"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Above</a:t>
            </a:r>
            <a:r>
              <a:rPr lang="en-GB" baseline="0" dirty="0" smtClean="0"/>
              <a:t> is an image regarding Coca Colas stakeholders and how the engage with them. It has been seen that their shareholders and analysts have yearly meetings with the organisation, results meetings, webcasts and also dialogues with their analysts and investors. This is showing that these stakeholders are not top priority for the company as they are kept up to date annually and only have these meetings once a year to keep them up to date with any changes and ongoing decisions that are being made by the company. Their employees have connection with the organisation and use surveys to complete, this gives the organisation an idea on how their employees feel the company is being run and if they are happy with the day to day running and if they feel anything needs to be addressed. The organisation try to ensure they are doing all they can to help their employees, making sure they have a happy workplace life and work well with other colleagues. They give them the opportunity to raise any concerns through surveys and meetings, there is also development plans set for each individual. It has been seen that the employees have a major impact on the organisation as they are the day to day runners of the company and it has been seen by Peter </a:t>
            </a:r>
            <a:r>
              <a:rPr lang="en-GB" baseline="0" dirty="0" err="1" smtClean="0"/>
              <a:t>Druker</a:t>
            </a:r>
            <a:r>
              <a:rPr lang="en-GB" baseline="0" dirty="0" smtClean="0"/>
              <a:t> that the culture of a business is highly important and he suggests that culture would ‘eat strategy for breakfast’ (</a:t>
            </a:r>
            <a:r>
              <a:rPr lang="en-GB" baseline="0" dirty="0" err="1" smtClean="0"/>
              <a:t>Kobulnicky</a:t>
            </a:r>
            <a:r>
              <a:rPr lang="en-GB" baseline="0" dirty="0" smtClean="0"/>
              <a:t> 2017). Furthermore, he states that if the business has an effective strategy but the culture of people do not work then the strategy will not either. This backs up the comment on employees having a strong influence on Coca Cola as they need to ensure all employees are happy and on the same page as they are. </a:t>
            </a:r>
          </a:p>
          <a:p>
            <a:r>
              <a:rPr lang="en-GB" baseline="0" dirty="0" smtClean="0"/>
              <a:t>Customers have regular visits with the Coca Cola company and have business planning meetings with them. They also have customer satisfaction surveys of the company to complete. This shows that they also have quite a high level of power. </a:t>
            </a:r>
            <a:endParaRPr lang="en-GB" dirty="0"/>
          </a:p>
        </p:txBody>
      </p:sp>
      <p:sp>
        <p:nvSpPr>
          <p:cNvPr id="4" name="Slide Number Placeholder 3"/>
          <p:cNvSpPr>
            <a:spLocks noGrp="1"/>
          </p:cNvSpPr>
          <p:nvPr>
            <p:ph type="sldNum" sz="quarter" idx="10"/>
          </p:nvPr>
        </p:nvSpPr>
        <p:spPr/>
        <p:txBody>
          <a:bodyPr/>
          <a:lstStyle/>
          <a:p>
            <a:fld id="{202F63C0-863C-428B-A9E4-0F2936B723F2}"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Bowman’s strategic clock was developed by Cliff Bowman and David Faulkner. It's purely a marketing model that helps the organisation analyse their position within the market (</a:t>
            </a:r>
            <a:r>
              <a:rPr lang="en-GB" sz="1200" kern="1200" dirty="0" err="1" smtClean="0">
                <a:solidFill>
                  <a:schemeClr val="tx1"/>
                </a:solidFill>
                <a:latin typeface="+mn-lt"/>
                <a:ea typeface="+mn-ea"/>
                <a:cs typeface="+mn-cs"/>
              </a:rPr>
              <a:t>Bhasin</a:t>
            </a:r>
            <a:r>
              <a:rPr lang="en-GB" sz="1200" kern="1200" dirty="0" smtClean="0">
                <a:solidFill>
                  <a:schemeClr val="tx1"/>
                </a:solidFill>
                <a:latin typeface="+mn-lt"/>
                <a:ea typeface="+mn-ea"/>
                <a:cs typeface="+mn-cs"/>
              </a:rPr>
              <a:t>, 2019). Coca Cola has taken the strategy option of hybrid, during which case it maintains its price and within Great Britain there are only 22 products available to consumers meaning, there is high differentiation there. Coca Cola has increased its annual marketing budget substantially, launched many new products, and developed a model to assist its retail customers maximise their sales while it continues to plan for the longer term.</a:t>
            </a:r>
          </a:p>
          <a:p>
            <a:r>
              <a:rPr lang="en-GB" sz="1200" kern="1200" dirty="0" smtClean="0">
                <a:solidFill>
                  <a:schemeClr val="tx1"/>
                </a:solidFill>
                <a:latin typeface="+mn-lt"/>
                <a:ea typeface="+mn-ea"/>
                <a:cs typeface="+mn-cs"/>
              </a:rPr>
              <a:t>Alternatively, it often tackled through economies of scale where the corporate produces in large quantities to hide cost and tries to penetrate different geographies. This choice has proved to be beneficial to Coca Cola </a:t>
            </a:r>
            <a:r>
              <a:rPr lang="en-GB" sz="1200" kern="1200" dirty="0" smtClean="0">
                <a:solidFill>
                  <a:schemeClr val="tx1"/>
                </a:solidFill>
                <a:latin typeface="+mn-lt"/>
                <a:ea typeface="+mn-ea"/>
                <a:cs typeface="+mn-cs"/>
              </a:rPr>
              <a:t>although </a:t>
            </a:r>
            <a:r>
              <a:rPr lang="en-GB" sz="1200" kern="1200" dirty="0" smtClean="0">
                <a:solidFill>
                  <a:schemeClr val="tx1"/>
                </a:solidFill>
                <a:latin typeface="+mn-lt"/>
                <a:ea typeface="+mn-ea"/>
                <a:cs typeface="+mn-cs"/>
              </a:rPr>
              <a:t>its market share has not grown tremendously. However, it definitely features a much higher market share than their competitor Pepsi (UK Essays, 2018).</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Bowman’s strategic clock analysis shows that Coca Cola is trying to make their products more differentiated therefore, they are not ready to lose their share within the market. To conclude, it shows that they have always maintained their price leaving it as highly valued to their consumers.</a:t>
            </a:r>
          </a:p>
          <a:p>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02F63C0-863C-428B-A9E4-0F2936B723F2}" type="slidenum">
              <a:rPr lang="en-GB" smtClean="0"/>
              <a:pPr/>
              <a:t>10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 has been seen when conducting a SWOT analysis for Coca Cola their product diversification is low. Their main competitor within their market is Pepsi. Pepsi have made a smart move and diversified into the snack market with products like Lays. Coca Cola is missing from this segment therefore, giving Pepsi a competitive advantage regarding this sector in their market. It has been seen that by Pepsi ranging into the snack sector it has been an effective revenue driver for the company, and if </a:t>
            </a:r>
            <a:r>
              <a:rPr lang="en-GB" dirty="0" smtClean="0"/>
              <a:t>Coca</a:t>
            </a:r>
            <a:r>
              <a:rPr lang="en-GB" baseline="0" dirty="0" smtClean="0"/>
              <a:t> Cola </a:t>
            </a:r>
            <a:r>
              <a:rPr lang="en-GB" dirty="0" smtClean="0"/>
              <a:t>had </a:t>
            </a:r>
            <a:r>
              <a:rPr lang="en-GB" dirty="0" smtClean="0"/>
              <a:t>been present within this segment then it would have been an extra revenue driver for them. To conclude, It is recommended that Coca Cola diverse into the snacks segment which is keeping up with their competitors moves and potentially increasing revenue for them. </a:t>
            </a:r>
          </a:p>
          <a:p>
            <a:endParaRPr lang="en-GB" dirty="0"/>
          </a:p>
        </p:txBody>
      </p:sp>
      <p:sp>
        <p:nvSpPr>
          <p:cNvPr id="4" name="Slide Number Placeholder 3"/>
          <p:cNvSpPr>
            <a:spLocks noGrp="1"/>
          </p:cNvSpPr>
          <p:nvPr>
            <p:ph type="sldNum" sz="quarter" idx="10"/>
          </p:nvPr>
        </p:nvSpPr>
        <p:spPr/>
        <p:txBody>
          <a:bodyPr/>
          <a:lstStyle/>
          <a:p>
            <a:fld id="{202F63C0-863C-428B-A9E4-0F2936B723F2}" type="slidenum">
              <a:rPr lang="en-GB" smtClean="0"/>
              <a:pPr/>
              <a:t>11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Absence in health beverages.</a:t>
            </a:r>
            <a:r>
              <a:rPr lang="en-GB" baseline="0" dirty="0" smtClean="0"/>
              <a:t> </a:t>
            </a:r>
            <a:endParaRPr lang="en-GB" dirty="0" smtClean="0"/>
          </a:p>
          <a:p>
            <a:r>
              <a:rPr lang="en-GB" dirty="0" smtClean="0"/>
              <a:t>Due to health being a major factor in individuals minds with obesity being the main one, Coca Cola has been missing from this segment. The business environment is rapidly changing and Coca Cola need to ensure they are up to date with all individuals needs to keep their brand name well established and revenue high. Carbonated drinks is the main factor of fat intake and Coca Cola is the main distributor in this segment. There is a possibility that if Coca Cola do not bring in a healthy option then their revenue may go down in developed countries as they may prefer a healthier option to what the organisation are offering (</a:t>
            </a:r>
            <a:r>
              <a:rPr lang="en-GB" dirty="0" err="1" smtClean="0"/>
              <a:t>Bhasin</a:t>
            </a:r>
            <a:r>
              <a:rPr lang="en-GB" dirty="0" smtClean="0"/>
              <a:t> 2019). From research on </a:t>
            </a:r>
            <a:r>
              <a:rPr lang="en-GB" dirty="0" smtClean="0"/>
              <a:t>Coca Colas </a:t>
            </a:r>
            <a:r>
              <a:rPr lang="en-GB" dirty="0" smtClean="0"/>
              <a:t>competitors </a:t>
            </a:r>
            <a:r>
              <a:rPr lang="en-GB" dirty="0" smtClean="0"/>
              <a:t>Pepsi, </a:t>
            </a:r>
            <a:r>
              <a:rPr lang="en-GB" dirty="0" smtClean="0"/>
              <a:t>it has been seen that they offer healthy beverages like sparkling water and juices. Due to </a:t>
            </a:r>
            <a:r>
              <a:rPr lang="en-GB" dirty="0" smtClean="0"/>
              <a:t>Coca Cola </a:t>
            </a:r>
            <a:r>
              <a:rPr lang="en-GB" dirty="0" smtClean="0"/>
              <a:t>being absent within this market it is giving their competitors the higher advantage when it comes down to healthier alternatives (Pepsi Mid America, ND). </a:t>
            </a:r>
          </a:p>
          <a:p>
            <a:endParaRPr lang="en-GB" dirty="0"/>
          </a:p>
        </p:txBody>
      </p:sp>
      <p:sp>
        <p:nvSpPr>
          <p:cNvPr id="4" name="Slide Number Placeholder 3"/>
          <p:cNvSpPr>
            <a:spLocks noGrp="1"/>
          </p:cNvSpPr>
          <p:nvPr>
            <p:ph type="sldNum" sz="quarter" idx="10"/>
          </p:nvPr>
        </p:nvSpPr>
        <p:spPr/>
        <p:txBody>
          <a:bodyPr/>
          <a:lstStyle/>
          <a:p>
            <a:fld id="{202F63C0-863C-428B-A9E4-0F2936B723F2}" type="slidenum">
              <a:rPr lang="en-GB" smtClean="0"/>
              <a:pPr/>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7EC10B13-1ED3-4463-9D27-7E5B000451B3}" type="datetimeFigureOut">
              <a:rPr lang="en-US" smtClean="0"/>
              <a:pPr/>
              <a:t>10/26/2020</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05E461BA-B4A8-47FD-A7AC-1D79A7E3B42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EC10B13-1ED3-4463-9D27-7E5B000451B3}" type="datetimeFigureOut">
              <a:rPr lang="en-US" smtClean="0"/>
              <a:pPr/>
              <a:t>10/26/2020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5E461BA-B4A8-47FD-A7AC-1D79A7E3B42E}"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7EC10B13-1ED3-4463-9D27-7E5B000451B3}" type="datetimeFigureOut">
              <a:rPr lang="en-US" smtClean="0"/>
              <a:pPr/>
              <a:t>10/26/2020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5E461BA-B4A8-47FD-A7AC-1D79A7E3B42E}"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EC10B13-1ED3-4463-9D27-7E5B000451B3}" type="datetimeFigureOut">
              <a:rPr lang="en-US" smtClean="0"/>
              <a:pPr/>
              <a:t>10/26/2020</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5E461BA-B4A8-47FD-A7AC-1D79A7E3B42E}"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7EC10B13-1ED3-4463-9D27-7E5B000451B3}" type="datetimeFigureOut">
              <a:rPr lang="en-US" smtClean="0"/>
              <a:pPr/>
              <a:t>10/26/2020</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05E461BA-B4A8-47FD-A7AC-1D79A7E3B42E}"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7EC10B13-1ED3-4463-9D27-7E5B000451B3}" type="datetimeFigureOut">
              <a:rPr lang="en-US" smtClean="0"/>
              <a:pPr/>
              <a:t>10/26/2020</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05E461BA-B4A8-47FD-A7AC-1D79A7E3B42E}"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7EC10B13-1ED3-4463-9D27-7E5B000451B3}" type="datetimeFigureOut">
              <a:rPr lang="en-US" smtClean="0"/>
              <a:pPr/>
              <a:t>10/26/2020</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05E461BA-B4A8-47FD-A7AC-1D79A7E3B42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7EC10B13-1ED3-4463-9D27-7E5B000451B3}" type="datetimeFigureOut">
              <a:rPr lang="en-US" smtClean="0"/>
              <a:pPr/>
              <a:t>10/26/2020</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5E461BA-B4A8-47FD-A7AC-1D79A7E3B42E}"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7EC10B13-1ED3-4463-9D27-7E5B000451B3}" type="datetimeFigureOut">
              <a:rPr lang="en-US" smtClean="0"/>
              <a:pPr/>
              <a:t>10/26/2020</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5E461BA-B4A8-47FD-A7AC-1D79A7E3B42E}"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EC10B13-1ED3-4463-9D27-7E5B000451B3}" type="datetimeFigureOut">
              <a:rPr lang="en-US" smtClean="0"/>
              <a:pPr/>
              <a:t>10/26/2020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5E461BA-B4A8-47FD-A7AC-1D79A7E3B42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EC10B13-1ED3-4463-9D27-7E5B000451B3}" type="datetimeFigureOut">
              <a:rPr lang="en-US" smtClean="0"/>
              <a:pPr/>
              <a:t>10/26/2020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5E461BA-B4A8-47FD-A7AC-1D79A7E3B42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7EC10B13-1ED3-4463-9D27-7E5B000451B3}" type="datetimeFigureOut">
              <a:rPr lang="en-US" smtClean="0"/>
              <a:pPr/>
              <a:t>10/26/2020</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05E461BA-B4A8-47FD-A7AC-1D79A7E3B42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audio" Target="../media/audio1.wav"/><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audio" Target="../media/audio2.wav"/><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audio" Target="../media/audio3.wav"/><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audio" Target="../media/audio4.wav"/><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audio" Target="../media/audio5.wav"/><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audio" Target="../media/audio6.wav"/><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audio" Target="../media/audio7.wav"/><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audio" Target="../media/audio8.wav"/><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audio" Target="../media/audio9.wav"/><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audio" Target="../media/audio10.wav"/><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audio" Target="../media/audio11.wav"/><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7158" y="285728"/>
            <a:ext cx="7772400" cy="1829761"/>
          </a:xfrm>
        </p:spPr>
        <p:txBody>
          <a:bodyPr>
            <a:normAutofit fontScale="90000"/>
          </a:bodyPr>
          <a:lstStyle/>
          <a:p>
            <a:r>
              <a:rPr lang="en-GB" dirty="0" smtClean="0"/>
              <a:t>New proposed strategies for Coca Cola regarding their sustainable principles </a:t>
            </a:r>
            <a:endParaRPr lang="en-GB" dirty="0"/>
          </a:p>
        </p:txBody>
      </p:sp>
      <p:sp>
        <p:nvSpPr>
          <p:cNvPr id="3" name="Subtitle 2"/>
          <p:cNvSpPr>
            <a:spLocks noGrp="1"/>
          </p:cNvSpPr>
          <p:nvPr>
            <p:ph type="subTitle" idx="1"/>
          </p:nvPr>
        </p:nvSpPr>
        <p:spPr>
          <a:xfrm>
            <a:off x="-1285916" y="2143116"/>
            <a:ext cx="7772400" cy="1199704"/>
          </a:xfrm>
        </p:spPr>
        <p:txBody>
          <a:bodyPr/>
          <a:lstStyle/>
          <a:p>
            <a:r>
              <a:rPr lang="en-GB" dirty="0" smtClean="0"/>
              <a:t>By </a:t>
            </a:r>
            <a:r>
              <a:rPr lang="en-GB" dirty="0" err="1" smtClean="0"/>
              <a:t>Carly</a:t>
            </a:r>
            <a:r>
              <a:rPr lang="en-GB" dirty="0" smtClean="0"/>
              <a:t> Edwards</a:t>
            </a:r>
            <a:endParaRPr lang="en-GB" dirty="0"/>
          </a:p>
        </p:txBody>
      </p:sp>
      <p:pic>
        <p:nvPicPr>
          <p:cNvPr id="62470" name="Picture 6" descr="See the source image"/>
          <p:cNvPicPr>
            <a:picLocks noChangeAspect="1" noChangeArrowheads="1"/>
          </p:cNvPicPr>
          <p:nvPr/>
        </p:nvPicPr>
        <p:blipFill>
          <a:blip r:embed="rId3"/>
          <a:srcRect/>
          <a:stretch>
            <a:fillRect/>
          </a:stretch>
        </p:blipFill>
        <p:spPr bwMode="auto">
          <a:xfrm>
            <a:off x="-714412" y="4572008"/>
            <a:ext cx="10620336" cy="2846630"/>
          </a:xfrm>
          <a:prstGeom prst="rect">
            <a:avLst/>
          </a:prstGeom>
          <a:noFill/>
        </p:spPr>
      </p:pic>
      <p:pic>
        <p:nvPicPr>
          <p:cNvPr id="12" name="~PP1229.WAV">
            <a:hlinkClick r:id="" action="ppaction://media"/>
          </p:cNvPr>
          <p:cNvPicPr>
            <a:picLocks noRot="1" noChangeAspect="1"/>
          </p:cNvPicPr>
          <p:nvPr>
            <a:wavAudioFile r:embed="rId1" name="~PP1229.WAV"/>
          </p:nvPr>
        </p:nvPicPr>
        <p:blipFill>
          <a:blip r:embed="rId4"/>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8229600" cy="5090944"/>
          </a:xfrm>
        </p:spPr>
        <p:txBody>
          <a:bodyPr>
            <a:normAutofit fontScale="92500" lnSpcReduction="10000"/>
          </a:bodyPr>
          <a:lstStyle/>
          <a:p>
            <a:pPr>
              <a:buNone/>
            </a:pPr>
            <a:r>
              <a:rPr lang="en-GB" sz="2400" dirty="0" smtClean="0"/>
              <a:t>Strategy - </a:t>
            </a:r>
          </a:p>
          <a:p>
            <a:r>
              <a:rPr lang="en-GB" sz="2400" dirty="0" smtClean="0"/>
              <a:t>Michael Porter defined strategy as competitive position. </a:t>
            </a:r>
          </a:p>
          <a:p>
            <a:r>
              <a:rPr lang="en-GB" sz="2400" dirty="0" smtClean="0"/>
              <a:t>Henry </a:t>
            </a:r>
            <a:r>
              <a:rPr lang="en-GB" sz="2400" dirty="0" err="1" smtClean="0"/>
              <a:t>Mintzberg</a:t>
            </a:r>
            <a:r>
              <a:rPr lang="en-GB" sz="2400" dirty="0" smtClean="0"/>
              <a:t> 1985 said that strategy is an intended or consciously followed course of action. </a:t>
            </a:r>
          </a:p>
          <a:p>
            <a:r>
              <a:rPr lang="en-GB" sz="2400" dirty="0" smtClean="0"/>
              <a:t>Johnson and </a:t>
            </a:r>
            <a:r>
              <a:rPr lang="en-GB" sz="2400" dirty="0" err="1" smtClean="0"/>
              <a:t>Scholes</a:t>
            </a:r>
            <a:r>
              <a:rPr lang="en-GB" sz="2400" dirty="0" smtClean="0"/>
              <a:t> 2010 stated that strategy is the direction and scope of an organisation. </a:t>
            </a:r>
          </a:p>
          <a:p>
            <a:pPr>
              <a:buNone/>
            </a:pPr>
            <a:r>
              <a:rPr lang="en-GB" sz="2400" dirty="0" smtClean="0"/>
              <a:t>Strategic management - </a:t>
            </a:r>
          </a:p>
          <a:p>
            <a:r>
              <a:rPr lang="en-GB" sz="2400" dirty="0" smtClean="0"/>
              <a:t>Michael Porter states that organisations need to take three generic strategies into consideration. </a:t>
            </a:r>
          </a:p>
          <a:p>
            <a:r>
              <a:rPr lang="en-GB" sz="2400" dirty="0" smtClean="0"/>
              <a:t>Henry </a:t>
            </a:r>
            <a:r>
              <a:rPr lang="en-GB" sz="2400" dirty="0" err="1" smtClean="0"/>
              <a:t>Minzberg</a:t>
            </a:r>
            <a:r>
              <a:rPr lang="en-GB" sz="2400" dirty="0" smtClean="0"/>
              <a:t> said that strategic management is setting objectives.</a:t>
            </a:r>
          </a:p>
          <a:p>
            <a:r>
              <a:rPr lang="en-GB" sz="2400" dirty="0" smtClean="0"/>
              <a:t>Johnson and </a:t>
            </a:r>
            <a:r>
              <a:rPr lang="en-GB" sz="2400" dirty="0" err="1" smtClean="0"/>
              <a:t>Scholes</a:t>
            </a:r>
            <a:r>
              <a:rPr lang="en-GB" sz="2400" dirty="0" smtClean="0"/>
              <a:t> 2010 states that strategic management is when an organisation uses management activities to set targets. </a:t>
            </a:r>
          </a:p>
          <a:p>
            <a:endParaRPr lang="en-GB" dirty="0"/>
          </a:p>
        </p:txBody>
      </p:sp>
      <p:sp>
        <p:nvSpPr>
          <p:cNvPr id="2" name="Title 1"/>
          <p:cNvSpPr>
            <a:spLocks noGrp="1"/>
          </p:cNvSpPr>
          <p:nvPr>
            <p:ph type="title"/>
          </p:nvPr>
        </p:nvSpPr>
        <p:spPr/>
        <p:txBody>
          <a:bodyPr>
            <a:normAutofit fontScale="90000"/>
          </a:bodyPr>
          <a:lstStyle/>
          <a:p>
            <a:r>
              <a:rPr lang="en-GB" dirty="0" smtClean="0"/>
              <a:t>Definitions of strategy and strategic management </a:t>
            </a:r>
            <a:endParaRPr lang="en-GB" dirty="0"/>
          </a:p>
        </p:txBody>
      </p:sp>
      <p:pic>
        <p:nvPicPr>
          <p:cNvPr id="10" name="~PP794.WAV">
            <a:hlinkClick r:id="" action="ppaction://media"/>
          </p:cNvPr>
          <p:cNvPicPr>
            <a:picLocks noRot="1" noChangeAspect="1"/>
          </p:cNvPicPr>
          <p:nvPr>
            <a:wavAudioFile r:embed="rId1" name="~PP794.WAV"/>
          </p:nvPr>
        </p:nvPicPr>
        <p:blipFill>
          <a:blip r:embed="rId4"/>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Company created by Dr John </a:t>
            </a:r>
            <a:r>
              <a:rPr lang="en-GB" sz="2000" dirty="0" err="1" smtClean="0"/>
              <a:t>Stith</a:t>
            </a:r>
            <a:r>
              <a:rPr lang="en-GB" sz="2000" dirty="0" smtClean="0"/>
              <a:t> Pemberton, born in Atlanta, Georgia in 1886. </a:t>
            </a:r>
          </a:p>
          <a:p>
            <a:r>
              <a:rPr lang="en-GB" sz="2000" dirty="0" smtClean="0"/>
              <a:t>A syrup was made for Coca Cola which went o to be tested at Jacobs Pharmacy. </a:t>
            </a:r>
          </a:p>
          <a:p>
            <a:r>
              <a:rPr lang="en-GB" sz="2000" dirty="0" smtClean="0"/>
              <a:t>The syrup was marked as ‘excellent’, and went on to be sold there. </a:t>
            </a:r>
          </a:p>
          <a:p>
            <a:r>
              <a:rPr lang="en-GB" sz="2000" dirty="0" smtClean="0"/>
              <a:t>The brand has become a household drink in over 200 countries. </a:t>
            </a:r>
          </a:p>
          <a:p>
            <a:r>
              <a:rPr lang="en-GB" sz="2000" dirty="0" smtClean="0"/>
              <a:t>The worldwide organisation has over 3000 refreshment drinks. </a:t>
            </a:r>
          </a:p>
          <a:p>
            <a:r>
              <a:rPr lang="en-GB" sz="2000" dirty="0" smtClean="0"/>
              <a:t>In 1888, Pemberton sold parts of his business to different buyers. </a:t>
            </a:r>
          </a:p>
          <a:p>
            <a:r>
              <a:rPr lang="en-GB" sz="2000" dirty="0" smtClean="0"/>
              <a:t>Advertisement has always been a key element of Coca Cola. </a:t>
            </a:r>
          </a:p>
          <a:p>
            <a:endParaRPr lang="en-GB" sz="2000" dirty="0" smtClean="0"/>
          </a:p>
          <a:p>
            <a:endParaRPr lang="en-GB" dirty="0"/>
          </a:p>
        </p:txBody>
      </p:sp>
      <p:sp>
        <p:nvSpPr>
          <p:cNvPr id="2" name="Title 1"/>
          <p:cNvSpPr>
            <a:spLocks noGrp="1"/>
          </p:cNvSpPr>
          <p:nvPr>
            <p:ph type="title"/>
          </p:nvPr>
        </p:nvSpPr>
        <p:spPr/>
        <p:txBody>
          <a:bodyPr>
            <a:normAutofit fontScale="90000"/>
          </a:bodyPr>
          <a:lstStyle/>
          <a:p>
            <a:r>
              <a:rPr lang="en-GB" dirty="0" smtClean="0"/>
              <a:t>Overview of the Coca Cola Company</a:t>
            </a:r>
            <a:endParaRPr lang="en-GB" dirty="0"/>
          </a:p>
        </p:txBody>
      </p:sp>
      <p:pic>
        <p:nvPicPr>
          <p:cNvPr id="5" name="~PP3541.WAV">
            <a:hlinkClick r:id="" action="ppaction://media"/>
          </p:cNvPr>
          <p:cNvPicPr>
            <a:picLocks noRot="1" noChangeAspect="1"/>
          </p:cNvPicPr>
          <p:nvPr>
            <a:wavAudioFile r:embed="rId1" name="~PP3541.WAV"/>
          </p:nvPr>
        </p:nvPicPr>
        <p:blipFill>
          <a:blip r:embed="rId4"/>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Bargaining power of suppliers – the bargaining power of suppliers of Coca Cola is weak. </a:t>
            </a:r>
          </a:p>
          <a:p>
            <a:r>
              <a:rPr lang="en-GB" dirty="0" smtClean="0"/>
              <a:t>Bargaining power of buyers / customers – the bargaining power of individual customers in Coca Cola’s case is low. </a:t>
            </a:r>
          </a:p>
          <a:p>
            <a:r>
              <a:rPr lang="en-GB" dirty="0" smtClean="0"/>
              <a:t>Threat of latest entrants – growing a brand overnight is impossible, Coca Cola do not have to worry as they are already established</a:t>
            </a:r>
          </a:p>
          <a:p>
            <a:r>
              <a:rPr lang="en-GB" dirty="0" smtClean="0"/>
              <a:t>Threat of substitutes – main substitutes of Coca Cola products are the beverages made by their rival Pepsi, fruit juices and other hot and cold beverages. </a:t>
            </a:r>
          </a:p>
          <a:p>
            <a:r>
              <a:rPr lang="en-GB" dirty="0" smtClean="0"/>
              <a:t>Competitive rivalry between the prevailing players – there are two major players within the soda industry, Coca Cola and Pepsi. </a:t>
            </a:r>
            <a:endParaRPr lang="en-GB" dirty="0"/>
          </a:p>
        </p:txBody>
      </p:sp>
      <p:sp>
        <p:nvSpPr>
          <p:cNvPr id="3" name="Title 2"/>
          <p:cNvSpPr>
            <a:spLocks noGrp="1"/>
          </p:cNvSpPr>
          <p:nvPr>
            <p:ph type="title"/>
          </p:nvPr>
        </p:nvSpPr>
        <p:spPr/>
        <p:txBody>
          <a:bodyPr/>
          <a:lstStyle/>
          <a:p>
            <a:r>
              <a:rPr lang="en-GB" dirty="0" smtClean="0"/>
              <a:t>Porter’s Five Forces </a:t>
            </a:r>
            <a:endParaRPr lang="en-GB" dirty="0"/>
          </a:p>
        </p:txBody>
      </p:sp>
      <p:pic>
        <p:nvPicPr>
          <p:cNvPr id="5" name="slide four">
            <a:hlinkClick r:id="" action="ppaction://media"/>
          </p:cNvPr>
          <p:cNvPicPr>
            <a:picLocks noRot="1" noChangeAspect="1"/>
          </p:cNvPicPr>
          <p:nvPr>
            <a:wavAudioFile r:embed="rId1" name="slide four"/>
          </p:nvPr>
        </p:nvPicPr>
        <p:blipFill>
          <a:blip r:embed="rId4"/>
          <a:stretch>
            <a:fillRect/>
          </a:stretch>
        </p:blipFill>
        <p:spPr>
          <a:xfrm>
            <a:off x="6715140" y="5786454"/>
            <a:ext cx="304800" cy="3048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9638"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a:bodyPr>
          <a:lstStyle/>
          <a:p>
            <a:r>
              <a:rPr lang="en-GB" sz="3600" dirty="0" smtClean="0"/>
              <a:t>SWOT analysis of Coca Cola</a:t>
            </a:r>
            <a:endParaRPr lang="en-GB" sz="3600" dirty="0"/>
          </a:p>
        </p:txBody>
      </p:sp>
      <p:pic>
        <p:nvPicPr>
          <p:cNvPr id="1027" name="Picture 3"/>
          <p:cNvPicPr>
            <a:picLocks noGrp="1" noChangeAspect="1" noChangeArrowheads="1"/>
          </p:cNvPicPr>
          <p:nvPr>
            <p:ph idx="1"/>
          </p:nvPr>
        </p:nvPicPr>
        <p:blipFill>
          <a:blip r:embed="rId4"/>
          <a:srcRect l="18940" t="17783" r="16278" b="6454"/>
          <a:stretch>
            <a:fillRect/>
          </a:stretch>
        </p:blipFill>
        <p:spPr bwMode="auto">
          <a:xfrm>
            <a:off x="428596" y="928670"/>
            <a:ext cx="8715404" cy="5730676"/>
          </a:xfrm>
          <a:prstGeom prst="rect">
            <a:avLst/>
          </a:prstGeom>
          <a:noFill/>
          <a:ln w="9525">
            <a:noFill/>
            <a:miter lim="800000"/>
            <a:headEnd/>
            <a:tailEnd/>
          </a:ln>
          <a:effectLst/>
        </p:spPr>
      </p:pic>
      <p:pic>
        <p:nvPicPr>
          <p:cNvPr id="4" name="5">
            <a:hlinkClick r:id="" action="ppaction://media"/>
          </p:cNvPr>
          <p:cNvPicPr>
            <a:picLocks noRot="1" noChangeAspect="1"/>
          </p:cNvPicPr>
          <p:nvPr>
            <a:wavAudioFile r:embed="rId1" name="5"/>
          </p:nvPr>
        </p:nvPicPr>
        <p:blipFill>
          <a:blip r:embed="rId5"/>
          <a:stretch>
            <a:fillRect/>
          </a:stretch>
        </p:blipFill>
        <p:spPr>
          <a:xfrm>
            <a:off x="4419600" y="3276600"/>
            <a:ext cx="304800" cy="3048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630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a:buNone/>
            </a:pPr>
            <a:r>
              <a:rPr lang="en-GB" sz="1900" dirty="0" smtClean="0"/>
              <a:t>P – political; Coca Cola is classed within the food category (UK Essays 2019). </a:t>
            </a:r>
          </a:p>
          <a:p>
            <a:r>
              <a:rPr lang="en-GB" sz="1900" dirty="0" smtClean="0"/>
              <a:t>Therefore, having to abide by the regulations set by Food and Drug Administration. </a:t>
            </a:r>
          </a:p>
          <a:p>
            <a:r>
              <a:rPr lang="en-GB" sz="1900" dirty="0" smtClean="0"/>
              <a:t>Government regulations have to be adhered to like tax laws. </a:t>
            </a:r>
          </a:p>
          <a:p>
            <a:pPr>
              <a:buNone/>
            </a:pPr>
            <a:r>
              <a:rPr lang="en-GB" sz="1900" dirty="0" smtClean="0"/>
              <a:t>E- Economical; Growth or recession of economy can have a huge impact on the organisation </a:t>
            </a:r>
          </a:p>
          <a:p>
            <a:r>
              <a:rPr lang="en-GB" sz="1900" dirty="0" smtClean="0"/>
              <a:t>Currency exchange has to be taken into consideration </a:t>
            </a:r>
          </a:p>
          <a:p>
            <a:r>
              <a:rPr lang="en-GB" sz="1900" dirty="0" smtClean="0"/>
              <a:t>Successful in optimising their loan schemes.</a:t>
            </a:r>
          </a:p>
          <a:p>
            <a:r>
              <a:rPr lang="en-GB" sz="1900" dirty="0" smtClean="0"/>
              <a:t>Skilled in increasing their income. </a:t>
            </a:r>
          </a:p>
          <a:p>
            <a:pPr>
              <a:buNone/>
            </a:pPr>
            <a:r>
              <a:rPr lang="en-GB" sz="1900" dirty="0" smtClean="0"/>
              <a:t>S – social; largest influence on Coca Colas media perception. </a:t>
            </a:r>
          </a:p>
          <a:p>
            <a:r>
              <a:rPr lang="en-GB" sz="1900" dirty="0" smtClean="0"/>
              <a:t>Adapted flavours to meet demands of consumers. </a:t>
            </a:r>
          </a:p>
          <a:p>
            <a:r>
              <a:rPr lang="en-GB" sz="1900" dirty="0" smtClean="0"/>
              <a:t>Healthier lifestyle choices needs to be addressed. </a:t>
            </a:r>
          </a:p>
          <a:p>
            <a:pPr>
              <a:buNone/>
            </a:pPr>
            <a:r>
              <a:rPr lang="en-GB" sz="1900" dirty="0" smtClean="0"/>
              <a:t>T – technological; taken full advantage of developments within technology.</a:t>
            </a:r>
          </a:p>
          <a:p>
            <a:r>
              <a:rPr lang="en-GB" sz="1900" dirty="0" smtClean="0"/>
              <a:t>Purchased latest machinery. </a:t>
            </a:r>
          </a:p>
          <a:p>
            <a:pPr>
              <a:buNone/>
            </a:pPr>
            <a:endParaRPr lang="en-GB" dirty="0" smtClean="0"/>
          </a:p>
          <a:p>
            <a:pPr>
              <a:buNone/>
            </a:pPr>
            <a:endParaRPr lang="en-GB" dirty="0"/>
          </a:p>
        </p:txBody>
      </p:sp>
      <p:sp>
        <p:nvSpPr>
          <p:cNvPr id="2" name="Title 1"/>
          <p:cNvSpPr>
            <a:spLocks noGrp="1"/>
          </p:cNvSpPr>
          <p:nvPr>
            <p:ph type="title"/>
          </p:nvPr>
        </p:nvSpPr>
        <p:spPr/>
        <p:txBody>
          <a:bodyPr/>
          <a:lstStyle/>
          <a:p>
            <a:r>
              <a:rPr lang="en-GB" dirty="0" smtClean="0"/>
              <a:t>PEST analysis of Coca Cola</a:t>
            </a:r>
            <a:endParaRPr lang="en-GB" dirty="0"/>
          </a:p>
        </p:txBody>
      </p:sp>
      <p:pic>
        <p:nvPicPr>
          <p:cNvPr id="4" name="6">
            <a:hlinkClick r:id="" action="ppaction://media"/>
          </p:cNvPr>
          <p:cNvPicPr>
            <a:picLocks noRot="1" noChangeAspect="1"/>
          </p:cNvPicPr>
          <p:nvPr>
            <a:wavAudioFile r:embed="rId1" name="6"/>
          </p:nvPr>
        </p:nvPicPr>
        <p:blipFill>
          <a:blip r:embed="rId4"/>
          <a:stretch>
            <a:fillRect/>
          </a:stretch>
        </p:blipFill>
        <p:spPr>
          <a:xfrm>
            <a:off x="6500826" y="5429264"/>
            <a:ext cx="304800" cy="3048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940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4" cstate="print"/>
          <a:srcRect l="36108" t="33480" r="33906" b="19209"/>
          <a:stretch>
            <a:fillRect/>
          </a:stretch>
        </p:blipFill>
        <p:spPr bwMode="auto">
          <a:xfrm>
            <a:off x="3786182" y="1285860"/>
            <a:ext cx="5126685" cy="4547546"/>
          </a:xfrm>
          <a:prstGeom prst="rect">
            <a:avLst/>
          </a:prstGeom>
          <a:noFill/>
          <a:ln w="9525">
            <a:noFill/>
            <a:miter lim="800000"/>
            <a:headEnd/>
            <a:tailEnd/>
          </a:ln>
          <a:effectLst/>
        </p:spPr>
      </p:pic>
      <p:sp>
        <p:nvSpPr>
          <p:cNvPr id="2" name="Title 1"/>
          <p:cNvSpPr>
            <a:spLocks noGrp="1"/>
          </p:cNvSpPr>
          <p:nvPr>
            <p:ph type="title"/>
          </p:nvPr>
        </p:nvSpPr>
        <p:spPr/>
        <p:txBody>
          <a:bodyPr/>
          <a:lstStyle/>
          <a:p>
            <a:r>
              <a:rPr lang="en-GB" dirty="0" smtClean="0"/>
              <a:t>Stakeholder analysis </a:t>
            </a:r>
            <a:endParaRPr lang="en-GB" dirty="0"/>
          </a:p>
        </p:txBody>
      </p:sp>
      <p:sp>
        <p:nvSpPr>
          <p:cNvPr id="6" name="Rectangle 5"/>
          <p:cNvSpPr/>
          <p:nvPr/>
        </p:nvSpPr>
        <p:spPr>
          <a:xfrm>
            <a:off x="285720" y="1428736"/>
            <a:ext cx="2928958" cy="3970318"/>
          </a:xfrm>
          <a:prstGeom prst="rect">
            <a:avLst/>
          </a:prstGeom>
        </p:spPr>
        <p:txBody>
          <a:bodyPr wrap="square">
            <a:spAutoFit/>
          </a:bodyPr>
          <a:lstStyle/>
          <a:p>
            <a:r>
              <a:rPr lang="en-GB" dirty="0" err="1" smtClean="0"/>
              <a:t>Mendelows</a:t>
            </a:r>
            <a:r>
              <a:rPr lang="en-GB" dirty="0" smtClean="0"/>
              <a:t> power interest matrix theory 1981, suggests that organisations analyse their stakeholder groups based on power, which is the ability to influence the organisations strategy or project resources, and also how interested they are within the organisation or project succeeding (Oxford College 2020). </a:t>
            </a:r>
            <a:endParaRPr lang="en-GB" dirty="0"/>
          </a:p>
        </p:txBody>
      </p:sp>
      <p:pic>
        <p:nvPicPr>
          <p:cNvPr id="5" name="7">
            <a:hlinkClick r:id="" action="ppaction://media"/>
          </p:cNvPr>
          <p:cNvPicPr>
            <a:picLocks noRot="1" noChangeAspect="1"/>
          </p:cNvPicPr>
          <p:nvPr>
            <a:wavAudioFile r:embed="rId1" name="7"/>
          </p:nvPr>
        </p:nvPicPr>
        <p:blipFill>
          <a:blip r:embed="rId5"/>
          <a:stretch>
            <a:fillRect/>
          </a:stretch>
        </p:blipFill>
        <p:spPr>
          <a:xfrm>
            <a:off x="4419600" y="3276600"/>
            <a:ext cx="304800" cy="3048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2188"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How Coca Cola engage with their stakeholders</a:t>
            </a:r>
            <a:endParaRPr lang="en-GB" dirty="0"/>
          </a:p>
        </p:txBody>
      </p:sp>
      <p:pic>
        <p:nvPicPr>
          <p:cNvPr id="4" name="Content Placeholder 3"/>
          <p:cNvPicPr>
            <a:picLocks noGrp="1" noChangeAspect="1" noChangeArrowheads="1"/>
          </p:cNvPicPr>
          <p:nvPr>
            <p:ph idx="1"/>
          </p:nvPr>
        </p:nvPicPr>
        <p:blipFill>
          <a:blip r:embed="rId4"/>
          <a:srcRect l="17020" t="21484" r="17642" b="11133"/>
          <a:stretch>
            <a:fillRect/>
          </a:stretch>
        </p:blipFill>
        <p:spPr bwMode="auto">
          <a:xfrm>
            <a:off x="669114" y="1481138"/>
            <a:ext cx="7805772" cy="4525962"/>
          </a:xfrm>
          <a:prstGeom prst="rect">
            <a:avLst/>
          </a:prstGeom>
          <a:noFill/>
          <a:ln w="9525">
            <a:noFill/>
            <a:miter lim="800000"/>
            <a:headEnd/>
            <a:tailEnd/>
          </a:ln>
          <a:effectLst/>
        </p:spPr>
      </p:pic>
      <p:pic>
        <p:nvPicPr>
          <p:cNvPr id="5" name="8">
            <a:hlinkClick r:id="" action="ppaction://media"/>
          </p:cNvPr>
          <p:cNvPicPr>
            <a:picLocks noRot="1" noChangeAspect="1"/>
          </p:cNvPicPr>
          <p:nvPr>
            <a:wavAudioFile r:embed="rId1" name="8"/>
          </p:nvPr>
        </p:nvPicPr>
        <p:blipFill>
          <a:blip r:embed="rId5"/>
          <a:stretch>
            <a:fillRect/>
          </a:stretch>
        </p:blipFill>
        <p:spPr>
          <a:xfrm>
            <a:off x="4419600" y="3276600"/>
            <a:ext cx="304800" cy="3048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3875"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Stakeholder engagement</a:t>
            </a:r>
            <a:endParaRPr lang="en-GB" dirty="0"/>
          </a:p>
        </p:txBody>
      </p:sp>
      <p:pic>
        <p:nvPicPr>
          <p:cNvPr id="3074" name="Picture 2"/>
          <p:cNvPicPr>
            <a:picLocks noGrp="1" noChangeAspect="1" noChangeArrowheads="1"/>
          </p:cNvPicPr>
          <p:nvPr>
            <p:ph idx="1"/>
          </p:nvPr>
        </p:nvPicPr>
        <p:blipFill>
          <a:blip r:embed="rId2"/>
          <a:srcRect l="11841" t="33567" r="17165" b="11189"/>
          <a:stretch>
            <a:fillRect/>
          </a:stretch>
        </p:blipFill>
        <p:spPr bwMode="auto">
          <a:xfrm>
            <a:off x="0" y="1714488"/>
            <a:ext cx="9307351" cy="4071966"/>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4"/>
          <a:srcRect l="29204" t="24338" r="16063" b="12384"/>
          <a:stretch>
            <a:fillRect/>
          </a:stretch>
        </p:blipFill>
        <p:spPr bwMode="auto">
          <a:xfrm>
            <a:off x="3214678" y="3214686"/>
            <a:ext cx="4643470" cy="3018256"/>
          </a:xfrm>
          <a:prstGeom prst="rect">
            <a:avLst/>
          </a:prstGeom>
          <a:noFill/>
          <a:ln w="9525">
            <a:noFill/>
            <a:miter lim="800000"/>
            <a:headEnd/>
            <a:tailEnd/>
          </a:ln>
          <a:effectLst/>
        </p:spPr>
      </p:pic>
      <p:sp>
        <p:nvSpPr>
          <p:cNvPr id="2" name="Title 1"/>
          <p:cNvSpPr>
            <a:spLocks noGrp="1"/>
          </p:cNvSpPr>
          <p:nvPr>
            <p:ph type="title"/>
          </p:nvPr>
        </p:nvSpPr>
        <p:spPr/>
        <p:txBody>
          <a:bodyPr/>
          <a:lstStyle/>
          <a:p>
            <a:r>
              <a:rPr lang="en-GB" dirty="0" err="1" smtClean="0"/>
              <a:t>Bowmans</a:t>
            </a:r>
            <a:r>
              <a:rPr lang="en-GB" dirty="0" smtClean="0"/>
              <a:t> Strategic Clock </a:t>
            </a:r>
            <a:endParaRPr lang="en-GB" dirty="0"/>
          </a:p>
        </p:txBody>
      </p:sp>
      <p:sp>
        <p:nvSpPr>
          <p:cNvPr id="4" name="Rectangle 3"/>
          <p:cNvSpPr/>
          <p:nvPr/>
        </p:nvSpPr>
        <p:spPr>
          <a:xfrm>
            <a:off x="642910" y="1714488"/>
            <a:ext cx="4572000" cy="1754326"/>
          </a:xfrm>
          <a:prstGeom prst="rect">
            <a:avLst/>
          </a:prstGeom>
        </p:spPr>
        <p:txBody>
          <a:bodyPr>
            <a:spAutoFit/>
          </a:bodyPr>
          <a:lstStyle/>
          <a:p>
            <a:r>
              <a:rPr lang="en-GB" dirty="0" smtClean="0"/>
              <a:t>The Bowman’s strategic clock was developed by Cliff Bowman and David Faulkner. It's purely a marketing model that helps the organisation analyse their position within the market (</a:t>
            </a:r>
            <a:r>
              <a:rPr lang="en-GB" dirty="0" err="1" smtClean="0"/>
              <a:t>Bhasin</a:t>
            </a:r>
            <a:r>
              <a:rPr lang="en-GB" dirty="0" smtClean="0"/>
              <a:t>, 2019). </a:t>
            </a:r>
            <a:endParaRPr lang="en-GB" dirty="0"/>
          </a:p>
        </p:txBody>
      </p:sp>
      <p:pic>
        <p:nvPicPr>
          <p:cNvPr id="5" name="10">
            <a:hlinkClick r:id="" action="ppaction://media"/>
          </p:cNvPr>
          <p:cNvPicPr>
            <a:picLocks noRot="1" noChangeAspect="1"/>
          </p:cNvPicPr>
          <p:nvPr>
            <a:wavAudioFile r:embed="rId1" name="10"/>
          </p:nvPr>
        </p:nvPicPr>
        <p:blipFill>
          <a:blip r:embed="rId5"/>
          <a:stretch>
            <a:fillRect/>
          </a:stretch>
        </p:blipFill>
        <p:spPr>
          <a:xfrm>
            <a:off x="4429124" y="3357562"/>
            <a:ext cx="304800" cy="3048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2708"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dirty="0" smtClean="0"/>
              <a:t>Product Diversification. </a:t>
            </a:r>
          </a:p>
          <a:p>
            <a:r>
              <a:rPr lang="en-GB" dirty="0" smtClean="0"/>
              <a:t>Seen through SWOT that diversification in the organisation is low. </a:t>
            </a:r>
          </a:p>
          <a:p>
            <a:r>
              <a:rPr lang="en-GB" dirty="0" smtClean="0"/>
              <a:t>Competitor Pepsi have diverted into different markets.</a:t>
            </a:r>
          </a:p>
          <a:p>
            <a:r>
              <a:rPr lang="en-GB" dirty="0" smtClean="0"/>
              <a:t>Giving competitor a competitive advantage. </a:t>
            </a:r>
          </a:p>
          <a:p>
            <a:r>
              <a:rPr lang="en-GB" dirty="0" smtClean="0"/>
              <a:t>Extra revenue drive for Coca Cola if they expand. </a:t>
            </a:r>
            <a:endParaRPr lang="en-GB" dirty="0"/>
          </a:p>
        </p:txBody>
      </p:sp>
      <p:sp>
        <p:nvSpPr>
          <p:cNvPr id="2" name="Title 1"/>
          <p:cNvSpPr>
            <a:spLocks noGrp="1"/>
          </p:cNvSpPr>
          <p:nvPr>
            <p:ph type="title"/>
          </p:nvPr>
        </p:nvSpPr>
        <p:spPr/>
        <p:txBody>
          <a:bodyPr>
            <a:normAutofit fontScale="90000"/>
          </a:bodyPr>
          <a:lstStyle/>
          <a:p>
            <a:r>
              <a:rPr lang="en-GB" dirty="0" err="1" smtClean="0"/>
              <a:t>Reccomendation</a:t>
            </a:r>
            <a:r>
              <a:rPr lang="en-GB" dirty="0" smtClean="0"/>
              <a:t> of new strategy for Coca Cola </a:t>
            </a:r>
            <a:endParaRPr lang="en-GB" dirty="0"/>
          </a:p>
        </p:txBody>
      </p:sp>
      <p:pic>
        <p:nvPicPr>
          <p:cNvPr id="4" name="11">
            <a:hlinkClick r:id="" action="ppaction://media"/>
          </p:cNvPr>
          <p:cNvPicPr>
            <a:picLocks noRot="1" noChangeAspect="1"/>
          </p:cNvPicPr>
          <p:nvPr>
            <a:wavAudioFile r:embed="rId1" name="11"/>
          </p:nvPr>
        </p:nvPicPr>
        <p:blipFill>
          <a:blip r:embed="rId4"/>
          <a:stretch>
            <a:fillRect/>
          </a:stretch>
        </p:blipFill>
        <p:spPr>
          <a:xfrm>
            <a:off x="4419600" y="3276600"/>
            <a:ext cx="304800" cy="3048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2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buNone/>
            </a:pPr>
            <a:r>
              <a:rPr lang="en-GB" dirty="0" smtClean="0"/>
              <a:t>Absence in health beverages.</a:t>
            </a:r>
          </a:p>
          <a:p>
            <a:r>
              <a:rPr lang="en-GB" dirty="0" smtClean="0"/>
              <a:t>Healthier alternatives is major for individuals. </a:t>
            </a:r>
          </a:p>
          <a:p>
            <a:r>
              <a:rPr lang="en-GB" dirty="0" smtClean="0"/>
              <a:t>Coca Cola is absent in the healthier option sector. </a:t>
            </a:r>
          </a:p>
          <a:p>
            <a:r>
              <a:rPr lang="en-GB" dirty="0" smtClean="0"/>
              <a:t>Coca Cola need to ensure they are up to date with the changing environment. </a:t>
            </a:r>
          </a:p>
          <a:p>
            <a:r>
              <a:rPr lang="en-GB" dirty="0" smtClean="0"/>
              <a:t>Revenue may fall if there is no healthy option. </a:t>
            </a:r>
          </a:p>
          <a:p>
            <a:r>
              <a:rPr lang="en-GB" dirty="0" smtClean="0"/>
              <a:t>Competitor Pepsi has also branched into healthier options. </a:t>
            </a:r>
          </a:p>
          <a:p>
            <a:r>
              <a:rPr lang="en-GB" dirty="0" smtClean="0"/>
              <a:t>Gives Pepsi a competitive advantage within this sector.  </a:t>
            </a:r>
          </a:p>
        </p:txBody>
      </p:sp>
      <p:sp>
        <p:nvSpPr>
          <p:cNvPr id="3" name="Title 2"/>
          <p:cNvSpPr>
            <a:spLocks noGrp="1"/>
          </p:cNvSpPr>
          <p:nvPr>
            <p:ph type="title"/>
          </p:nvPr>
        </p:nvSpPr>
        <p:spPr/>
        <p:txBody>
          <a:bodyPr>
            <a:normAutofit fontScale="90000"/>
          </a:bodyPr>
          <a:lstStyle/>
          <a:p>
            <a:r>
              <a:rPr lang="en-GB" dirty="0" smtClean="0"/>
              <a:t>Second recommendation for new strategy for Coca Cola</a:t>
            </a:r>
            <a:endParaRPr lang="en-GB" dirty="0"/>
          </a:p>
        </p:txBody>
      </p:sp>
      <p:pic>
        <p:nvPicPr>
          <p:cNvPr id="4" name="12">
            <a:hlinkClick r:id="" action="ppaction://media"/>
          </p:cNvPr>
          <p:cNvPicPr>
            <a:picLocks noRot="1" noChangeAspect="1"/>
          </p:cNvPicPr>
          <p:nvPr>
            <a:wavAudioFile r:embed="rId1" name="12"/>
          </p:nvPr>
        </p:nvPicPr>
        <p:blipFill>
          <a:blip r:embed="rId4"/>
          <a:stretch>
            <a:fillRect/>
          </a:stretch>
        </p:blipFill>
        <p:spPr>
          <a:xfrm>
            <a:off x="4419600" y="3276600"/>
            <a:ext cx="304800" cy="3048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028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pPr lvl="0"/>
            <a:r>
              <a:rPr lang="en-GB" dirty="0" smtClean="0"/>
              <a:t>Bean, A., </a:t>
            </a:r>
            <a:r>
              <a:rPr lang="en-GB" dirty="0" err="1" smtClean="0"/>
              <a:t>n.d</a:t>
            </a:r>
            <a:r>
              <a:rPr lang="en-GB" dirty="0" smtClean="0"/>
              <a:t>. </a:t>
            </a:r>
            <a:r>
              <a:rPr lang="en-GB" i="1" dirty="0" smtClean="0"/>
              <a:t>The Coca-Cola Truck- A Genius Marketing Ploy - Events/PR/Marketing</a:t>
            </a:r>
            <a:r>
              <a:rPr lang="en-GB" dirty="0" smtClean="0"/>
              <a:t>. [online] Events/PR/Marketing. Available at: &lt;http://harosa.com/coca-cola-truck-genius-marketing-ploy/&gt; [Accessed 16 October 2020].</a:t>
            </a:r>
          </a:p>
          <a:p>
            <a:pPr lvl="0"/>
            <a:r>
              <a:rPr lang="en-GB" dirty="0" err="1" smtClean="0"/>
              <a:t>BenLud</a:t>
            </a:r>
            <a:r>
              <a:rPr lang="en-GB" dirty="0" smtClean="0"/>
              <a:t>. 2013. </a:t>
            </a:r>
            <a:r>
              <a:rPr lang="en-GB" i="1" dirty="0" smtClean="0"/>
              <a:t>Business Level Strategy</a:t>
            </a:r>
            <a:r>
              <a:rPr lang="en-GB" dirty="0" smtClean="0"/>
              <a:t>. [online] Mycokespot.blogspot.com. Available at: &lt;https://mycokespot.blogspot.com/2013/03/business-level-strategy.html&gt; [Accessed 6 October 2020].</a:t>
            </a:r>
          </a:p>
          <a:p>
            <a:pPr lvl="0"/>
            <a:r>
              <a:rPr lang="en-GB" dirty="0" err="1" smtClean="0"/>
              <a:t>Bhasin</a:t>
            </a:r>
            <a:r>
              <a:rPr lang="en-GB" dirty="0" smtClean="0"/>
              <a:t>, H., 2020. </a:t>
            </a:r>
            <a:r>
              <a:rPr lang="en-GB" i="1" dirty="0" err="1" smtClean="0"/>
              <a:t>Bowman’S</a:t>
            </a:r>
            <a:r>
              <a:rPr lang="en-GB" i="1" dirty="0" smtClean="0"/>
              <a:t> Strategy Clock - What Is </a:t>
            </a:r>
            <a:r>
              <a:rPr lang="en-GB" i="1" dirty="0" err="1" smtClean="0"/>
              <a:t>Bowman’S</a:t>
            </a:r>
            <a:r>
              <a:rPr lang="en-GB" i="1" dirty="0" smtClean="0"/>
              <a:t> Strategy Clock?</a:t>
            </a:r>
            <a:r>
              <a:rPr lang="en-GB" dirty="0" smtClean="0"/>
              <a:t>. [online] Marketing91. Available at: &lt;https://www.marketing91.com/what-is-bowmans-strategy-clock/&gt; [Accessed 17 April 2019].</a:t>
            </a:r>
          </a:p>
          <a:p>
            <a:pPr lvl="0"/>
            <a:r>
              <a:rPr lang="en-GB" dirty="0" smtClean="0"/>
              <a:t>Business Finance Articles. 2020. </a:t>
            </a:r>
            <a:r>
              <a:rPr lang="en-GB" i="1" dirty="0" smtClean="0"/>
              <a:t>What Is Coca Cola Differentiation Strategy?</a:t>
            </a:r>
            <a:r>
              <a:rPr lang="en-GB" dirty="0" smtClean="0"/>
              <a:t>. [online] Available at: &lt;https://businessfinancearticles.org/what-is-coca-cola-differentiation-strategy&gt; [Accessed 8 October 2020].</a:t>
            </a:r>
          </a:p>
          <a:p>
            <a:pPr lvl="0"/>
            <a:r>
              <a:rPr lang="en-GB" dirty="0" smtClean="0"/>
              <a:t>Businessballs.com. 2020. </a:t>
            </a:r>
            <a:r>
              <a:rPr lang="en-GB" i="1" dirty="0" err="1" smtClean="0"/>
              <a:t>Mintzberg's</a:t>
            </a:r>
            <a:r>
              <a:rPr lang="en-GB" i="1" dirty="0" smtClean="0"/>
              <a:t> 5Ps Of Strategy – </a:t>
            </a:r>
            <a:r>
              <a:rPr lang="en-GB" i="1" dirty="0" err="1" smtClean="0"/>
              <a:t>Businessballs.Com</a:t>
            </a:r>
            <a:r>
              <a:rPr lang="en-GB" dirty="0" smtClean="0"/>
              <a:t>. [online] Available at: &lt;https://www.businessballs.com/strategy-innovation/5ps-of-strategy/&gt; [Accessed 9 October 2020].</a:t>
            </a:r>
          </a:p>
          <a:p>
            <a:endParaRPr lang="en-GB" dirty="0"/>
          </a:p>
        </p:txBody>
      </p:sp>
      <p:sp>
        <p:nvSpPr>
          <p:cNvPr id="2" name="Title 1"/>
          <p:cNvSpPr>
            <a:spLocks noGrp="1"/>
          </p:cNvSpPr>
          <p:nvPr>
            <p:ph type="title"/>
          </p:nvPr>
        </p:nvSpPr>
        <p:spPr/>
        <p:txBody>
          <a:bodyPr/>
          <a:lstStyle/>
          <a:p>
            <a:r>
              <a:rPr lang="en-GB" dirty="0" smtClean="0"/>
              <a:t>References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pPr lvl="0"/>
            <a:r>
              <a:rPr lang="en-GB" dirty="0" smtClean="0"/>
              <a:t>Butler, R., 2020. </a:t>
            </a:r>
            <a:r>
              <a:rPr lang="en-GB" i="1" dirty="0" smtClean="0"/>
              <a:t>How Coca-Cola Stacks Up Against Its Competition</a:t>
            </a:r>
            <a:r>
              <a:rPr lang="en-GB" dirty="0" smtClean="0"/>
              <a:t>. [online] </a:t>
            </a:r>
            <a:r>
              <a:rPr lang="en-GB" dirty="0" err="1" smtClean="0"/>
              <a:t>Investopedia</a:t>
            </a:r>
            <a:r>
              <a:rPr lang="en-GB" dirty="0" smtClean="0"/>
              <a:t>. Available at: &lt;https://www.investopedia.com/articles/markets/120915/analyzing-porters-5-forces-cocacola.asp&gt; [Accessed 3 October 2020].</a:t>
            </a:r>
          </a:p>
          <a:p>
            <a:pPr lvl="0"/>
            <a:r>
              <a:rPr lang="en-GB" dirty="0" smtClean="0"/>
              <a:t>Coca Cola HBC. </a:t>
            </a:r>
            <a:r>
              <a:rPr lang="en-GB" dirty="0" err="1" smtClean="0"/>
              <a:t>n.d</a:t>
            </a:r>
            <a:r>
              <a:rPr lang="en-GB" dirty="0" smtClean="0"/>
              <a:t>. </a:t>
            </a:r>
            <a:r>
              <a:rPr lang="en-GB" i="1" dirty="0" smtClean="0"/>
              <a:t>Stakeholder Engagement</a:t>
            </a:r>
            <a:r>
              <a:rPr lang="en-GB" dirty="0" smtClean="0"/>
              <a:t>. [online] Available at: &lt;https://rs.coca-colahellenic.com/en/a-more-sustainable-future/sustainability-approach-and-impact/stakeholder-engagement&gt; [Accessed 31 September 2020].</a:t>
            </a:r>
          </a:p>
          <a:p>
            <a:pPr lvl="0"/>
            <a:r>
              <a:rPr lang="en-GB" dirty="0" smtClean="0"/>
              <a:t>Hammond, R., 1993. Book Reviews : Exploring Corporate Strategy: Text and Cases Johnson, G. and </a:t>
            </a:r>
            <a:r>
              <a:rPr lang="en-GB" dirty="0" err="1" smtClean="0"/>
              <a:t>Scholes</a:t>
            </a:r>
            <a:r>
              <a:rPr lang="en-GB" dirty="0" smtClean="0"/>
              <a:t>, K. </a:t>
            </a:r>
            <a:r>
              <a:rPr lang="en-GB" i="1" dirty="0" smtClean="0"/>
              <a:t>Management Education and Development</a:t>
            </a:r>
            <a:r>
              <a:rPr lang="en-GB" dirty="0" smtClean="0"/>
              <a:t>, [online] 24(3), pp.297-298. Available at: &lt;https://www.pearson.com/uk/educators/higher-education-educators/program/Johnson-Exploring-Strategy-Text-Cases-10th-Edition/PGM1046698.html&gt; [Accessed 11 May 2014].</a:t>
            </a:r>
          </a:p>
          <a:p>
            <a:pPr lvl="0"/>
            <a:r>
              <a:rPr lang="en-GB" dirty="0" smtClean="0"/>
              <a:t>Ltd, A., 2018. </a:t>
            </a:r>
            <a:r>
              <a:rPr lang="en-GB" i="1" dirty="0" smtClean="0"/>
              <a:t>Competitive Analysis Of Coca-Cola: PEST And Porter's Five</a:t>
            </a:r>
            <a:r>
              <a:rPr lang="en-GB" dirty="0" smtClean="0"/>
              <a:t>. [online] UKDiss.com. Available at: &lt;https://ukdiss.com/examples/competitive-analysis-of-coca-cola.php#citethis&gt; [Accessed 4 October 2020].</a:t>
            </a:r>
          </a:p>
          <a:p>
            <a:pPr lvl="0"/>
            <a:r>
              <a:rPr lang="en-GB" dirty="0" smtClean="0"/>
              <a:t>Mindtools.com. 2020. </a:t>
            </a:r>
            <a:r>
              <a:rPr lang="en-GB" i="1" dirty="0" err="1" smtClean="0"/>
              <a:t>Mintzberg's</a:t>
            </a:r>
            <a:r>
              <a:rPr lang="en-GB" i="1" dirty="0" smtClean="0"/>
              <a:t> 5Ps Of Strategy: Improving The Robustness Of Your Strategy</a:t>
            </a:r>
            <a:r>
              <a:rPr lang="en-GB" dirty="0" smtClean="0"/>
              <a:t>. [online] Available at: &lt;https://www.mindtools.com/pages/article/mintzberg-5ps.htm&gt; [Accessed 2 October 2020].</a:t>
            </a:r>
          </a:p>
          <a:p>
            <a:endParaRPr lang="en-GB" dirty="0"/>
          </a:p>
        </p:txBody>
      </p:sp>
      <p:sp>
        <p:nvSpPr>
          <p:cNvPr id="3" name="Title 2"/>
          <p:cNvSpPr>
            <a:spLocks noGrp="1"/>
          </p:cNvSpPr>
          <p:nvPr>
            <p:ph type="title"/>
          </p:nvPr>
        </p:nvSpPr>
        <p:spPr/>
        <p:txBody>
          <a:bodyPr/>
          <a:lstStyle/>
          <a:p>
            <a:r>
              <a:rPr lang="en-GB" dirty="0" smtClean="0"/>
              <a:t>References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pPr lvl="0"/>
            <a:r>
              <a:rPr lang="en-GB" dirty="0" err="1" smtClean="0"/>
              <a:t>Mintzberg</a:t>
            </a:r>
            <a:r>
              <a:rPr lang="en-GB" dirty="0" smtClean="0"/>
              <a:t>, H., 1987. The Strategy Concept I: Five Ps for Strategy. </a:t>
            </a:r>
            <a:r>
              <a:rPr lang="en-GB" i="1" dirty="0" smtClean="0"/>
              <a:t>California Management Review</a:t>
            </a:r>
            <a:r>
              <a:rPr lang="en-GB" dirty="0" smtClean="0"/>
              <a:t>, [online] 30(1), pp.11-24. Available at: &lt;https://journals.sagepub.com/doi/10.2307/41165263&gt; [Accessed 1 October 1987].</a:t>
            </a:r>
          </a:p>
          <a:p>
            <a:pPr lvl="0"/>
            <a:r>
              <a:rPr lang="en-GB" dirty="0" err="1" smtClean="0"/>
              <a:t>Ovans</a:t>
            </a:r>
            <a:r>
              <a:rPr lang="en-GB" dirty="0" smtClean="0"/>
              <a:t>, A., 2015. </a:t>
            </a:r>
            <a:r>
              <a:rPr lang="en-GB" i="1" dirty="0" smtClean="0"/>
              <a:t>What Resilience Means, And Why It Matters</a:t>
            </a:r>
            <a:r>
              <a:rPr lang="en-GB" dirty="0" smtClean="0"/>
              <a:t>. [online] Harvard Business Review. Available at: &lt;https://www.google.co.uk/amp/s/hbr.org/amp/2015/01/what-resilience-means-and-why-it-matters&gt; [Accessed 12 October 2020].</a:t>
            </a:r>
          </a:p>
          <a:p>
            <a:pPr lvl="0"/>
            <a:r>
              <a:rPr lang="en-GB" dirty="0" smtClean="0"/>
              <a:t>Oxford College of Marketing Blog. </a:t>
            </a:r>
            <a:r>
              <a:rPr lang="en-GB" dirty="0" err="1" smtClean="0"/>
              <a:t>n.d</a:t>
            </a:r>
            <a:r>
              <a:rPr lang="en-GB" dirty="0" smtClean="0"/>
              <a:t>. </a:t>
            </a:r>
            <a:r>
              <a:rPr lang="en-GB" i="1" dirty="0" smtClean="0"/>
              <a:t>What Is </a:t>
            </a:r>
            <a:r>
              <a:rPr lang="en-GB" i="1" dirty="0" err="1" smtClean="0"/>
              <a:t>Mendelow’S</a:t>
            </a:r>
            <a:r>
              <a:rPr lang="en-GB" i="1" dirty="0" smtClean="0"/>
              <a:t> Matrix And Why Is It Useful For Marketers?</a:t>
            </a:r>
            <a:r>
              <a:rPr lang="en-GB" dirty="0" smtClean="0"/>
              <a:t>. [online] Available at: &lt;https://blog.oxfordcollegeofmarketing.com/2018/04/23/what-is-mendelows-matrix-and-how-is-it-useful/&gt; [Accessed 17 October 2020].</a:t>
            </a:r>
          </a:p>
          <a:p>
            <a:pPr lvl="0"/>
            <a:r>
              <a:rPr lang="en-GB" dirty="0" err="1" smtClean="0"/>
              <a:t>Patil</a:t>
            </a:r>
            <a:r>
              <a:rPr lang="en-GB" dirty="0" smtClean="0"/>
              <a:t>, V., 2018. </a:t>
            </a:r>
            <a:r>
              <a:rPr lang="en-GB" i="1" dirty="0" smtClean="0"/>
              <a:t>Marketing Strategy Of Coca COLA</a:t>
            </a:r>
            <a:r>
              <a:rPr lang="en-GB" dirty="0" smtClean="0"/>
              <a:t>. [online] Iosrjournals.org. Available at: &lt;http://www.iosrjournals.org/iosr-jbm/papers/Conf.ADMIFMS1808-2018/Volume-1/12.%2077-85.pdf&gt; [Accessed 11 October 2020].</a:t>
            </a:r>
          </a:p>
          <a:p>
            <a:pPr lvl="0"/>
            <a:r>
              <a:rPr lang="en-GB" dirty="0" smtClean="0"/>
              <a:t>Porter, M., 2020. </a:t>
            </a:r>
            <a:r>
              <a:rPr lang="en-GB" i="1" dirty="0" smtClean="0"/>
              <a:t>The Five Competitive Forces That Shape Strategy</a:t>
            </a:r>
            <a:r>
              <a:rPr lang="en-GB" dirty="0" smtClean="0"/>
              <a:t>. [online] Harvard Business Review. Available at: &lt;https://hbr.org/2008/01/the-five-competitive-forces-that-shape-strategy.&gt; [Accessed 12 October 2020].</a:t>
            </a:r>
          </a:p>
          <a:p>
            <a:r>
              <a:rPr lang="en-GB" dirty="0" err="1" smtClean="0"/>
              <a:t>Pratap</a:t>
            </a:r>
            <a:r>
              <a:rPr lang="en-GB" dirty="0" smtClean="0"/>
              <a:t>, A., 2018. </a:t>
            </a:r>
            <a:r>
              <a:rPr lang="en-GB" i="1" dirty="0" smtClean="0"/>
              <a:t>Sources Of Coca Cola's Competitive Advantage</a:t>
            </a:r>
            <a:r>
              <a:rPr lang="en-GB" dirty="0" smtClean="0"/>
              <a:t>. [online] </a:t>
            </a:r>
            <a:r>
              <a:rPr lang="en-GB" dirty="0" err="1" smtClean="0"/>
              <a:t>notesmatic</a:t>
            </a:r>
            <a:r>
              <a:rPr lang="en-GB" dirty="0" smtClean="0"/>
              <a:t>. Available at: &lt;https://notesmatic.com/2019/01/coca-cola-sources-of-competitive-advantage/&gt; [Accessed 30 September 2020].</a:t>
            </a:r>
          </a:p>
        </p:txBody>
      </p:sp>
      <p:sp>
        <p:nvSpPr>
          <p:cNvPr id="3" name="Title 2"/>
          <p:cNvSpPr>
            <a:spLocks noGrp="1"/>
          </p:cNvSpPr>
          <p:nvPr>
            <p:ph type="title"/>
          </p:nvPr>
        </p:nvSpPr>
        <p:spPr/>
        <p:txBody>
          <a:bodyPr/>
          <a:lstStyle/>
          <a:p>
            <a:r>
              <a:rPr lang="en-GB" dirty="0" smtClean="0"/>
              <a:t>References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pPr lvl="0"/>
            <a:r>
              <a:rPr lang="en-GB" dirty="0" smtClean="0"/>
              <a:t>Profile, M., 2020. </a:t>
            </a:r>
            <a:r>
              <a:rPr lang="en-GB" i="1" dirty="0" smtClean="0"/>
              <a:t>Business Level Strategy</a:t>
            </a:r>
            <a:r>
              <a:rPr lang="en-GB" dirty="0" smtClean="0"/>
              <a:t>. [online] Mycokespot.blogspot.com. Available at: &lt;https://mycokespot.blogspot.com/2013/03/business-level-strategy.html&gt; [Accessed 6 October 2020].</a:t>
            </a:r>
          </a:p>
          <a:p>
            <a:pPr lvl="0"/>
            <a:r>
              <a:rPr lang="en-GB" dirty="0" err="1" smtClean="0"/>
              <a:t>ResearchGate</a:t>
            </a:r>
            <a:r>
              <a:rPr lang="en-GB" dirty="0" smtClean="0"/>
              <a:t>. 2019. </a:t>
            </a:r>
            <a:r>
              <a:rPr lang="en-GB" i="1" dirty="0" smtClean="0"/>
              <a:t>(PDF) Coca Cola Strategy Project</a:t>
            </a:r>
            <a:r>
              <a:rPr lang="en-GB" dirty="0" smtClean="0"/>
              <a:t>. [online] Available at: &lt;https://www.researchgate.net/publication/334746764_Coca_Cola_Strategy_Project&gt; [Accessed 17 February 2019].</a:t>
            </a:r>
          </a:p>
          <a:p>
            <a:pPr lvl="0"/>
            <a:r>
              <a:rPr lang="en-GB" dirty="0" smtClean="0"/>
              <a:t>Softdrinkcolawar.blogspot.com. 2012. </a:t>
            </a:r>
            <a:r>
              <a:rPr lang="en-GB" i="1" dirty="0" smtClean="0"/>
              <a:t>Coca Cola Targeting And Positioning</a:t>
            </a:r>
            <a:r>
              <a:rPr lang="en-GB" dirty="0" smtClean="0"/>
              <a:t>. [online] Available at: &lt;https://softdrinkcolawar.blogspot.com/2012/12/coca-cola-targeting-and-positioning.html?m=1&gt; [Accessed 7 October 2020].</a:t>
            </a:r>
          </a:p>
          <a:p>
            <a:pPr lvl="0"/>
            <a:r>
              <a:rPr lang="en-GB" dirty="0" smtClean="0"/>
              <a:t>UKEssays.com. 2020. </a:t>
            </a:r>
            <a:r>
              <a:rPr lang="en-GB" i="1" dirty="0" smtClean="0"/>
              <a:t>Company Background And Overview Of Coca Cola</a:t>
            </a:r>
            <a:r>
              <a:rPr lang="en-GB" dirty="0" smtClean="0"/>
              <a:t>. [online] Available at: &lt;https://www.ukessays.com/essays/marketing/company-background-and-overview-of-coca-cola-marketing-essay.php&gt; [Accessed 12 October 2020].</a:t>
            </a:r>
          </a:p>
          <a:p>
            <a:pPr lvl="0"/>
            <a:r>
              <a:rPr lang="en-GB" dirty="0" err="1" smtClean="0"/>
              <a:t>Yafai</a:t>
            </a:r>
            <a:r>
              <a:rPr lang="en-GB" dirty="0" smtClean="0"/>
              <a:t>, N., 2016. </a:t>
            </a:r>
            <a:r>
              <a:rPr lang="en-GB" i="1" dirty="0" smtClean="0"/>
              <a:t>History Of Coca-Cola</a:t>
            </a:r>
            <a:r>
              <a:rPr lang="en-GB" dirty="0" smtClean="0"/>
              <a:t>. [online] </a:t>
            </a:r>
            <a:r>
              <a:rPr lang="en-GB" dirty="0" err="1" smtClean="0"/>
              <a:t>InterExchange</a:t>
            </a:r>
            <a:r>
              <a:rPr lang="en-GB" dirty="0" smtClean="0"/>
              <a:t>. Available at: &lt;https://www.interexchange.org/articles/career-training-usa/2016/03/08/history-coca-cola/&gt; [Accessed 1 October 2020].</a:t>
            </a:r>
          </a:p>
          <a:p>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849</TotalTime>
  <Words>4029</Words>
  <Application>Microsoft Office PowerPoint</Application>
  <PresentationFormat>On-screen Show (4:3)</PresentationFormat>
  <Paragraphs>150</Paragraphs>
  <Slides>16</Slides>
  <Notes>10</Notes>
  <HiddenSlides>0</HiddenSlides>
  <MMClips>11</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Concourse</vt:lpstr>
      <vt:lpstr>New proposed strategies for Coca Cola regarding their sustainable principles </vt:lpstr>
      <vt:lpstr>Definitions of strategy and strategic management </vt:lpstr>
      <vt:lpstr>Overview of the Coca Cola Company</vt:lpstr>
      <vt:lpstr>Porter’s Five Forces </vt:lpstr>
      <vt:lpstr>SWOT analysis of Coca Cola</vt:lpstr>
      <vt:lpstr>PEST analysis of Coca Cola</vt:lpstr>
      <vt:lpstr>Stakeholder analysis </vt:lpstr>
      <vt:lpstr>How Coca Cola engage with their stakeholders</vt:lpstr>
      <vt:lpstr>Stakeholder engagement</vt:lpstr>
      <vt:lpstr>Bowmans Strategic Clock </vt:lpstr>
      <vt:lpstr>Reccomendation of new strategy for Coca Cola </vt:lpstr>
      <vt:lpstr>Second recommendation for new strategy for Coca Cola</vt:lpstr>
      <vt:lpstr>References </vt:lpstr>
      <vt:lpstr>References </vt:lpstr>
      <vt:lpstr>References</vt:lpstr>
      <vt:lpstr>References</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Coca Cola strategy analysis</dc:title>
  <dc:creator>Asus</dc:creator>
  <cp:lastModifiedBy>Asus</cp:lastModifiedBy>
  <cp:revision>44</cp:revision>
  <dcterms:created xsi:type="dcterms:W3CDTF">2020-10-23T08:30:16Z</dcterms:created>
  <dcterms:modified xsi:type="dcterms:W3CDTF">2020-10-26T21:10:53Z</dcterms:modified>
</cp:coreProperties>
</file>